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9" r:id="rId2"/>
    <p:sldId id="270" r:id="rId3"/>
  </p:sldIdLst>
  <p:sldSz cx="6858000" cy="9144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FF00"/>
    <a:srgbClr val="FF66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03" autoAdjust="0"/>
    <p:restoredTop sz="94660"/>
  </p:normalViewPr>
  <p:slideViewPr>
    <p:cSldViewPr>
      <p:cViewPr>
        <p:scale>
          <a:sx n="150" d="100"/>
          <a:sy n="150" d="100"/>
        </p:scale>
        <p:origin x="1422" y="-9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5" tIns="45713" rIns="91425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1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5" tIns="45713" rIns="91425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81200" y="739775"/>
            <a:ext cx="2773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1" y="4686300"/>
            <a:ext cx="5389563" cy="444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5" tIns="45713" rIns="91425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1013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5" tIns="45713" rIns="91425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5" tIns="45713" rIns="91425" bIns="4571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C647892-D00F-49BC-BBF8-DA040743C7C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710328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647892-D00F-49BC-BBF8-DA040743C7C2}" type="slidenum">
              <a:rPr lang="en-US" altLang="ja-JP" smtClean="0"/>
              <a:pPr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85195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CF1EF7-0186-4716-B10C-4DD015D8BCE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99986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D3C57C-03C8-4B47-A7B0-42EC3B8BAD4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72642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0CD2B1-9A69-4BEA-AB19-D86D3FB4C18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51632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342900" y="366713"/>
            <a:ext cx="6172200" cy="78009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3CB69D-8BA0-43C6-A38F-EADB750C681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7695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1FD881-2443-48EE-801E-0925DD975E0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4140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16398C-3BBD-4B8B-ADE0-0738FD1BD1E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38790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80EB00-0E71-4BCF-8FCF-3DD13563F7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22814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99FE3F-12B3-4FCD-B66F-26241BE45DE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0846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9F2367-4544-4DC7-9AD0-19C080C7F28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63526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872F35-2A99-4806-B812-AB4F75F2319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10391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0794C-72B3-4F95-B46F-B12A8524891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103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7C3C03-861F-49BE-806B-D5C18319256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50562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F79C654-620E-449D-B909-A8BA8CF161AA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1545994" y="350186"/>
            <a:ext cx="58102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dirty="0">
                <a:ea typeface="HGP創英角ﾎﾟｯﾌﾟ体" panose="040B0A00000000000000" pitchFamily="50" charset="-128"/>
              </a:rPr>
              <a:t>ノーリリース記録報告カード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260350" y="7844259"/>
            <a:ext cx="251863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上記のとおり確認しました。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333374" y="8820472"/>
            <a:ext cx="30837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2107" name="Text Box 78"/>
          <p:cNvSpPr txBox="1">
            <a:spLocks noChangeArrowheads="1"/>
          </p:cNvSpPr>
          <p:nvPr/>
        </p:nvSpPr>
        <p:spPr bwMode="auto">
          <a:xfrm>
            <a:off x="260350" y="8100468"/>
            <a:ext cx="23034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保護者・代表者サイン</a:t>
            </a:r>
          </a:p>
        </p:txBody>
      </p:sp>
      <p:sp>
        <p:nvSpPr>
          <p:cNvPr id="2110" name="AutoShape 88"/>
          <p:cNvSpPr>
            <a:spLocks noChangeArrowheads="1"/>
          </p:cNvSpPr>
          <p:nvPr/>
        </p:nvSpPr>
        <p:spPr bwMode="auto">
          <a:xfrm>
            <a:off x="3295650" y="7948613"/>
            <a:ext cx="2097088" cy="1006475"/>
          </a:xfrm>
          <a:prstGeom prst="wedgeEllipseCallout">
            <a:avLst>
              <a:gd name="adj1" fmla="val 66000"/>
              <a:gd name="adj2" fmla="val -681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みんなでたくさんの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7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がいらいぎょ　</a:t>
            </a: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外来魚を</a:t>
            </a:r>
            <a:endParaRPr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釣りあげよう！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111" name="Text Box 89"/>
          <p:cNvSpPr txBox="1">
            <a:spLocks noChangeArrowheads="1"/>
          </p:cNvSpPr>
          <p:nvPr/>
        </p:nvSpPr>
        <p:spPr bwMode="auto">
          <a:xfrm>
            <a:off x="0" y="-25944"/>
            <a:ext cx="5810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ea typeface="HGP創英角ﾎﾟｯﾌﾟ体" panose="040B0A00000000000000" pitchFamily="50" charset="-128"/>
              </a:rPr>
              <a:t>びわこルールキッズ２０</a:t>
            </a:r>
            <a:r>
              <a:rPr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</a:t>
            </a:r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６</a:t>
            </a:r>
          </a:p>
        </p:txBody>
      </p:sp>
      <p:sp>
        <p:nvSpPr>
          <p:cNvPr id="2112" name="Text Box 91"/>
          <p:cNvSpPr txBox="1">
            <a:spLocks noChangeArrowheads="1"/>
          </p:cNvSpPr>
          <p:nvPr/>
        </p:nvSpPr>
        <p:spPr bwMode="auto">
          <a:xfrm>
            <a:off x="-1" y="8626475"/>
            <a:ext cx="42211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1400" dirty="0">
              <a:ea typeface="HG丸ｺﾞｼｯｸM-PRO" panose="020F06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>
                <a:ea typeface="HG丸ｺﾞｼｯｸM-PRO" panose="020F0600000000000000" pitchFamily="50" charset="-128"/>
              </a:rPr>
              <a:t>　　　　　　　　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裏面もお読みください</a:t>
            </a:r>
          </a:p>
        </p:txBody>
      </p:sp>
      <p:pic>
        <p:nvPicPr>
          <p:cNvPr id="2115" name="Picture 5" descr="j0237149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443" y="7939087"/>
            <a:ext cx="481012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6" name="Picture 10" descr="smil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3100" y="7940675"/>
            <a:ext cx="1082675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643349"/>
              </p:ext>
            </p:extLst>
          </p:nvPr>
        </p:nvGraphicFramePr>
        <p:xfrm>
          <a:off x="282865" y="4370415"/>
          <a:ext cx="6349668" cy="34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6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65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865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7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滋賀県内での釣果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ブルーギル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ブラックバス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７月１日～</a:t>
                      </a:r>
                      <a:r>
                        <a:rPr kumimoji="1" lang="en-US" altLang="ja-JP" sz="16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31</a:t>
                      </a:r>
                      <a:r>
                        <a:rPr kumimoji="1" lang="ja-JP" altLang="en-US" sz="16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数（匹）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数（匹）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８月１日～</a:t>
                      </a:r>
                      <a:r>
                        <a:rPr kumimoji="1" lang="en-US" altLang="ja-JP" sz="16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31</a:t>
                      </a:r>
                      <a:r>
                        <a:rPr kumimoji="1" lang="ja-JP" altLang="en-US" sz="16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数（匹）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数（匹）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8511297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９月１日～</a:t>
                      </a:r>
                      <a:r>
                        <a:rPr kumimoji="1" lang="en-US" altLang="ja-JP" sz="16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30</a:t>
                      </a:r>
                      <a:r>
                        <a:rPr kumimoji="1" lang="ja-JP" altLang="en-US" sz="16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数（匹）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数（匹）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2749355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</a:t>
                      </a:r>
                      <a:r>
                        <a:rPr kumimoji="1" lang="ja-JP" altLang="en-US" sz="16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月１日～</a:t>
                      </a:r>
                      <a:r>
                        <a:rPr kumimoji="1" lang="en-US" altLang="ja-JP" sz="16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20</a:t>
                      </a:r>
                      <a:r>
                        <a:rPr kumimoji="1" lang="ja-JP" altLang="en-US" sz="16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数（匹）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数（匹）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2754545"/>
                  </a:ext>
                </a:extLst>
              </a:tr>
            </a:tbl>
          </a:graphicData>
        </a:graphic>
      </p:graphicFrame>
      <p:graphicFrame>
        <p:nvGraphicFramePr>
          <p:cNvPr id="25" name="表 24">
            <a:extLst>
              <a:ext uri="{FF2B5EF4-FFF2-40B4-BE49-F238E27FC236}">
                <a16:creationId xmlns:a16="http://schemas.microsoft.com/office/drawing/2014/main" id="{4CEF732C-24DE-4B67-A7DD-4968FF3CBB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700604"/>
              </p:ext>
            </p:extLst>
          </p:nvPr>
        </p:nvGraphicFramePr>
        <p:xfrm>
          <a:off x="275429" y="1090697"/>
          <a:ext cx="6349669" cy="3208993"/>
        </p:xfrm>
        <a:graphic>
          <a:graphicData uri="http://schemas.openxmlformats.org/drawingml/2006/table">
            <a:tbl>
              <a:tblPr firstRow="1" bandRow="1"/>
              <a:tblGrid>
                <a:gridCol w="1372955">
                  <a:extLst>
                    <a:ext uri="{9D8B030D-6E8A-4147-A177-3AD203B41FA5}">
                      <a16:colId xmlns:a16="http://schemas.microsoft.com/office/drawing/2014/main" val="3806197562"/>
                    </a:ext>
                  </a:extLst>
                </a:gridCol>
                <a:gridCol w="859894">
                  <a:extLst>
                    <a:ext uri="{9D8B030D-6E8A-4147-A177-3AD203B41FA5}">
                      <a16:colId xmlns:a16="http://schemas.microsoft.com/office/drawing/2014/main" val="1191425005"/>
                    </a:ext>
                  </a:extLst>
                </a:gridCol>
                <a:gridCol w="2630871">
                  <a:extLst>
                    <a:ext uri="{9D8B030D-6E8A-4147-A177-3AD203B41FA5}">
                      <a16:colId xmlns:a16="http://schemas.microsoft.com/office/drawing/2014/main" val="2903941245"/>
                    </a:ext>
                  </a:extLst>
                </a:gridCol>
                <a:gridCol w="1062870">
                  <a:extLst>
                    <a:ext uri="{9D8B030D-6E8A-4147-A177-3AD203B41FA5}">
                      <a16:colId xmlns:a16="http://schemas.microsoft.com/office/drawing/2014/main" val="2785182258"/>
                    </a:ext>
                  </a:extLst>
                </a:gridCol>
                <a:gridCol w="423079">
                  <a:extLst>
                    <a:ext uri="{9D8B030D-6E8A-4147-A177-3AD203B41FA5}">
                      <a16:colId xmlns:a16="http://schemas.microsoft.com/office/drawing/2014/main" val="3670219773"/>
                    </a:ext>
                  </a:extLst>
                </a:gridCol>
              </a:tblGrid>
              <a:tr h="3966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□個人の部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氏名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小学　　　年生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r"/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中学　　　年生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kumimoji="1" lang="ja-JP" altLang="en-US" sz="9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9999161"/>
                  </a:ext>
                </a:extLst>
              </a:tr>
              <a:tr h="3966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氏名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小学　　　年生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r"/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中学　　　年生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kumimoji="1" lang="ja-JP" altLang="en-US" sz="9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5379068"/>
                  </a:ext>
                </a:extLst>
              </a:tr>
              <a:tr h="3966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□家族の部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名称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90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ファミリー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小学　　　年生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r"/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中学　　　年生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名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r"/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名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5020703"/>
                  </a:ext>
                </a:extLst>
              </a:tr>
              <a:tr h="3966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□団体の部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名称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小学　　　年生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r"/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中学　　　年生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名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r"/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名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7799854"/>
                  </a:ext>
                </a:extLst>
              </a:tr>
              <a:tr h="36056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保護者・代表者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氏名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037333"/>
                  </a:ext>
                </a:extLst>
              </a:tr>
              <a:tr h="540842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住所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〒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957246"/>
                  </a:ext>
                </a:extLst>
              </a:tr>
              <a:tr h="36056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電話番号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　　　－　　　　　　　　　　　－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9312391"/>
                  </a:ext>
                </a:extLst>
              </a:tr>
              <a:tr h="36056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メールアドレス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　　　　　　　　　　　　＠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6668295"/>
                  </a:ext>
                </a:extLst>
              </a:tr>
            </a:tbl>
          </a:graphicData>
        </a:graphic>
      </p:graphicFrame>
      <p:sp>
        <p:nvSpPr>
          <p:cNvPr id="26" name="Text Box 8">
            <a:extLst>
              <a:ext uri="{FF2B5EF4-FFF2-40B4-BE49-F238E27FC236}">
                <a16:creationId xmlns:a16="http://schemas.microsoft.com/office/drawing/2014/main" id="{9ABFFE31-BC32-4AB2-99EE-39DD0431A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429" y="857903"/>
            <a:ext cx="5456943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buNone/>
            </a:pPr>
            <a:r>
              <a:rPr lang="en-US" altLang="ja-JP" sz="1000" b="0" i="0" u="none" strike="noStrike" baseline="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000" b="0" i="0" u="none" strike="noStrike" baseline="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個人・家族・団体の</a:t>
            </a:r>
            <a:r>
              <a:rPr lang="en-US" altLang="ja-JP" sz="1000" b="0" i="0" u="none" strike="noStrike" baseline="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1000" b="0" i="0" u="none" strike="noStrike" baseline="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部門のいずれかにレ点を入れてください。重複しての報告はできません。</a:t>
            </a:r>
            <a:endParaRPr lang="ja-JP" altLang="en-US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4" name="Text Box 94">
            <a:extLst>
              <a:ext uri="{FF2B5EF4-FFF2-40B4-BE49-F238E27FC236}">
                <a16:creationId xmlns:a16="http://schemas.microsoft.com/office/drawing/2014/main" id="{61B6D491-11E0-4C49-91B2-E1A6077FE2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0954" y="2987824"/>
            <a:ext cx="2608406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9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9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マンション名・号室まで記入してください。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ChangeArrowheads="1"/>
          </p:cNvSpPr>
          <p:nvPr/>
        </p:nvSpPr>
        <p:spPr bwMode="auto">
          <a:xfrm>
            <a:off x="267347" y="7405459"/>
            <a:ext cx="6402008" cy="45322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prstDash val="lgDash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＜外来魚や琵琶湖についての感想＞</a:t>
            </a:r>
          </a:p>
        </p:txBody>
      </p:sp>
      <p:sp>
        <p:nvSpPr>
          <p:cNvPr id="3084" name="AutoShape 4"/>
          <p:cNvSpPr>
            <a:spLocks noChangeArrowheads="1"/>
          </p:cNvSpPr>
          <p:nvPr/>
        </p:nvSpPr>
        <p:spPr bwMode="auto">
          <a:xfrm>
            <a:off x="333375" y="87313"/>
            <a:ext cx="6335978" cy="468312"/>
          </a:xfrm>
          <a:prstGeom prst="ribbon2">
            <a:avLst>
              <a:gd name="adj1" fmla="val 12500"/>
              <a:gd name="adj2" fmla="val 75000"/>
            </a:avLst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びわこルールキッズメンバーへのお願い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67351" y="660396"/>
            <a:ext cx="6402010" cy="249299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★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期間中に釣り上げた外来魚（ブラックバス・ブルーギル）の数を記入しましょう。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★釣り上げた外来魚を琵琶湖に戻すことは禁止されています。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近くの外来魚回収ボックスや回収いけすへ投入しましょう。</a:t>
            </a:r>
          </a:p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★回収ボックスや回収いけすの前で、釣り上げた外来魚を並べて、保護者の方に写真を　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撮ってもらいましょう。</a:t>
            </a:r>
          </a:p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★最後に外来魚や琵琶湖、釣りの活動についての感想を書きましょう。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＜保護者の方へのお願い＞　　　　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〇外来魚を釣り上げたことがわかるよう、回収ボックスや回収いけすの前で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外来魚を並べた写真や投入している写真の添付をお願いします。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写真がとれなかった場合には、お子様に絵を書いていただいても結構です。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〇おもて面に、記載内容を確認した旨のサインをお願いします。</a:t>
            </a:r>
          </a:p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</a:t>
            </a:r>
            <a:r>
              <a:rPr lang="en-US" altLang="ja-JP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</a:t>
            </a:r>
            <a:r>
              <a:rPr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月</a:t>
            </a:r>
            <a:r>
              <a:rPr lang="en-US" altLang="ja-JP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23</a:t>
            </a:r>
            <a:r>
              <a:rPr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日（金）（必着）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までに郵送、またはメールで提出してください。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〇活動中の事故について、責任は負いません。必ず保護者の同行をお願いします。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67351" y="3237528"/>
            <a:ext cx="6402010" cy="10464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★入賞者については、</a:t>
            </a:r>
            <a:r>
              <a:rPr lang="ja-JP" altLang="en-US" sz="1200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登録名・学年・登録人数・居住する市町村名、この報告カードに記</a:t>
            </a:r>
            <a:endParaRPr lang="en-US" altLang="ja-JP" sz="1200" u="sng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ja-JP" altLang="en-US" sz="1200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載の釣り上げ数・写真（または絵）・感想を、県や協賛・協力団体のホームページや報</a:t>
            </a:r>
            <a:endParaRPr lang="en-US" altLang="ja-JP" sz="1200" u="sng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ja-JP" altLang="en-US" sz="1200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告書等において公表・使用させていただくことがあります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。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このことについて、該当するものをチェックしてください。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□同意する　　　　　　　□同意しない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4638A8D4-D748-440F-A5CA-5B3E3D922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350" y="4334796"/>
            <a:ext cx="6402009" cy="45322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prstDash val="lgDash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写真または絵</a:t>
            </a: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067F82D6-B778-4E9F-91BD-6AAFC07917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8177781"/>
              </p:ext>
            </p:extLst>
          </p:nvPr>
        </p:nvGraphicFramePr>
        <p:xfrm>
          <a:off x="267341" y="7858687"/>
          <a:ext cx="6402012" cy="12336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503">
                  <a:extLst>
                    <a:ext uri="{9D8B030D-6E8A-4147-A177-3AD203B41FA5}">
                      <a16:colId xmlns:a16="http://schemas.microsoft.com/office/drawing/2014/main" val="1975964402"/>
                    </a:ext>
                  </a:extLst>
                </a:gridCol>
                <a:gridCol w="1600503">
                  <a:extLst>
                    <a:ext uri="{9D8B030D-6E8A-4147-A177-3AD203B41FA5}">
                      <a16:colId xmlns:a16="http://schemas.microsoft.com/office/drawing/2014/main" val="2654744468"/>
                    </a:ext>
                  </a:extLst>
                </a:gridCol>
                <a:gridCol w="1600503">
                  <a:extLst>
                    <a:ext uri="{9D8B030D-6E8A-4147-A177-3AD203B41FA5}">
                      <a16:colId xmlns:a16="http://schemas.microsoft.com/office/drawing/2014/main" val="3963395930"/>
                    </a:ext>
                  </a:extLst>
                </a:gridCol>
                <a:gridCol w="1600503">
                  <a:extLst>
                    <a:ext uri="{9D8B030D-6E8A-4147-A177-3AD203B41FA5}">
                      <a16:colId xmlns:a16="http://schemas.microsoft.com/office/drawing/2014/main" val="3630871686"/>
                    </a:ext>
                  </a:extLst>
                </a:gridCol>
              </a:tblGrid>
              <a:tr h="41120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0900891"/>
                  </a:ext>
                </a:extLst>
              </a:tr>
              <a:tr h="411205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2817813"/>
                  </a:ext>
                </a:extLst>
              </a:tr>
              <a:tr h="411205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0010365"/>
                  </a:ext>
                </a:extLst>
              </a:tr>
            </a:tbl>
          </a:graphicData>
        </a:graphic>
      </p:graphicFrame>
      <p:sp>
        <p:nvSpPr>
          <p:cNvPr id="15" name="Rectangle 6">
            <a:extLst>
              <a:ext uri="{FF2B5EF4-FFF2-40B4-BE49-F238E27FC236}">
                <a16:creationId xmlns:a16="http://schemas.microsoft.com/office/drawing/2014/main" id="{A84F260C-8E64-45E1-B02E-46E5FD0747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349" y="4788024"/>
            <a:ext cx="6402009" cy="2617435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prstDash val="lgDash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501CC230-E258-4B64-992E-B2505E5950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344" y="7858687"/>
            <a:ext cx="6402009" cy="1248243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lgDashDot"/>
            <a:miter lim="800000"/>
            <a:headEnd/>
            <a:tailEnd/>
          </a:ln>
          <a:effectLst/>
        </p:spPr>
        <p:txBody>
          <a:bodyPr wrap="none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79129251-ACF1-46C3-A213-C4EC12DA8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676" y="4807698"/>
            <a:ext cx="1728185" cy="453228"/>
          </a:xfrm>
          <a:prstGeom prst="rect">
            <a:avLst/>
          </a:prstGeom>
          <a:solidFill>
            <a:schemeClr val="bg1"/>
          </a:solidFill>
          <a:ln w="12700" algn="ctr">
            <a:noFill/>
            <a:prstDash val="lgDash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釣り上げた外来魚の全部を並べる必要はありません</a:t>
            </a:r>
            <a:endParaRPr lang="en-US" altLang="ja-JP" sz="1200" dirty="0">
              <a:solidFill>
                <a:schemeClr val="bg1">
                  <a:lumMod val="50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写真は最低１枚で結構です</a:t>
            </a:r>
            <a:endParaRPr lang="en-US" altLang="ja-JP" sz="1200" dirty="0">
              <a:solidFill>
                <a:schemeClr val="bg1">
                  <a:lumMod val="50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49370917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2110</TotalTime>
  <Words>536</Words>
  <Application>Microsoft Office PowerPoint</Application>
  <PresentationFormat>画面に合わせる (4:3)</PresentationFormat>
  <Paragraphs>80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BIZ UDゴシック</vt:lpstr>
      <vt:lpstr>HGP創英角ﾎﾟｯﾌﾟ体</vt:lpstr>
      <vt:lpstr>HG創英角ｺﾞｼｯｸUB</vt:lpstr>
      <vt:lpstr>Arial</vt:lpstr>
      <vt:lpstr>標準デザイン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夏休みは</dc:title>
  <dc:creator>滋賀県</dc:creator>
  <cp:lastModifiedBy>山本　あすか</cp:lastModifiedBy>
  <cp:revision>128</cp:revision>
  <cp:lastPrinted>2023-06-18T23:02:18Z</cp:lastPrinted>
  <dcterms:created xsi:type="dcterms:W3CDTF">2008-05-28T00:15:45Z</dcterms:created>
  <dcterms:modified xsi:type="dcterms:W3CDTF">2026-05-25T11:12:44Z</dcterms:modified>
</cp:coreProperties>
</file>