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7561263" cy="10440988"/>
  <p:notesSz cx="6735763" cy="9866313"/>
  <p:defaultTextStyle>
    <a:defPPr>
      <a:defRPr lang="ja-JP"/>
    </a:defPPr>
    <a:lvl1pPr marL="0" algn="l" defTabSz="966978" rtl="0" eaLnBrk="1" latinLnBrk="0" hangingPunct="1">
      <a:defRPr kumimoji="1" sz="1900" kern="1200">
        <a:solidFill>
          <a:schemeClr val="tx1"/>
        </a:solidFill>
        <a:latin typeface="+mn-lt"/>
        <a:ea typeface="+mn-ea"/>
        <a:cs typeface="+mn-cs"/>
      </a:defRPr>
    </a:lvl1pPr>
    <a:lvl2pPr marL="483489" algn="l" defTabSz="966978" rtl="0" eaLnBrk="1" latinLnBrk="0" hangingPunct="1">
      <a:defRPr kumimoji="1" sz="1900" kern="1200">
        <a:solidFill>
          <a:schemeClr val="tx1"/>
        </a:solidFill>
        <a:latin typeface="+mn-lt"/>
        <a:ea typeface="+mn-ea"/>
        <a:cs typeface="+mn-cs"/>
      </a:defRPr>
    </a:lvl2pPr>
    <a:lvl3pPr marL="966978" algn="l" defTabSz="966978" rtl="0" eaLnBrk="1" latinLnBrk="0" hangingPunct="1">
      <a:defRPr kumimoji="1" sz="1900" kern="1200">
        <a:solidFill>
          <a:schemeClr val="tx1"/>
        </a:solidFill>
        <a:latin typeface="+mn-lt"/>
        <a:ea typeface="+mn-ea"/>
        <a:cs typeface="+mn-cs"/>
      </a:defRPr>
    </a:lvl3pPr>
    <a:lvl4pPr marL="1450467" algn="l" defTabSz="966978" rtl="0" eaLnBrk="1" latinLnBrk="0" hangingPunct="1">
      <a:defRPr kumimoji="1" sz="1900" kern="1200">
        <a:solidFill>
          <a:schemeClr val="tx1"/>
        </a:solidFill>
        <a:latin typeface="+mn-lt"/>
        <a:ea typeface="+mn-ea"/>
        <a:cs typeface="+mn-cs"/>
      </a:defRPr>
    </a:lvl4pPr>
    <a:lvl5pPr marL="1933956" algn="l" defTabSz="966978" rtl="0" eaLnBrk="1" latinLnBrk="0" hangingPunct="1">
      <a:defRPr kumimoji="1" sz="1900" kern="1200">
        <a:solidFill>
          <a:schemeClr val="tx1"/>
        </a:solidFill>
        <a:latin typeface="+mn-lt"/>
        <a:ea typeface="+mn-ea"/>
        <a:cs typeface="+mn-cs"/>
      </a:defRPr>
    </a:lvl5pPr>
    <a:lvl6pPr marL="2417445" algn="l" defTabSz="966978" rtl="0" eaLnBrk="1" latinLnBrk="0" hangingPunct="1">
      <a:defRPr kumimoji="1" sz="1900" kern="1200">
        <a:solidFill>
          <a:schemeClr val="tx1"/>
        </a:solidFill>
        <a:latin typeface="+mn-lt"/>
        <a:ea typeface="+mn-ea"/>
        <a:cs typeface="+mn-cs"/>
      </a:defRPr>
    </a:lvl6pPr>
    <a:lvl7pPr marL="2900934" algn="l" defTabSz="966978" rtl="0" eaLnBrk="1" latinLnBrk="0" hangingPunct="1">
      <a:defRPr kumimoji="1" sz="1900" kern="1200">
        <a:solidFill>
          <a:schemeClr val="tx1"/>
        </a:solidFill>
        <a:latin typeface="+mn-lt"/>
        <a:ea typeface="+mn-ea"/>
        <a:cs typeface="+mn-cs"/>
      </a:defRPr>
    </a:lvl7pPr>
    <a:lvl8pPr marL="3384423" algn="l" defTabSz="966978" rtl="0" eaLnBrk="1" latinLnBrk="0" hangingPunct="1">
      <a:defRPr kumimoji="1" sz="1900" kern="1200">
        <a:solidFill>
          <a:schemeClr val="tx1"/>
        </a:solidFill>
        <a:latin typeface="+mn-lt"/>
        <a:ea typeface="+mn-ea"/>
        <a:cs typeface="+mn-cs"/>
      </a:defRPr>
    </a:lvl8pPr>
    <a:lvl9pPr marL="3867912" algn="l" defTabSz="966978"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90">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ECE"/>
    <a:srgbClr val="F2DCDB"/>
    <a:srgbClr val="FDEADA"/>
    <a:srgbClr val="DDD9C3"/>
    <a:srgbClr val="CCC1DA"/>
    <a:srgbClr val="DCE6F2"/>
    <a:srgbClr val="93A9CF"/>
    <a:srgbClr val="4F81BD"/>
    <a:srgbClr val="97E5A0"/>
    <a:srgbClr val="E5F3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2" d="100"/>
          <a:sy n="72" d="100"/>
        </p:scale>
        <p:origin x="3000" y="-18"/>
      </p:cViewPr>
      <p:guideLst>
        <p:guide orient="horz" pos="3290"/>
        <p:guide pos="238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w02\GC00$\&#9733;&#36786;&#26989;&#32076;&#21942;&#35506;&#20849;&#26377;\02&#12288;&#27700;&#30000;&#36786;&#26989;&#12539;&#20316;&#29289;&#25391;&#33288;&#20418;&#20849;&#26377;\&#9632;&#36786;&#26989;&#27231;&#26800;&#12398;&#23433;&#20840;&#20351;&#29992;&#12539;&#21177;&#29575;&#21033;&#29992;\&#12304;No.2025052043&#12305;%20&#36786;&#20316;&#26989;&#20107;&#25925;&#23455;&#24907;&#35519;&#26619;\260106%20&#20196;&#21644;&#65303;&#24180;&#20107;&#25925;&#35519;&#26619;&#21462;&#12426;&#12414;&#12392;&#12417;\&#12481;&#12521;&#12471;&#20316;&#25104;\&#27515;&#20129;&#20107;&#25925;&#12487;&#12540;&#12479;R6.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7.685033971933565E-2"/>
          <c:y val="6.8204238175956694E-2"/>
          <c:w val="0.90320203256878351"/>
          <c:h val="0.77489737283448812"/>
        </c:manualLayout>
      </c:layout>
      <c:barChart>
        <c:barDir val="col"/>
        <c:grouping val="stacked"/>
        <c:varyColors val="0"/>
        <c:ser>
          <c:idx val="1"/>
          <c:order val="0"/>
          <c:tx>
            <c:strRef>
              <c:f>Sheet1!$A$5</c:f>
              <c:strCache>
                <c:ptCount val="1"/>
                <c:pt idx="0">
                  <c:v>死亡事故</c:v>
                </c:pt>
              </c:strCache>
            </c:strRef>
          </c:tx>
          <c:spPr>
            <a:solidFill>
              <a:schemeClr val="accent1">
                <a:tint val="77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Sheet1!$B$3:$L$3</c:f>
              <c:strCache>
                <c:ptCount val="11"/>
                <c:pt idx="0">
                  <c:v>H27</c:v>
                </c:pt>
                <c:pt idx="1">
                  <c:v>H28</c:v>
                </c:pt>
                <c:pt idx="2">
                  <c:v>H29</c:v>
                </c:pt>
                <c:pt idx="3">
                  <c:v>H30</c:v>
                </c:pt>
                <c:pt idx="4">
                  <c:v>R1</c:v>
                </c:pt>
                <c:pt idx="5">
                  <c:v>R2</c:v>
                </c:pt>
                <c:pt idx="6">
                  <c:v>R3</c:v>
                </c:pt>
                <c:pt idx="7">
                  <c:v>R4</c:v>
                </c:pt>
                <c:pt idx="8">
                  <c:v>R5</c:v>
                </c:pt>
                <c:pt idx="9">
                  <c:v>R6</c:v>
                </c:pt>
                <c:pt idx="10">
                  <c:v>R7</c:v>
                </c:pt>
              </c:strCache>
            </c:strRef>
          </c:cat>
          <c:val>
            <c:numRef>
              <c:f>Sheet1!$B$5:$L$5</c:f>
              <c:numCache>
                <c:formatCode>General</c:formatCode>
                <c:ptCount val="11"/>
                <c:pt idx="0">
                  <c:v>5</c:v>
                </c:pt>
                <c:pt idx="1">
                  <c:v>1</c:v>
                </c:pt>
                <c:pt idx="2">
                  <c:v>3</c:v>
                </c:pt>
                <c:pt idx="3">
                  <c:v>1</c:v>
                </c:pt>
                <c:pt idx="4">
                  <c:v>1</c:v>
                </c:pt>
                <c:pt idx="5">
                  <c:v>2</c:v>
                </c:pt>
                <c:pt idx="6">
                  <c:v>5</c:v>
                </c:pt>
                <c:pt idx="7">
                  <c:v>1</c:v>
                </c:pt>
                <c:pt idx="8">
                  <c:v>1</c:v>
                </c:pt>
                <c:pt idx="9">
                  <c:v>4</c:v>
                </c:pt>
                <c:pt idx="10">
                  <c:v>0</c:v>
                </c:pt>
              </c:numCache>
            </c:numRef>
          </c:val>
          <c:extLst>
            <c:ext xmlns:c16="http://schemas.microsoft.com/office/drawing/2014/chart" uri="{C3380CC4-5D6E-409C-BE32-E72D297353CC}">
              <c16:uniqueId val="{00000000-A978-4923-93EA-92D6EFD883B5}"/>
            </c:ext>
          </c:extLst>
        </c:ser>
        <c:ser>
          <c:idx val="0"/>
          <c:order val="1"/>
          <c:tx>
            <c:strRef>
              <c:f>Sheet1!$A$4</c:f>
              <c:strCache>
                <c:ptCount val="1"/>
                <c:pt idx="0">
                  <c:v>農作業事故</c:v>
                </c:pt>
              </c:strCache>
            </c:strRef>
          </c:tx>
          <c:spPr>
            <a:solidFill>
              <a:schemeClr val="accent1"/>
            </a:solidFill>
            <a:ln>
              <a:noFill/>
            </a:ln>
            <a:effectLst/>
          </c:spPr>
          <c:invertIfNegative val="0"/>
          <c:dLbls>
            <c:dLbl>
              <c:idx val="0"/>
              <c:layout>
                <c:manualLayout>
                  <c:x val="6.4975894966209976E-3"/>
                  <c:y val="-0.302643352052768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978-4923-93EA-92D6EFD883B5}"/>
                </c:ext>
              </c:extLst>
            </c:dLbl>
            <c:dLbl>
              <c:idx val="1"/>
              <c:layout>
                <c:manualLayout>
                  <c:x val="0"/>
                  <c:y val="-0.2969331001272442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978-4923-93EA-92D6EFD883B5}"/>
                </c:ext>
              </c:extLst>
            </c:dLbl>
            <c:dLbl>
              <c:idx val="2"/>
              <c:layout>
                <c:manualLayout>
                  <c:x val="-2.9780274501907277E-17"/>
                  <c:y val="-0.2969331001272442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978-4923-93EA-92D6EFD883B5}"/>
                </c:ext>
              </c:extLst>
            </c:dLbl>
            <c:dLbl>
              <c:idx val="3"/>
              <c:layout>
                <c:manualLayout>
                  <c:x val="0"/>
                  <c:y val="-0.4054278867121988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A978-4923-93EA-92D6EFD883B5}"/>
                </c:ext>
              </c:extLst>
            </c:dLbl>
            <c:dLbl>
              <c:idx val="4"/>
              <c:layout>
                <c:manualLayout>
                  <c:x val="0"/>
                  <c:y val="-0.302643352052768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978-4923-93EA-92D6EFD883B5}"/>
                </c:ext>
              </c:extLst>
            </c:dLbl>
            <c:dLbl>
              <c:idx val="5"/>
              <c:layout>
                <c:manualLayout>
                  <c:x val="-1.1912109800762911E-16"/>
                  <c:y val="-0.3369048636059117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978-4923-93EA-92D6EFD883B5}"/>
                </c:ext>
              </c:extLst>
            </c:dLbl>
            <c:dLbl>
              <c:idx val="6"/>
              <c:layout>
                <c:manualLayout>
                  <c:x val="-3.2487947483104988E-3"/>
                  <c:y val="-0.3197741078293399"/>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978-4923-93EA-92D6EFD883B5}"/>
                </c:ext>
              </c:extLst>
            </c:dLbl>
            <c:dLbl>
              <c:idx val="7"/>
              <c:layout>
                <c:manualLayout>
                  <c:x val="0"/>
                  <c:y val="-0.25696133664857679"/>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A978-4923-93EA-92D6EFD883B5}"/>
                </c:ext>
              </c:extLst>
            </c:dLbl>
            <c:dLbl>
              <c:idx val="8"/>
              <c:layout>
                <c:manualLayout>
                  <c:x val="-6.4975894966211164E-3"/>
                  <c:y val="-0.2455408327975289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A978-4923-93EA-92D6EFD883B5}"/>
                </c:ext>
              </c:extLst>
            </c:dLbl>
            <c:dLbl>
              <c:idx val="9"/>
              <c:layout>
                <c:manualLayout>
                  <c:x val="0"/>
                  <c:y val="-0.3083536039782920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A978-4923-93EA-92D6EFD883B5}"/>
                </c:ext>
              </c:extLst>
            </c:dLbl>
            <c:dLbl>
              <c:idx val="10"/>
              <c:layout>
                <c:manualLayout>
                  <c:x val="0"/>
                  <c:y val="-0.2626715885741006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A978-4923-93EA-92D6EFD883B5}"/>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Sheet1!$B$3:$L$3</c:f>
              <c:strCache>
                <c:ptCount val="11"/>
                <c:pt idx="0">
                  <c:v>H27</c:v>
                </c:pt>
                <c:pt idx="1">
                  <c:v>H28</c:v>
                </c:pt>
                <c:pt idx="2">
                  <c:v>H29</c:v>
                </c:pt>
                <c:pt idx="3">
                  <c:v>H30</c:v>
                </c:pt>
                <c:pt idx="4">
                  <c:v>R1</c:v>
                </c:pt>
                <c:pt idx="5">
                  <c:v>R2</c:v>
                </c:pt>
                <c:pt idx="6">
                  <c:v>R3</c:v>
                </c:pt>
                <c:pt idx="7">
                  <c:v>R4</c:v>
                </c:pt>
                <c:pt idx="8">
                  <c:v>R5</c:v>
                </c:pt>
                <c:pt idx="9">
                  <c:v>R6</c:v>
                </c:pt>
                <c:pt idx="10">
                  <c:v>R7</c:v>
                </c:pt>
              </c:strCache>
            </c:strRef>
          </c:cat>
          <c:val>
            <c:numRef>
              <c:f>Sheet1!$B$4:$L$4</c:f>
              <c:numCache>
                <c:formatCode>General</c:formatCode>
                <c:ptCount val="11"/>
                <c:pt idx="0">
                  <c:v>40</c:v>
                </c:pt>
                <c:pt idx="1">
                  <c:v>39</c:v>
                </c:pt>
                <c:pt idx="2">
                  <c:v>40</c:v>
                </c:pt>
                <c:pt idx="3">
                  <c:v>56</c:v>
                </c:pt>
                <c:pt idx="4">
                  <c:v>40</c:v>
                </c:pt>
                <c:pt idx="5">
                  <c:v>45</c:v>
                </c:pt>
                <c:pt idx="6">
                  <c:v>42</c:v>
                </c:pt>
                <c:pt idx="7">
                  <c:v>32</c:v>
                </c:pt>
                <c:pt idx="8">
                  <c:v>31</c:v>
                </c:pt>
                <c:pt idx="9">
                  <c:v>38</c:v>
                </c:pt>
                <c:pt idx="10">
                  <c:v>34</c:v>
                </c:pt>
              </c:numCache>
            </c:numRef>
          </c:val>
          <c:extLst>
            <c:ext xmlns:c16="http://schemas.microsoft.com/office/drawing/2014/chart" uri="{C3380CC4-5D6E-409C-BE32-E72D297353CC}">
              <c16:uniqueId val="{00000001-A978-4923-93EA-92D6EFD883B5}"/>
            </c:ext>
          </c:extLst>
        </c:ser>
        <c:dLbls>
          <c:dLblPos val="ctr"/>
          <c:showLegendKey val="0"/>
          <c:showVal val="1"/>
          <c:showCatName val="0"/>
          <c:showSerName val="0"/>
          <c:showPercent val="0"/>
          <c:showBubbleSize val="0"/>
        </c:dLbls>
        <c:gapWidth val="100"/>
        <c:overlap val="100"/>
        <c:axId val="1665639152"/>
        <c:axId val="1323866496"/>
      </c:barChart>
      <c:catAx>
        <c:axId val="1665639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ja-JP"/>
          </a:p>
        </c:txPr>
        <c:crossAx val="1323866496"/>
        <c:crosses val="autoZero"/>
        <c:auto val="1"/>
        <c:lblAlgn val="ctr"/>
        <c:lblOffset val="100"/>
        <c:noMultiLvlLbl val="0"/>
      </c:catAx>
      <c:valAx>
        <c:axId val="13238664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ja-JP"/>
          </a:p>
        </c:txPr>
        <c:crossAx val="16656391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spPr>
            <a:ln w="3175">
              <a:solidFill>
                <a:schemeClr val="tx1"/>
              </a:solidFill>
            </a:ln>
          </c:spPr>
          <c:dPt>
            <c:idx val="0"/>
            <c:bubble3D val="0"/>
            <c:spPr>
              <a:pattFill prst="lgCheck">
                <a:fgClr>
                  <a:srgbClr val="FDEADA"/>
                </a:fgClr>
                <a:bgClr>
                  <a:schemeClr val="bg1"/>
                </a:bgClr>
              </a:pattFill>
              <a:ln w="3175">
                <a:solidFill>
                  <a:schemeClr val="tx1"/>
                </a:solidFill>
              </a:ln>
              <a:effectLst/>
            </c:spPr>
            <c:extLst>
              <c:ext xmlns:c16="http://schemas.microsoft.com/office/drawing/2014/chart" uri="{C3380CC4-5D6E-409C-BE32-E72D297353CC}">
                <c16:uniqueId val="{00000001-FD05-4E87-A1A7-2D19A3BE86FB}"/>
              </c:ext>
            </c:extLst>
          </c:dPt>
          <c:dPt>
            <c:idx val="1"/>
            <c:bubble3D val="0"/>
            <c:spPr>
              <a:solidFill>
                <a:srgbClr val="DCE6F2"/>
              </a:solidFill>
              <a:ln w="3175">
                <a:solidFill>
                  <a:schemeClr val="tx1"/>
                </a:solidFill>
              </a:ln>
              <a:effectLst/>
            </c:spPr>
            <c:extLst>
              <c:ext xmlns:c16="http://schemas.microsoft.com/office/drawing/2014/chart" uri="{C3380CC4-5D6E-409C-BE32-E72D297353CC}">
                <c16:uniqueId val="{00000003-FD05-4E87-A1A7-2D19A3BE86FB}"/>
              </c:ext>
            </c:extLst>
          </c:dPt>
          <c:dPt>
            <c:idx val="2"/>
            <c:bubble3D val="0"/>
            <c:spPr>
              <a:solidFill>
                <a:srgbClr val="CCC1DA"/>
              </a:solidFill>
              <a:ln w="3175">
                <a:solidFill>
                  <a:schemeClr val="tx1"/>
                </a:solidFill>
              </a:ln>
              <a:effectLst/>
            </c:spPr>
            <c:extLst>
              <c:ext xmlns:c16="http://schemas.microsoft.com/office/drawing/2014/chart" uri="{C3380CC4-5D6E-409C-BE32-E72D297353CC}">
                <c16:uniqueId val="{00000005-FD05-4E87-A1A7-2D19A3BE86FB}"/>
              </c:ext>
            </c:extLst>
          </c:dPt>
          <c:dPt>
            <c:idx val="3"/>
            <c:bubble3D val="0"/>
            <c:spPr>
              <a:solidFill>
                <a:srgbClr val="DDD9C3"/>
              </a:solidFill>
              <a:ln w="3175">
                <a:solidFill>
                  <a:schemeClr val="tx1"/>
                </a:solidFill>
              </a:ln>
              <a:effectLst/>
            </c:spPr>
            <c:extLst>
              <c:ext xmlns:c16="http://schemas.microsoft.com/office/drawing/2014/chart" uri="{C3380CC4-5D6E-409C-BE32-E72D297353CC}">
                <c16:uniqueId val="{00000007-FD05-4E87-A1A7-2D19A3BE86FB}"/>
              </c:ext>
            </c:extLst>
          </c:dPt>
          <c:dPt>
            <c:idx val="4"/>
            <c:bubble3D val="0"/>
            <c:spPr>
              <a:solidFill>
                <a:srgbClr val="FDEADA"/>
              </a:solidFill>
              <a:ln w="3175">
                <a:solidFill>
                  <a:schemeClr val="tx1"/>
                </a:solidFill>
              </a:ln>
              <a:effectLst/>
            </c:spPr>
            <c:extLst>
              <c:ext xmlns:c16="http://schemas.microsoft.com/office/drawing/2014/chart" uri="{C3380CC4-5D6E-409C-BE32-E72D297353CC}">
                <c16:uniqueId val="{00000009-FD05-4E87-A1A7-2D19A3BE86FB}"/>
              </c:ext>
            </c:extLst>
          </c:dPt>
          <c:dPt>
            <c:idx val="5"/>
            <c:bubble3D val="0"/>
            <c:spPr>
              <a:pattFill prst="pct10">
                <a:fgClr>
                  <a:schemeClr val="tx2"/>
                </a:fgClr>
                <a:bgClr>
                  <a:schemeClr val="bg1"/>
                </a:bgClr>
              </a:pattFill>
              <a:ln w="3175">
                <a:solidFill>
                  <a:schemeClr val="tx1"/>
                </a:solidFill>
              </a:ln>
              <a:effectLst/>
            </c:spPr>
            <c:extLst>
              <c:ext xmlns:c16="http://schemas.microsoft.com/office/drawing/2014/chart" uri="{C3380CC4-5D6E-409C-BE32-E72D297353CC}">
                <c16:uniqueId val="{0000000B-FD05-4E87-A1A7-2D19A3BE86FB}"/>
              </c:ext>
            </c:extLst>
          </c:dPt>
          <c:dPt>
            <c:idx val="6"/>
            <c:bubble3D val="0"/>
            <c:spPr>
              <a:solidFill>
                <a:srgbClr val="F2DCDB"/>
              </a:solidFill>
              <a:ln w="3175">
                <a:solidFill>
                  <a:schemeClr val="tx1"/>
                </a:solidFill>
              </a:ln>
              <a:effectLst/>
            </c:spPr>
            <c:extLst>
              <c:ext xmlns:c16="http://schemas.microsoft.com/office/drawing/2014/chart" uri="{C3380CC4-5D6E-409C-BE32-E72D297353CC}">
                <c16:uniqueId val="{0000000D-FD05-4E87-A1A7-2D19A3BE86FB}"/>
              </c:ext>
            </c:extLst>
          </c:dPt>
          <c:dPt>
            <c:idx val="7"/>
            <c:bubble3D val="0"/>
            <c:spPr>
              <a:solidFill>
                <a:srgbClr val="FBFECE"/>
              </a:solidFill>
              <a:ln w="3175">
                <a:solidFill>
                  <a:schemeClr val="tx1"/>
                </a:solidFill>
              </a:ln>
              <a:effectLst/>
            </c:spPr>
            <c:extLst>
              <c:ext xmlns:c16="http://schemas.microsoft.com/office/drawing/2014/chart" uri="{C3380CC4-5D6E-409C-BE32-E72D297353CC}">
                <c16:uniqueId val="{0000000F-FD05-4E87-A1A7-2D19A3BE86FB}"/>
              </c:ext>
            </c:extLst>
          </c:dPt>
          <c:dLbls>
            <c:dLbl>
              <c:idx val="0"/>
              <c:layout>
                <c:manualLayout>
                  <c:x val="-0.20284411636995231"/>
                  <c:y val="0.17854759754146829"/>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1238455129032638"/>
                      <c:h val="0.18243013770499877"/>
                    </c:manualLayout>
                  </c15:layout>
                </c:ext>
                <c:ext xmlns:c16="http://schemas.microsoft.com/office/drawing/2014/chart" uri="{C3380CC4-5D6E-409C-BE32-E72D297353CC}">
                  <c16:uniqueId val="{00000001-FD05-4E87-A1A7-2D19A3BE86FB}"/>
                </c:ext>
              </c:extLst>
            </c:dLbl>
            <c:dLbl>
              <c:idx val="1"/>
              <c:dLblPos val="inEnd"/>
              <c:showLegendKey val="0"/>
              <c:showVal val="1"/>
              <c:showCatName val="1"/>
              <c:showSerName val="0"/>
              <c:showPercent val="0"/>
              <c:showBubbleSize val="0"/>
              <c:separator>
</c:separator>
              <c:extLst>
                <c:ext xmlns:c15="http://schemas.microsoft.com/office/drawing/2012/chart" uri="{CE6537A1-D6FC-4f65-9D91-7224C49458BB}">
                  <c15:layout>
                    <c:manualLayout>
                      <c:w val="0.23846686460668223"/>
                      <c:h val="0.18243013770499877"/>
                    </c:manualLayout>
                  </c15:layout>
                </c:ext>
                <c:ext xmlns:c16="http://schemas.microsoft.com/office/drawing/2014/chart" uri="{C3380CC4-5D6E-409C-BE32-E72D297353CC}">
                  <c16:uniqueId val="{00000003-FD05-4E87-A1A7-2D19A3BE86FB}"/>
                </c:ext>
              </c:extLst>
            </c:dLbl>
            <c:dLbl>
              <c:idx val="4"/>
              <c:layout>
                <c:manualLayout>
                  <c:x val="9.7908720705073254E-2"/>
                  <c:y val="-8.1351392115693675E-3"/>
                </c:manualLayout>
              </c:layout>
              <c:tx>
                <c:rich>
                  <a:bodyPr/>
                  <a:lstStyle/>
                  <a:p>
                    <a:fld id="{098CCFD8-4D6C-4918-B6D9-86E7E46B102F}" type="CATEGORYNAME">
                      <a:rPr lang="zh-TW" altLang="en-US" smtClean="0"/>
                      <a:pPr/>
                      <a:t>[分類名]</a:t>
                    </a:fld>
                    <a:r>
                      <a:rPr lang="zh-TW" altLang="en-US" baseline="0" dirty="0"/>
                      <a:t>
</a:t>
                    </a:r>
                    <a:fld id="{5D44C673-299D-449F-99ED-1B75416236C7}" type="VALUE">
                      <a:rPr lang="en-US" altLang="zh-TW" baseline="0"/>
                      <a:pPr/>
                      <a:t>[値]</a:t>
                    </a:fld>
                    <a:endParaRPr lang="zh-TW" altLang="en-US" baseline="0" dirty="0"/>
                  </a:p>
                </c:rich>
              </c:tx>
              <c:dLblPos val="bestFit"/>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9-FD05-4E87-A1A7-2D19A3BE86FB}"/>
                </c:ext>
              </c:extLst>
            </c:dLbl>
            <c:dLbl>
              <c:idx val="5"/>
              <c:layout>
                <c:manualLayout>
                  <c:x val="0.14776701364847261"/>
                  <c:y val="-0.12325457554553759"/>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FD05-4E87-A1A7-2D19A3BE86FB}"/>
                </c:ext>
              </c:extLst>
            </c:dLbl>
            <c:dLbl>
              <c:idx val="6"/>
              <c:layout>
                <c:manualLayout>
                  <c:x val="0.12058272992923449"/>
                  <c:y val="3.5849881953951952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8690544647991456"/>
                      <c:h val="0.18243013770499877"/>
                    </c:manualLayout>
                  </c15:layout>
                </c:ext>
                <c:ext xmlns:c16="http://schemas.microsoft.com/office/drawing/2014/chart" uri="{C3380CC4-5D6E-409C-BE32-E72D297353CC}">
                  <c16:uniqueId val="{0000000D-FD05-4E87-A1A7-2D19A3BE86FB}"/>
                </c:ext>
              </c:extLst>
            </c:dLbl>
            <c:dLbl>
              <c:idx val="7"/>
              <c:layout>
                <c:manualLayout>
                  <c:x val="0.14440799896726944"/>
                  <c:y val="0.1666482549261096"/>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F-FD05-4E87-A1A7-2D19A3BE86FB}"/>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HG丸ｺﾞｼｯｸM-PRO" panose="020F0600000000000000" pitchFamily="50" charset="-128"/>
                    <a:ea typeface="HG丸ｺﾞｼｯｸM-PRO" panose="020F0600000000000000" pitchFamily="50" charset="-128"/>
                    <a:cs typeface="+mn-cs"/>
                  </a:defRPr>
                </a:pPr>
                <a:endParaRPr lang="ja-JP"/>
              </a:p>
            </c:txPr>
            <c:dLblPos val="inEnd"/>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Sheet1!$N$18:$N$25</c:f>
              <c:strCache>
                <c:ptCount val="8"/>
                <c:pt idx="0">
                  <c:v>コンバイン</c:v>
                </c:pt>
                <c:pt idx="1">
                  <c:v>トラクター</c:v>
                </c:pt>
                <c:pt idx="2">
                  <c:v>刈払機</c:v>
                </c:pt>
                <c:pt idx="3">
                  <c:v>トラック</c:v>
                </c:pt>
                <c:pt idx="4">
                  <c:v>管理機、田植機等</c:v>
                </c:pt>
                <c:pt idx="5">
                  <c:v>散布機</c:v>
                </c:pt>
                <c:pt idx="6">
                  <c:v>その他の機械</c:v>
                </c:pt>
                <c:pt idx="7">
                  <c:v>機械なし</c:v>
                </c:pt>
              </c:strCache>
            </c:strRef>
          </c:cat>
          <c:val>
            <c:numRef>
              <c:f>Sheet1!$P$18:$P$25</c:f>
              <c:numCache>
                <c:formatCode>0%</c:formatCode>
                <c:ptCount val="8"/>
                <c:pt idx="0">
                  <c:v>0.20588235294117646</c:v>
                </c:pt>
                <c:pt idx="1">
                  <c:v>0.17647058823529413</c:v>
                </c:pt>
                <c:pt idx="2">
                  <c:v>8.8235294117647065E-2</c:v>
                </c:pt>
                <c:pt idx="3">
                  <c:v>8.8235294117647065E-2</c:v>
                </c:pt>
                <c:pt idx="4">
                  <c:v>5.8823529411764705E-2</c:v>
                </c:pt>
                <c:pt idx="5">
                  <c:v>5.8823529411764705E-2</c:v>
                </c:pt>
                <c:pt idx="6">
                  <c:v>0.17647058823529413</c:v>
                </c:pt>
                <c:pt idx="7">
                  <c:v>0.14705882352941177</c:v>
                </c:pt>
              </c:numCache>
            </c:numRef>
          </c:val>
          <c:extLst>
            <c:ext xmlns:c16="http://schemas.microsoft.com/office/drawing/2014/chart" uri="{C3380CC4-5D6E-409C-BE32-E72D297353CC}">
              <c16:uniqueId val="{00000010-FD05-4E87-A1A7-2D19A3BE86FB}"/>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7D26FECC-2BD7-4571-B384-5FC66CFFD666}" type="datetimeFigureOut">
              <a:rPr kumimoji="1" lang="ja-JP" altLang="en-US" smtClean="0"/>
              <a:t>2026/2/5</a:t>
            </a:fld>
            <a:endParaRPr kumimoji="1" lang="ja-JP" altLang="en-US"/>
          </a:p>
        </p:txBody>
      </p:sp>
      <p:sp>
        <p:nvSpPr>
          <p:cNvPr id="4" name="スライド イメージ プレースホルダー 3"/>
          <p:cNvSpPr>
            <a:spLocks noGrp="1" noRot="1" noChangeAspect="1"/>
          </p:cNvSpPr>
          <p:nvPr>
            <p:ph type="sldImg" idx="2"/>
          </p:nvPr>
        </p:nvSpPr>
        <p:spPr>
          <a:xfrm>
            <a:off x="2162175" y="1233488"/>
            <a:ext cx="24114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DB765B94-5BA0-4EE9-A914-3C00A7D3EA2D}" type="slidenum">
              <a:rPr kumimoji="1" lang="ja-JP" altLang="en-US" smtClean="0"/>
              <a:t>‹#›</a:t>
            </a:fld>
            <a:endParaRPr kumimoji="1" lang="ja-JP" altLang="en-US"/>
          </a:p>
        </p:txBody>
      </p:sp>
    </p:spTree>
    <p:extLst>
      <p:ext uri="{BB962C8B-B14F-4D97-AF65-F5344CB8AC3E}">
        <p14:creationId xmlns:p14="http://schemas.microsoft.com/office/powerpoint/2010/main" val="30402221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B765B94-5BA0-4EE9-A914-3C00A7D3EA2D}" type="slidenum">
              <a:rPr kumimoji="1" lang="ja-JP" altLang="en-US" smtClean="0"/>
              <a:t>1</a:t>
            </a:fld>
            <a:endParaRPr kumimoji="1" lang="ja-JP" altLang="en-US"/>
          </a:p>
        </p:txBody>
      </p:sp>
    </p:spTree>
    <p:extLst>
      <p:ext uri="{BB962C8B-B14F-4D97-AF65-F5344CB8AC3E}">
        <p14:creationId xmlns:p14="http://schemas.microsoft.com/office/powerpoint/2010/main" val="1353517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7" y="3243476"/>
            <a:ext cx="6427074" cy="2238044"/>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34193" y="5916568"/>
            <a:ext cx="5292884" cy="2668253"/>
          </a:xfrm>
        </p:spPr>
        <p:txBody>
          <a:bodyPr/>
          <a:lstStyle>
            <a:lvl1pPr marL="0" indent="0" algn="ctr">
              <a:buNone/>
              <a:defRPr>
                <a:solidFill>
                  <a:schemeClr val="tx1">
                    <a:tint val="75000"/>
                  </a:schemeClr>
                </a:solidFill>
              </a:defRPr>
            </a:lvl1pPr>
            <a:lvl2pPr marL="483489" indent="0" algn="ctr">
              <a:buNone/>
              <a:defRPr>
                <a:solidFill>
                  <a:schemeClr val="tx1">
                    <a:tint val="75000"/>
                  </a:schemeClr>
                </a:solidFill>
              </a:defRPr>
            </a:lvl2pPr>
            <a:lvl3pPr marL="966978" indent="0" algn="ctr">
              <a:buNone/>
              <a:defRPr>
                <a:solidFill>
                  <a:schemeClr val="tx1">
                    <a:tint val="75000"/>
                  </a:schemeClr>
                </a:solidFill>
              </a:defRPr>
            </a:lvl3pPr>
            <a:lvl4pPr marL="1450467" indent="0" algn="ctr">
              <a:buNone/>
              <a:defRPr>
                <a:solidFill>
                  <a:schemeClr val="tx1">
                    <a:tint val="75000"/>
                  </a:schemeClr>
                </a:solidFill>
              </a:defRPr>
            </a:lvl4pPr>
            <a:lvl5pPr marL="1933956" indent="0" algn="ctr">
              <a:buNone/>
              <a:defRPr>
                <a:solidFill>
                  <a:schemeClr val="tx1">
                    <a:tint val="75000"/>
                  </a:schemeClr>
                </a:solidFill>
              </a:defRPr>
            </a:lvl5pPr>
            <a:lvl6pPr marL="2417445" indent="0" algn="ctr">
              <a:buNone/>
              <a:defRPr>
                <a:solidFill>
                  <a:schemeClr val="tx1">
                    <a:tint val="75000"/>
                  </a:schemeClr>
                </a:solidFill>
              </a:defRPr>
            </a:lvl6pPr>
            <a:lvl7pPr marL="2900934" indent="0" algn="ctr">
              <a:buNone/>
              <a:defRPr>
                <a:solidFill>
                  <a:schemeClr val="tx1">
                    <a:tint val="75000"/>
                  </a:schemeClr>
                </a:solidFill>
              </a:defRPr>
            </a:lvl7pPr>
            <a:lvl8pPr marL="3384423" indent="0" algn="ctr">
              <a:buNone/>
              <a:defRPr>
                <a:solidFill>
                  <a:schemeClr val="tx1">
                    <a:tint val="75000"/>
                  </a:schemeClr>
                </a:solidFill>
              </a:defRPr>
            </a:lvl8pPr>
            <a:lvl9pPr marL="386791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1CF5CB1-504F-43D7-89EE-CDAF815ED821}" type="datetimeFigureOut">
              <a:rPr kumimoji="1" lang="ja-JP" altLang="en-US" smtClean="0"/>
              <a:t>2026/2/5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1D472C8-00B3-4D46-8FC0-D4D11D488559}" type="slidenum">
              <a:rPr kumimoji="1" lang="ja-JP" altLang="en-US" smtClean="0"/>
              <a:t>‹#›</a:t>
            </a:fld>
            <a:endParaRPr kumimoji="1" lang="ja-JP" altLang="en-US"/>
          </a:p>
        </p:txBody>
      </p:sp>
    </p:spTree>
    <p:extLst>
      <p:ext uri="{BB962C8B-B14F-4D97-AF65-F5344CB8AC3E}">
        <p14:creationId xmlns:p14="http://schemas.microsoft.com/office/powerpoint/2010/main" val="2935518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1CF5CB1-504F-43D7-89EE-CDAF815ED821}" type="datetimeFigureOut">
              <a:rPr kumimoji="1" lang="ja-JP" altLang="en-US" smtClean="0"/>
              <a:t>2026/2/5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1D472C8-00B3-4D46-8FC0-D4D11D488559}" type="slidenum">
              <a:rPr kumimoji="1" lang="ja-JP" altLang="en-US" smtClean="0"/>
              <a:t>‹#›</a:t>
            </a:fld>
            <a:endParaRPr kumimoji="1" lang="ja-JP" altLang="en-US"/>
          </a:p>
        </p:txBody>
      </p:sp>
    </p:spTree>
    <p:extLst>
      <p:ext uri="{BB962C8B-B14F-4D97-AF65-F5344CB8AC3E}">
        <p14:creationId xmlns:p14="http://schemas.microsoft.com/office/powerpoint/2010/main" val="2812550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111437" y="558304"/>
            <a:ext cx="1275963" cy="11876624"/>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83552" y="558304"/>
            <a:ext cx="3701869" cy="11876624"/>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1CF5CB1-504F-43D7-89EE-CDAF815ED821}" type="datetimeFigureOut">
              <a:rPr kumimoji="1" lang="ja-JP" altLang="en-US" smtClean="0"/>
              <a:t>2026/2/5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1D472C8-00B3-4D46-8FC0-D4D11D488559}" type="slidenum">
              <a:rPr kumimoji="1" lang="ja-JP" altLang="en-US" smtClean="0"/>
              <a:t>‹#›</a:t>
            </a:fld>
            <a:endParaRPr kumimoji="1" lang="ja-JP" altLang="en-US"/>
          </a:p>
        </p:txBody>
      </p:sp>
    </p:spTree>
    <p:extLst>
      <p:ext uri="{BB962C8B-B14F-4D97-AF65-F5344CB8AC3E}">
        <p14:creationId xmlns:p14="http://schemas.microsoft.com/office/powerpoint/2010/main" val="3472740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1CF5CB1-504F-43D7-89EE-CDAF815ED821}" type="datetimeFigureOut">
              <a:rPr kumimoji="1" lang="ja-JP" altLang="en-US" smtClean="0"/>
              <a:t>2026/2/5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1D472C8-00B3-4D46-8FC0-D4D11D488559}" type="slidenum">
              <a:rPr kumimoji="1" lang="ja-JP" altLang="en-US" smtClean="0"/>
              <a:t>‹#›</a:t>
            </a:fld>
            <a:endParaRPr kumimoji="1" lang="ja-JP" altLang="en-US"/>
          </a:p>
        </p:txBody>
      </p:sp>
    </p:spTree>
    <p:extLst>
      <p:ext uri="{BB962C8B-B14F-4D97-AF65-F5344CB8AC3E}">
        <p14:creationId xmlns:p14="http://schemas.microsoft.com/office/powerpoint/2010/main" val="648904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90" y="6709308"/>
            <a:ext cx="6427074" cy="2073696"/>
          </a:xfrm>
        </p:spPr>
        <p:txBody>
          <a:bodyPr anchor="t"/>
          <a:lstStyle>
            <a:lvl1pPr algn="l">
              <a:defRPr sz="42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97290" y="4425337"/>
            <a:ext cx="6427074" cy="2283965"/>
          </a:xfrm>
        </p:spPr>
        <p:txBody>
          <a:bodyPr anchor="b"/>
          <a:lstStyle>
            <a:lvl1pPr marL="0" indent="0">
              <a:buNone/>
              <a:defRPr sz="2100">
                <a:solidFill>
                  <a:schemeClr val="tx1">
                    <a:tint val="75000"/>
                  </a:schemeClr>
                </a:solidFill>
              </a:defRPr>
            </a:lvl1pPr>
            <a:lvl2pPr marL="483489" indent="0">
              <a:buNone/>
              <a:defRPr sz="1900">
                <a:solidFill>
                  <a:schemeClr val="tx1">
                    <a:tint val="75000"/>
                  </a:schemeClr>
                </a:solidFill>
              </a:defRPr>
            </a:lvl2pPr>
            <a:lvl3pPr marL="966978" indent="0">
              <a:buNone/>
              <a:defRPr sz="1700">
                <a:solidFill>
                  <a:schemeClr val="tx1">
                    <a:tint val="75000"/>
                  </a:schemeClr>
                </a:solidFill>
              </a:defRPr>
            </a:lvl3pPr>
            <a:lvl4pPr marL="1450467" indent="0">
              <a:buNone/>
              <a:defRPr sz="1500">
                <a:solidFill>
                  <a:schemeClr val="tx1">
                    <a:tint val="75000"/>
                  </a:schemeClr>
                </a:solidFill>
              </a:defRPr>
            </a:lvl4pPr>
            <a:lvl5pPr marL="1933956" indent="0">
              <a:buNone/>
              <a:defRPr sz="1500">
                <a:solidFill>
                  <a:schemeClr val="tx1">
                    <a:tint val="75000"/>
                  </a:schemeClr>
                </a:solidFill>
              </a:defRPr>
            </a:lvl5pPr>
            <a:lvl6pPr marL="2417445" indent="0">
              <a:buNone/>
              <a:defRPr sz="1500">
                <a:solidFill>
                  <a:schemeClr val="tx1">
                    <a:tint val="75000"/>
                  </a:schemeClr>
                </a:solidFill>
              </a:defRPr>
            </a:lvl6pPr>
            <a:lvl7pPr marL="2900934" indent="0">
              <a:buNone/>
              <a:defRPr sz="1500">
                <a:solidFill>
                  <a:schemeClr val="tx1">
                    <a:tint val="75000"/>
                  </a:schemeClr>
                </a:solidFill>
              </a:defRPr>
            </a:lvl7pPr>
            <a:lvl8pPr marL="3384423" indent="0">
              <a:buNone/>
              <a:defRPr sz="1500">
                <a:solidFill>
                  <a:schemeClr val="tx1">
                    <a:tint val="75000"/>
                  </a:schemeClr>
                </a:solidFill>
              </a:defRPr>
            </a:lvl8pPr>
            <a:lvl9pPr marL="3867912"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1CF5CB1-504F-43D7-89EE-CDAF815ED821}" type="datetimeFigureOut">
              <a:rPr kumimoji="1" lang="ja-JP" altLang="en-US" smtClean="0"/>
              <a:t>2026/2/5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1D472C8-00B3-4D46-8FC0-D4D11D488559}" type="slidenum">
              <a:rPr kumimoji="1" lang="ja-JP" altLang="en-US" smtClean="0"/>
              <a:t>‹#›</a:t>
            </a:fld>
            <a:endParaRPr kumimoji="1" lang="ja-JP" altLang="en-US"/>
          </a:p>
        </p:txBody>
      </p:sp>
    </p:spTree>
    <p:extLst>
      <p:ext uri="{BB962C8B-B14F-4D97-AF65-F5344CB8AC3E}">
        <p14:creationId xmlns:p14="http://schemas.microsoft.com/office/powerpoint/2010/main" val="99329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83550" y="3248316"/>
            <a:ext cx="2488915" cy="9186620"/>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898490" y="3248316"/>
            <a:ext cx="2488915" cy="9186620"/>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1CF5CB1-504F-43D7-89EE-CDAF815ED821}" type="datetimeFigureOut">
              <a:rPr kumimoji="1" lang="ja-JP" altLang="en-US" smtClean="0"/>
              <a:t>2026/2/5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1D472C8-00B3-4D46-8FC0-D4D11D488559}" type="slidenum">
              <a:rPr kumimoji="1" lang="ja-JP" altLang="en-US" smtClean="0"/>
              <a:t>‹#›</a:t>
            </a:fld>
            <a:endParaRPr kumimoji="1" lang="ja-JP" altLang="en-US"/>
          </a:p>
        </p:txBody>
      </p:sp>
    </p:spTree>
    <p:extLst>
      <p:ext uri="{BB962C8B-B14F-4D97-AF65-F5344CB8AC3E}">
        <p14:creationId xmlns:p14="http://schemas.microsoft.com/office/powerpoint/2010/main" val="2697783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8" y="418124"/>
            <a:ext cx="6805137" cy="1740164"/>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8" y="2337139"/>
            <a:ext cx="3340871" cy="974008"/>
          </a:xfrm>
        </p:spPr>
        <p:txBody>
          <a:bodyPr anchor="b"/>
          <a:lstStyle>
            <a:lvl1pPr marL="0" indent="0">
              <a:buNone/>
              <a:defRPr sz="2500" b="1"/>
            </a:lvl1pPr>
            <a:lvl2pPr marL="483489" indent="0">
              <a:buNone/>
              <a:defRPr sz="2100" b="1"/>
            </a:lvl2pPr>
            <a:lvl3pPr marL="966978" indent="0">
              <a:buNone/>
              <a:defRPr sz="1900" b="1"/>
            </a:lvl3pPr>
            <a:lvl4pPr marL="1450467" indent="0">
              <a:buNone/>
              <a:defRPr sz="1700" b="1"/>
            </a:lvl4pPr>
            <a:lvl5pPr marL="1933956" indent="0">
              <a:buNone/>
              <a:defRPr sz="1700" b="1"/>
            </a:lvl5pPr>
            <a:lvl6pPr marL="2417445" indent="0">
              <a:buNone/>
              <a:defRPr sz="1700" b="1"/>
            </a:lvl6pPr>
            <a:lvl7pPr marL="2900934" indent="0">
              <a:buNone/>
              <a:defRPr sz="1700" b="1"/>
            </a:lvl7pPr>
            <a:lvl8pPr marL="3384423" indent="0">
              <a:buNone/>
              <a:defRPr sz="1700" b="1"/>
            </a:lvl8pPr>
            <a:lvl9pPr marL="3867912"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78068" y="3311153"/>
            <a:ext cx="3340871" cy="6015654"/>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41027" y="2337139"/>
            <a:ext cx="3342183" cy="974008"/>
          </a:xfrm>
        </p:spPr>
        <p:txBody>
          <a:bodyPr anchor="b"/>
          <a:lstStyle>
            <a:lvl1pPr marL="0" indent="0">
              <a:buNone/>
              <a:defRPr sz="2500" b="1"/>
            </a:lvl1pPr>
            <a:lvl2pPr marL="483489" indent="0">
              <a:buNone/>
              <a:defRPr sz="2100" b="1"/>
            </a:lvl2pPr>
            <a:lvl3pPr marL="966978" indent="0">
              <a:buNone/>
              <a:defRPr sz="1900" b="1"/>
            </a:lvl3pPr>
            <a:lvl4pPr marL="1450467" indent="0">
              <a:buNone/>
              <a:defRPr sz="1700" b="1"/>
            </a:lvl4pPr>
            <a:lvl5pPr marL="1933956" indent="0">
              <a:buNone/>
              <a:defRPr sz="1700" b="1"/>
            </a:lvl5pPr>
            <a:lvl6pPr marL="2417445" indent="0">
              <a:buNone/>
              <a:defRPr sz="1700" b="1"/>
            </a:lvl6pPr>
            <a:lvl7pPr marL="2900934" indent="0">
              <a:buNone/>
              <a:defRPr sz="1700" b="1"/>
            </a:lvl7pPr>
            <a:lvl8pPr marL="3384423" indent="0">
              <a:buNone/>
              <a:defRPr sz="1700" b="1"/>
            </a:lvl8pPr>
            <a:lvl9pPr marL="3867912"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41027" y="3311153"/>
            <a:ext cx="3342183" cy="6015654"/>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1CF5CB1-504F-43D7-89EE-CDAF815ED821}" type="datetimeFigureOut">
              <a:rPr kumimoji="1" lang="ja-JP" altLang="en-US" smtClean="0"/>
              <a:t>2026/2/5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1D472C8-00B3-4D46-8FC0-D4D11D488559}" type="slidenum">
              <a:rPr kumimoji="1" lang="ja-JP" altLang="en-US" smtClean="0"/>
              <a:t>‹#›</a:t>
            </a:fld>
            <a:endParaRPr kumimoji="1" lang="ja-JP" altLang="en-US"/>
          </a:p>
        </p:txBody>
      </p:sp>
    </p:spTree>
    <p:extLst>
      <p:ext uri="{BB962C8B-B14F-4D97-AF65-F5344CB8AC3E}">
        <p14:creationId xmlns:p14="http://schemas.microsoft.com/office/powerpoint/2010/main" val="3171491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1CF5CB1-504F-43D7-89EE-CDAF815ED821}" type="datetimeFigureOut">
              <a:rPr kumimoji="1" lang="ja-JP" altLang="en-US" smtClean="0"/>
              <a:t>2026/2/5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1D472C8-00B3-4D46-8FC0-D4D11D488559}" type="slidenum">
              <a:rPr kumimoji="1" lang="ja-JP" altLang="en-US" smtClean="0"/>
              <a:t>‹#›</a:t>
            </a:fld>
            <a:endParaRPr kumimoji="1" lang="ja-JP" altLang="en-US"/>
          </a:p>
        </p:txBody>
      </p:sp>
    </p:spTree>
    <p:extLst>
      <p:ext uri="{BB962C8B-B14F-4D97-AF65-F5344CB8AC3E}">
        <p14:creationId xmlns:p14="http://schemas.microsoft.com/office/powerpoint/2010/main" val="1092707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1CF5CB1-504F-43D7-89EE-CDAF815ED821}" type="datetimeFigureOut">
              <a:rPr kumimoji="1" lang="ja-JP" altLang="en-US" smtClean="0"/>
              <a:t>2026/2/5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1D472C8-00B3-4D46-8FC0-D4D11D488559}" type="slidenum">
              <a:rPr kumimoji="1" lang="ja-JP" altLang="en-US" smtClean="0"/>
              <a:t>‹#›</a:t>
            </a:fld>
            <a:endParaRPr kumimoji="1" lang="ja-JP" altLang="en-US"/>
          </a:p>
        </p:txBody>
      </p:sp>
    </p:spTree>
    <p:extLst>
      <p:ext uri="{BB962C8B-B14F-4D97-AF65-F5344CB8AC3E}">
        <p14:creationId xmlns:p14="http://schemas.microsoft.com/office/powerpoint/2010/main" val="2310942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6" y="415710"/>
            <a:ext cx="2487604" cy="1769166"/>
          </a:xfrm>
        </p:spPr>
        <p:txBody>
          <a:bodyPr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956248" y="415707"/>
            <a:ext cx="4226957" cy="8911095"/>
          </a:xfrm>
        </p:spPr>
        <p:txBody>
          <a:bodyPr/>
          <a:lstStyle>
            <a:lvl1pPr>
              <a:defRPr sz="3400"/>
            </a:lvl1pPr>
            <a:lvl2pPr>
              <a:defRPr sz="30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8066" y="2184879"/>
            <a:ext cx="2487604" cy="7141927"/>
          </a:xfrm>
        </p:spPr>
        <p:txBody>
          <a:bodyPr/>
          <a:lstStyle>
            <a:lvl1pPr marL="0" indent="0">
              <a:buNone/>
              <a:defRPr sz="1500"/>
            </a:lvl1pPr>
            <a:lvl2pPr marL="483489" indent="0">
              <a:buNone/>
              <a:defRPr sz="1300"/>
            </a:lvl2pPr>
            <a:lvl3pPr marL="966978" indent="0">
              <a:buNone/>
              <a:defRPr sz="1100"/>
            </a:lvl3pPr>
            <a:lvl4pPr marL="1450467" indent="0">
              <a:buNone/>
              <a:defRPr sz="1000"/>
            </a:lvl4pPr>
            <a:lvl5pPr marL="1933956" indent="0">
              <a:buNone/>
              <a:defRPr sz="1000"/>
            </a:lvl5pPr>
            <a:lvl6pPr marL="2417445" indent="0">
              <a:buNone/>
              <a:defRPr sz="1000"/>
            </a:lvl6pPr>
            <a:lvl7pPr marL="2900934" indent="0">
              <a:buNone/>
              <a:defRPr sz="1000"/>
            </a:lvl7pPr>
            <a:lvl8pPr marL="3384423" indent="0">
              <a:buNone/>
              <a:defRPr sz="1000"/>
            </a:lvl8pPr>
            <a:lvl9pPr marL="3867912"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1CF5CB1-504F-43D7-89EE-CDAF815ED821}" type="datetimeFigureOut">
              <a:rPr kumimoji="1" lang="ja-JP" altLang="en-US" smtClean="0"/>
              <a:t>2026/2/5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1D472C8-00B3-4D46-8FC0-D4D11D488559}" type="slidenum">
              <a:rPr kumimoji="1" lang="ja-JP" altLang="en-US" smtClean="0"/>
              <a:t>‹#›</a:t>
            </a:fld>
            <a:endParaRPr kumimoji="1" lang="ja-JP" altLang="en-US"/>
          </a:p>
        </p:txBody>
      </p:sp>
    </p:spTree>
    <p:extLst>
      <p:ext uri="{BB962C8B-B14F-4D97-AF65-F5344CB8AC3E}">
        <p14:creationId xmlns:p14="http://schemas.microsoft.com/office/powerpoint/2010/main" val="1760121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4" y="7308694"/>
            <a:ext cx="4536758" cy="862833"/>
          </a:xfrm>
        </p:spPr>
        <p:txBody>
          <a:bodyPr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1482064" y="932924"/>
            <a:ext cx="4536758" cy="6264593"/>
          </a:xfrm>
        </p:spPr>
        <p:txBody>
          <a:bodyPr/>
          <a:lstStyle>
            <a:lvl1pPr marL="0" indent="0">
              <a:buNone/>
              <a:defRPr sz="3400"/>
            </a:lvl1pPr>
            <a:lvl2pPr marL="483489" indent="0">
              <a:buNone/>
              <a:defRPr sz="3000"/>
            </a:lvl2pPr>
            <a:lvl3pPr marL="966978" indent="0">
              <a:buNone/>
              <a:defRPr sz="2500"/>
            </a:lvl3pPr>
            <a:lvl4pPr marL="1450467" indent="0">
              <a:buNone/>
              <a:defRPr sz="2100"/>
            </a:lvl4pPr>
            <a:lvl5pPr marL="1933956" indent="0">
              <a:buNone/>
              <a:defRPr sz="2100"/>
            </a:lvl5pPr>
            <a:lvl6pPr marL="2417445" indent="0">
              <a:buNone/>
              <a:defRPr sz="2100"/>
            </a:lvl6pPr>
            <a:lvl7pPr marL="2900934" indent="0">
              <a:buNone/>
              <a:defRPr sz="2100"/>
            </a:lvl7pPr>
            <a:lvl8pPr marL="3384423" indent="0">
              <a:buNone/>
              <a:defRPr sz="2100"/>
            </a:lvl8pPr>
            <a:lvl9pPr marL="3867912" indent="0">
              <a:buNone/>
              <a:defRPr sz="2100"/>
            </a:lvl9pPr>
          </a:lstStyle>
          <a:p>
            <a:endParaRPr kumimoji="1" lang="ja-JP" altLang="en-US"/>
          </a:p>
        </p:txBody>
      </p:sp>
      <p:sp>
        <p:nvSpPr>
          <p:cNvPr id="4" name="テキスト プレースホルダー 3"/>
          <p:cNvSpPr>
            <a:spLocks noGrp="1"/>
          </p:cNvSpPr>
          <p:nvPr>
            <p:ph type="body" sz="half" idx="2"/>
          </p:nvPr>
        </p:nvSpPr>
        <p:spPr>
          <a:xfrm>
            <a:off x="1482064" y="8171526"/>
            <a:ext cx="4536758" cy="1225365"/>
          </a:xfrm>
        </p:spPr>
        <p:txBody>
          <a:bodyPr/>
          <a:lstStyle>
            <a:lvl1pPr marL="0" indent="0">
              <a:buNone/>
              <a:defRPr sz="1500"/>
            </a:lvl1pPr>
            <a:lvl2pPr marL="483489" indent="0">
              <a:buNone/>
              <a:defRPr sz="1300"/>
            </a:lvl2pPr>
            <a:lvl3pPr marL="966978" indent="0">
              <a:buNone/>
              <a:defRPr sz="1100"/>
            </a:lvl3pPr>
            <a:lvl4pPr marL="1450467" indent="0">
              <a:buNone/>
              <a:defRPr sz="1000"/>
            </a:lvl4pPr>
            <a:lvl5pPr marL="1933956" indent="0">
              <a:buNone/>
              <a:defRPr sz="1000"/>
            </a:lvl5pPr>
            <a:lvl6pPr marL="2417445" indent="0">
              <a:buNone/>
              <a:defRPr sz="1000"/>
            </a:lvl6pPr>
            <a:lvl7pPr marL="2900934" indent="0">
              <a:buNone/>
              <a:defRPr sz="1000"/>
            </a:lvl7pPr>
            <a:lvl8pPr marL="3384423" indent="0">
              <a:buNone/>
              <a:defRPr sz="1000"/>
            </a:lvl8pPr>
            <a:lvl9pPr marL="3867912"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1CF5CB1-504F-43D7-89EE-CDAF815ED821}" type="datetimeFigureOut">
              <a:rPr kumimoji="1" lang="ja-JP" altLang="en-US" smtClean="0"/>
              <a:t>2026/2/5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1D472C8-00B3-4D46-8FC0-D4D11D488559}" type="slidenum">
              <a:rPr kumimoji="1" lang="ja-JP" altLang="en-US" smtClean="0"/>
              <a:t>‹#›</a:t>
            </a:fld>
            <a:endParaRPr kumimoji="1" lang="ja-JP" altLang="en-US"/>
          </a:p>
        </p:txBody>
      </p:sp>
    </p:spTree>
    <p:extLst>
      <p:ext uri="{BB962C8B-B14F-4D97-AF65-F5344CB8AC3E}">
        <p14:creationId xmlns:p14="http://schemas.microsoft.com/office/powerpoint/2010/main" val="1765602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8068" y="418124"/>
            <a:ext cx="6805137" cy="1740164"/>
          </a:xfrm>
          <a:prstGeom prst="rect">
            <a:avLst/>
          </a:prstGeom>
        </p:spPr>
        <p:txBody>
          <a:bodyPr vert="horz" lIns="96698" tIns="48349" rIns="96698" bIns="48349"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8" y="2436239"/>
            <a:ext cx="6805137" cy="6890569"/>
          </a:xfrm>
          <a:prstGeom prst="rect">
            <a:avLst/>
          </a:prstGeom>
        </p:spPr>
        <p:txBody>
          <a:bodyPr vert="horz" lIns="96698" tIns="48349" rIns="96698" bIns="48349"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78067" y="9677253"/>
            <a:ext cx="1764295" cy="555885"/>
          </a:xfrm>
          <a:prstGeom prst="rect">
            <a:avLst/>
          </a:prstGeom>
        </p:spPr>
        <p:txBody>
          <a:bodyPr vert="horz" lIns="96698" tIns="48349" rIns="96698" bIns="48349" rtlCol="0" anchor="ctr"/>
          <a:lstStyle>
            <a:lvl1pPr algn="l">
              <a:defRPr sz="1300">
                <a:solidFill>
                  <a:schemeClr val="tx1">
                    <a:tint val="75000"/>
                  </a:schemeClr>
                </a:solidFill>
              </a:defRPr>
            </a:lvl1pPr>
          </a:lstStyle>
          <a:p>
            <a:fld id="{51CF5CB1-504F-43D7-89EE-CDAF815ED821}" type="datetimeFigureOut">
              <a:rPr kumimoji="1" lang="ja-JP" altLang="en-US" smtClean="0"/>
              <a:t>2026/2/5</a:t>
            </a:fld>
            <a:endParaRPr kumimoji="1" lang="ja-JP" altLang="en-US"/>
          </a:p>
        </p:txBody>
      </p:sp>
      <p:sp>
        <p:nvSpPr>
          <p:cNvPr id="5" name="フッター プレースホルダー 4"/>
          <p:cNvSpPr>
            <a:spLocks noGrp="1"/>
          </p:cNvSpPr>
          <p:nvPr>
            <p:ph type="ftr" sz="quarter" idx="3"/>
          </p:nvPr>
        </p:nvSpPr>
        <p:spPr>
          <a:xfrm>
            <a:off x="2583437" y="9677253"/>
            <a:ext cx="2394400" cy="555885"/>
          </a:xfrm>
          <a:prstGeom prst="rect">
            <a:avLst/>
          </a:prstGeom>
        </p:spPr>
        <p:txBody>
          <a:bodyPr vert="horz" lIns="96698" tIns="48349" rIns="96698" bIns="48349"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8914" y="9677253"/>
            <a:ext cx="1764295" cy="555885"/>
          </a:xfrm>
          <a:prstGeom prst="rect">
            <a:avLst/>
          </a:prstGeom>
        </p:spPr>
        <p:txBody>
          <a:bodyPr vert="horz" lIns="96698" tIns="48349" rIns="96698" bIns="48349" rtlCol="0" anchor="ctr"/>
          <a:lstStyle>
            <a:lvl1pPr algn="r">
              <a:defRPr sz="1300">
                <a:solidFill>
                  <a:schemeClr val="tx1">
                    <a:tint val="75000"/>
                  </a:schemeClr>
                </a:solidFill>
              </a:defRPr>
            </a:lvl1pPr>
          </a:lstStyle>
          <a:p>
            <a:fld id="{31D472C8-00B3-4D46-8FC0-D4D11D488559}" type="slidenum">
              <a:rPr kumimoji="1" lang="ja-JP" altLang="en-US" smtClean="0"/>
              <a:t>‹#›</a:t>
            </a:fld>
            <a:endParaRPr kumimoji="1" lang="ja-JP" altLang="en-US"/>
          </a:p>
        </p:txBody>
      </p:sp>
    </p:spTree>
    <p:extLst>
      <p:ext uri="{BB962C8B-B14F-4D97-AF65-F5344CB8AC3E}">
        <p14:creationId xmlns:p14="http://schemas.microsoft.com/office/powerpoint/2010/main" val="2149589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66978" rtl="0" eaLnBrk="1" latinLnBrk="0" hangingPunct="1">
        <a:spcBef>
          <a:spcPct val="0"/>
        </a:spcBef>
        <a:buNone/>
        <a:defRPr kumimoji="1" sz="4700" kern="1200">
          <a:solidFill>
            <a:schemeClr val="tx1"/>
          </a:solidFill>
          <a:latin typeface="+mj-lt"/>
          <a:ea typeface="+mj-ea"/>
          <a:cs typeface="+mj-cs"/>
        </a:defRPr>
      </a:lvl1pPr>
    </p:titleStyle>
    <p:bodyStyle>
      <a:lvl1pPr marL="362617" indent="-362617" algn="l" defTabSz="966978"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1pPr>
      <a:lvl2pPr marL="785670" indent="-302181" algn="l" defTabSz="966978"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2pPr>
      <a:lvl3pPr marL="1208723" indent="-241745" algn="l" defTabSz="966978" rtl="0" eaLnBrk="1" latinLnBrk="0" hangingPunct="1">
        <a:spcBef>
          <a:spcPct val="20000"/>
        </a:spcBef>
        <a:buFont typeface="Arial" panose="020B0604020202020204" pitchFamily="34" charset="0"/>
        <a:buChar char="•"/>
        <a:defRPr kumimoji="1" sz="2500" kern="1200">
          <a:solidFill>
            <a:schemeClr val="tx1"/>
          </a:solidFill>
          <a:latin typeface="+mn-lt"/>
          <a:ea typeface="+mn-ea"/>
          <a:cs typeface="+mn-cs"/>
        </a:defRPr>
      </a:lvl3pPr>
      <a:lvl4pPr marL="1692212" indent="-241745" algn="l" defTabSz="966978"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4pPr>
      <a:lvl5pPr marL="2175701" indent="-241745" algn="l" defTabSz="966978"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5pPr>
      <a:lvl6pPr marL="2659190" indent="-241745" algn="l" defTabSz="966978"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6pPr>
      <a:lvl7pPr marL="3142679" indent="-241745" algn="l" defTabSz="966978"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7pPr>
      <a:lvl8pPr marL="3626168" indent="-241745" algn="l" defTabSz="966978"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8pPr>
      <a:lvl9pPr marL="4109657" indent="-241745" algn="l" defTabSz="966978"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9pPr>
    </p:bodyStyle>
    <p:otherStyle>
      <a:defPPr>
        <a:defRPr lang="ja-JP"/>
      </a:defPPr>
      <a:lvl1pPr marL="0" algn="l" defTabSz="966978" rtl="0" eaLnBrk="1" latinLnBrk="0" hangingPunct="1">
        <a:defRPr kumimoji="1" sz="1900" kern="1200">
          <a:solidFill>
            <a:schemeClr val="tx1"/>
          </a:solidFill>
          <a:latin typeface="+mn-lt"/>
          <a:ea typeface="+mn-ea"/>
          <a:cs typeface="+mn-cs"/>
        </a:defRPr>
      </a:lvl1pPr>
      <a:lvl2pPr marL="483489" algn="l" defTabSz="966978" rtl="0" eaLnBrk="1" latinLnBrk="0" hangingPunct="1">
        <a:defRPr kumimoji="1" sz="1900" kern="1200">
          <a:solidFill>
            <a:schemeClr val="tx1"/>
          </a:solidFill>
          <a:latin typeface="+mn-lt"/>
          <a:ea typeface="+mn-ea"/>
          <a:cs typeface="+mn-cs"/>
        </a:defRPr>
      </a:lvl2pPr>
      <a:lvl3pPr marL="966978" algn="l" defTabSz="966978" rtl="0" eaLnBrk="1" latinLnBrk="0" hangingPunct="1">
        <a:defRPr kumimoji="1" sz="1900" kern="1200">
          <a:solidFill>
            <a:schemeClr val="tx1"/>
          </a:solidFill>
          <a:latin typeface="+mn-lt"/>
          <a:ea typeface="+mn-ea"/>
          <a:cs typeface="+mn-cs"/>
        </a:defRPr>
      </a:lvl3pPr>
      <a:lvl4pPr marL="1450467" algn="l" defTabSz="966978" rtl="0" eaLnBrk="1" latinLnBrk="0" hangingPunct="1">
        <a:defRPr kumimoji="1" sz="1900" kern="1200">
          <a:solidFill>
            <a:schemeClr val="tx1"/>
          </a:solidFill>
          <a:latin typeface="+mn-lt"/>
          <a:ea typeface="+mn-ea"/>
          <a:cs typeface="+mn-cs"/>
        </a:defRPr>
      </a:lvl4pPr>
      <a:lvl5pPr marL="1933956" algn="l" defTabSz="966978" rtl="0" eaLnBrk="1" latinLnBrk="0" hangingPunct="1">
        <a:defRPr kumimoji="1" sz="1900" kern="1200">
          <a:solidFill>
            <a:schemeClr val="tx1"/>
          </a:solidFill>
          <a:latin typeface="+mn-lt"/>
          <a:ea typeface="+mn-ea"/>
          <a:cs typeface="+mn-cs"/>
        </a:defRPr>
      </a:lvl5pPr>
      <a:lvl6pPr marL="2417445" algn="l" defTabSz="966978" rtl="0" eaLnBrk="1" latinLnBrk="0" hangingPunct="1">
        <a:defRPr kumimoji="1" sz="1900" kern="1200">
          <a:solidFill>
            <a:schemeClr val="tx1"/>
          </a:solidFill>
          <a:latin typeface="+mn-lt"/>
          <a:ea typeface="+mn-ea"/>
          <a:cs typeface="+mn-cs"/>
        </a:defRPr>
      </a:lvl6pPr>
      <a:lvl7pPr marL="2900934" algn="l" defTabSz="966978" rtl="0" eaLnBrk="1" latinLnBrk="0" hangingPunct="1">
        <a:defRPr kumimoji="1" sz="1900" kern="1200">
          <a:solidFill>
            <a:schemeClr val="tx1"/>
          </a:solidFill>
          <a:latin typeface="+mn-lt"/>
          <a:ea typeface="+mn-ea"/>
          <a:cs typeface="+mn-cs"/>
        </a:defRPr>
      </a:lvl7pPr>
      <a:lvl8pPr marL="3384423" algn="l" defTabSz="966978" rtl="0" eaLnBrk="1" latinLnBrk="0" hangingPunct="1">
        <a:defRPr kumimoji="1" sz="1900" kern="1200">
          <a:solidFill>
            <a:schemeClr val="tx1"/>
          </a:solidFill>
          <a:latin typeface="+mn-lt"/>
          <a:ea typeface="+mn-ea"/>
          <a:cs typeface="+mn-cs"/>
        </a:defRPr>
      </a:lvl8pPr>
      <a:lvl9pPr marL="3867912" algn="l" defTabSz="966978"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2.xml"/><Relationship Id="rId5" Type="http://schemas.openxmlformats.org/officeDocument/2006/relationships/image" Target="../media/image2.gif"/><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 name="グラフ 28">
            <a:extLst>
              <a:ext uri="{FF2B5EF4-FFF2-40B4-BE49-F238E27FC236}">
                <a16:creationId xmlns:a16="http://schemas.microsoft.com/office/drawing/2014/main" id="{CA7642D5-A5AA-42A0-9440-134A9300C831}"/>
              </a:ext>
            </a:extLst>
          </p:cNvPr>
          <p:cNvGraphicFramePr>
            <a:graphicFrameLocks/>
          </p:cNvGraphicFramePr>
          <p:nvPr>
            <p:extLst>
              <p:ext uri="{D42A27DB-BD31-4B8C-83A1-F6EECF244321}">
                <p14:modId xmlns:p14="http://schemas.microsoft.com/office/powerpoint/2010/main" val="2797166771"/>
              </p:ext>
            </p:extLst>
          </p:nvPr>
        </p:nvGraphicFramePr>
        <p:xfrm>
          <a:off x="219562" y="2781889"/>
          <a:ext cx="3909142" cy="2224070"/>
        </p:xfrm>
        <a:graphic>
          <a:graphicData uri="http://schemas.openxmlformats.org/drawingml/2006/chart">
            <c:chart xmlns:c="http://schemas.openxmlformats.org/drawingml/2006/chart" xmlns:r="http://schemas.openxmlformats.org/officeDocument/2006/relationships" r:id="rId3"/>
          </a:graphicData>
        </a:graphic>
      </p:graphicFrame>
      <p:sp>
        <p:nvSpPr>
          <p:cNvPr id="6" name="テキスト ボックス 5"/>
          <p:cNvSpPr txBox="1"/>
          <p:nvPr/>
        </p:nvSpPr>
        <p:spPr>
          <a:xfrm>
            <a:off x="165658" y="1656267"/>
            <a:ext cx="7370085" cy="1013278"/>
          </a:xfrm>
          <a:prstGeom prst="rect">
            <a:avLst/>
          </a:prstGeom>
          <a:noFill/>
        </p:spPr>
        <p:txBody>
          <a:bodyPr wrap="square" lIns="96698" tIns="48349" rIns="96698" bIns="48349" rtlCol="0">
            <a:spAutoFit/>
          </a:bodyPr>
          <a:lstStyle/>
          <a:p>
            <a:pPr>
              <a:spcBef>
                <a:spcPts val="300"/>
              </a:spcBef>
            </a:pPr>
            <a:r>
              <a:rPr lang="ja-JP" altLang="en-US" sz="1300" dirty="0">
                <a:latin typeface="HG丸ｺﾞｼｯｸM-PRO" panose="020F0600000000000000" pitchFamily="50" charset="-128"/>
                <a:ea typeface="HG丸ｺﾞｼｯｸM-PRO" panose="020F0600000000000000" pitchFamily="50" charset="-128"/>
              </a:rPr>
              <a:t> ◆毎年、死亡事故を含む約</a:t>
            </a:r>
            <a:r>
              <a:rPr lang="en-US" altLang="ja-JP" sz="1300" dirty="0">
                <a:latin typeface="HG丸ｺﾞｼｯｸM-PRO" panose="020F0600000000000000" pitchFamily="50" charset="-128"/>
                <a:ea typeface="HG丸ｺﾞｼｯｸM-PRO" panose="020F0600000000000000" pitchFamily="50" charset="-128"/>
              </a:rPr>
              <a:t>40</a:t>
            </a:r>
            <a:r>
              <a:rPr lang="ja-JP" altLang="en-US" sz="1300" dirty="0">
                <a:latin typeface="HG丸ｺﾞｼｯｸM-PRO" panose="020F0600000000000000" pitchFamily="50" charset="-128"/>
                <a:ea typeface="HG丸ｺﾞｼｯｸM-PRO" panose="020F0600000000000000" pitchFamily="50" charset="-128"/>
              </a:rPr>
              <a:t>件の事故が発生し、Ｒ７年は</a:t>
            </a:r>
            <a:r>
              <a:rPr lang="en-US" altLang="ja-JP" sz="1300" dirty="0">
                <a:latin typeface="HG丸ｺﾞｼｯｸM-PRO" panose="020F0600000000000000" pitchFamily="50" charset="-128"/>
                <a:ea typeface="HG丸ｺﾞｼｯｸM-PRO" panose="020F0600000000000000" pitchFamily="50" charset="-128"/>
              </a:rPr>
              <a:t>34</a:t>
            </a:r>
            <a:r>
              <a:rPr lang="ja-JP" altLang="en-US" sz="1300" dirty="0">
                <a:latin typeface="HG丸ｺﾞｼｯｸM-PRO" panose="020F0600000000000000" pitchFamily="50" charset="-128"/>
                <a:ea typeface="HG丸ｺﾞｼｯｸM-PRO" panose="020F0600000000000000" pitchFamily="50" charset="-128"/>
              </a:rPr>
              <a:t>件、うち重傷事故が</a:t>
            </a:r>
            <a:r>
              <a:rPr lang="en-US" altLang="ja-JP" sz="1300" dirty="0">
                <a:latin typeface="HG丸ｺﾞｼｯｸM-PRO" panose="020F0600000000000000" pitchFamily="50" charset="-128"/>
                <a:ea typeface="HG丸ｺﾞｼｯｸM-PRO" panose="020F0600000000000000" pitchFamily="50" charset="-128"/>
              </a:rPr>
              <a:t>13</a:t>
            </a:r>
            <a:r>
              <a:rPr lang="ja-JP" altLang="en-US" sz="1300" dirty="0">
                <a:latin typeface="HG丸ｺﾞｼｯｸM-PRO" panose="020F0600000000000000" pitchFamily="50" charset="-128"/>
                <a:ea typeface="HG丸ｺﾞｼｯｸM-PRO" panose="020F0600000000000000" pitchFamily="50" charset="-128"/>
              </a:rPr>
              <a:t>件でした。</a:t>
            </a:r>
            <a:endParaRPr lang="en-US" altLang="ja-JP" sz="1300" dirty="0">
              <a:latin typeface="HG丸ｺﾞｼｯｸM-PRO" panose="020F0600000000000000" pitchFamily="50" charset="-128"/>
              <a:ea typeface="HG丸ｺﾞｼｯｸM-PRO" panose="020F0600000000000000" pitchFamily="50" charset="-128"/>
            </a:endParaRPr>
          </a:p>
          <a:p>
            <a:pPr>
              <a:spcBef>
                <a:spcPts val="300"/>
              </a:spcBef>
            </a:pPr>
            <a:r>
              <a:rPr lang="ja-JP" altLang="en-US" sz="1300" dirty="0">
                <a:latin typeface="HG丸ｺﾞｼｯｸM-PRO" panose="020F0600000000000000" pitchFamily="50" charset="-128"/>
                <a:ea typeface="HG丸ｺﾞｼｯｸM-PRO" panose="020F0600000000000000" pitchFamily="50" charset="-128"/>
              </a:rPr>
              <a:t> ◆機械別ではコンバインによる事故が７件と最多でした。</a:t>
            </a:r>
            <a:endParaRPr lang="en-US" altLang="ja-JP" sz="1300" dirty="0">
              <a:latin typeface="HG丸ｺﾞｼｯｸM-PRO" panose="020F0600000000000000" pitchFamily="50" charset="-128"/>
              <a:ea typeface="HG丸ｺﾞｼｯｸM-PRO" panose="020F0600000000000000" pitchFamily="50" charset="-128"/>
            </a:endParaRPr>
          </a:p>
          <a:p>
            <a:pPr>
              <a:spcBef>
                <a:spcPts val="300"/>
              </a:spcBef>
            </a:pPr>
            <a:r>
              <a:rPr lang="ja-JP" altLang="en-US" sz="1300" dirty="0">
                <a:latin typeface="HG丸ｺﾞｼｯｸM-PRO" panose="020F0600000000000000" pitchFamily="50" charset="-128"/>
                <a:ea typeface="HG丸ｺﾞｼｯｸM-PRO" panose="020F0600000000000000" pitchFamily="50" charset="-128"/>
              </a:rPr>
              <a:t> ◆農作業別では、移動中の事故が７件と最多でした。</a:t>
            </a:r>
            <a:endParaRPr lang="en-US" altLang="ja-JP" sz="1300" dirty="0">
              <a:latin typeface="HG丸ｺﾞｼｯｸM-PRO" panose="020F0600000000000000" pitchFamily="50" charset="-128"/>
              <a:ea typeface="HG丸ｺﾞｼｯｸM-PRO" panose="020F0600000000000000" pitchFamily="50" charset="-128"/>
            </a:endParaRPr>
          </a:p>
          <a:p>
            <a:pPr>
              <a:spcBef>
                <a:spcPts val="300"/>
              </a:spcBef>
            </a:pPr>
            <a:r>
              <a:rPr lang="ja-JP" altLang="en-US" sz="1300" dirty="0">
                <a:latin typeface="HG丸ｺﾞｼｯｸM-PRO" panose="020F0600000000000000" pitchFamily="50" charset="-128"/>
                <a:ea typeface="HG丸ｺﾞｼｯｸM-PRO" panose="020F0600000000000000" pitchFamily="50" charset="-128"/>
              </a:rPr>
              <a:t> ◆年代別では全体の８割以上が</a:t>
            </a:r>
            <a:r>
              <a:rPr lang="en-US" altLang="ja-JP" sz="1300" dirty="0">
                <a:latin typeface="HG丸ｺﾞｼｯｸM-PRO" panose="020F0600000000000000" pitchFamily="50" charset="-128"/>
                <a:ea typeface="HG丸ｺﾞｼｯｸM-PRO" panose="020F0600000000000000" pitchFamily="50" charset="-128"/>
              </a:rPr>
              <a:t>60</a:t>
            </a:r>
            <a:r>
              <a:rPr lang="ja-JP" altLang="en-US" sz="1300" dirty="0">
                <a:latin typeface="HG丸ｺﾞｼｯｸM-PRO" panose="020F0600000000000000" pitchFamily="50" charset="-128"/>
                <a:ea typeface="HG丸ｺﾞｼｯｸM-PRO" panose="020F0600000000000000" pitchFamily="50" charset="-128"/>
              </a:rPr>
              <a:t>歳以上でした。</a:t>
            </a:r>
          </a:p>
        </p:txBody>
      </p:sp>
      <p:sp>
        <p:nvSpPr>
          <p:cNvPr id="5" name="角丸四角形 4"/>
          <p:cNvSpPr/>
          <p:nvPr/>
        </p:nvSpPr>
        <p:spPr>
          <a:xfrm>
            <a:off x="1039079" y="275901"/>
            <a:ext cx="5470302" cy="826910"/>
          </a:xfrm>
          <a:prstGeom prst="roundRect">
            <a:avLst>
              <a:gd name="adj" fmla="val 15680"/>
            </a:avLst>
          </a:prstGeom>
          <a:solidFill>
            <a:srgbClr val="FFFF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206511" y="5352056"/>
            <a:ext cx="4104456" cy="313086"/>
          </a:xfrm>
          <a:prstGeom prst="rect">
            <a:avLst/>
          </a:prstGeom>
          <a:noFill/>
        </p:spPr>
        <p:txBody>
          <a:bodyPr wrap="square" lIns="96698" tIns="48349" rIns="96698" bIns="48349"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＜県内における農作業事故発生件数の推移＞</a:t>
            </a:r>
            <a:endParaRPr lang="en-US" altLang="ja-JP" sz="1400" dirty="0">
              <a:latin typeface="HG丸ｺﾞｼｯｸM-PRO" panose="020F0600000000000000" pitchFamily="50" charset="-128"/>
              <a:ea typeface="HG丸ｺﾞｼｯｸM-PRO" panose="020F0600000000000000" pitchFamily="50" charset="-128"/>
            </a:endParaRPr>
          </a:p>
        </p:txBody>
      </p:sp>
      <p:sp>
        <p:nvSpPr>
          <p:cNvPr id="17" name="テキスト ボックス 16"/>
          <p:cNvSpPr txBox="1"/>
          <p:nvPr/>
        </p:nvSpPr>
        <p:spPr>
          <a:xfrm>
            <a:off x="4275624" y="5664947"/>
            <a:ext cx="3176708" cy="313086"/>
          </a:xfrm>
          <a:prstGeom prst="rect">
            <a:avLst/>
          </a:prstGeom>
          <a:noFill/>
        </p:spPr>
        <p:txBody>
          <a:bodyPr wrap="square" lIns="96698" tIns="48349" rIns="96698" bIns="48349" rtlCol="0">
            <a:spAutoFit/>
          </a:bodyPr>
          <a:lstStyle/>
          <a:p>
            <a:pPr algn="ctr"/>
            <a:r>
              <a:rPr lang="ja-JP" altLang="en-US" sz="1400" dirty="0">
                <a:latin typeface="HG丸ｺﾞｼｯｸM-PRO" panose="020F0600000000000000" pitchFamily="50" charset="-128"/>
                <a:ea typeface="HG丸ｺﾞｼｯｸM-PRO" panose="020F0600000000000000" pitchFamily="50" charset="-128"/>
              </a:rPr>
              <a:t>　＜機械別事故発生割合（</a:t>
            </a:r>
            <a:r>
              <a:rPr lang="en-US" altLang="ja-JP" sz="1400" dirty="0">
                <a:latin typeface="HG丸ｺﾞｼｯｸM-PRO" panose="020F0600000000000000" pitchFamily="50" charset="-128"/>
                <a:ea typeface="HG丸ｺﾞｼｯｸM-PRO" panose="020F0600000000000000" pitchFamily="50" charset="-128"/>
              </a:rPr>
              <a:t>R</a:t>
            </a:r>
            <a:r>
              <a:rPr lang="ja-JP" altLang="en-US" sz="1400" dirty="0">
                <a:latin typeface="HG丸ｺﾞｼｯｸM-PRO" panose="020F0600000000000000" pitchFamily="50" charset="-128"/>
                <a:ea typeface="HG丸ｺﾞｼｯｸM-PRO" panose="020F0600000000000000" pitchFamily="50" charset="-128"/>
              </a:rPr>
              <a:t>７）＞</a:t>
            </a:r>
            <a:r>
              <a:rPr lang="ja-JP" altLang="en-US" sz="1300" dirty="0">
                <a:latin typeface="HG丸ｺﾞｼｯｸM-PRO" panose="020F0600000000000000" pitchFamily="50" charset="-128"/>
                <a:ea typeface="HG丸ｺﾞｼｯｸM-PRO" panose="020F0600000000000000" pitchFamily="50" charset="-128"/>
              </a:rPr>
              <a:t>　　　</a:t>
            </a:r>
            <a:endParaRPr lang="en-US" altLang="ja-JP" sz="1100" dirty="0">
              <a:latin typeface="HG丸ｺﾞｼｯｸM-PRO" panose="020F0600000000000000" pitchFamily="50" charset="-128"/>
              <a:ea typeface="HG丸ｺﾞｼｯｸM-PRO" panose="020F0600000000000000" pitchFamily="50" charset="-128"/>
            </a:endParaRPr>
          </a:p>
        </p:txBody>
      </p:sp>
      <p:sp>
        <p:nvSpPr>
          <p:cNvPr id="8" name="角丸四角形 7"/>
          <p:cNvSpPr/>
          <p:nvPr/>
        </p:nvSpPr>
        <p:spPr>
          <a:xfrm>
            <a:off x="214239" y="6295349"/>
            <a:ext cx="1506054" cy="120015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tx1"/>
                </a:solidFill>
                <a:latin typeface="HG丸ｺﾞｼｯｸM-PRO" panose="020F0600000000000000" pitchFamily="50" charset="-128"/>
                <a:ea typeface="HG丸ｺﾞｼｯｸM-PRO" panose="020F0600000000000000" pitchFamily="50" charset="-128"/>
              </a:rPr>
              <a:t>移動中</a:t>
            </a:r>
            <a:endParaRPr lang="en-US" altLang="ja-JP" sz="2000" b="1"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（７件）</a:t>
            </a:r>
          </a:p>
        </p:txBody>
      </p:sp>
      <p:sp>
        <p:nvSpPr>
          <p:cNvPr id="9" name="テキスト ボックス 8"/>
          <p:cNvSpPr txBox="1"/>
          <p:nvPr/>
        </p:nvSpPr>
        <p:spPr>
          <a:xfrm>
            <a:off x="1646937" y="6337659"/>
            <a:ext cx="5929828" cy="1092158"/>
          </a:xfrm>
          <a:prstGeom prst="rect">
            <a:avLst/>
          </a:prstGeom>
          <a:noFill/>
        </p:spPr>
        <p:txBody>
          <a:bodyPr wrap="none" rtlCol="0">
            <a:spAutoFit/>
          </a:bodyPr>
          <a:lstStyle/>
          <a:p>
            <a:pPr>
              <a:lnSpc>
                <a:spcPct val="120000"/>
              </a:lnSpc>
            </a:pPr>
            <a:r>
              <a:rPr lang="ja-JP" altLang="en-US" sz="1400" dirty="0">
                <a:latin typeface="HG丸ｺﾞｼｯｸM-PRO" panose="020F0600000000000000" pitchFamily="50" charset="-128"/>
                <a:ea typeface="HG丸ｺﾞｼｯｸM-PRO" panose="020F0600000000000000" pitchFamily="50" charset="-128"/>
              </a:rPr>
              <a:t>・道の段差で上下動し振り落とされ、コンバインは林に突っ込み大破。</a:t>
            </a:r>
            <a:endParaRPr lang="en-US" altLang="ja-JP" sz="1400" dirty="0">
              <a:latin typeface="HG丸ｺﾞｼｯｸM-PRO" panose="020F0600000000000000" pitchFamily="50" charset="-128"/>
              <a:ea typeface="HG丸ｺﾞｼｯｸM-PRO" panose="020F0600000000000000" pitchFamily="50" charset="-128"/>
            </a:endParaRPr>
          </a:p>
          <a:p>
            <a:pPr>
              <a:lnSpc>
                <a:spcPct val="120000"/>
              </a:lnSpc>
            </a:pPr>
            <a:r>
              <a:rPr lang="ja-JP" altLang="en-US" sz="1400" dirty="0">
                <a:latin typeface="HG丸ｺﾞｼｯｸM-PRO" panose="020F0600000000000000" pitchFamily="50" charset="-128"/>
                <a:ea typeface="HG丸ｺﾞｼｯｸM-PRO" panose="020F0600000000000000" pitchFamily="50" charset="-128"/>
              </a:rPr>
              <a:t>・コンバインで移動中、田んぼへの進入口を見誤り、</a:t>
            </a:r>
            <a:endParaRPr lang="en-US" altLang="ja-JP" sz="1400" dirty="0">
              <a:latin typeface="HG丸ｺﾞｼｯｸM-PRO" panose="020F0600000000000000" pitchFamily="50" charset="-128"/>
              <a:ea typeface="HG丸ｺﾞｼｯｸM-PRO" panose="020F0600000000000000" pitchFamily="50" charset="-128"/>
            </a:endParaRPr>
          </a:p>
          <a:p>
            <a:pPr>
              <a:lnSpc>
                <a:spcPct val="120000"/>
              </a:lnSpc>
            </a:pPr>
            <a:r>
              <a:rPr lang="ja-JP" altLang="en-US" sz="1400" dirty="0">
                <a:latin typeface="HG丸ｺﾞｼｯｸM-PRO" panose="020F0600000000000000" pitchFamily="50" charset="-128"/>
                <a:ea typeface="HG丸ｺﾞｼｯｸM-PRO" panose="020F0600000000000000" pitchFamily="50" charset="-128"/>
              </a:rPr>
              <a:t>　バック時に路肩から転落。</a:t>
            </a:r>
            <a:endParaRPr lang="en-US" altLang="ja-JP" sz="1400" dirty="0">
              <a:latin typeface="HG丸ｺﾞｼｯｸM-PRO" panose="020F0600000000000000" pitchFamily="50" charset="-128"/>
              <a:ea typeface="HG丸ｺﾞｼｯｸM-PRO" panose="020F0600000000000000" pitchFamily="50" charset="-128"/>
            </a:endParaRPr>
          </a:p>
          <a:p>
            <a:pPr>
              <a:lnSpc>
                <a:spcPct val="120000"/>
              </a:lnSpc>
            </a:pPr>
            <a:r>
              <a:rPr lang="ja-JP" altLang="en-US" sz="1400" dirty="0">
                <a:latin typeface="HG丸ｺﾞｼｯｸM-PRO" panose="020F0600000000000000" pitchFamily="50" charset="-128"/>
                <a:ea typeface="HG丸ｺﾞｼｯｸM-PRO" panose="020F0600000000000000" pitchFamily="50" charset="-128"/>
              </a:rPr>
              <a:t>・トラクターのブレーキペダルを踏み間違え、倉庫の壁に追突。</a:t>
            </a:r>
            <a:endParaRPr lang="en-US" altLang="ja-JP" sz="1400" dirty="0">
              <a:latin typeface="HG丸ｺﾞｼｯｸM-PRO" panose="020F0600000000000000" pitchFamily="50" charset="-128"/>
              <a:ea typeface="HG丸ｺﾞｼｯｸM-PRO" panose="020F0600000000000000" pitchFamily="50" charset="-128"/>
            </a:endParaRPr>
          </a:p>
        </p:txBody>
      </p:sp>
      <p:sp>
        <p:nvSpPr>
          <p:cNvPr id="23" name="テキスト ボックス 22"/>
          <p:cNvSpPr txBox="1"/>
          <p:nvPr/>
        </p:nvSpPr>
        <p:spPr>
          <a:xfrm>
            <a:off x="1649538" y="7680509"/>
            <a:ext cx="5929827" cy="892873"/>
          </a:xfrm>
          <a:prstGeom prst="rect">
            <a:avLst/>
          </a:prstGeom>
          <a:noFill/>
        </p:spPr>
        <p:txBody>
          <a:bodyPr wrap="square" rtlCol="0">
            <a:spAutoFit/>
          </a:bodyPr>
          <a:lstStyle/>
          <a:p>
            <a:pPr>
              <a:lnSpc>
                <a:spcPct val="130000"/>
              </a:lnSpc>
            </a:pPr>
            <a:r>
              <a:rPr lang="ja-JP" altLang="en-US" sz="1400" dirty="0">
                <a:latin typeface="HG丸ｺﾞｼｯｸM-PRO" panose="020F0600000000000000" pitchFamily="50" charset="-128"/>
                <a:ea typeface="HG丸ｺﾞｼｯｸM-PRO" panose="020F0600000000000000" pitchFamily="50" charset="-128"/>
              </a:rPr>
              <a:t>・コンバインの刈取部のゴミ除去時に腕が巻き込まれ、けんを切断。</a:t>
            </a:r>
            <a:endParaRPr lang="en-US" altLang="ja-JP" sz="1400" dirty="0">
              <a:latin typeface="HG丸ｺﾞｼｯｸM-PRO" panose="020F0600000000000000" pitchFamily="50" charset="-128"/>
              <a:ea typeface="HG丸ｺﾞｼｯｸM-PRO" panose="020F0600000000000000" pitchFamily="50" charset="-128"/>
            </a:endParaRPr>
          </a:p>
          <a:p>
            <a:pPr>
              <a:lnSpc>
                <a:spcPct val="130000"/>
              </a:lnSpc>
            </a:pPr>
            <a:r>
              <a:rPr lang="ja-JP" altLang="en-US" sz="1400">
                <a:latin typeface="HG丸ｺﾞｼｯｸM-PRO" panose="020F0600000000000000" pitchFamily="50" charset="-128"/>
                <a:ea typeface="HG丸ｺﾞｼｯｸM-PRO" panose="020F0600000000000000" pitchFamily="50" charset="-128"/>
              </a:rPr>
              <a:t>・コンバインの籾</a:t>
            </a:r>
            <a:r>
              <a:rPr lang="ja-JP" altLang="en-US" sz="1400" dirty="0">
                <a:latin typeface="HG丸ｺﾞｼｯｸM-PRO" panose="020F0600000000000000" pitchFamily="50" charset="-128"/>
                <a:ea typeface="HG丸ｺﾞｼｯｸM-PRO" panose="020F0600000000000000" pitchFamily="50" charset="-128"/>
              </a:rPr>
              <a:t>排出部の折りたたみ作業時に指を挟まれ骨折。</a:t>
            </a:r>
            <a:endParaRPr lang="en-US" altLang="ja-JP" sz="1400" dirty="0">
              <a:latin typeface="HG丸ｺﾞｼｯｸM-PRO" panose="020F0600000000000000" pitchFamily="50" charset="-128"/>
              <a:ea typeface="HG丸ｺﾞｼｯｸM-PRO" panose="020F0600000000000000" pitchFamily="50" charset="-128"/>
            </a:endParaRPr>
          </a:p>
          <a:p>
            <a:pPr>
              <a:lnSpc>
                <a:spcPct val="130000"/>
              </a:lnSpc>
            </a:pPr>
            <a:r>
              <a:rPr lang="ja-JP" altLang="en-US" sz="1400" dirty="0">
                <a:latin typeface="HG丸ｺﾞｼｯｸM-PRO" panose="020F0600000000000000" pitchFamily="50" charset="-128"/>
                <a:ea typeface="HG丸ｺﾞｼｯｸM-PRO" panose="020F0600000000000000" pitchFamily="50" charset="-128"/>
              </a:rPr>
              <a:t>・ビニールハウスの補修中に足を滑らせ転落し、腰を骨折。</a:t>
            </a:r>
            <a:endParaRPr lang="en-US" altLang="ja-JP" sz="1400" dirty="0">
              <a:latin typeface="HG丸ｺﾞｼｯｸM-PRO" panose="020F0600000000000000" pitchFamily="50" charset="-128"/>
              <a:ea typeface="HG丸ｺﾞｼｯｸM-PRO" panose="020F0600000000000000" pitchFamily="50" charset="-128"/>
            </a:endParaRPr>
          </a:p>
        </p:txBody>
      </p:sp>
      <p:pic>
        <p:nvPicPr>
          <p:cNvPr id="19" name="Picture 4" descr="草原のイラスト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9134068"/>
            <a:ext cx="2857500" cy="158963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4" descr="草原のイラスト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83328" y="9134557"/>
            <a:ext cx="2857500" cy="1589630"/>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4" descr="草原のイラスト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4446" y="9134557"/>
            <a:ext cx="2857500" cy="1589630"/>
          </a:xfrm>
          <a:prstGeom prst="rect">
            <a:avLst/>
          </a:prstGeom>
          <a:noFill/>
          <a:extLst>
            <a:ext uri="{909E8E84-426E-40DD-AFC4-6F175D3DCCD1}">
              <a14:hiddenFill xmlns:a14="http://schemas.microsoft.com/office/drawing/2010/main">
                <a:solidFill>
                  <a:srgbClr val="FFFFFF"/>
                </a:solidFill>
              </a14:hiddenFill>
            </a:ext>
          </a:extLst>
        </p:spPr>
      </p:pic>
      <p:sp>
        <p:nvSpPr>
          <p:cNvPr id="27" name="テキスト ボックス 26"/>
          <p:cNvSpPr txBox="1"/>
          <p:nvPr/>
        </p:nvSpPr>
        <p:spPr>
          <a:xfrm>
            <a:off x="2719471" y="10118462"/>
            <a:ext cx="2185214" cy="292388"/>
          </a:xfrm>
          <a:prstGeom prst="rect">
            <a:avLst/>
          </a:prstGeom>
          <a:noFill/>
        </p:spPr>
        <p:txBody>
          <a:bodyPr wrap="none" rtlCol="0">
            <a:spAutoFit/>
          </a:bodyPr>
          <a:lstStyle/>
          <a:p>
            <a:r>
              <a:rPr kumimoji="1" lang="ja-JP" altLang="en-US" sz="1300" dirty="0">
                <a:latin typeface="HG丸ｺﾞｼｯｸM-PRO" panose="020F0600000000000000" pitchFamily="50" charset="-128"/>
                <a:ea typeface="HG丸ｺﾞｼｯｸM-PRO" panose="020F0600000000000000" pitchFamily="50" charset="-128"/>
              </a:rPr>
              <a:t>滋賀県みらいの農業振興課</a:t>
            </a:r>
            <a:endParaRPr kumimoji="1" lang="en-US" altLang="ja-JP" sz="1300" dirty="0">
              <a:latin typeface="HG丸ｺﾞｼｯｸM-PRO" panose="020F0600000000000000" pitchFamily="50" charset="-128"/>
              <a:ea typeface="HG丸ｺﾞｼｯｸM-PRO" panose="020F0600000000000000" pitchFamily="50" charset="-128"/>
            </a:endParaRPr>
          </a:p>
        </p:txBody>
      </p:sp>
      <p:sp>
        <p:nvSpPr>
          <p:cNvPr id="4" name="角丸四角形吹き出し 3"/>
          <p:cNvSpPr>
            <a:spLocks/>
          </p:cNvSpPr>
          <p:nvPr/>
        </p:nvSpPr>
        <p:spPr>
          <a:xfrm>
            <a:off x="4068663" y="2700563"/>
            <a:ext cx="3297520" cy="3418921"/>
          </a:xfrm>
          <a:custGeom>
            <a:avLst/>
            <a:gdLst>
              <a:gd name="connsiteX0" fmla="*/ 0 w 2952329"/>
              <a:gd name="connsiteY0" fmla="*/ 492065 h 3671051"/>
              <a:gd name="connsiteX1" fmla="*/ 492065 w 2952329"/>
              <a:gd name="connsiteY1" fmla="*/ 0 h 3671051"/>
              <a:gd name="connsiteX2" fmla="*/ 492055 w 2952329"/>
              <a:gd name="connsiteY2" fmla="*/ 0 h 3671051"/>
              <a:gd name="connsiteX3" fmla="*/ 492055 w 2952329"/>
              <a:gd name="connsiteY3" fmla="*/ 0 h 3671051"/>
              <a:gd name="connsiteX4" fmla="*/ 1230137 w 2952329"/>
              <a:gd name="connsiteY4" fmla="*/ 0 h 3671051"/>
              <a:gd name="connsiteX5" fmla="*/ 2460264 w 2952329"/>
              <a:gd name="connsiteY5" fmla="*/ 0 h 3671051"/>
              <a:gd name="connsiteX6" fmla="*/ 2952329 w 2952329"/>
              <a:gd name="connsiteY6" fmla="*/ 492065 h 3671051"/>
              <a:gd name="connsiteX7" fmla="*/ 2952329 w 2952329"/>
              <a:gd name="connsiteY7" fmla="*/ 611842 h 3671051"/>
              <a:gd name="connsiteX8" fmla="*/ 2952329 w 2952329"/>
              <a:gd name="connsiteY8" fmla="*/ 611842 h 3671051"/>
              <a:gd name="connsiteX9" fmla="*/ 2952329 w 2952329"/>
              <a:gd name="connsiteY9" fmla="*/ 1529605 h 3671051"/>
              <a:gd name="connsiteX10" fmla="*/ 2952329 w 2952329"/>
              <a:gd name="connsiteY10" fmla="*/ 3178986 h 3671051"/>
              <a:gd name="connsiteX11" fmla="*/ 2460264 w 2952329"/>
              <a:gd name="connsiteY11" fmla="*/ 3671051 h 3671051"/>
              <a:gd name="connsiteX12" fmla="*/ 1230137 w 2952329"/>
              <a:gd name="connsiteY12" fmla="*/ 3671051 h 3671051"/>
              <a:gd name="connsiteX13" fmla="*/ 492055 w 2952329"/>
              <a:gd name="connsiteY13" fmla="*/ 3671051 h 3671051"/>
              <a:gd name="connsiteX14" fmla="*/ 492055 w 2952329"/>
              <a:gd name="connsiteY14" fmla="*/ 3671051 h 3671051"/>
              <a:gd name="connsiteX15" fmla="*/ 492065 w 2952329"/>
              <a:gd name="connsiteY15" fmla="*/ 3671051 h 3671051"/>
              <a:gd name="connsiteX16" fmla="*/ 0 w 2952329"/>
              <a:gd name="connsiteY16" fmla="*/ 3178986 h 3671051"/>
              <a:gd name="connsiteX17" fmla="*/ 0 w 2952329"/>
              <a:gd name="connsiteY17" fmla="*/ 1529605 h 3671051"/>
              <a:gd name="connsiteX18" fmla="*/ -196182 w 2952329"/>
              <a:gd name="connsiteY18" fmla="*/ 1005721 h 3671051"/>
              <a:gd name="connsiteX19" fmla="*/ 0 w 2952329"/>
              <a:gd name="connsiteY19" fmla="*/ 611842 h 3671051"/>
              <a:gd name="connsiteX20" fmla="*/ 0 w 2952329"/>
              <a:gd name="connsiteY20" fmla="*/ 492065 h 3671051"/>
              <a:gd name="connsiteX0" fmla="*/ 196182 w 3148511"/>
              <a:gd name="connsiteY0" fmla="*/ 492065 h 3671051"/>
              <a:gd name="connsiteX1" fmla="*/ 688247 w 3148511"/>
              <a:gd name="connsiteY1" fmla="*/ 0 h 3671051"/>
              <a:gd name="connsiteX2" fmla="*/ 688237 w 3148511"/>
              <a:gd name="connsiteY2" fmla="*/ 0 h 3671051"/>
              <a:gd name="connsiteX3" fmla="*/ 688237 w 3148511"/>
              <a:gd name="connsiteY3" fmla="*/ 0 h 3671051"/>
              <a:gd name="connsiteX4" fmla="*/ 1426319 w 3148511"/>
              <a:gd name="connsiteY4" fmla="*/ 0 h 3671051"/>
              <a:gd name="connsiteX5" fmla="*/ 2656446 w 3148511"/>
              <a:gd name="connsiteY5" fmla="*/ 0 h 3671051"/>
              <a:gd name="connsiteX6" fmla="*/ 3148511 w 3148511"/>
              <a:gd name="connsiteY6" fmla="*/ 492065 h 3671051"/>
              <a:gd name="connsiteX7" fmla="*/ 3148511 w 3148511"/>
              <a:gd name="connsiteY7" fmla="*/ 611842 h 3671051"/>
              <a:gd name="connsiteX8" fmla="*/ 3148511 w 3148511"/>
              <a:gd name="connsiteY8" fmla="*/ 611842 h 3671051"/>
              <a:gd name="connsiteX9" fmla="*/ 3148511 w 3148511"/>
              <a:gd name="connsiteY9" fmla="*/ 1529605 h 3671051"/>
              <a:gd name="connsiteX10" fmla="*/ 3148511 w 3148511"/>
              <a:gd name="connsiteY10" fmla="*/ 3178986 h 3671051"/>
              <a:gd name="connsiteX11" fmla="*/ 2656446 w 3148511"/>
              <a:gd name="connsiteY11" fmla="*/ 3671051 h 3671051"/>
              <a:gd name="connsiteX12" fmla="*/ 1426319 w 3148511"/>
              <a:gd name="connsiteY12" fmla="*/ 3671051 h 3671051"/>
              <a:gd name="connsiteX13" fmla="*/ 688237 w 3148511"/>
              <a:gd name="connsiteY13" fmla="*/ 3671051 h 3671051"/>
              <a:gd name="connsiteX14" fmla="*/ 688237 w 3148511"/>
              <a:gd name="connsiteY14" fmla="*/ 3671051 h 3671051"/>
              <a:gd name="connsiteX15" fmla="*/ 688247 w 3148511"/>
              <a:gd name="connsiteY15" fmla="*/ 3671051 h 3671051"/>
              <a:gd name="connsiteX16" fmla="*/ 196182 w 3148511"/>
              <a:gd name="connsiteY16" fmla="*/ 3178986 h 3671051"/>
              <a:gd name="connsiteX17" fmla="*/ 196182 w 3148511"/>
              <a:gd name="connsiteY17" fmla="*/ 1529605 h 3671051"/>
              <a:gd name="connsiteX18" fmla="*/ 0 w 3148511"/>
              <a:gd name="connsiteY18" fmla="*/ 1005721 h 3671051"/>
              <a:gd name="connsiteX19" fmla="*/ 196182 w 3148511"/>
              <a:gd name="connsiteY19" fmla="*/ 916642 h 3671051"/>
              <a:gd name="connsiteX20" fmla="*/ 196182 w 3148511"/>
              <a:gd name="connsiteY20" fmla="*/ 492065 h 3671051"/>
              <a:gd name="connsiteX0" fmla="*/ 196182 w 3148511"/>
              <a:gd name="connsiteY0" fmla="*/ 492065 h 3671051"/>
              <a:gd name="connsiteX1" fmla="*/ 688247 w 3148511"/>
              <a:gd name="connsiteY1" fmla="*/ 0 h 3671051"/>
              <a:gd name="connsiteX2" fmla="*/ 688237 w 3148511"/>
              <a:gd name="connsiteY2" fmla="*/ 0 h 3671051"/>
              <a:gd name="connsiteX3" fmla="*/ 688237 w 3148511"/>
              <a:gd name="connsiteY3" fmla="*/ 0 h 3671051"/>
              <a:gd name="connsiteX4" fmla="*/ 1426319 w 3148511"/>
              <a:gd name="connsiteY4" fmla="*/ 0 h 3671051"/>
              <a:gd name="connsiteX5" fmla="*/ 2656446 w 3148511"/>
              <a:gd name="connsiteY5" fmla="*/ 0 h 3671051"/>
              <a:gd name="connsiteX6" fmla="*/ 3148511 w 3148511"/>
              <a:gd name="connsiteY6" fmla="*/ 492065 h 3671051"/>
              <a:gd name="connsiteX7" fmla="*/ 3148511 w 3148511"/>
              <a:gd name="connsiteY7" fmla="*/ 611842 h 3671051"/>
              <a:gd name="connsiteX8" fmla="*/ 3148511 w 3148511"/>
              <a:gd name="connsiteY8" fmla="*/ 611842 h 3671051"/>
              <a:gd name="connsiteX9" fmla="*/ 3148511 w 3148511"/>
              <a:gd name="connsiteY9" fmla="*/ 1529605 h 3671051"/>
              <a:gd name="connsiteX10" fmla="*/ 3148511 w 3148511"/>
              <a:gd name="connsiteY10" fmla="*/ 3178986 h 3671051"/>
              <a:gd name="connsiteX11" fmla="*/ 2656446 w 3148511"/>
              <a:gd name="connsiteY11" fmla="*/ 3671051 h 3671051"/>
              <a:gd name="connsiteX12" fmla="*/ 1426319 w 3148511"/>
              <a:gd name="connsiteY12" fmla="*/ 3671051 h 3671051"/>
              <a:gd name="connsiteX13" fmla="*/ 688237 w 3148511"/>
              <a:gd name="connsiteY13" fmla="*/ 3671051 h 3671051"/>
              <a:gd name="connsiteX14" fmla="*/ 688237 w 3148511"/>
              <a:gd name="connsiteY14" fmla="*/ 3671051 h 3671051"/>
              <a:gd name="connsiteX15" fmla="*/ 688247 w 3148511"/>
              <a:gd name="connsiteY15" fmla="*/ 3671051 h 3671051"/>
              <a:gd name="connsiteX16" fmla="*/ 196182 w 3148511"/>
              <a:gd name="connsiteY16" fmla="*/ 3178986 h 3671051"/>
              <a:gd name="connsiteX17" fmla="*/ 189832 w 3148511"/>
              <a:gd name="connsiteY17" fmla="*/ 1123205 h 3671051"/>
              <a:gd name="connsiteX18" fmla="*/ 0 w 3148511"/>
              <a:gd name="connsiteY18" fmla="*/ 1005721 h 3671051"/>
              <a:gd name="connsiteX19" fmla="*/ 196182 w 3148511"/>
              <a:gd name="connsiteY19" fmla="*/ 916642 h 3671051"/>
              <a:gd name="connsiteX20" fmla="*/ 196182 w 3148511"/>
              <a:gd name="connsiteY20" fmla="*/ 492065 h 3671051"/>
              <a:gd name="connsiteX0" fmla="*/ 335007 w 3287336"/>
              <a:gd name="connsiteY0" fmla="*/ 492065 h 3671051"/>
              <a:gd name="connsiteX1" fmla="*/ 827072 w 3287336"/>
              <a:gd name="connsiteY1" fmla="*/ 0 h 3671051"/>
              <a:gd name="connsiteX2" fmla="*/ 827062 w 3287336"/>
              <a:gd name="connsiteY2" fmla="*/ 0 h 3671051"/>
              <a:gd name="connsiteX3" fmla="*/ 827062 w 3287336"/>
              <a:gd name="connsiteY3" fmla="*/ 0 h 3671051"/>
              <a:gd name="connsiteX4" fmla="*/ 1565144 w 3287336"/>
              <a:gd name="connsiteY4" fmla="*/ 0 h 3671051"/>
              <a:gd name="connsiteX5" fmla="*/ 2795271 w 3287336"/>
              <a:gd name="connsiteY5" fmla="*/ 0 h 3671051"/>
              <a:gd name="connsiteX6" fmla="*/ 3287336 w 3287336"/>
              <a:gd name="connsiteY6" fmla="*/ 492065 h 3671051"/>
              <a:gd name="connsiteX7" fmla="*/ 3287336 w 3287336"/>
              <a:gd name="connsiteY7" fmla="*/ 611842 h 3671051"/>
              <a:gd name="connsiteX8" fmla="*/ 3287336 w 3287336"/>
              <a:gd name="connsiteY8" fmla="*/ 611842 h 3671051"/>
              <a:gd name="connsiteX9" fmla="*/ 3287336 w 3287336"/>
              <a:gd name="connsiteY9" fmla="*/ 1529605 h 3671051"/>
              <a:gd name="connsiteX10" fmla="*/ 3287336 w 3287336"/>
              <a:gd name="connsiteY10" fmla="*/ 3178986 h 3671051"/>
              <a:gd name="connsiteX11" fmla="*/ 2795271 w 3287336"/>
              <a:gd name="connsiteY11" fmla="*/ 3671051 h 3671051"/>
              <a:gd name="connsiteX12" fmla="*/ 1565144 w 3287336"/>
              <a:gd name="connsiteY12" fmla="*/ 3671051 h 3671051"/>
              <a:gd name="connsiteX13" fmla="*/ 827062 w 3287336"/>
              <a:gd name="connsiteY13" fmla="*/ 3671051 h 3671051"/>
              <a:gd name="connsiteX14" fmla="*/ 827062 w 3287336"/>
              <a:gd name="connsiteY14" fmla="*/ 3671051 h 3671051"/>
              <a:gd name="connsiteX15" fmla="*/ 827072 w 3287336"/>
              <a:gd name="connsiteY15" fmla="*/ 3671051 h 3671051"/>
              <a:gd name="connsiteX16" fmla="*/ 335007 w 3287336"/>
              <a:gd name="connsiteY16" fmla="*/ 3178986 h 3671051"/>
              <a:gd name="connsiteX17" fmla="*/ 328657 w 3287336"/>
              <a:gd name="connsiteY17" fmla="*/ 1123205 h 3671051"/>
              <a:gd name="connsiteX18" fmla="*/ 0 w 3287336"/>
              <a:gd name="connsiteY18" fmla="*/ 1005721 h 3671051"/>
              <a:gd name="connsiteX19" fmla="*/ 335007 w 3287336"/>
              <a:gd name="connsiteY19" fmla="*/ 916642 h 3671051"/>
              <a:gd name="connsiteX20" fmla="*/ 335007 w 3287336"/>
              <a:gd name="connsiteY20" fmla="*/ 492065 h 3671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287336" h="3671051">
                <a:moveTo>
                  <a:pt x="335007" y="492065"/>
                </a:moveTo>
                <a:cubicBezTo>
                  <a:pt x="335007" y="220305"/>
                  <a:pt x="555312" y="0"/>
                  <a:pt x="827072" y="0"/>
                </a:cubicBezTo>
                <a:lnTo>
                  <a:pt x="827062" y="0"/>
                </a:lnTo>
                <a:lnTo>
                  <a:pt x="827062" y="0"/>
                </a:lnTo>
                <a:lnTo>
                  <a:pt x="1565144" y="0"/>
                </a:lnTo>
                <a:lnTo>
                  <a:pt x="2795271" y="0"/>
                </a:lnTo>
                <a:cubicBezTo>
                  <a:pt x="3067031" y="0"/>
                  <a:pt x="3287336" y="220305"/>
                  <a:pt x="3287336" y="492065"/>
                </a:cubicBezTo>
                <a:lnTo>
                  <a:pt x="3287336" y="611842"/>
                </a:lnTo>
                <a:lnTo>
                  <a:pt x="3287336" y="611842"/>
                </a:lnTo>
                <a:lnTo>
                  <a:pt x="3287336" y="1529605"/>
                </a:lnTo>
                <a:lnTo>
                  <a:pt x="3287336" y="3178986"/>
                </a:lnTo>
                <a:cubicBezTo>
                  <a:pt x="3287336" y="3450746"/>
                  <a:pt x="3067031" y="3671051"/>
                  <a:pt x="2795271" y="3671051"/>
                </a:cubicBezTo>
                <a:lnTo>
                  <a:pt x="1565144" y="3671051"/>
                </a:lnTo>
                <a:lnTo>
                  <a:pt x="827062" y="3671051"/>
                </a:lnTo>
                <a:lnTo>
                  <a:pt x="827062" y="3671051"/>
                </a:lnTo>
                <a:lnTo>
                  <a:pt x="827072" y="3671051"/>
                </a:lnTo>
                <a:cubicBezTo>
                  <a:pt x="555312" y="3671051"/>
                  <a:pt x="335007" y="3450746"/>
                  <a:pt x="335007" y="3178986"/>
                </a:cubicBezTo>
                <a:cubicBezTo>
                  <a:pt x="332890" y="2493726"/>
                  <a:pt x="330774" y="1808465"/>
                  <a:pt x="328657" y="1123205"/>
                </a:cubicBezTo>
                <a:lnTo>
                  <a:pt x="0" y="1005721"/>
                </a:lnTo>
                <a:lnTo>
                  <a:pt x="335007" y="916642"/>
                </a:lnTo>
                <a:lnTo>
                  <a:pt x="335007" y="492065"/>
                </a:lnTo>
                <a:close/>
              </a:path>
            </a:pathLst>
          </a:custGeom>
          <a:noFill/>
          <a:ln w="19050">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丸ｺﾞｼｯｸM-PRO" panose="020F0600000000000000" pitchFamily="50" charset="-128"/>
              <a:ea typeface="HG丸ｺﾞｼｯｸM-PRO" panose="020F0600000000000000" pitchFamily="50" charset="-128"/>
            </a:endParaRPr>
          </a:p>
        </p:txBody>
      </p:sp>
      <p:sp>
        <p:nvSpPr>
          <p:cNvPr id="36" name="角丸四角形 35"/>
          <p:cNvSpPr/>
          <p:nvPr/>
        </p:nvSpPr>
        <p:spPr>
          <a:xfrm>
            <a:off x="214239" y="8701852"/>
            <a:ext cx="1506054" cy="99206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tx1"/>
                </a:solidFill>
                <a:latin typeface="HG丸ｺﾞｼｯｸM-PRO" panose="020F0600000000000000" pitchFamily="50" charset="-128"/>
                <a:ea typeface="HG丸ｺﾞｼｯｸM-PRO" panose="020F0600000000000000" pitchFamily="50" charset="-128"/>
              </a:rPr>
              <a:t>草刈り</a:t>
            </a:r>
            <a:endParaRPr lang="en-US" altLang="ja-JP" sz="2000" b="1"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（５件）</a:t>
            </a:r>
          </a:p>
        </p:txBody>
      </p:sp>
      <p:sp>
        <p:nvSpPr>
          <p:cNvPr id="32" name="タイトル 1"/>
          <p:cNvSpPr>
            <a:spLocks noGrp="1"/>
          </p:cNvSpPr>
          <p:nvPr>
            <p:ph type="ctrTitle"/>
          </p:nvPr>
        </p:nvSpPr>
        <p:spPr>
          <a:xfrm>
            <a:off x="2587672" y="178088"/>
            <a:ext cx="4104456" cy="950560"/>
          </a:xfrm>
        </p:spPr>
        <p:txBody>
          <a:bodyPr>
            <a:normAutofit/>
          </a:bodyPr>
          <a:lstStyle/>
          <a:p>
            <a:pPr algn="l"/>
            <a:r>
              <a:rPr lang="ja-JP" altLang="en-US" sz="4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2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　</a:t>
            </a:r>
            <a:r>
              <a:rPr lang="ja-JP" altLang="en-US" sz="46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農作業事故</a:t>
            </a:r>
          </a:p>
        </p:txBody>
      </p:sp>
      <p:grpSp>
        <p:nvGrpSpPr>
          <p:cNvPr id="12" name="グループ化 11">
            <a:extLst>
              <a:ext uri="{FF2B5EF4-FFF2-40B4-BE49-F238E27FC236}">
                <a16:creationId xmlns:a16="http://schemas.microsoft.com/office/drawing/2014/main" id="{905818A1-2F96-4C7E-84E1-352474E116A8}"/>
              </a:ext>
            </a:extLst>
          </p:cNvPr>
          <p:cNvGrpSpPr/>
          <p:nvPr/>
        </p:nvGrpSpPr>
        <p:grpSpPr>
          <a:xfrm>
            <a:off x="6037436" y="8510323"/>
            <a:ext cx="1655763" cy="1197480"/>
            <a:chOff x="5891804" y="8357301"/>
            <a:chExt cx="1655763" cy="1197480"/>
          </a:xfrm>
        </p:grpSpPr>
        <p:pic>
          <p:nvPicPr>
            <p:cNvPr id="1031" name="Picture 7" descr="http://www.pref.shiga.lg.jp/a/koho/image_character/caffy/pause/images/047.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86267" y="8357301"/>
              <a:ext cx="915689" cy="973247"/>
            </a:xfrm>
            <a:prstGeom prst="rect">
              <a:avLst/>
            </a:prstGeom>
            <a:noFill/>
            <a:extLst>
              <a:ext uri="{909E8E84-426E-40DD-AFC4-6F175D3DCCD1}">
                <a14:hiddenFill xmlns:a14="http://schemas.microsoft.com/office/drawing/2010/main">
                  <a:solidFill>
                    <a:srgbClr val="FFFFFF"/>
                  </a:solidFill>
                </a14:hiddenFill>
              </a:ext>
            </a:extLst>
          </p:spPr>
        </p:pic>
        <p:sp>
          <p:nvSpPr>
            <p:cNvPr id="31" name="Text Box 44"/>
            <p:cNvSpPr txBox="1">
              <a:spLocks noChangeArrowheads="1"/>
            </p:cNvSpPr>
            <p:nvPr/>
          </p:nvSpPr>
          <p:spPr bwMode="auto">
            <a:xfrm>
              <a:off x="5891804" y="9370631"/>
              <a:ext cx="1655763" cy="18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eaLnBrk="0" hangingPunct="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eaLnBrk="0" hangingPunct="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eaLnBrk="0" hangingPunct="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600" dirty="0"/>
                <a:t>滋賀県イメージキャラクター「キャッフィー」</a:t>
              </a:r>
            </a:p>
          </p:txBody>
        </p:sp>
      </p:grpSp>
      <p:sp>
        <p:nvSpPr>
          <p:cNvPr id="2" name="正方形/長方形 1"/>
          <p:cNvSpPr/>
          <p:nvPr/>
        </p:nvSpPr>
        <p:spPr>
          <a:xfrm>
            <a:off x="1039079" y="244773"/>
            <a:ext cx="2261732" cy="523220"/>
          </a:xfrm>
          <a:prstGeom prst="rect">
            <a:avLst/>
          </a:prstGeom>
        </p:spPr>
        <p:txBody>
          <a:bodyPr wrap="square">
            <a:spAutoFit/>
          </a:bodyPr>
          <a:lstStyle/>
          <a:p>
            <a:r>
              <a:rPr lang="ja-JP" altLang="en-US" sz="2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 </a:t>
            </a:r>
            <a:r>
              <a:rPr lang="ja-JP" altLang="en-US" sz="24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あ わ な い</a:t>
            </a:r>
            <a:endParaRPr lang="ja-JP" altLang="en-US" sz="2400" dirty="0">
              <a:solidFill>
                <a:srgbClr val="FF0000"/>
              </a:solidFill>
            </a:endParaRPr>
          </a:p>
        </p:txBody>
      </p:sp>
      <p:sp>
        <p:nvSpPr>
          <p:cNvPr id="33" name="正方形/長方形 32"/>
          <p:cNvSpPr/>
          <p:nvPr/>
        </p:nvSpPr>
        <p:spPr>
          <a:xfrm>
            <a:off x="1039079" y="573452"/>
            <a:ext cx="2261732" cy="523220"/>
          </a:xfrm>
          <a:prstGeom prst="rect">
            <a:avLst/>
          </a:prstGeom>
        </p:spPr>
        <p:txBody>
          <a:bodyPr wrap="square">
            <a:spAutoFit/>
          </a:bodyPr>
          <a:lstStyle/>
          <a:p>
            <a:r>
              <a:rPr lang="ja-JP" altLang="en-US" sz="2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 </a:t>
            </a:r>
            <a:r>
              <a:rPr lang="ja-JP" altLang="en-US" sz="24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おこさない</a:t>
            </a:r>
            <a:endParaRPr lang="ja-JP" altLang="en-US" sz="2400" dirty="0">
              <a:solidFill>
                <a:srgbClr val="FF0000"/>
              </a:solidFill>
            </a:endParaRPr>
          </a:p>
        </p:txBody>
      </p:sp>
      <p:sp>
        <p:nvSpPr>
          <p:cNvPr id="39" name="角丸四角形 35">
            <a:extLst>
              <a:ext uri="{FF2B5EF4-FFF2-40B4-BE49-F238E27FC236}">
                <a16:creationId xmlns:a16="http://schemas.microsoft.com/office/drawing/2014/main" id="{8ACA872F-E6B5-4B87-9E32-E534B2A2F11D}"/>
              </a:ext>
            </a:extLst>
          </p:cNvPr>
          <p:cNvSpPr/>
          <p:nvPr/>
        </p:nvSpPr>
        <p:spPr>
          <a:xfrm>
            <a:off x="206511" y="7554816"/>
            <a:ext cx="1506054" cy="108772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b="1" dirty="0">
                <a:solidFill>
                  <a:schemeClr val="tx1"/>
                </a:solidFill>
                <a:latin typeface="HG丸ｺﾞｼｯｸM-PRO" panose="020F0600000000000000" pitchFamily="50" charset="-128"/>
                <a:ea typeface="HG丸ｺﾞｼｯｸM-PRO" panose="020F0600000000000000" pitchFamily="50" charset="-128"/>
              </a:rPr>
              <a:t>点検・整備</a:t>
            </a:r>
            <a:endParaRPr lang="en-US" altLang="ja-JP" sz="1800" b="1"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a:t>
            </a:r>
            <a:r>
              <a:rPr lang="ja-JP" altLang="en-US" sz="1400" dirty="0">
                <a:solidFill>
                  <a:schemeClr val="tx1"/>
                </a:solidFill>
                <a:latin typeface="HG丸ｺﾞｼｯｸM-PRO" panose="020F0600000000000000" pitchFamily="50" charset="-128"/>
                <a:ea typeface="HG丸ｺﾞｼｯｸM-PRO" panose="020F0600000000000000" pitchFamily="50" charset="-128"/>
              </a:rPr>
              <a:t>６</a:t>
            </a:r>
            <a:r>
              <a:rPr kumimoji="1" lang="ja-JP" altLang="en-US" sz="1400" dirty="0">
                <a:solidFill>
                  <a:schemeClr val="tx1"/>
                </a:solidFill>
                <a:latin typeface="HG丸ｺﾞｼｯｸM-PRO" panose="020F0600000000000000" pitchFamily="50" charset="-128"/>
                <a:ea typeface="HG丸ｺﾞｼｯｸM-PRO" panose="020F0600000000000000" pitchFamily="50" charset="-128"/>
              </a:rPr>
              <a:t>件）</a:t>
            </a:r>
          </a:p>
        </p:txBody>
      </p:sp>
      <p:sp>
        <p:nvSpPr>
          <p:cNvPr id="40" name="テキスト ボックス 39">
            <a:extLst>
              <a:ext uri="{FF2B5EF4-FFF2-40B4-BE49-F238E27FC236}">
                <a16:creationId xmlns:a16="http://schemas.microsoft.com/office/drawing/2014/main" id="{B9CC02E6-E796-4E8B-9327-76E7676D33C2}"/>
              </a:ext>
            </a:extLst>
          </p:cNvPr>
          <p:cNvSpPr txBox="1"/>
          <p:nvPr/>
        </p:nvSpPr>
        <p:spPr>
          <a:xfrm>
            <a:off x="1664059" y="8758391"/>
            <a:ext cx="5211683" cy="892873"/>
          </a:xfrm>
          <a:prstGeom prst="rect">
            <a:avLst/>
          </a:prstGeom>
          <a:noFill/>
        </p:spPr>
        <p:txBody>
          <a:bodyPr wrap="none" rtlCol="0">
            <a:spAutoFit/>
          </a:bodyPr>
          <a:lstStyle/>
          <a:p>
            <a:pPr>
              <a:lnSpc>
                <a:spcPct val="130000"/>
              </a:lnSpc>
            </a:pPr>
            <a:r>
              <a:rPr lang="ja-JP" altLang="en-US" sz="1400" dirty="0">
                <a:latin typeface="HG丸ｺﾞｼｯｸM-PRO" panose="020F0600000000000000" pitchFamily="50" charset="-128"/>
                <a:ea typeface="HG丸ｺﾞｼｯｸM-PRO" panose="020F0600000000000000" pitchFamily="50" charset="-128"/>
              </a:rPr>
              <a:t>・堤体から転落し、足を骨折。</a:t>
            </a:r>
            <a:endParaRPr lang="en-US" altLang="ja-JP" sz="1400" dirty="0">
              <a:latin typeface="HG丸ｺﾞｼｯｸM-PRO" panose="020F0600000000000000" pitchFamily="50" charset="-128"/>
              <a:ea typeface="HG丸ｺﾞｼｯｸM-PRO" panose="020F0600000000000000" pitchFamily="50" charset="-128"/>
            </a:endParaRPr>
          </a:p>
          <a:p>
            <a:pPr>
              <a:lnSpc>
                <a:spcPct val="130000"/>
              </a:lnSpc>
            </a:pPr>
            <a:r>
              <a:rPr lang="ja-JP" altLang="en-US" sz="1400" dirty="0">
                <a:latin typeface="HG丸ｺﾞｼｯｸM-PRO" panose="020F0600000000000000" pitchFamily="50" charset="-128"/>
                <a:ea typeface="HG丸ｺﾞｼｯｸM-PRO" panose="020F0600000000000000" pitchFamily="50" charset="-128"/>
              </a:rPr>
              <a:t>・小石が側を通過した乗用車の後部窓ガラスにあたり割れた。</a:t>
            </a:r>
            <a:endParaRPr lang="en-US" altLang="ja-JP" sz="1400" dirty="0">
              <a:latin typeface="HG丸ｺﾞｼｯｸM-PRO" panose="020F0600000000000000" pitchFamily="50" charset="-128"/>
              <a:ea typeface="HG丸ｺﾞｼｯｸM-PRO" panose="020F0600000000000000" pitchFamily="50" charset="-128"/>
            </a:endParaRPr>
          </a:p>
          <a:p>
            <a:pPr>
              <a:lnSpc>
                <a:spcPct val="130000"/>
              </a:lnSpc>
            </a:pPr>
            <a:r>
              <a:rPr lang="ja-JP" altLang="en-US" sz="1400" dirty="0">
                <a:latin typeface="HG丸ｺﾞｼｯｸM-PRO" panose="020F0600000000000000" pitchFamily="50" charset="-128"/>
                <a:ea typeface="HG丸ｺﾞｼｯｸM-PRO" panose="020F0600000000000000" pitchFamily="50" charset="-128"/>
              </a:rPr>
              <a:t>・草に足を取られて転倒し、鎖骨を骨折。</a:t>
            </a:r>
            <a:endParaRPr lang="en-US" altLang="ja-JP" sz="1400" dirty="0">
              <a:latin typeface="HG丸ｺﾞｼｯｸM-PRO" panose="020F0600000000000000" pitchFamily="50" charset="-128"/>
              <a:ea typeface="HG丸ｺﾞｼｯｸM-PRO" panose="020F0600000000000000" pitchFamily="50" charset="-128"/>
            </a:endParaRPr>
          </a:p>
        </p:txBody>
      </p:sp>
      <p:sp>
        <p:nvSpPr>
          <p:cNvPr id="28" name="テキスト ボックス 27">
            <a:extLst>
              <a:ext uri="{FF2B5EF4-FFF2-40B4-BE49-F238E27FC236}">
                <a16:creationId xmlns:a16="http://schemas.microsoft.com/office/drawing/2014/main" id="{795107A2-6A53-4627-8603-2893757DD43F}"/>
              </a:ext>
            </a:extLst>
          </p:cNvPr>
          <p:cNvSpPr txBox="1"/>
          <p:nvPr/>
        </p:nvSpPr>
        <p:spPr>
          <a:xfrm>
            <a:off x="165658" y="5751255"/>
            <a:ext cx="4459248" cy="405419"/>
          </a:xfrm>
          <a:prstGeom prst="rect">
            <a:avLst/>
          </a:prstGeom>
          <a:noFill/>
        </p:spPr>
        <p:txBody>
          <a:bodyPr wrap="square" lIns="96698" tIns="48349" rIns="96698" bIns="48349" rtlCol="0">
            <a:spAutoFit/>
          </a:bodyPr>
          <a:lstStyle/>
          <a:p>
            <a:r>
              <a:rPr lang="ja-JP" altLang="en-US" sz="2000" b="1" dirty="0">
                <a:highlight>
                  <a:srgbClr val="97E5A0"/>
                </a:highlight>
                <a:latin typeface="HG丸ｺﾞｼｯｸM-PRO" panose="020F0600000000000000" pitchFamily="50" charset="-128"/>
                <a:ea typeface="HG丸ｺﾞｼｯｸM-PRO" panose="020F0600000000000000" pitchFamily="50" charset="-128"/>
              </a:rPr>
              <a:t>令和７年に発生した農作業事故の例</a:t>
            </a:r>
            <a:endParaRPr lang="en-US" altLang="ja-JP" sz="600" b="1" dirty="0">
              <a:highlight>
                <a:srgbClr val="97E5A0"/>
              </a:highlight>
              <a:latin typeface="HG丸ｺﾞｼｯｸM-PRO" panose="020F0600000000000000" pitchFamily="50" charset="-128"/>
              <a:ea typeface="HG丸ｺﾞｼｯｸM-PRO" panose="020F0600000000000000" pitchFamily="50" charset="-128"/>
            </a:endParaRPr>
          </a:p>
        </p:txBody>
      </p:sp>
      <p:sp>
        <p:nvSpPr>
          <p:cNvPr id="35" name="テキスト ボックス 34">
            <a:extLst>
              <a:ext uri="{FF2B5EF4-FFF2-40B4-BE49-F238E27FC236}">
                <a16:creationId xmlns:a16="http://schemas.microsoft.com/office/drawing/2014/main" id="{AF715BCF-46D0-4BBD-8506-26A9BE9441E2}"/>
              </a:ext>
            </a:extLst>
          </p:cNvPr>
          <p:cNvSpPr txBox="1"/>
          <p:nvPr/>
        </p:nvSpPr>
        <p:spPr>
          <a:xfrm>
            <a:off x="165658" y="1225011"/>
            <a:ext cx="4459248" cy="405419"/>
          </a:xfrm>
          <a:prstGeom prst="rect">
            <a:avLst/>
          </a:prstGeom>
          <a:noFill/>
        </p:spPr>
        <p:txBody>
          <a:bodyPr wrap="square" lIns="96698" tIns="48349" rIns="96698" bIns="48349" rtlCol="0">
            <a:spAutoFit/>
          </a:bodyPr>
          <a:lstStyle/>
          <a:p>
            <a:r>
              <a:rPr lang="ja-JP" altLang="en-US" sz="2000" b="1" dirty="0">
                <a:highlight>
                  <a:srgbClr val="97E5A0"/>
                </a:highlight>
                <a:latin typeface="HG丸ｺﾞｼｯｸM-PRO" panose="020F0600000000000000" pitchFamily="50" charset="-128"/>
                <a:ea typeface="HG丸ｺﾞｼｯｸM-PRO" panose="020F0600000000000000" pitchFamily="50" charset="-128"/>
              </a:rPr>
              <a:t>県内の農作業事故発生状況</a:t>
            </a:r>
            <a:r>
              <a:rPr lang="ja-JP" altLang="en-US" sz="1100" dirty="0">
                <a:highlight>
                  <a:srgbClr val="97E5A0"/>
                </a:highlight>
                <a:latin typeface="HG丸ｺﾞｼｯｸM-PRO" panose="020F0600000000000000" pitchFamily="50" charset="-128"/>
                <a:ea typeface="HG丸ｺﾞｼｯｸM-PRO" panose="020F0600000000000000" pitchFamily="50" charset="-128"/>
              </a:rPr>
              <a:t>（</a:t>
            </a:r>
            <a:r>
              <a:rPr lang="en-US" altLang="ja-JP" sz="1100" dirty="0">
                <a:highlight>
                  <a:srgbClr val="97E5A0"/>
                </a:highlight>
                <a:latin typeface="HG丸ｺﾞｼｯｸM-PRO" panose="020F0600000000000000" pitchFamily="50" charset="-128"/>
                <a:ea typeface="HG丸ｺﾞｼｯｸM-PRO" panose="020F0600000000000000" pitchFamily="50" charset="-128"/>
              </a:rPr>
              <a:t>R</a:t>
            </a:r>
            <a:r>
              <a:rPr lang="ja-JP" altLang="en-US" sz="1100" dirty="0">
                <a:highlight>
                  <a:srgbClr val="97E5A0"/>
                </a:highlight>
                <a:latin typeface="HG丸ｺﾞｼｯｸM-PRO" panose="020F0600000000000000" pitchFamily="50" charset="-128"/>
                <a:ea typeface="HG丸ｺﾞｼｯｸM-PRO" panose="020F0600000000000000" pitchFamily="50" charset="-128"/>
              </a:rPr>
              <a:t>７年）</a:t>
            </a:r>
            <a:endParaRPr lang="en-US" altLang="ja-JP" sz="600" dirty="0">
              <a:highlight>
                <a:srgbClr val="97E5A0"/>
              </a:highlight>
              <a:latin typeface="HG丸ｺﾞｼｯｸM-PRO" panose="020F0600000000000000" pitchFamily="50" charset="-128"/>
              <a:ea typeface="HG丸ｺﾞｼｯｸM-PRO" panose="020F0600000000000000" pitchFamily="50" charset="-128"/>
            </a:endParaRPr>
          </a:p>
        </p:txBody>
      </p:sp>
      <p:grpSp>
        <p:nvGrpSpPr>
          <p:cNvPr id="13" name="グループ化 12">
            <a:extLst>
              <a:ext uri="{FF2B5EF4-FFF2-40B4-BE49-F238E27FC236}">
                <a16:creationId xmlns:a16="http://schemas.microsoft.com/office/drawing/2014/main" id="{3A27A70C-63B8-452B-8918-94C1E9A6BECD}"/>
              </a:ext>
            </a:extLst>
          </p:cNvPr>
          <p:cNvGrpSpPr/>
          <p:nvPr/>
        </p:nvGrpSpPr>
        <p:grpSpPr>
          <a:xfrm>
            <a:off x="942107" y="5025119"/>
            <a:ext cx="2714421" cy="307777"/>
            <a:chOff x="942107" y="5025119"/>
            <a:chExt cx="2714421" cy="307777"/>
          </a:xfrm>
        </p:grpSpPr>
        <p:grpSp>
          <p:nvGrpSpPr>
            <p:cNvPr id="10" name="グループ化 9">
              <a:extLst>
                <a:ext uri="{FF2B5EF4-FFF2-40B4-BE49-F238E27FC236}">
                  <a16:creationId xmlns:a16="http://schemas.microsoft.com/office/drawing/2014/main" id="{6130CFEB-A735-440F-BE35-CD85FC1D45B3}"/>
                </a:ext>
              </a:extLst>
            </p:cNvPr>
            <p:cNvGrpSpPr/>
            <p:nvPr/>
          </p:nvGrpSpPr>
          <p:grpSpPr>
            <a:xfrm>
              <a:off x="942107" y="5025119"/>
              <a:ext cx="1334020" cy="307777"/>
              <a:chOff x="1039079" y="5025119"/>
              <a:chExt cx="1334020" cy="307777"/>
            </a:xfrm>
          </p:grpSpPr>
          <p:sp>
            <p:nvSpPr>
              <p:cNvPr id="3" name="正方形/長方形 2">
                <a:extLst>
                  <a:ext uri="{FF2B5EF4-FFF2-40B4-BE49-F238E27FC236}">
                    <a16:creationId xmlns:a16="http://schemas.microsoft.com/office/drawing/2014/main" id="{A293935C-22E9-4F36-8636-41E2F9D300D1}"/>
                  </a:ext>
                </a:extLst>
              </p:cNvPr>
              <p:cNvSpPr>
                <a:spLocks noChangeAspect="1"/>
              </p:cNvSpPr>
              <p:nvPr/>
            </p:nvSpPr>
            <p:spPr>
              <a:xfrm>
                <a:off x="1039079" y="5103558"/>
                <a:ext cx="144000" cy="144000"/>
              </a:xfrm>
              <a:prstGeom prst="rect">
                <a:avLst/>
              </a:prstGeom>
              <a:solidFill>
                <a:srgbClr val="4F81BD"/>
              </a:solid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E1B47013-8CE5-4D56-880C-938444AA5F4C}"/>
                  </a:ext>
                </a:extLst>
              </p:cNvPr>
              <p:cNvSpPr txBox="1"/>
              <p:nvPr/>
            </p:nvSpPr>
            <p:spPr>
              <a:xfrm>
                <a:off x="1148963" y="5025119"/>
                <a:ext cx="1224136" cy="307777"/>
              </a:xfrm>
              <a:prstGeom prst="rect">
                <a:avLst/>
              </a:prstGeom>
              <a:noFill/>
            </p:spPr>
            <p:txBody>
              <a:bodyPr wrap="square" rtlCol="0">
                <a:spAutoFit/>
              </a:bodyPr>
              <a:lstStyle/>
              <a:p>
                <a:r>
                  <a:rPr kumimoji="1" lang="ja-JP" altLang="en-US" sz="1400" dirty="0"/>
                  <a:t>農作業事故</a:t>
                </a:r>
              </a:p>
            </p:txBody>
          </p:sp>
        </p:grpSp>
        <p:grpSp>
          <p:nvGrpSpPr>
            <p:cNvPr id="11" name="グループ化 10">
              <a:extLst>
                <a:ext uri="{FF2B5EF4-FFF2-40B4-BE49-F238E27FC236}">
                  <a16:creationId xmlns:a16="http://schemas.microsoft.com/office/drawing/2014/main" id="{65C6185D-45A5-4533-BDB3-D8691732E270}"/>
                </a:ext>
              </a:extLst>
            </p:cNvPr>
            <p:cNvGrpSpPr/>
            <p:nvPr/>
          </p:nvGrpSpPr>
          <p:grpSpPr>
            <a:xfrm>
              <a:off x="2315748" y="5025119"/>
              <a:ext cx="1340780" cy="307777"/>
              <a:chOff x="2439851" y="5031922"/>
              <a:chExt cx="1340780" cy="307777"/>
            </a:xfrm>
          </p:grpSpPr>
          <p:sp>
            <p:nvSpPr>
              <p:cNvPr id="37" name="正方形/長方形 36">
                <a:extLst>
                  <a:ext uri="{FF2B5EF4-FFF2-40B4-BE49-F238E27FC236}">
                    <a16:creationId xmlns:a16="http://schemas.microsoft.com/office/drawing/2014/main" id="{E59C3F7E-902F-450A-8DF9-A59168FB5F02}"/>
                  </a:ext>
                </a:extLst>
              </p:cNvPr>
              <p:cNvSpPr>
                <a:spLocks noChangeAspect="1"/>
              </p:cNvSpPr>
              <p:nvPr/>
            </p:nvSpPr>
            <p:spPr>
              <a:xfrm>
                <a:off x="2439851" y="5109699"/>
                <a:ext cx="144000" cy="144000"/>
              </a:xfrm>
              <a:prstGeom prst="rect">
                <a:avLst/>
              </a:prstGeom>
              <a:solidFill>
                <a:srgbClr val="93A9CF"/>
              </a:solid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a:extLst>
                  <a:ext uri="{FF2B5EF4-FFF2-40B4-BE49-F238E27FC236}">
                    <a16:creationId xmlns:a16="http://schemas.microsoft.com/office/drawing/2014/main" id="{A3F29140-AEB5-4664-8DF9-DC981C1CF12A}"/>
                  </a:ext>
                </a:extLst>
              </p:cNvPr>
              <p:cNvSpPr txBox="1"/>
              <p:nvPr/>
            </p:nvSpPr>
            <p:spPr>
              <a:xfrm>
                <a:off x="2556495" y="5031922"/>
                <a:ext cx="1224136" cy="307777"/>
              </a:xfrm>
              <a:prstGeom prst="rect">
                <a:avLst/>
              </a:prstGeom>
              <a:noFill/>
            </p:spPr>
            <p:txBody>
              <a:bodyPr wrap="square" rtlCol="0">
                <a:spAutoFit/>
              </a:bodyPr>
              <a:lstStyle/>
              <a:p>
                <a:r>
                  <a:rPr kumimoji="1" lang="ja-JP" altLang="en-US" sz="1400" dirty="0"/>
                  <a:t>うち死亡事故</a:t>
                </a:r>
              </a:p>
            </p:txBody>
          </p:sp>
        </p:grpSp>
      </p:grpSp>
      <p:graphicFrame>
        <p:nvGraphicFramePr>
          <p:cNvPr id="42" name="グラフ 41">
            <a:extLst>
              <a:ext uri="{FF2B5EF4-FFF2-40B4-BE49-F238E27FC236}">
                <a16:creationId xmlns:a16="http://schemas.microsoft.com/office/drawing/2014/main" id="{57C9EF81-E1A5-4B0E-97BF-2A27111393E8}"/>
              </a:ext>
            </a:extLst>
          </p:cNvPr>
          <p:cNvGraphicFramePr>
            <a:graphicFrameLocks/>
          </p:cNvGraphicFramePr>
          <p:nvPr>
            <p:extLst>
              <p:ext uri="{D42A27DB-BD31-4B8C-83A1-F6EECF244321}">
                <p14:modId xmlns:p14="http://schemas.microsoft.com/office/powerpoint/2010/main" val="485478183"/>
              </p:ext>
            </p:extLst>
          </p:nvPr>
        </p:nvGraphicFramePr>
        <p:xfrm>
          <a:off x="4168325" y="2779129"/>
          <a:ext cx="3408440" cy="2923859"/>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734042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2"/>
          <p:cNvSpPr/>
          <p:nvPr/>
        </p:nvSpPr>
        <p:spPr>
          <a:xfrm>
            <a:off x="398016" y="1404070"/>
            <a:ext cx="6765229" cy="590333"/>
          </a:xfrm>
          <a:prstGeom prst="roundRect">
            <a:avLst>
              <a:gd name="adj" fmla="val 50000"/>
            </a:avLst>
          </a:prstGeom>
          <a:solidFill>
            <a:srgbClr val="FFFF00"/>
          </a:solidFill>
          <a:ln w="22225">
            <a:solidFill>
              <a:srgbClr val="C0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ctrTitle"/>
          </p:nvPr>
        </p:nvSpPr>
        <p:spPr>
          <a:xfrm>
            <a:off x="500816" y="273944"/>
            <a:ext cx="6765229" cy="1175923"/>
          </a:xfrm>
        </p:spPr>
        <p:txBody>
          <a:bodyPr>
            <a:normAutofit/>
          </a:bodyPr>
          <a:lstStyle/>
          <a:p>
            <a:pPr algn="l"/>
            <a:r>
              <a:rPr lang="ja-JP" altLang="en-US" sz="25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農作業事故は、</a:t>
            </a:r>
            <a:r>
              <a:rPr lang="en-US" altLang="ja-JP" sz="25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1</a:t>
            </a:r>
            <a:r>
              <a:rPr lang="ja-JP" altLang="en-US" sz="25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年中発生しています。</a:t>
            </a:r>
            <a:br>
              <a:rPr lang="en-US" altLang="ja-JP" sz="25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br>
            <a:r>
              <a:rPr lang="ja-JP" altLang="en-US" sz="2500" b="1"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作業前のチェックと「声かけ」で事故防止！</a:t>
            </a:r>
          </a:p>
        </p:txBody>
      </p:sp>
      <p:sp>
        <p:nvSpPr>
          <p:cNvPr id="25" name="タイトル 1"/>
          <p:cNvSpPr txBox="1">
            <a:spLocks/>
          </p:cNvSpPr>
          <p:nvPr/>
        </p:nvSpPr>
        <p:spPr>
          <a:xfrm>
            <a:off x="-25296" y="1275870"/>
            <a:ext cx="7488831" cy="831910"/>
          </a:xfrm>
          <a:prstGeom prst="rect">
            <a:avLst/>
          </a:prstGeom>
          <a:ln>
            <a:noFill/>
          </a:ln>
        </p:spPr>
        <p:txBody>
          <a:bodyPr vert="horz" lIns="96698" tIns="48349" rIns="96698" bIns="48349" rtlCol="0" anchor="ctr">
            <a:normAutofit fontScale="97500"/>
          </a:bodyPr>
          <a:lstStyle>
            <a:lvl1pPr algn="ctr" defTabSz="966978" rtl="0" eaLnBrk="1" latinLnBrk="0" hangingPunct="1">
              <a:spcBef>
                <a:spcPct val="0"/>
              </a:spcBef>
              <a:buNone/>
              <a:defRPr kumimoji="1" sz="4700" kern="1200">
                <a:solidFill>
                  <a:schemeClr val="tx1"/>
                </a:solidFill>
                <a:latin typeface="+mj-lt"/>
                <a:ea typeface="+mj-ea"/>
                <a:cs typeface="+mj-cs"/>
              </a:defRPr>
            </a:lvl1pPr>
          </a:lstStyle>
          <a:p>
            <a:r>
              <a:rPr lang="en-US" altLang="ja-JP" sz="1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春の農作業安全月間</a:t>
            </a:r>
            <a:r>
              <a:rPr lang="en-US" altLang="ja-JP" sz="1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令和８年４月１日</a:t>
            </a:r>
            <a:r>
              <a:rPr lang="en-US" altLang="ja-JP" sz="1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水</a:t>
            </a:r>
            <a:r>
              <a:rPr lang="en-US" altLang="ja-JP" sz="1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 ５月</a:t>
            </a:r>
            <a:r>
              <a:rPr lang="en-US" altLang="ja-JP" sz="1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31</a:t>
            </a:r>
            <a:r>
              <a:rPr lang="ja-JP" altLang="en-US" sz="1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日</a:t>
            </a:r>
            <a:r>
              <a:rPr lang="en-US" altLang="ja-JP" sz="1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r>
              <a:rPr lang="ja-JP" altLang="en-US" sz="1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日</a:t>
            </a:r>
            <a:r>
              <a:rPr lang="en-US" altLang="ja-JP" sz="1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a:t>
            </a:r>
            <a:endParaRPr lang="ja-JP" altLang="en-US" sz="1800" b="1" dirty="0">
              <a:solidFill>
                <a:srgbClr val="FF0000"/>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pic>
        <p:nvPicPr>
          <p:cNvPr id="1028" name="Picture 4" descr="草原のイラスト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847" y="9118409"/>
            <a:ext cx="2857500" cy="158963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草原のイラスト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1283" y="9118409"/>
            <a:ext cx="2857500" cy="158963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草原のイラスト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6057" y="9112643"/>
            <a:ext cx="2857500" cy="1589630"/>
          </a:xfrm>
          <a:prstGeom prst="rect">
            <a:avLst/>
          </a:prstGeom>
          <a:noFill/>
          <a:extLst>
            <a:ext uri="{909E8E84-426E-40DD-AFC4-6F175D3DCCD1}">
              <a14:hiddenFill xmlns:a14="http://schemas.microsoft.com/office/drawing/2010/main">
                <a:solidFill>
                  <a:srgbClr val="FFFFFF"/>
                </a:solidFill>
              </a14:hiddenFill>
            </a:ext>
          </a:extLst>
        </p:spPr>
      </p:pic>
      <p:sp>
        <p:nvSpPr>
          <p:cNvPr id="17" name="テキスト ボックス 16"/>
          <p:cNvSpPr txBox="1"/>
          <p:nvPr/>
        </p:nvSpPr>
        <p:spPr>
          <a:xfrm>
            <a:off x="2688023" y="10121170"/>
            <a:ext cx="2185214" cy="292388"/>
          </a:xfrm>
          <a:prstGeom prst="rect">
            <a:avLst/>
          </a:prstGeom>
          <a:noFill/>
        </p:spPr>
        <p:txBody>
          <a:bodyPr wrap="none" rtlCol="0">
            <a:spAutoFit/>
          </a:bodyPr>
          <a:lstStyle/>
          <a:p>
            <a:r>
              <a:rPr kumimoji="1" lang="ja-JP" altLang="en-US" sz="1300" dirty="0">
                <a:latin typeface="HG丸ｺﾞｼｯｸM-PRO" panose="020F0600000000000000" pitchFamily="50" charset="-128"/>
                <a:ea typeface="HG丸ｺﾞｼｯｸM-PRO" panose="020F0600000000000000" pitchFamily="50" charset="-128"/>
              </a:rPr>
              <a:t>滋賀県みらいの農業振興課</a:t>
            </a:r>
            <a:endParaRPr kumimoji="1" lang="en-US" altLang="ja-JP" sz="1300" dirty="0">
              <a:latin typeface="HG丸ｺﾞｼｯｸM-PRO" panose="020F0600000000000000" pitchFamily="50" charset="-128"/>
              <a:ea typeface="HG丸ｺﾞｼｯｸM-PRO" panose="020F0600000000000000" pitchFamily="50" charset="-128"/>
            </a:endParaRPr>
          </a:p>
        </p:txBody>
      </p:sp>
      <p:pic>
        <p:nvPicPr>
          <p:cNvPr id="18" name="Picture 414" descr="t9_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4847" y="3697053"/>
            <a:ext cx="1254880" cy="903513"/>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59" descr="トラクター"/>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3498" y="2180621"/>
            <a:ext cx="1222717" cy="917038"/>
          </a:xfrm>
          <a:prstGeom prst="rect">
            <a:avLst/>
          </a:prstGeom>
          <a:noFill/>
          <a:extLst>
            <a:ext uri="{909E8E84-426E-40DD-AFC4-6F175D3DCCD1}">
              <a14:hiddenFill xmlns:a14="http://schemas.microsoft.com/office/drawing/2010/main">
                <a:solidFill>
                  <a:srgbClr val="FFFFFF"/>
                </a:solidFill>
              </a14:hiddenFill>
            </a:ext>
          </a:extLst>
        </p:spPr>
      </p:pic>
      <p:sp>
        <p:nvSpPr>
          <p:cNvPr id="24" name="テキスト ボックス 23">
            <a:extLst>
              <a:ext uri="{FF2B5EF4-FFF2-40B4-BE49-F238E27FC236}">
                <a16:creationId xmlns:a16="http://schemas.microsoft.com/office/drawing/2014/main" id="{2E06E8D8-F2A6-46BB-A545-638A436BC112}"/>
              </a:ext>
            </a:extLst>
          </p:cNvPr>
          <p:cNvSpPr txBox="1"/>
          <p:nvPr/>
        </p:nvSpPr>
        <p:spPr>
          <a:xfrm>
            <a:off x="252239" y="2211308"/>
            <a:ext cx="2921244" cy="405419"/>
          </a:xfrm>
          <a:prstGeom prst="rect">
            <a:avLst/>
          </a:prstGeom>
          <a:noFill/>
        </p:spPr>
        <p:txBody>
          <a:bodyPr wrap="square" lIns="96698" tIns="48349" rIns="96698" bIns="48349" rtlCol="0">
            <a:spAutoFit/>
          </a:bodyPr>
          <a:lstStyle/>
          <a:p>
            <a:r>
              <a:rPr lang="ja-JP" altLang="en-US" b="1" dirty="0">
                <a:highlight>
                  <a:srgbClr val="97E5A0"/>
                </a:highlight>
                <a:latin typeface="HG丸ｺﾞｼｯｸM-PRO" panose="020F0600000000000000" pitchFamily="50" charset="-128"/>
                <a:ea typeface="HG丸ｺﾞｼｯｸM-PRO" panose="020F0600000000000000" pitchFamily="50" charset="-128"/>
              </a:rPr>
              <a:t>事故ゼロに向けて</a:t>
            </a:r>
            <a:endParaRPr lang="en-US" altLang="ja-JP" b="1" dirty="0">
              <a:effectLst>
                <a:outerShdw blurRad="38100" dist="38100" dir="2700000" algn="tl">
                  <a:srgbClr val="000000">
                    <a:alpha val="43137"/>
                  </a:srgbClr>
                </a:outerShdw>
              </a:effectLst>
              <a:highlight>
                <a:srgbClr val="97E5A0"/>
              </a:highlight>
              <a:latin typeface="HG丸ｺﾞｼｯｸM-PRO" panose="020F0600000000000000" pitchFamily="50" charset="-128"/>
              <a:ea typeface="HG丸ｺﾞｼｯｸM-PRO" panose="020F0600000000000000" pitchFamily="50" charset="-128"/>
            </a:endParaRPr>
          </a:p>
        </p:txBody>
      </p:sp>
      <p:sp>
        <p:nvSpPr>
          <p:cNvPr id="22" name="角丸四角形 35">
            <a:extLst>
              <a:ext uri="{FF2B5EF4-FFF2-40B4-BE49-F238E27FC236}">
                <a16:creationId xmlns:a16="http://schemas.microsoft.com/office/drawing/2014/main" id="{1300C56E-040B-4C00-B949-EA1C196F513F}"/>
              </a:ext>
            </a:extLst>
          </p:cNvPr>
          <p:cNvSpPr/>
          <p:nvPr/>
        </p:nvSpPr>
        <p:spPr>
          <a:xfrm>
            <a:off x="349868" y="2741847"/>
            <a:ext cx="1224136" cy="82860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トラクター</a:t>
            </a:r>
          </a:p>
        </p:txBody>
      </p:sp>
      <p:sp>
        <p:nvSpPr>
          <p:cNvPr id="26" name="角丸四角形 35">
            <a:extLst>
              <a:ext uri="{FF2B5EF4-FFF2-40B4-BE49-F238E27FC236}">
                <a16:creationId xmlns:a16="http://schemas.microsoft.com/office/drawing/2014/main" id="{FEE0921D-7474-44D5-9315-56E299478AAE}"/>
              </a:ext>
            </a:extLst>
          </p:cNvPr>
          <p:cNvSpPr/>
          <p:nvPr/>
        </p:nvSpPr>
        <p:spPr>
          <a:xfrm>
            <a:off x="349868" y="3688376"/>
            <a:ext cx="1224136" cy="82860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刈払機</a:t>
            </a:r>
          </a:p>
        </p:txBody>
      </p:sp>
      <p:sp>
        <p:nvSpPr>
          <p:cNvPr id="28" name="テキスト ボックス 27">
            <a:extLst>
              <a:ext uri="{FF2B5EF4-FFF2-40B4-BE49-F238E27FC236}">
                <a16:creationId xmlns:a16="http://schemas.microsoft.com/office/drawing/2014/main" id="{139213DD-6329-4FEC-BE48-F012765544E3}"/>
              </a:ext>
            </a:extLst>
          </p:cNvPr>
          <p:cNvSpPr txBox="1"/>
          <p:nvPr/>
        </p:nvSpPr>
        <p:spPr>
          <a:xfrm>
            <a:off x="1548972" y="2748207"/>
            <a:ext cx="5594053" cy="790140"/>
          </a:xfrm>
          <a:prstGeom prst="rect">
            <a:avLst/>
          </a:prstGeom>
          <a:noFill/>
        </p:spPr>
        <p:txBody>
          <a:bodyPr wrap="square" lIns="96698" tIns="48349" rIns="96698" bIns="48349" rtlCol="0">
            <a:spAutoFit/>
          </a:bodyPr>
          <a:lstStyle/>
          <a:p>
            <a:r>
              <a:rPr lang="ja-JP" altLang="en-US" sz="1500" dirty="0">
                <a:latin typeface="HG丸ｺﾞｼｯｸM-PRO" panose="020F0600000000000000" pitchFamily="50" charset="-128"/>
                <a:ea typeface="HG丸ｺﾞｼｯｸM-PRO" panose="020F0600000000000000" pitchFamily="50" charset="-128"/>
              </a:rPr>
              <a:t>・ヘルメットとシートベルトを着用する。</a:t>
            </a:r>
            <a:endParaRPr lang="en-US" altLang="ja-JP" sz="1500" dirty="0">
              <a:latin typeface="HG丸ｺﾞｼｯｸM-PRO" panose="020F0600000000000000" pitchFamily="50" charset="-128"/>
              <a:ea typeface="HG丸ｺﾞｼｯｸM-PRO" panose="020F0600000000000000" pitchFamily="50" charset="-128"/>
            </a:endParaRPr>
          </a:p>
          <a:p>
            <a:r>
              <a:rPr lang="ja-JP" altLang="en-US" sz="1500" dirty="0">
                <a:latin typeface="HG丸ｺﾞｼｯｸM-PRO" panose="020F0600000000000000" pitchFamily="50" charset="-128"/>
                <a:ea typeface="HG丸ｺﾞｼｯｸM-PRO" panose="020F0600000000000000" pitchFamily="50" charset="-128"/>
              </a:rPr>
              <a:t>・狭い道は迂回し、カーブ区間は徐行する。</a:t>
            </a:r>
            <a:endParaRPr lang="en-US" altLang="ja-JP" sz="1500" dirty="0">
              <a:latin typeface="HG丸ｺﾞｼｯｸM-PRO" panose="020F0600000000000000" pitchFamily="50" charset="-128"/>
              <a:ea typeface="HG丸ｺﾞｼｯｸM-PRO" panose="020F0600000000000000" pitchFamily="50" charset="-128"/>
            </a:endParaRPr>
          </a:p>
          <a:p>
            <a:r>
              <a:rPr lang="ja-JP" altLang="en-US" sz="1500" dirty="0">
                <a:latin typeface="HG丸ｺﾞｼｯｸM-PRO" panose="020F0600000000000000" pitchFamily="50" charset="-128"/>
                <a:ea typeface="HG丸ｺﾞｼｯｸM-PRO" panose="020F0600000000000000" pitchFamily="50" charset="-128"/>
              </a:rPr>
              <a:t>・危険箇所を把握し、目印や草刈り等により対策を実施する。</a:t>
            </a:r>
            <a:endParaRPr lang="en-US" altLang="ja-JP" sz="1500" dirty="0">
              <a:latin typeface="HG丸ｺﾞｼｯｸM-PRO" panose="020F0600000000000000" pitchFamily="50" charset="-128"/>
              <a:ea typeface="HG丸ｺﾞｼｯｸM-PRO" panose="020F0600000000000000" pitchFamily="50" charset="-128"/>
            </a:endParaRPr>
          </a:p>
        </p:txBody>
      </p:sp>
      <p:sp>
        <p:nvSpPr>
          <p:cNvPr id="29" name="テキスト ボックス 28">
            <a:extLst>
              <a:ext uri="{FF2B5EF4-FFF2-40B4-BE49-F238E27FC236}">
                <a16:creationId xmlns:a16="http://schemas.microsoft.com/office/drawing/2014/main" id="{AD86BEBB-ACDA-424D-BA3C-530B65242B88}"/>
              </a:ext>
            </a:extLst>
          </p:cNvPr>
          <p:cNvSpPr txBox="1"/>
          <p:nvPr/>
        </p:nvSpPr>
        <p:spPr>
          <a:xfrm>
            <a:off x="1548971" y="3707609"/>
            <a:ext cx="5914563" cy="790140"/>
          </a:xfrm>
          <a:prstGeom prst="rect">
            <a:avLst/>
          </a:prstGeom>
          <a:noFill/>
        </p:spPr>
        <p:txBody>
          <a:bodyPr wrap="square" lIns="96698" tIns="48349" rIns="96698" bIns="48349" rtlCol="0">
            <a:spAutoFit/>
          </a:bodyPr>
          <a:lstStyle/>
          <a:p>
            <a:r>
              <a:rPr lang="ja-JP" altLang="en-US" sz="1500" dirty="0">
                <a:latin typeface="HG丸ｺﾞｼｯｸM-PRO" panose="020F0600000000000000" pitchFamily="50" charset="-128"/>
                <a:ea typeface="HG丸ｺﾞｼｯｸM-PRO" panose="020F0600000000000000" pitchFamily="50" charset="-128"/>
              </a:rPr>
              <a:t>・フェイスガードや安全靴等を着用し、防護を徹底する。</a:t>
            </a:r>
            <a:endParaRPr lang="en-US" altLang="ja-JP" sz="1500" dirty="0">
              <a:latin typeface="HG丸ｺﾞｼｯｸM-PRO" panose="020F0600000000000000" pitchFamily="50" charset="-128"/>
              <a:ea typeface="HG丸ｺﾞｼｯｸM-PRO" panose="020F0600000000000000" pitchFamily="50" charset="-128"/>
            </a:endParaRPr>
          </a:p>
          <a:p>
            <a:r>
              <a:rPr lang="ja-JP" altLang="en-US" sz="1500" dirty="0">
                <a:latin typeface="HG丸ｺﾞｼｯｸM-PRO" panose="020F0600000000000000" pitchFamily="50" charset="-128"/>
                <a:ea typeface="HG丸ｺﾞｼｯｸM-PRO" panose="020F0600000000000000" pitchFamily="50" charset="-128"/>
              </a:rPr>
              <a:t>・草むらに潜む切り株や石、空き缶に注意する。</a:t>
            </a:r>
            <a:endParaRPr lang="en-US" altLang="ja-JP" sz="1500" dirty="0">
              <a:latin typeface="HG丸ｺﾞｼｯｸM-PRO" panose="020F0600000000000000" pitchFamily="50" charset="-128"/>
              <a:ea typeface="HG丸ｺﾞｼｯｸM-PRO" panose="020F0600000000000000" pitchFamily="50" charset="-128"/>
            </a:endParaRPr>
          </a:p>
          <a:p>
            <a:r>
              <a:rPr lang="ja-JP" altLang="en-US" sz="1500" dirty="0">
                <a:latin typeface="HG丸ｺﾞｼｯｸM-PRO" panose="020F0600000000000000" pitchFamily="50" charset="-128"/>
                <a:ea typeface="HG丸ｺﾞｼｯｸM-PRO" panose="020F0600000000000000" pitchFamily="50" charset="-128"/>
              </a:rPr>
              <a:t>・詰まり除去時はエンジンを停止する。</a:t>
            </a:r>
            <a:endParaRPr lang="en-US" altLang="ja-JP" sz="1500" dirty="0">
              <a:latin typeface="HG丸ｺﾞｼｯｸM-PRO" panose="020F0600000000000000" pitchFamily="50" charset="-128"/>
              <a:ea typeface="HG丸ｺﾞｼｯｸM-PRO" panose="020F0600000000000000" pitchFamily="50" charset="-128"/>
            </a:endParaRPr>
          </a:p>
        </p:txBody>
      </p:sp>
      <p:sp>
        <p:nvSpPr>
          <p:cNvPr id="35" name="角丸四角形 35">
            <a:extLst>
              <a:ext uri="{FF2B5EF4-FFF2-40B4-BE49-F238E27FC236}">
                <a16:creationId xmlns:a16="http://schemas.microsoft.com/office/drawing/2014/main" id="{E9BFC6EF-F912-4A8F-806F-4C8650306E1F}"/>
              </a:ext>
            </a:extLst>
          </p:cNvPr>
          <p:cNvSpPr/>
          <p:nvPr/>
        </p:nvSpPr>
        <p:spPr>
          <a:xfrm>
            <a:off x="349868" y="4653957"/>
            <a:ext cx="1224136" cy="82860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HG丸ｺﾞｼｯｸM-PRO" panose="020F0600000000000000" pitchFamily="50" charset="-128"/>
                <a:ea typeface="HG丸ｺﾞｼｯｸM-PRO" panose="020F0600000000000000" pitchFamily="50" charset="-128"/>
              </a:rPr>
              <a:t>コンバイン</a:t>
            </a:r>
            <a:endParaRPr kumimoji="1" lang="ja-JP" altLang="en-US" sz="140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36" name="テキスト ボックス 35">
            <a:extLst>
              <a:ext uri="{FF2B5EF4-FFF2-40B4-BE49-F238E27FC236}">
                <a16:creationId xmlns:a16="http://schemas.microsoft.com/office/drawing/2014/main" id="{6344FE19-E69A-4F72-BEFF-724485638CD8}"/>
              </a:ext>
            </a:extLst>
          </p:cNvPr>
          <p:cNvSpPr txBox="1"/>
          <p:nvPr/>
        </p:nvSpPr>
        <p:spPr>
          <a:xfrm>
            <a:off x="1548971" y="4663629"/>
            <a:ext cx="5594054" cy="790140"/>
          </a:xfrm>
          <a:prstGeom prst="rect">
            <a:avLst/>
          </a:prstGeom>
          <a:noFill/>
        </p:spPr>
        <p:txBody>
          <a:bodyPr wrap="square" lIns="96698" tIns="48349" rIns="96698" bIns="48349" rtlCol="0">
            <a:spAutoFit/>
          </a:bodyPr>
          <a:lstStyle/>
          <a:p>
            <a:r>
              <a:rPr lang="ja-JP" altLang="en-US" sz="1500" dirty="0">
                <a:latin typeface="HG丸ｺﾞｼｯｸM-PRO" panose="020F0600000000000000" pitchFamily="50" charset="-128"/>
                <a:ea typeface="HG丸ｺﾞｼｯｸM-PRO" panose="020F0600000000000000" pitchFamily="50" charset="-128"/>
              </a:rPr>
              <a:t>・死角が多いため、こまめに後方確認と声かけを行う。</a:t>
            </a:r>
            <a:endParaRPr lang="en-US" altLang="ja-JP" sz="1500" dirty="0">
              <a:latin typeface="HG丸ｺﾞｼｯｸM-PRO" panose="020F0600000000000000" pitchFamily="50" charset="-128"/>
              <a:ea typeface="HG丸ｺﾞｼｯｸM-PRO" panose="020F0600000000000000" pitchFamily="50" charset="-128"/>
            </a:endParaRPr>
          </a:p>
          <a:p>
            <a:r>
              <a:rPr lang="ja-JP" altLang="en-US" sz="1500" dirty="0">
                <a:latin typeface="HG丸ｺﾞｼｯｸM-PRO" panose="020F0600000000000000" pitchFamily="50" charset="-128"/>
                <a:ea typeface="HG丸ｺﾞｼｯｸM-PRO" panose="020F0600000000000000" pitchFamily="50" charset="-128"/>
              </a:rPr>
              <a:t>・手こぎ作業は手袋や軍手、巻き込まれやすいタオルなどは</a:t>
            </a:r>
            <a:endParaRPr lang="en-US" altLang="ja-JP" sz="1500" dirty="0">
              <a:latin typeface="HG丸ｺﾞｼｯｸM-PRO" panose="020F0600000000000000" pitchFamily="50" charset="-128"/>
              <a:ea typeface="HG丸ｺﾞｼｯｸM-PRO" panose="020F0600000000000000" pitchFamily="50" charset="-128"/>
            </a:endParaRPr>
          </a:p>
          <a:p>
            <a:r>
              <a:rPr lang="ja-JP" altLang="en-US" sz="1500" dirty="0">
                <a:latin typeface="HG丸ｺﾞｼｯｸM-PRO" panose="020F0600000000000000" pitchFamily="50" charset="-128"/>
                <a:ea typeface="HG丸ｺﾞｼｯｸM-PRO" panose="020F0600000000000000" pitchFamily="50" charset="-128"/>
              </a:rPr>
              <a:t>　外した適切な服装で行う。</a:t>
            </a:r>
            <a:endParaRPr lang="en-US" altLang="ja-JP" sz="1500" dirty="0">
              <a:latin typeface="HG丸ｺﾞｼｯｸM-PRO" panose="020F0600000000000000" pitchFamily="50" charset="-128"/>
              <a:ea typeface="HG丸ｺﾞｼｯｸM-PRO" panose="020F0600000000000000" pitchFamily="50" charset="-128"/>
            </a:endParaRPr>
          </a:p>
        </p:txBody>
      </p:sp>
      <p:sp>
        <p:nvSpPr>
          <p:cNvPr id="37" name="テキスト ボックス 36">
            <a:extLst>
              <a:ext uri="{FF2B5EF4-FFF2-40B4-BE49-F238E27FC236}">
                <a16:creationId xmlns:a16="http://schemas.microsoft.com/office/drawing/2014/main" id="{3BEE5967-41FD-43FF-AD7F-537E0D9666FB}"/>
              </a:ext>
            </a:extLst>
          </p:cNvPr>
          <p:cNvSpPr txBox="1"/>
          <p:nvPr/>
        </p:nvSpPr>
        <p:spPr>
          <a:xfrm>
            <a:off x="303050" y="5684247"/>
            <a:ext cx="6962995" cy="374641"/>
          </a:xfrm>
          <a:prstGeom prst="rect">
            <a:avLst/>
          </a:prstGeom>
          <a:noFill/>
        </p:spPr>
        <p:txBody>
          <a:bodyPr wrap="square" lIns="96698" tIns="48349" rIns="96698" bIns="48349" rtlCol="0">
            <a:spAutoFit/>
          </a:bodyPr>
          <a:lstStyle/>
          <a:p>
            <a:pPr algn="ctr"/>
            <a:r>
              <a:rPr lang="ja-JP" altLang="en-US" sz="1800" b="1" dirty="0">
                <a:solidFill>
                  <a:srgbClr val="FF0000"/>
                </a:solidFill>
                <a:latin typeface="HG丸ｺﾞｼｯｸM-PRO" panose="020F0600000000000000" pitchFamily="50" charset="-128"/>
                <a:ea typeface="HG丸ｺﾞｼｯｸM-PRO" panose="020F0600000000000000" pitchFamily="50" charset="-128"/>
              </a:rPr>
              <a:t>常に携帯電話を所持し、事故発生時は一刻も早く</a:t>
            </a:r>
            <a:r>
              <a:rPr lang="en-US" altLang="ja-JP" sz="1800" b="1" dirty="0">
                <a:solidFill>
                  <a:srgbClr val="FF0000"/>
                </a:solidFill>
                <a:latin typeface="HG丸ｺﾞｼｯｸM-PRO" panose="020F0600000000000000" pitchFamily="50" charset="-128"/>
                <a:ea typeface="HG丸ｺﾞｼｯｸM-PRO" panose="020F0600000000000000" pitchFamily="50" charset="-128"/>
              </a:rPr>
              <a:t>119</a:t>
            </a:r>
            <a:r>
              <a:rPr lang="ja-JP" altLang="en-US" sz="1800" b="1" dirty="0">
                <a:solidFill>
                  <a:srgbClr val="FF0000"/>
                </a:solidFill>
                <a:latin typeface="HG丸ｺﾞｼｯｸM-PRO" panose="020F0600000000000000" pitchFamily="50" charset="-128"/>
                <a:ea typeface="HG丸ｺﾞｼｯｸM-PRO" panose="020F0600000000000000" pitchFamily="50" charset="-128"/>
              </a:rPr>
              <a:t>番へ通報</a:t>
            </a:r>
            <a:endParaRPr lang="en-US" altLang="ja-JP" sz="1800" b="1" dirty="0">
              <a:solidFill>
                <a:srgbClr val="FF0000"/>
              </a:solidFill>
              <a:latin typeface="HG丸ｺﾞｼｯｸM-PRO" panose="020F0600000000000000" pitchFamily="50" charset="-128"/>
              <a:ea typeface="HG丸ｺﾞｼｯｸM-PRO" panose="020F0600000000000000" pitchFamily="50" charset="-128"/>
            </a:endParaRPr>
          </a:p>
        </p:txBody>
      </p:sp>
      <p:sp>
        <p:nvSpPr>
          <p:cNvPr id="38" name="テキスト ボックス 37">
            <a:extLst>
              <a:ext uri="{FF2B5EF4-FFF2-40B4-BE49-F238E27FC236}">
                <a16:creationId xmlns:a16="http://schemas.microsoft.com/office/drawing/2014/main" id="{AE903518-0B7B-4F79-87D2-E4BAD4FCE9C2}"/>
              </a:ext>
            </a:extLst>
          </p:cNvPr>
          <p:cNvSpPr txBox="1"/>
          <p:nvPr/>
        </p:nvSpPr>
        <p:spPr>
          <a:xfrm>
            <a:off x="303050" y="6103511"/>
            <a:ext cx="5997861" cy="390030"/>
          </a:xfrm>
          <a:prstGeom prst="rect">
            <a:avLst/>
          </a:prstGeom>
          <a:noFill/>
        </p:spPr>
        <p:txBody>
          <a:bodyPr wrap="square" lIns="96698" tIns="48349" rIns="96698" bIns="48349" rtlCol="0">
            <a:spAutoFit/>
          </a:bodyPr>
          <a:lstStyle/>
          <a:p>
            <a:r>
              <a:rPr lang="ja-JP" altLang="en-US" b="1" dirty="0">
                <a:highlight>
                  <a:srgbClr val="97E5A0"/>
                </a:highlight>
                <a:latin typeface="HG丸ｺﾞｼｯｸM-PRO" panose="020F0600000000000000" pitchFamily="50" charset="-128"/>
                <a:ea typeface="HG丸ｺﾞｼｯｸM-PRO" panose="020F0600000000000000" pitchFamily="50" charset="-128"/>
              </a:rPr>
              <a:t>事故防止に向けて「</a:t>
            </a:r>
            <a:r>
              <a:rPr lang="en-US" altLang="ja-JP" b="1" dirty="0">
                <a:highlight>
                  <a:srgbClr val="97E5A0"/>
                </a:highlight>
                <a:latin typeface="HG丸ｺﾞｼｯｸM-PRO" panose="020F0600000000000000" pitchFamily="50" charset="-128"/>
                <a:ea typeface="HG丸ｺﾞｼｯｸM-PRO" panose="020F0600000000000000" pitchFamily="50" charset="-128"/>
              </a:rPr>
              <a:t>4S</a:t>
            </a:r>
            <a:r>
              <a:rPr lang="ja-JP" altLang="en-US" b="1" dirty="0">
                <a:highlight>
                  <a:srgbClr val="97E5A0"/>
                </a:highlight>
                <a:latin typeface="HG丸ｺﾞｼｯｸM-PRO" panose="020F0600000000000000" pitchFamily="50" charset="-128"/>
                <a:ea typeface="HG丸ｺﾞｼｯｸM-PRO" panose="020F0600000000000000" pitchFamily="50" charset="-128"/>
              </a:rPr>
              <a:t>活動」を実践しましょう！</a:t>
            </a:r>
            <a:endParaRPr lang="en-US" altLang="ja-JP" b="1" dirty="0">
              <a:highlight>
                <a:srgbClr val="97E5A0"/>
              </a:highlight>
              <a:latin typeface="HG丸ｺﾞｼｯｸM-PRO" panose="020F0600000000000000" pitchFamily="50" charset="-128"/>
              <a:ea typeface="HG丸ｺﾞｼｯｸM-PRO" panose="020F0600000000000000" pitchFamily="50" charset="-128"/>
            </a:endParaRPr>
          </a:p>
        </p:txBody>
      </p:sp>
      <p:grpSp>
        <p:nvGrpSpPr>
          <p:cNvPr id="10" name="グループ化 9">
            <a:extLst>
              <a:ext uri="{FF2B5EF4-FFF2-40B4-BE49-F238E27FC236}">
                <a16:creationId xmlns:a16="http://schemas.microsoft.com/office/drawing/2014/main" id="{0491CEF7-B3E6-44F2-9A04-1E4D3C72EA7C}"/>
              </a:ext>
            </a:extLst>
          </p:cNvPr>
          <p:cNvGrpSpPr/>
          <p:nvPr/>
        </p:nvGrpSpPr>
        <p:grpSpPr>
          <a:xfrm>
            <a:off x="909643" y="6621034"/>
            <a:ext cx="5619895" cy="2719276"/>
            <a:chOff x="789780" y="6610960"/>
            <a:chExt cx="5619895" cy="2719276"/>
          </a:xfrm>
        </p:grpSpPr>
        <p:grpSp>
          <p:nvGrpSpPr>
            <p:cNvPr id="9" name="グループ化 8">
              <a:extLst>
                <a:ext uri="{FF2B5EF4-FFF2-40B4-BE49-F238E27FC236}">
                  <a16:creationId xmlns:a16="http://schemas.microsoft.com/office/drawing/2014/main" id="{1496A874-C853-4079-8EDB-EECD0F7BE0A7}"/>
                </a:ext>
              </a:extLst>
            </p:cNvPr>
            <p:cNvGrpSpPr/>
            <p:nvPr/>
          </p:nvGrpSpPr>
          <p:grpSpPr>
            <a:xfrm>
              <a:off x="789780" y="6610960"/>
              <a:ext cx="5619506" cy="2719276"/>
              <a:chOff x="789780" y="6610960"/>
              <a:chExt cx="5619506" cy="2719276"/>
            </a:xfrm>
          </p:grpSpPr>
          <p:grpSp>
            <p:nvGrpSpPr>
              <p:cNvPr id="6" name="グループ化 5">
                <a:extLst>
                  <a:ext uri="{FF2B5EF4-FFF2-40B4-BE49-F238E27FC236}">
                    <a16:creationId xmlns:a16="http://schemas.microsoft.com/office/drawing/2014/main" id="{92274018-64D0-45C3-8A24-E8DA8E35E818}"/>
                  </a:ext>
                </a:extLst>
              </p:cNvPr>
              <p:cNvGrpSpPr/>
              <p:nvPr/>
            </p:nvGrpSpPr>
            <p:grpSpPr>
              <a:xfrm>
                <a:off x="824756" y="6613431"/>
                <a:ext cx="2729802" cy="1239594"/>
                <a:chOff x="362878" y="6710882"/>
                <a:chExt cx="2729802" cy="1239594"/>
              </a:xfrm>
            </p:grpSpPr>
            <p:sp>
              <p:nvSpPr>
                <p:cNvPr id="68" name="テキスト ボックス 4">
                  <a:extLst>
                    <a:ext uri="{FF2B5EF4-FFF2-40B4-BE49-F238E27FC236}">
                      <a16:creationId xmlns:a16="http://schemas.microsoft.com/office/drawing/2014/main" id="{37E8BA07-5448-4069-B8BE-3327FAA63E18}"/>
                    </a:ext>
                  </a:extLst>
                </p:cNvPr>
                <p:cNvSpPr txBox="1"/>
                <p:nvPr/>
              </p:nvSpPr>
              <p:spPr>
                <a:xfrm>
                  <a:off x="427864" y="7151238"/>
                  <a:ext cx="2547112" cy="799238"/>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700"/>
                    </a:lnSpc>
                  </a:pPr>
                  <a:r>
                    <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必要なものと不要なものとを区別し、必要なものだけを倉庫に残しましょう</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1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pSp>
              <p:nvGrpSpPr>
                <p:cNvPr id="69" name="グループ化 68">
                  <a:extLst>
                    <a:ext uri="{FF2B5EF4-FFF2-40B4-BE49-F238E27FC236}">
                      <a16:creationId xmlns:a16="http://schemas.microsoft.com/office/drawing/2014/main" id="{BDDCF03A-5E4B-447B-9627-330D09673A76}"/>
                    </a:ext>
                  </a:extLst>
                </p:cNvPr>
                <p:cNvGrpSpPr/>
                <p:nvPr/>
              </p:nvGrpSpPr>
              <p:grpSpPr>
                <a:xfrm>
                  <a:off x="362878" y="6710882"/>
                  <a:ext cx="2729802" cy="1221974"/>
                  <a:chOff x="-3696" y="0"/>
                  <a:chExt cx="2150229" cy="834390"/>
                </a:xfrm>
              </p:grpSpPr>
              <p:sp>
                <p:nvSpPr>
                  <p:cNvPr id="70" name="四角形: 角を丸くする 69">
                    <a:extLst>
                      <a:ext uri="{FF2B5EF4-FFF2-40B4-BE49-F238E27FC236}">
                        <a16:creationId xmlns:a16="http://schemas.microsoft.com/office/drawing/2014/main" id="{3968D9DB-2CFD-42FB-A924-E34510B90859}"/>
                      </a:ext>
                    </a:extLst>
                  </p:cNvPr>
                  <p:cNvSpPr/>
                  <p:nvPr/>
                </p:nvSpPr>
                <p:spPr>
                  <a:xfrm>
                    <a:off x="-3696" y="0"/>
                    <a:ext cx="2150229" cy="834390"/>
                  </a:xfrm>
                  <a:prstGeom prst="roundRect">
                    <a:avLst>
                      <a:gd name="adj" fmla="val 0"/>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dirty="0">
                      <a:latin typeface="HG丸ｺﾞｼｯｸM-PRO" panose="020F0600000000000000" pitchFamily="50" charset="-128"/>
                      <a:ea typeface="HG丸ｺﾞｼｯｸM-PRO" panose="020F0600000000000000" pitchFamily="50" charset="-128"/>
                    </a:endParaRPr>
                  </a:p>
                </p:txBody>
              </p:sp>
              <p:sp>
                <p:nvSpPr>
                  <p:cNvPr id="71" name="テキスト ボックス 2">
                    <a:extLst>
                      <a:ext uri="{FF2B5EF4-FFF2-40B4-BE49-F238E27FC236}">
                        <a16:creationId xmlns:a16="http://schemas.microsoft.com/office/drawing/2014/main" id="{7D0A9EEA-5003-4D43-B603-237A1E91D454}"/>
                      </a:ext>
                    </a:extLst>
                  </p:cNvPr>
                  <p:cNvSpPr txBox="1"/>
                  <p:nvPr/>
                </p:nvSpPr>
                <p:spPr>
                  <a:xfrm>
                    <a:off x="749933" y="0"/>
                    <a:ext cx="587872" cy="262159"/>
                  </a:xfrm>
                  <a:prstGeom prst="rect">
                    <a:avLst/>
                  </a:prstGeom>
                  <a:solidFill>
                    <a:schemeClr val="tx2"/>
                  </a:solidFill>
                  <a:ln w="6350">
                    <a:solidFill>
                      <a:schemeClr val="tx2"/>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ja-JP" sz="1600" b="1" kern="100" dirty="0">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整理</a:t>
                    </a:r>
                    <a:endParaRPr 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pSp>
          </p:grpSp>
          <p:grpSp>
            <p:nvGrpSpPr>
              <p:cNvPr id="5" name="グループ化 4">
                <a:extLst>
                  <a:ext uri="{FF2B5EF4-FFF2-40B4-BE49-F238E27FC236}">
                    <a16:creationId xmlns:a16="http://schemas.microsoft.com/office/drawing/2014/main" id="{17F51328-76DE-4A65-88B7-CB0753B8D8A8}"/>
                  </a:ext>
                </a:extLst>
              </p:cNvPr>
              <p:cNvGrpSpPr/>
              <p:nvPr/>
            </p:nvGrpSpPr>
            <p:grpSpPr>
              <a:xfrm>
                <a:off x="3644833" y="6610960"/>
                <a:ext cx="2764453" cy="1221974"/>
                <a:chOff x="3123016" y="6708041"/>
                <a:chExt cx="2764453" cy="1221974"/>
              </a:xfrm>
            </p:grpSpPr>
            <p:sp>
              <p:nvSpPr>
                <p:cNvPr id="64" name="テキスト ボックス 14">
                  <a:extLst>
                    <a:ext uri="{FF2B5EF4-FFF2-40B4-BE49-F238E27FC236}">
                      <a16:creationId xmlns:a16="http://schemas.microsoft.com/office/drawing/2014/main" id="{A7BACBD3-0B03-4B28-A27F-5C16EAA084F7}"/>
                    </a:ext>
                  </a:extLst>
                </p:cNvPr>
                <p:cNvSpPr txBox="1"/>
                <p:nvPr/>
              </p:nvSpPr>
              <p:spPr>
                <a:xfrm>
                  <a:off x="3123016" y="7151238"/>
                  <a:ext cx="2683042" cy="680556"/>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700"/>
                    </a:lnSpc>
                  </a:pPr>
                  <a:r>
                    <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必要なものを決められた場所に、決められた量だけ、容易に取り出せるように整頓しましょう</a:t>
                  </a:r>
                  <a:endParaRPr lang="ja-JP" sz="1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pSp>
              <p:nvGrpSpPr>
                <p:cNvPr id="65" name="グループ化 64">
                  <a:extLst>
                    <a:ext uri="{FF2B5EF4-FFF2-40B4-BE49-F238E27FC236}">
                      <a16:creationId xmlns:a16="http://schemas.microsoft.com/office/drawing/2014/main" id="{9BEA957D-A936-4B50-AB2D-6AD791728886}"/>
                    </a:ext>
                  </a:extLst>
                </p:cNvPr>
                <p:cNvGrpSpPr/>
                <p:nvPr/>
              </p:nvGrpSpPr>
              <p:grpSpPr>
                <a:xfrm>
                  <a:off x="3157667" y="6708041"/>
                  <a:ext cx="2729802" cy="1221974"/>
                  <a:chOff x="2202336" y="-645412"/>
                  <a:chExt cx="2151126" cy="834390"/>
                </a:xfrm>
              </p:grpSpPr>
              <p:sp>
                <p:nvSpPr>
                  <p:cNvPr id="66" name="四角形: 角を丸くする 65">
                    <a:extLst>
                      <a:ext uri="{FF2B5EF4-FFF2-40B4-BE49-F238E27FC236}">
                        <a16:creationId xmlns:a16="http://schemas.microsoft.com/office/drawing/2014/main" id="{BDB47F01-43EF-4E7D-9E07-2406ED1D6B1A}"/>
                      </a:ext>
                    </a:extLst>
                  </p:cNvPr>
                  <p:cNvSpPr/>
                  <p:nvPr/>
                </p:nvSpPr>
                <p:spPr>
                  <a:xfrm>
                    <a:off x="2202336" y="-645412"/>
                    <a:ext cx="2151126" cy="834390"/>
                  </a:xfrm>
                  <a:prstGeom prst="roundRect">
                    <a:avLst>
                      <a:gd name="adj" fmla="val 0"/>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dirty="0">
                      <a:latin typeface="HG丸ｺﾞｼｯｸM-PRO" panose="020F0600000000000000" pitchFamily="50" charset="-128"/>
                      <a:ea typeface="HG丸ｺﾞｼｯｸM-PRO" panose="020F0600000000000000" pitchFamily="50" charset="-128"/>
                    </a:endParaRPr>
                  </a:p>
                </p:txBody>
              </p:sp>
              <p:sp>
                <p:nvSpPr>
                  <p:cNvPr id="67" name="テキスト ボックス 13">
                    <a:extLst>
                      <a:ext uri="{FF2B5EF4-FFF2-40B4-BE49-F238E27FC236}">
                        <a16:creationId xmlns:a16="http://schemas.microsoft.com/office/drawing/2014/main" id="{9C0AE253-B268-4B32-A392-D297B0B036A2}"/>
                      </a:ext>
                    </a:extLst>
                  </p:cNvPr>
                  <p:cNvSpPr txBox="1"/>
                  <p:nvPr/>
                </p:nvSpPr>
                <p:spPr>
                  <a:xfrm>
                    <a:off x="2971106" y="-638516"/>
                    <a:ext cx="587872" cy="261365"/>
                  </a:xfrm>
                  <a:prstGeom prst="rect">
                    <a:avLst/>
                  </a:prstGeom>
                  <a:solidFill>
                    <a:schemeClr val="tx2"/>
                  </a:solidFill>
                  <a:ln w="6350">
                    <a:solidFill>
                      <a:schemeClr val="tx2"/>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ja-JP" sz="1600" b="1" kern="100" dirty="0">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整頓</a:t>
                    </a:r>
                    <a:endParaRPr 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pSp>
          </p:grpSp>
          <p:grpSp>
            <p:nvGrpSpPr>
              <p:cNvPr id="7" name="グループ化 6">
                <a:extLst>
                  <a:ext uri="{FF2B5EF4-FFF2-40B4-BE49-F238E27FC236}">
                    <a16:creationId xmlns:a16="http://schemas.microsoft.com/office/drawing/2014/main" id="{FB5C10F3-CE2D-4DC7-8D75-5AC1152C7FD2}"/>
                  </a:ext>
                </a:extLst>
              </p:cNvPr>
              <p:cNvGrpSpPr/>
              <p:nvPr/>
            </p:nvGrpSpPr>
            <p:grpSpPr>
              <a:xfrm>
                <a:off x="789780" y="7948682"/>
                <a:ext cx="2763835" cy="1381554"/>
                <a:chOff x="328845" y="8172331"/>
                <a:chExt cx="2763835" cy="1381554"/>
              </a:xfrm>
            </p:grpSpPr>
            <p:sp>
              <p:nvSpPr>
                <p:cNvPr id="60" name="テキスト ボックス 16">
                  <a:extLst>
                    <a:ext uri="{FF2B5EF4-FFF2-40B4-BE49-F238E27FC236}">
                      <a16:creationId xmlns:a16="http://schemas.microsoft.com/office/drawing/2014/main" id="{1ECC7BAE-0F18-4887-B2A5-5B1FBD51FAB6}"/>
                    </a:ext>
                  </a:extLst>
                </p:cNvPr>
                <p:cNvSpPr txBox="1"/>
                <p:nvPr/>
              </p:nvSpPr>
              <p:spPr>
                <a:xfrm>
                  <a:off x="328845" y="8594637"/>
                  <a:ext cx="2729802" cy="959248"/>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700"/>
                    </a:lnSpc>
                  </a:pPr>
                  <a:r>
                    <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ゴミ、ほこり、くずを取り除き、機械の異常や設備の劣化不良などの問題点が分かるようにしましょう</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1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pSp>
              <p:nvGrpSpPr>
                <p:cNvPr id="61" name="グループ化 60">
                  <a:extLst>
                    <a:ext uri="{FF2B5EF4-FFF2-40B4-BE49-F238E27FC236}">
                      <a16:creationId xmlns:a16="http://schemas.microsoft.com/office/drawing/2014/main" id="{A4D30A5B-B4CD-41B0-BC05-5242CF982D2C}"/>
                    </a:ext>
                  </a:extLst>
                </p:cNvPr>
                <p:cNvGrpSpPr/>
                <p:nvPr/>
              </p:nvGrpSpPr>
              <p:grpSpPr>
                <a:xfrm>
                  <a:off x="362878" y="8172331"/>
                  <a:ext cx="2729802" cy="1372870"/>
                  <a:chOff x="-36731" y="0"/>
                  <a:chExt cx="2150668" cy="937425"/>
                </a:xfrm>
              </p:grpSpPr>
              <p:sp>
                <p:nvSpPr>
                  <p:cNvPr id="62" name="四角形: 角を丸くする 61">
                    <a:extLst>
                      <a:ext uri="{FF2B5EF4-FFF2-40B4-BE49-F238E27FC236}">
                        <a16:creationId xmlns:a16="http://schemas.microsoft.com/office/drawing/2014/main" id="{FDDD750B-FFF8-4525-84B0-F59BD14C693B}"/>
                      </a:ext>
                    </a:extLst>
                  </p:cNvPr>
                  <p:cNvSpPr/>
                  <p:nvPr/>
                </p:nvSpPr>
                <p:spPr>
                  <a:xfrm>
                    <a:off x="-36731" y="0"/>
                    <a:ext cx="2150668" cy="937425"/>
                  </a:xfrm>
                  <a:prstGeom prst="roundRect">
                    <a:avLst>
                      <a:gd name="adj" fmla="val 0"/>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HG丸ｺﾞｼｯｸM-PRO" panose="020F0600000000000000" pitchFamily="50" charset="-128"/>
                      <a:ea typeface="HG丸ｺﾞｼｯｸM-PRO" panose="020F0600000000000000" pitchFamily="50" charset="-128"/>
                    </a:endParaRPr>
                  </a:p>
                </p:txBody>
              </p:sp>
              <p:sp>
                <p:nvSpPr>
                  <p:cNvPr id="63" name="テキスト ボックス 19">
                    <a:extLst>
                      <a:ext uri="{FF2B5EF4-FFF2-40B4-BE49-F238E27FC236}">
                        <a16:creationId xmlns:a16="http://schemas.microsoft.com/office/drawing/2014/main" id="{75312839-FF6F-4BB5-9AA3-9C71680985D8}"/>
                      </a:ext>
                    </a:extLst>
                  </p:cNvPr>
                  <p:cNvSpPr txBox="1"/>
                  <p:nvPr/>
                </p:nvSpPr>
                <p:spPr>
                  <a:xfrm>
                    <a:off x="723900" y="4970"/>
                    <a:ext cx="587872" cy="262158"/>
                  </a:xfrm>
                  <a:prstGeom prst="rect">
                    <a:avLst/>
                  </a:prstGeom>
                  <a:solidFill>
                    <a:schemeClr val="tx2"/>
                  </a:solidFill>
                  <a:ln w="6350">
                    <a:solidFill>
                      <a:schemeClr val="tx2"/>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ja-JP" sz="1600" b="1" kern="100" dirty="0">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清掃</a:t>
                    </a:r>
                    <a:endParaRPr 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pSp>
          </p:grpSp>
        </p:grpSp>
        <p:grpSp>
          <p:nvGrpSpPr>
            <p:cNvPr id="8" name="グループ化 7">
              <a:extLst>
                <a:ext uri="{FF2B5EF4-FFF2-40B4-BE49-F238E27FC236}">
                  <a16:creationId xmlns:a16="http://schemas.microsoft.com/office/drawing/2014/main" id="{C67B3C2F-70E6-4CFC-8A24-DB8468B1CD0C}"/>
                </a:ext>
              </a:extLst>
            </p:cNvPr>
            <p:cNvGrpSpPr/>
            <p:nvPr/>
          </p:nvGrpSpPr>
          <p:grpSpPr>
            <a:xfrm>
              <a:off x="3673385" y="7945244"/>
              <a:ext cx="2736290" cy="1372870"/>
              <a:chOff x="3151179" y="8165112"/>
              <a:chExt cx="2736290" cy="1372870"/>
            </a:xfrm>
          </p:grpSpPr>
          <p:sp>
            <p:nvSpPr>
              <p:cNvPr id="56" name="テキスト ボックス 22">
                <a:extLst>
                  <a:ext uri="{FF2B5EF4-FFF2-40B4-BE49-F238E27FC236}">
                    <a16:creationId xmlns:a16="http://schemas.microsoft.com/office/drawing/2014/main" id="{B653943F-FDA7-4AFB-AE5C-E4F0CEE0AC83}"/>
                  </a:ext>
                </a:extLst>
              </p:cNvPr>
              <p:cNvSpPr txBox="1"/>
              <p:nvPr/>
            </p:nvSpPr>
            <p:spPr>
              <a:xfrm>
                <a:off x="3220376" y="8558042"/>
                <a:ext cx="2627545" cy="930793"/>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700"/>
                  </a:lnSpc>
                </a:pPr>
                <a:r>
                  <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職場や機械、用具に加え、</a:t>
                </a:r>
                <a:endParaRPr lang="en-US"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lnSpc>
                    <a:spcPts val="1700"/>
                  </a:lnSpc>
                </a:pPr>
                <a:r>
                  <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作業者自身も身体、服装、</a:t>
                </a:r>
                <a:endParaRPr lang="en-US"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lnSpc>
                    <a:spcPts val="1700"/>
                  </a:lnSpc>
                </a:pPr>
                <a:r>
                  <a:rPr 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身の回りの汚れがない状態にしましょう</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1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pSp>
            <p:nvGrpSpPr>
              <p:cNvPr id="57" name="グループ化 56">
                <a:extLst>
                  <a:ext uri="{FF2B5EF4-FFF2-40B4-BE49-F238E27FC236}">
                    <a16:creationId xmlns:a16="http://schemas.microsoft.com/office/drawing/2014/main" id="{57234704-FCC3-4D9F-BF4A-56F021EC1022}"/>
                  </a:ext>
                </a:extLst>
              </p:cNvPr>
              <p:cNvGrpSpPr/>
              <p:nvPr/>
            </p:nvGrpSpPr>
            <p:grpSpPr>
              <a:xfrm>
                <a:off x="3151179" y="8165112"/>
                <a:ext cx="2736290" cy="1372870"/>
                <a:chOff x="0" y="0"/>
                <a:chExt cx="2155878" cy="938139"/>
              </a:xfrm>
            </p:grpSpPr>
            <p:sp>
              <p:nvSpPr>
                <p:cNvPr id="58" name="四角形: 角を丸くする 57">
                  <a:extLst>
                    <a:ext uri="{FF2B5EF4-FFF2-40B4-BE49-F238E27FC236}">
                      <a16:creationId xmlns:a16="http://schemas.microsoft.com/office/drawing/2014/main" id="{5FD8E036-7D7D-439C-94DF-2064B62D232D}"/>
                    </a:ext>
                  </a:extLst>
                </p:cNvPr>
                <p:cNvSpPr/>
                <p:nvPr/>
              </p:nvSpPr>
              <p:spPr>
                <a:xfrm>
                  <a:off x="0" y="0"/>
                  <a:ext cx="2155878" cy="938139"/>
                </a:xfrm>
                <a:prstGeom prst="roundRect">
                  <a:avLst>
                    <a:gd name="adj" fmla="val 0"/>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dirty="0">
                    <a:latin typeface="HG丸ｺﾞｼｯｸM-PRO" panose="020F0600000000000000" pitchFamily="50" charset="-128"/>
                    <a:ea typeface="HG丸ｺﾞｼｯｸM-PRO" panose="020F0600000000000000" pitchFamily="50" charset="-128"/>
                  </a:endParaRPr>
                </a:p>
              </p:txBody>
            </p:sp>
            <p:sp>
              <p:nvSpPr>
                <p:cNvPr id="59" name="テキスト ボックス 25">
                  <a:extLst>
                    <a:ext uri="{FF2B5EF4-FFF2-40B4-BE49-F238E27FC236}">
                      <a16:creationId xmlns:a16="http://schemas.microsoft.com/office/drawing/2014/main" id="{B68809CD-6671-4328-984A-0627F96E892B}"/>
                    </a:ext>
                  </a:extLst>
                </p:cNvPr>
                <p:cNvSpPr txBox="1"/>
                <p:nvPr/>
              </p:nvSpPr>
              <p:spPr>
                <a:xfrm>
                  <a:off x="795684" y="183"/>
                  <a:ext cx="587872" cy="252858"/>
                </a:xfrm>
                <a:prstGeom prst="rect">
                  <a:avLst/>
                </a:prstGeom>
                <a:solidFill>
                  <a:schemeClr val="tx2"/>
                </a:solidFill>
                <a:ln w="6350">
                  <a:solidFill>
                    <a:schemeClr val="tx2"/>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ja-JP" sz="1600" b="1" kern="100" dirty="0">
                      <a:solidFill>
                        <a:srgbClr val="FFFFFF"/>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清潔</a:t>
                  </a:r>
                  <a:endParaRPr lang="ja-JP" sz="12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pSp>
        </p:grpSp>
      </p:grpSp>
      <p:sp>
        <p:nvSpPr>
          <p:cNvPr id="72" name="テキスト ボックス 71">
            <a:extLst>
              <a:ext uri="{FF2B5EF4-FFF2-40B4-BE49-F238E27FC236}">
                <a16:creationId xmlns:a16="http://schemas.microsoft.com/office/drawing/2014/main" id="{17B13DEC-E816-48A0-813D-1B5028926AF0}"/>
              </a:ext>
            </a:extLst>
          </p:cNvPr>
          <p:cNvSpPr txBox="1"/>
          <p:nvPr/>
        </p:nvSpPr>
        <p:spPr>
          <a:xfrm>
            <a:off x="303050" y="9417418"/>
            <a:ext cx="6962995" cy="374641"/>
          </a:xfrm>
          <a:prstGeom prst="rect">
            <a:avLst/>
          </a:prstGeom>
          <a:noFill/>
        </p:spPr>
        <p:txBody>
          <a:bodyPr wrap="square" lIns="96698" tIns="48349" rIns="96698" bIns="48349" rtlCol="0">
            <a:spAutoFit/>
          </a:bodyPr>
          <a:lstStyle/>
          <a:p>
            <a:pPr algn="ctr"/>
            <a:r>
              <a:rPr lang="ja-JP" altLang="en-US" sz="1800" b="1"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1800" b="1"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作業環境を整え、働きやすい環境づくりに取り組みましょう！</a:t>
            </a:r>
            <a:endParaRPr lang="en-US" altLang="ja-JP" sz="1800"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9404554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22225">
          <a:solidFill>
            <a:schemeClr val="accent1"/>
          </a:solid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3543</TotalTime>
  <Words>632</Words>
  <Application>Microsoft Office PowerPoint</Application>
  <PresentationFormat>ユーザー設定</PresentationFormat>
  <Paragraphs>78</Paragraphs>
  <Slides>2</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HG丸ｺﾞｼｯｸM-PRO</vt:lpstr>
      <vt:lpstr>Arial</vt:lpstr>
      <vt:lpstr>Calibri</vt:lpstr>
      <vt:lpstr>Office ​​テーマ</vt:lpstr>
      <vt:lpstr>！　農作業事故</vt:lpstr>
      <vt:lpstr>農作業事故は、1年中発生しています。 作業前のチェックと「声かけ」で事故防止！</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秋の農繁期 農作業事故にご注意！</dc:title>
  <dc:creator>w</dc:creator>
  <cp:lastModifiedBy>堀口　莉香</cp:lastModifiedBy>
  <cp:revision>336</cp:revision>
  <cp:lastPrinted>2025-07-08T07:28:11Z</cp:lastPrinted>
  <dcterms:created xsi:type="dcterms:W3CDTF">2016-07-13T05:11:51Z</dcterms:created>
  <dcterms:modified xsi:type="dcterms:W3CDTF">2026-02-05T07:10:16Z</dcterms:modified>
</cp:coreProperties>
</file>