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3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4777-2472-43CD-82D7-B8B7F622B6D1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E32B-487B-4661-9FFA-61C18376ED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965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4777-2472-43CD-82D7-B8B7F622B6D1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E32B-487B-4661-9FFA-61C18376ED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465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4777-2472-43CD-82D7-B8B7F622B6D1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E32B-487B-4661-9FFA-61C18376ED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009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4777-2472-43CD-82D7-B8B7F622B6D1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E32B-487B-4661-9FFA-61C18376ED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44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4777-2472-43CD-82D7-B8B7F622B6D1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E32B-487B-4661-9FFA-61C18376ED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3908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4777-2472-43CD-82D7-B8B7F622B6D1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E32B-487B-4661-9FFA-61C18376ED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866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4777-2472-43CD-82D7-B8B7F622B6D1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E32B-487B-4661-9FFA-61C18376ED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023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4777-2472-43CD-82D7-B8B7F622B6D1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E32B-487B-4661-9FFA-61C18376ED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4743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4777-2472-43CD-82D7-B8B7F622B6D1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E32B-487B-4661-9FFA-61C18376ED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9149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4777-2472-43CD-82D7-B8B7F622B6D1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E32B-487B-4661-9FFA-61C18376ED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6003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4777-2472-43CD-82D7-B8B7F622B6D1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DE32B-487B-4661-9FFA-61C18376ED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5557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B4777-2472-43CD-82D7-B8B7F622B6D1}" type="datetimeFigureOut">
              <a:rPr kumimoji="1" lang="ja-JP" altLang="en-US" smtClean="0"/>
              <a:t>2025/9/4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DE32B-487B-4661-9FFA-61C18376ED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8261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4A423A5-C9EE-4230-9D3D-8EABABF792A8}"/>
              </a:ext>
            </a:extLst>
          </p:cNvPr>
          <p:cNvSpPr txBox="1"/>
          <p:nvPr/>
        </p:nvSpPr>
        <p:spPr>
          <a:xfrm>
            <a:off x="126999" y="203199"/>
            <a:ext cx="5418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事業実施体制図（例：　　）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B71FB64C-5540-497A-9655-B53E37A36B38}"/>
              </a:ext>
            </a:extLst>
          </p:cNvPr>
          <p:cNvSpPr/>
          <p:nvPr/>
        </p:nvSpPr>
        <p:spPr>
          <a:xfrm>
            <a:off x="330200" y="1408669"/>
            <a:ext cx="3107267" cy="147846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/>
              <a:t>・農業者</a:t>
            </a:r>
            <a:endParaRPr kumimoji="1" lang="en-US" altLang="ja-JP" dirty="0"/>
          </a:p>
          <a:p>
            <a:r>
              <a:rPr kumimoji="1" lang="ja-JP" altLang="en-US" dirty="0"/>
              <a:t>・農事組合法人</a:t>
            </a:r>
            <a:endParaRPr kumimoji="1" lang="en-US" altLang="ja-JP" dirty="0"/>
          </a:p>
          <a:p>
            <a:r>
              <a:rPr kumimoji="1" lang="ja-JP" altLang="en-US" dirty="0"/>
              <a:t>・農地所有適格法人</a:t>
            </a:r>
            <a:endParaRPr kumimoji="1" lang="en-US" altLang="ja-JP" dirty="0"/>
          </a:p>
          <a:p>
            <a:r>
              <a:rPr kumimoji="1" lang="ja-JP" altLang="en-US" dirty="0"/>
              <a:t>・特定農業団体</a:t>
            </a:r>
            <a:endParaRPr kumimoji="1" lang="en-US" altLang="ja-JP" dirty="0"/>
          </a:p>
          <a:p>
            <a:r>
              <a:rPr kumimoji="1" lang="ja-JP" altLang="en-US" dirty="0"/>
              <a:t>・農業者の組織する団体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E75F5F6-7DB8-440B-9A08-F516A70C7CB2}"/>
              </a:ext>
            </a:extLst>
          </p:cNvPr>
          <p:cNvSpPr/>
          <p:nvPr/>
        </p:nvSpPr>
        <p:spPr>
          <a:xfrm>
            <a:off x="5359400" y="1408669"/>
            <a:ext cx="3175000" cy="147846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/>
              <a:t>・市町</a:t>
            </a:r>
            <a:endParaRPr kumimoji="1" lang="en-US" altLang="ja-JP" dirty="0"/>
          </a:p>
          <a:p>
            <a:r>
              <a:rPr kumimoji="1" lang="ja-JP" altLang="en-US" dirty="0"/>
              <a:t>・農業者の組織する団体</a:t>
            </a:r>
            <a:endParaRPr kumimoji="1" lang="en-US" altLang="ja-JP" dirty="0"/>
          </a:p>
          <a:p>
            <a:r>
              <a:rPr kumimoji="1" lang="ja-JP" altLang="en-US" dirty="0"/>
              <a:t>・地域農業再生協議会</a:t>
            </a:r>
            <a:endParaRPr kumimoji="1" lang="en-US" altLang="ja-JP" dirty="0"/>
          </a:p>
          <a:p>
            <a:r>
              <a:rPr kumimoji="1" lang="ja-JP" altLang="en-US" dirty="0"/>
              <a:t>・農政局が特に認めた団体</a:t>
            </a:r>
            <a:endParaRPr kumimoji="1" lang="en-US" altLang="ja-JP" dirty="0"/>
          </a:p>
          <a:p>
            <a:r>
              <a:rPr kumimoji="1" lang="ja-JP" altLang="en-US" dirty="0"/>
              <a:t>　（病害虫防除協議会等）</a:t>
            </a:r>
            <a:endParaRPr kumimoji="1" lang="en-US" altLang="ja-JP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06D2BE9-C9EE-4535-B1D4-D9A31A5603DD}"/>
              </a:ext>
            </a:extLst>
          </p:cNvPr>
          <p:cNvSpPr txBox="1"/>
          <p:nvPr/>
        </p:nvSpPr>
        <p:spPr>
          <a:xfrm>
            <a:off x="499533" y="1058333"/>
            <a:ext cx="1388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助成対象者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0A9B4BB-4848-4005-910E-FBAFA420165D}"/>
              </a:ext>
            </a:extLst>
          </p:cNvPr>
          <p:cNvSpPr txBox="1"/>
          <p:nvPr/>
        </p:nvSpPr>
        <p:spPr>
          <a:xfrm>
            <a:off x="5511806" y="1058333"/>
            <a:ext cx="157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事業実施主体</a:t>
            </a:r>
          </a:p>
        </p:txBody>
      </p:sp>
      <p:sp>
        <p:nvSpPr>
          <p:cNvPr id="10" name="矢印: 右 9">
            <a:extLst>
              <a:ext uri="{FF2B5EF4-FFF2-40B4-BE49-F238E27FC236}">
                <a16:creationId xmlns:a16="http://schemas.microsoft.com/office/drawing/2014/main" id="{06436348-D823-4D2F-87CA-D0EB90EB19BB}"/>
              </a:ext>
            </a:extLst>
          </p:cNvPr>
          <p:cNvSpPr/>
          <p:nvPr/>
        </p:nvSpPr>
        <p:spPr>
          <a:xfrm rot="10800000">
            <a:off x="3640666" y="2743322"/>
            <a:ext cx="1452724" cy="2201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2F81BD20-7762-4C17-8945-1AD6B308EC27}"/>
              </a:ext>
            </a:extLst>
          </p:cNvPr>
          <p:cNvSpPr/>
          <p:nvPr/>
        </p:nvSpPr>
        <p:spPr>
          <a:xfrm>
            <a:off x="355599" y="4146346"/>
            <a:ext cx="8178801" cy="101728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dirty="0"/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734C8336-1D34-4AA4-93A9-CAA16842997F}"/>
              </a:ext>
            </a:extLst>
          </p:cNvPr>
          <p:cNvSpPr/>
          <p:nvPr/>
        </p:nvSpPr>
        <p:spPr>
          <a:xfrm>
            <a:off x="1166334" y="4231014"/>
            <a:ext cx="6290735" cy="770466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農業農村振興事務所農産普及課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BDF6BBB-90DF-4E16-B499-81C62508583F}"/>
              </a:ext>
            </a:extLst>
          </p:cNvPr>
          <p:cNvSpPr txBox="1"/>
          <p:nvPr/>
        </p:nvSpPr>
        <p:spPr>
          <a:xfrm>
            <a:off x="477305" y="3779820"/>
            <a:ext cx="466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県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826C143-752B-4263-BCCC-0BC36E6E9370}"/>
              </a:ext>
            </a:extLst>
          </p:cNvPr>
          <p:cNvSpPr txBox="1"/>
          <p:nvPr/>
        </p:nvSpPr>
        <p:spPr>
          <a:xfrm>
            <a:off x="3968221" y="1222461"/>
            <a:ext cx="8096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相　談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2852232-2C7F-4F38-A687-A55D5E16DDF2}"/>
              </a:ext>
            </a:extLst>
          </p:cNvPr>
          <p:cNvSpPr txBox="1"/>
          <p:nvPr/>
        </p:nvSpPr>
        <p:spPr>
          <a:xfrm>
            <a:off x="710668" y="3279112"/>
            <a:ext cx="6137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相談</a:t>
            </a:r>
          </a:p>
        </p:txBody>
      </p:sp>
      <p:sp>
        <p:nvSpPr>
          <p:cNvPr id="20" name="矢印: 右 19">
            <a:extLst>
              <a:ext uri="{FF2B5EF4-FFF2-40B4-BE49-F238E27FC236}">
                <a16:creationId xmlns:a16="http://schemas.microsoft.com/office/drawing/2014/main" id="{A004FA08-C2F1-4302-B957-D00A4DE10E7B}"/>
              </a:ext>
            </a:extLst>
          </p:cNvPr>
          <p:cNvSpPr/>
          <p:nvPr/>
        </p:nvSpPr>
        <p:spPr>
          <a:xfrm rot="5400000">
            <a:off x="5828182" y="3367445"/>
            <a:ext cx="1335291" cy="3071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矢印: 右 20">
            <a:extLst>
              <a:ext uri="{FF2B5EF4-FFF2-40B4-BE49-F238E27FC236}">
                <a16:creationId xmlns:a16="http://schemas.microsoft.com/office/drawing/2014/main" id="{BB4AAB93-D823-4F9C-90BC-3CEBDABD2BF3}"/>
              </a:ext>
            </a:extLst>
          </p:cNvPr>
          <p:cNvSpPr/>
          <p:nvPr/>
        </p:nvSpPr>
        <p:spPr>
          <a:xfrm rot="16200000">
            <a:off x="1118133" y="3344769"/>
            <a:ext cx="1253524" cy="2707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E175FCD-AB80-4A5E-8F46-C61CD5FDBF5D}"/>
              </a:ext>
            </a:extLst>
          </p:cNvPr>
          <p:cNvSpPr txBox="1"/>
          <p:nvPr/>
        </p:nvSpPr>
        <p:spPr>
          <a:xfrm>
            <a:off x="1747778" y="3329983"/>
            <a:ext cx="19094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・発生状況調査</a:t>
            </a:r>
            <a:endParaRPr kumimoji="1" lang="en-US" altLang="ja-JP" sz="1600" dirty="0"/>
          </a:p>
          <a:p>
            <a:r>
              <a:rPr kumimoji="1" lang="ja-JP" altLang="en-US" sz="1600" dirty="0"/>
              <a:t>・防除指導</a:t>
            </a:r>
          </a:p>
        </p:txBody>
      </p:sp>
      <p:sp>
        <p:nvSpPr>
          <p:cNvPr id="23" name="矢印: 右 22">
            <a:extLst>
              <a:ext uri="{FF2B5EF4-FFF2-40B4-BE49-F238E27FC236}">
                <a16:creationId xmlns:a16="http://schemas.microsoft.com/office/drawing/2014/main" id="{6F6C3409-A938-4D90-B2D6-0FD531701FCA}"/>
              </a:ext>
            </a:extLst>
          </p:cNvPr>
          <p:cNvSpPr/>
          <p:nvPr/>
        </p:nvSpPr>
        <p:spPr>
          <a:xfrm>
            <a:off x="3666067" y="2148321"/>
            <a:ext cx="1464733" cy="2201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510435DA-F564-40D7-965B-A7B1A5296659}"/>
              </a:ext>
            </a:extLst>
          </p:cNvPr>
          <p:cNvSpPr txBox="1"/>
          <p:nvPr/>
        </p:nvSpPr>
        <p:spPr>
          <a:xfrm>
            <a:off x="3666068" y="1694366"/>
            <a:ext cx="14527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・事業要望　</a:t>
            </a:r>
            <a:endParaRPr kumimoji="1" lang="en-US" altLang="ja-JP" sz="1600" dirty="0"/>
          </a:p>
          <a:p>
            <a:r>
              <a:rPr kumimoji="1" lang="ja-JP" altLang="en-US" sz="1600" dirty="0"/>
              <a:t>・計画申請</a:t>
            </a:r>
          </a:p>
        </p:txBody>
      </p:sp>
      <p:sp>
        <p:nvSpPr>
          <p:cNvPr id="25" name="矢印: 左右 24">
            <a:extLst>
              <a:ext uri="{FF2B5EF4-FFF2-40B4-BE49-F238E27FC236}">
                <a16:creationId xmlns:a16="http://schemas.microsoft.com/office/drawing/2014/main" id="{6106920E-99D8-4CE4-8954-40F4E1212249}"/>
              </a:ext>
            </a:extLst>
          </p:cNvPr>
          <p:cNvSpPr/>
          <p:nvPr/>
        </p:nvSpPr>
        <p:spPr>
          <a:xfrm>
            <a:off x="3666068" y="1457302"/>
            <a:ext cx="1452724" cy="21849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矢印: 左右 25">
            <a:extLst>
              <a:ext uri="{FF2B5EF4-FFF2-40B4-BE49-F238E27FC236}">
                <a16:creationId xmlns:a16="http://schemas.microsoft.com/office/drawing/2014/main" id="{E30C523F-1422-44FA-B499-BDA9AC859B5D}"/>
              </a:ext>
            </a:extLst>
          </p:cNvPr>
          <p:cNvSpPr/>
          <p:nvPr/>
        </p:nvSpPr>
        <p:spPr>
          <a:xfrm rot="5400000">
            <a:off x="645701" y="3396087"/>
            <a:ext cx="1331920" cy="27076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60457F55-183E-4365-8804-63C4F60F9C97}"/>
              </a:ext>
            </a:extLst>
          </p:cNvPr>
          <p:cNvSpPr txBox="1"/>
          <p:nvPr/>
        </p:nvSpPr>
        <p:spPr>
          <a:xfrm>
            <a:off x="5235012" y="3228646"/>
            <a:ext cx="1311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・計画申請</a:t>
            </a:r>
            <a:endParaRPr kumimoji="1" lang="en-US" altLang="ja-JP" sz="1600" dirty="0"/>
          </a:p>
          <a:p>
            <a:r>
              <a:rPr kumimoji="1" lang="ja-JP" altLang="en-US" sz="1600" dirty="0"/>
              <a:t>・交付申請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78AFC28C-2599-40BA-8F76-16E1F60BAEA7}"/>
              </a:ext>
            </a:extLst>
          </p:cNvPr>
          <p:cNvSpPr txBox="1"/>
          <p:nvPr/>
        </p:nvSpPr>
        <p:spPr>
          <a:xfrm>
            <a:off x="7367887" y="3237469"/>
            <a:ext cx="12319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・計画承認</a:t>
            </a:r>
            <a:endParaRPr kumimoji="1" lang="en-US" altLang="ja-JP" sz="1600" dirty="0"/>
          </a:p>
          <a:p>
            <a:r>
              <a:rPr kumimoji="1" lang="ja-JP" altLang="en-US" sz="1600" dirty="0"/>
              <a:t>・交付決定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57070C41-945C-4FFA-B856-1214F7E04D41}"/>
              </a:ext>
            </a:extLst>
          </p:cNvPr>
          <p:cNvSpPr txBox="1"/>
          <p:nvPr/>
        </p:nvSpPr>
        <p:spPr>
          <a:xfrm>
            <a:off x="3947456" y="2496816"/>
            <a:ext cx="9517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・助成</a:t>
            </a:r>
          </a:p>
        </p:txBody>
      </p:sp>
      <p:sp>
        <p:nvSpPr>
          <p:cNvPr id="39" name="矢印: 右 38">
            <a:extLst>
              <a:ext uri="{FF2B5EF4-FFF2-40B4-BE49-F238E27FC236}">
                <a16:creationId xmlns:a16="http://schemas.microsoft.com/office/drawing/2014/main" id="{EF0204DA-C0EA-4D7A-AB3C-F3BD4C0B68AC}"/>
              </a:ext>
            </a:extLst>
          </p:cNvPr>
          <p:cNvSpPr/>
          <p:nvPr/>
        </p:nvSpPr>
        <p:spPr>
          <a:xfrm rot="16200000">
            <a:off x="6661048" y="3363037"/>
            <a:ext cx="1253524" cy="2707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378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</TotalTime>
  <Words>98</Words>
  <Application>Microsoft Office PowerPoint</Application>
  <PresentationFormat>A4 210 x 297 mm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金子　誠</dc:creator>
  <cp:lastModifiedBy>高山　尊之</cp:lastModifiedBy>
  <cp:revision>11</cp:revision>
  <dcterms:created xsi:type="dcterms:W3CDTF">2025-08-22T06:35:58Z</dcterms:created>
  <dcterms:modified xsi:type="dcterms:W3CDTF">2025-09-04T02:24:44Z</dcterms:modified>
</cp:coreProperties>
</file>