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12" y="264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DA77B-0358-493F-AEBC-944083273B1C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E474E-8975-4BEB-9EAB-F5BD92B2D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39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/>
            <a:fld id="{E5AF18C3-13AE-4AB0-8FA4-EA1B6BDFF7F2}" type="slidenum">
              <a:rPr lang="en-US" altLang="ja-JP" smtClean="0">
                <a:ea typeface="ＭＳ Ｐゴシック" pitchFamily="50" charset="-128"/>
              </a:rPr>
              <a:pPr eaLnBrk="1" hangingPunct="1"/>
              <a:t>1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16387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144713" y="685800"/>
            <a:ext cx="2570162" cy="3429000"/>
          </a:xfrm>
          <a:ln/>
        </p:spPr>
      </p:sp>
      <p:sp>
        <p:nvSpPr>
          <p:cNvPr id="16388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685249" y="4342485"/>
            <a:ext cx="5487503" cy="4116200"/>
          </a:xfrm>
          <a:noFill/>
        </p:spPr>
        <p:txBody>
          <a:bodyPr lIns="90748" tIns="45374" rIns="90748" bIns="45374"/>
          <a:lstStyle/>
          <a:p>
            <a:pPr eaLnBrk="1" hangingPunct="1"/>
            <a:endParaRPr lang="ja-JP" altLang="ja-JP" smtClean="0"/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 bwMode="auto">
          <a:xfrm>
            <a:off x="3884177" y="8684967"/>
            <a:ext cx="2972719" cy="45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48" tIns="45374" rIns="90748" bIns="45374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E8FEE6A-35FB-4B09-AA30-04A720ACA86C}" type="slidenum">
              <a:rPr kumimoji="1" lang="ja-JP" altLang="en-US" sz="1200"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kumimoji="1" lang="ja-JP" altLang="en-US" sz="1200"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841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99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747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38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9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75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31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0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99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17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16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D2C14-3778-4FFE-9954-425192F10D9F}" type="datetimeFigureOut">
              <a:rPr kumimoji="1" lang="ja-JP" altLang="en-US" smtClean="0"/>
              <a:t>2014/3/11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1F4D3-AA93-49AC-AA48-470B94E95C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819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hyperlink" Target="http://www.pref.shiga.lg.jp/a/koho/image_character/caffy/pause/091.html" TargetMode="External"/><Relationship Id="rId7" Type="http://schemas.openxmlformats.org/officeDocument/2006/relationships/hyperlink" Target="http://www.fumira.jp/cut/school/file5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11" Type="http://schemas.openxmlformats.org/officeDocument/2006/relationships/image" Target="../media/image5.GIF"/><Relationship Id="rId5" Type="http://schemas.openxmlformats.org/officeDocument/2006/relationships/hyperlink" Target="http://www.fumira.jp/cut/gakkou/file176.htm" TargetMode="External"/><Relationship Id="rId10" Type="http://schemas.openxmlformats.org/officeDocument/2006/relationships/image" Target="../media/image4.gif"/><Relationship Id="rId4" Type="http://schemas.openxmlformats.org/officeDocument/2006/relationships/image" Target="../media/image1.png"/><Relationship Id="rId9" Type="http://schemas.openxmlformats.org/officeDocument/2006/relationships/hyperlink" Target="http://www.fumira.jp/cut/school/file1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0" y="0"/>
            <a:ext cx="6858000" cy="1500717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6" name="タイトル 1"/>
          <p:cNvSpPr>
            <a:spLocks noGrp="1"/>
          </p:cNvSpPr>
          <p:nvPr>
            <p:ph type="title" idx="4294967295"/>
          </p:nvPr>
        </p:nvSpPr>
        <p:spPr>
          <a:xfrm>
            <a:off x="118877" y="215914"/>
            <a:ext cx="6478475" cy="68367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ja-JP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丸ｺﾞｼｯｸM-PRO" pitchFamily="50" charset="-128"/>
              </a:rPr>
              <a:t>『</a:t>
            </a:r>
            <a:r>
              <a:rPr lang="ja-JP" alt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丸ｺﾞｼｯｸM-PRO" pitchFamily="50" charset="-128"/>
              </a:rPr>
              <a:t>夢の手帖</a:t>
            </a:r>
            <a:r>
              <a:rPr lang="en-US" altLang="ja-JP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丸ｺﾞｼｯｸM-PRO" pitchFamily="50" charset="-128"/>
              </a:rPr>
              <a:t>』</a:t>
            </a:r>
            <a:r>
              <a:rPr lang="ja-JP" alt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丸ｺﾞｼｯｸM-PRO" pitchFamily="50" charset="-128"/>
              </a:rPr>
              <a:t>って？</a:t>
            </a:r>
          </a:p>
        </p:txBody>
      </p:sp>
      <p:sp>
        <p:nvSpPr>
          <p:cNvPr id="3078" name="Text Box 14"/>
          <p:cNvSpPr txBox="1">
            <a:spLocks noChangeArrowheads="1"/>
          </p:cNvSpPr>
          <p:nvPr/>
        </p:nvSpPr>
        <p:spPr bwMode="auto">
          <a:xfrm>
            <a:off x="691245" y="1108302"/>
            <a:ext cx="4996499" cy="784830"/>
          </a:xfrm>
          <a:prstGeom prst="rect">
            <a:avLst/>
          </a:prstGeom>
          <a:solidFill>
            <a:srgbClr val="FFFF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dirty="0">
                <a:latin typeface="HG丸ｺﾞｼｯｸM-PRO" pitchFamily="50" charset="-128"/>
                <a:ea typeface="HG丸ｺﾞｼｯｸM-PRO" pitchFamily="50" charset="-128"/>
              </a:rPr>
              <a:t>小学校・中学校・高等学校で</a:t>
            </a:r>
            <a:endParaRPr lang="en-US" altLang="ja-JP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ja-JP" altLang="en-US" dirty="0">
                <a:latin typeface="HG丸ｺﾞｼｯｸM-PRO" pitchFamily="50" charset="-128"/>
                <a:ea typeface="HG丸ｺﾞｼｯｸM-PRO" pitchFamily="50" charset="-128"/>
              </a:rPr>
              <a:t>使用するキャリアノート</a:t>
            </a:r>
          </a:p>
        </p:txBody>
      </p:sp>
      <p:pic>
        <p:nvPicPr>
          <p:cNvPr id="3079" name="Picture 8" descr="09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316" y="1108302"/>
            <a:ext cx="688962" cy="67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お受験ファッション（ソフト）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62" y="2130344"/>
            <a:ext cx="11430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中学生・カバン（ソフト）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924" y="2009427"/>
            <a:ext cx="11430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中学生男女（ソフト）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624" y="1893132"/>
            <a:ext cx="11430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右矢印 1"/>
          <p:cNvSpPr/>
          <p:nvPr/>
        </p:nvSpPr>
        <p:spPr>
          <a:xfrm>
            <a:off x="1741000" y="3365493"/>
            <a:ext cx="712080" cy="32006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>
            <a:off x="4186184" y="3331472"/>
            <a:ext cx="712080" cy="320069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473068" y="3373895"/>
            <a:ext cx="1008112" cy="2520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小学校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2779613" y="3381028"/>
            <a:ext cx="1008112" cy="2520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中学校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326068" y="3365493"/>
            <a:ext cx="1008112" cy="2520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高等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学校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34" y="3719374"/>
            <a:ext cx="727888" cy="59437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474" y="3685561"/>
            <a:ext cx="727888" cy="59437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526" y="3685561"/>
            <a:ext cx="727888" cy="59437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480" y="4635274"/>
            <a:ext cx="727888" cy="59437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260" y="5642678"/>
            <a:ext cx="727888" cy="59437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180" y="4635274"/>
            <a:ext cx="727888" cy="594370"/>
          </a:xfrm>
          <a:prstGeom prst="rect">
            <a:avLst/>
          </a:prstGeom>
        </p:spPr>
      </p:pic>
      <p:sp>
        <p:nvSpPr>
          <p:cNvPr id="25" name="角丸四角形 24"/>
          <p:cNvSpPr/>
          <p:nvPr/>
        </p:nvSpPr>
        <p:spPr>
          <a:xfrm>
            <a:off x="407462" y="4355976"/>
            <a:ext cx="1008112" cy="3791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小学校</a:t>
            </a:r>
            <a:endParaRPr lang="en-US" altLang="ja-JP" sz="105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夢</a:t>
            </a:r>
            <a:r>
              <a:rPr lang="ja-JP" altLang="en-US" sz="1050" dirty="0">
                <a:solidFill>
                  <a:schemeClr val="tx1"/>
                </a:solidFill>
              </a:rPr>
              <a:t>の手帖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2779613" y="5309480"/>
            <a:ext cx="1008112" cy="3331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中学校</a:t>
            </a:r>
            <a:endParaRPr lang="en-US" altLang="ja-JP" sz="105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夢</a:t>
            </a:r>
            <a:r>
              <a:rPr lang="ja-JP" altLang="en-US" sz="1050" dirty="0">
                <a:solidFill>
                  <a:schemeClr val="tx1"/>
                </a:solidFill>
              </a:rPr>
              <a:t>の手帖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5393512" y="6300192"/>
            <a:ext cx="1008112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高等学校</a:t>
            </a:r>
            <a:endParaRPr lang="en-US" altLang="ja-JP" sz="105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夢</a:t>
            </a:r>
            <a:r>
              <a:rPr lang="ja-JP" altLang="en-US" sz="1050" dirty="0">
                <a:solidFill>
                  <a:schemeClr val="tx1"/>
                </a:solidFill>
              </a:rPr>
              <a:t>の手帖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691245" y="6804248"/>
            <a:ext cx="5553845" cy="1923604"/>
          </a:xfrm>
          <a:prstGeom prst="rect">
            <a:avLst/>
          </a:prstGeom>
          <a:noFill/>
          <a:ln w="9525" cmpd="thickThin">
            <a:solidFill>
              <a:srgbClr val="000000"/>
            </a:solidFill>
            <a:bevel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①　小学校から高等学校までの自分をつなぐことができます。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②　「身に付けてほしい４つの力」を意識しましょう。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③　「夢の手帖」には、自分を振り返り、感じたことや考えたこと　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ja-JP" altLang="en-US" sz="14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　を記入しましょう。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④　自分で考えたことを友だちと交流し、いろいろな考えがある</a:t>
            </a:r>
            <a:r>
              <a:rPr lang="ja-JP" altLang="en-US" sz="1400" dirty="0" err="1" smtClean="0">
                <a:latin typeface="HG丸ｺﾞｼｯｸM-PRO" pitchFamily="50" charset="-128"/>
                <a:ea typeface="HG丸ｺﾞｼｯｸM-PRO" pitchFamily="50" charset="-128"/>
              </a:rPr>
              <a:t>こ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ja-JP" altLang="en-US" sz="14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　とを発見しましょう。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2770087" y="4289615"/>
            <a:ext cx="1008112" cy="3791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小学校</a:t>
            </a:r>
            <a:endParaRPr lang="en-US" altLang="ja-JP" sz="105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夢</a:t>
            </a:r>
            <a:r>
              <a:rPr lang="ja-JP" altLang="en-US" sz="1050" dirty="0">
                <a:solidFill>
                  <a:schemeClr val="tx1"/>
                </a:solidFill>
              </a:rPr>
              <a:t>の手帖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5356030" y="4313744"/>
            <a:ext cx="1008112" cy="3791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小学校</a:t>
            </a:r>
            <a:endParaRPr lang="en-US" altLang="ja-JP" sz="105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夢</a:t>
            </a:r>
            <a:r>
              <a:rPr lang="ja-JP" altLang="en-US" sz="1050" dirty="0">
                <a:solidFill>
                  <a:schemeClr val="tx1"/>
                </a:solidFill>
              </a:rPr>
              <a:t>の手帖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5393512" y="5309480"/>
            <a:ext cx="1008112" cy="3331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中学校</a:t>
            </a:r>
            <a:endParaRPr lang="en-US" altLang="ja-JP" sz="105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050" dirty="0" smtClean="0">
                <a:solidFill>
                  <a:schemeClr val="tx1"/>
                </a:solidFill>
              </a:rPr>
              <a:t>夢</a:t>
            </a:r>
            <a:r>
              <a:rPr lang="ja-JP" altLang="en-US" sz="1050" dirty="0">
                <a:solidFill>
                  <a:schemeClr val="tx1"/>
                </a:solidFill>
              </a:rPr>
              <a:t>の手帖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39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1500717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" name="Picture 2" descr="biwak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956" y="2267451"/>
            <a:ext cx="3454400" cy="469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370245" y="2267451"/>
            <a:ext cx="2473423" cy="507831"/>
          </a:xfrm>
          <a:prstGeom prst="rect">
            <a:avLst/>
          </a:prstGeom>
          <a:solidFill>
            <a:srgbClr val="FFFF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ja-JP" dirty="0" smtClean="0">
                <a:latin typeface="HGP明朝E" pitchFamily="18" charset="-128"/>
                <a:ea typeface="HGP明朝E" pitchFamily="18" charset="-128"/>
              </a:rPr>
              <a:t>Ⅰ</a:t>
            </a:r>
            <a:r>
              <a:rPr lang="ja-JP" altLang="en-US" dirty="0">
                <a:latin typeface="HGP明朝E" pitchFamily="18" charset="-128"/>
                <a:ea typeface="HGP明朝E" pitchFamily="18" charset="-128"/>
              </a:rPr>
              <a:t>　自分とつながろう</a:t>
            </a:r>
            <a:endParaRPr lang="en-US" altLang="ja-JP" dirty="0"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437438" y="2817966"/>
            <a:ext cx="2413645" cy="1317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ja-JP" altLang="en-US" sz="1600" dirty="0">
                <a:ea typeface="ＭＳ Ｐゴシック" pitchFamily="50" charset="-128"/>
              </a:rPr>
              <a:t>どんなことにも</a:t>
            </a:r>
            <a:r>
              <a:rPr lang="ja-JP" altLang="en-US" sz="1600" dirty="0" smtClean="0">
                <a:ea typeface="ＭＳ Ｐゴシック" pitchFamily="50" charset="-128"/>
              </a:rPr>
              <a:t>積極的に</a:t>
            </a:r>
            <a:endParaRPr lang="en-US" altLang="ja-JP" sz="1600" dirty="0" smtClean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チャレンジ</a:t>
            </a:r>
            <a:r>
              <a:rPr lang="ja-JP" altLang="en-US" sz="1600" dirty="0">
                <a:ea typeface="ＭＳ Ｐゴシック" pitchFamily="50" charset="-128"/>
              </a:rPr>
              <a:t>し、</a:t>
            </a:r>
            <a:endParaRPr lang="en-US" altLang="ja-JP" sz="1600" dirty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自分</a:t>
            </a:r>
            <a:r>
              <a:rPr lang="ja-JP" altLang="en-US" sz="1600" dirty="0">
                <a:ea typeface="ＭＳ Ｐゴシック" pitchFamily="50" charset="-128"/>
              </a:rPr>
              <a:t>の可能性を</a:t>
            </a:r>
            <a:r>
              <a:rPr lang="ja-JP" altLang="en-US" sz="1600" dirty="0" smtClean="0">
                <a:ea typeface="ＭＳ Ｐゴシック" pitchFamily="50" charset="-128"/>
              </a:rPr>
              <a:t>高めよう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933056" y="2267451"/>
            <a:ext cx="2472432" cy="507831"/>
          </a:xfrm>
          <a:prstGeom prst="rect">
            <a:avLst/>
          </a:prstGeom>
          <a:solidFill>
            <a:srgbClr val="FFFF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ja-JP" dirty="0">
                <a:latin typeface="HGP明朝E" pitchFamily="18" charset="-128"/>
                <a:ea typeface="HGP明朝E" pitchFamily="18" charset="-128"/>
              </a:rPr>
              <a:t>Ⅱ</a:t>
            </a:r>
            <a:r>
              <a:rPr lang="ja-JP" altLang="en-US" dirty="0">
                <a:latin typeface="HGP明朝E" pitchFamily="18" charset="-128"/>
                <a:ea typeface="HGP明朝E" pitchFamily="18" charset="-128"/>
              </a:rPr>
              <a:t>　社会とつながろう</a:t>
            </a:r>
            <a:endParaRPr lang="en-US" altLang="ja-JP" dirty="0"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8" name="コンテンツ プレースホルダ 2"/>
          <p:cNvSpPr txBox="1">
            <a:spLocks/>
          </p:cNvSpPr>
          <p:nvPr/>
        </p:nvSpPr>
        <p:spPr bwMode="auto">
          <a:xfrm>
            <a:off x="3935252" y="2816533"/>
            <a:ext cx="2830963" cy="1466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ja-JP" altLang="en-US" sz="1600" dirty="0">
                <a:ea typeface="ＭＳ Ｐゴシック" pitchFamily="50" charset="-128"/>
              </a:rPr>
              <a:t>係・委員会活動、</a:t>
            </a:r>
            <a:endParaRPr lang="en-US" altLang="ja-JP" sz="1600" dirty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中学生チャレンジウィーク</a:t>
            </a:r>
            <a:r>
              <a:rPr lang="ja-JP" altLang="en-US" sz="1600" dirty="0">
                <a:ea typeface="ＭＳ Ｐゴシック" pitchFamily="50" charset="-128"/>
              </a:rPr>
              <a:t>等</a:t>
            </a:r>
            <a:r>
              <a:rPr lang="ja-JP" altLang="en-US" sz="1600" dirty="0" smtClean="0">
                <a:ea typeface="ＭＳ Ｐゴシック" pitchFamily="50" charset="-128"/>
              </a:rPr>
              <a:t>の</a:t>
            </a:r>
            <a:endParaRPr lang="en-US" altLang="ja-JP" sz="1600" dirty="0" smtClean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体験</a:t>
            </a:r>
            <a:r>
              <a:rPr lang="ja-JP" altLang="en-US" sz="1600" dirty="0">
                <a:ea typeface="ＭＳ Ｐゴシック" pitchFamily="50" charset="-128"/>
              </a:rPr>
              <a:t>で得たことを</a:t>
            </a:r>
            <a:endParaRPr lang="en-US" altLang="ja-JP" sz="1600" dirty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>
                <a:ea typeface="ＭＳ Ｐゴシック" pitchFamily="50" charset="-128"/>
              </a:rPr>
              <a:t>学習や進路選択</a:t>
            </a:r>
            <a:r>
              <a:rPr lang="ja-JP" altLang="en-US" sz="1600" dirty="0" smtClean="0">
                <a:ea typeface="ＭＳ Ｐゴシック" pitchFamily="50" charset="-128"/>
              </a:rPr>
              <a:t>に</a:t>
            </a:r>
            <a:endParaRPr lang="en-US" altLang="ja-JP" sz="1600" dirty="0" smtClean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生かそう</a:t>
            </a:r>
            <a:endParaRPr lang="en-US" altLang="ja-JP" sz="900" dirty="0">
              <a:ea typeface="ＭＳ Ｐゴシック" pitchFamily="50" charset="-128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06744" y="5698750"/>
            <a:ext cx="2400423" cy="507831"/>
          </a:xfrm>
          <a:prstGeom prst="rect">
            <a:avLst/>
          </a:prstGeom>
          <a:solidFill>
            <a:srgbClr val="FFFF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ja-JP" dirty="0">
                <a:latin typeface="HGP明朝E" pitchFamily="18" charset="-128"/>
                <a:ea typeface="HGP明朝E" pitchFamily="18" charset="-128"/>
              </a:rPr>
              <a:t>Ⅲ</a:t>
            </a:r>
            <a:r>
              <a:rPr lang="ja-JP" altLang="en-US" dirty="0">
                <a:latin typeface="HGP明朝E" pitchFamily="18" charset="-128"/>
                <a:ea typeface="HGP明朝E" pitchFamily="18" charset="-128"/>
              </a:rPr>
              <a:t>　未来とつながろう</a:t>
            </a:r>
            <a:endParaRPr lang="en-US" altLang="ja-JP" dirty="0"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10" name="コンテンツ プレースホルダ 2"/>
          <p:cNvSpPr txBox="1">
            <a:spLocks/>
          </p:cNvSpPr>
          <p:nvPr/>
        </p:nvSpPr>
        <p:spPr bwMode="auto">
          <a:xfrm>
            <a:off x="633002" y="6217527"/>
            <a:ext cx="2376340" cy="1503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ja-JP" altLang="en-US" sz="1600" dirty="0">
                <a:ea typeface="ＭＳ Ｐゴシック" pitchFamily="50" charset="-128"/>
              </a:rPr>
              <a:t>将来の夢</a:t>
            </a:r>
            <a:r>
              <a:rPr lang="ja-JP" altLang="en-US" sz="1600" dirty="0" smtClean="0">
                <a:ea typeface="ＭＳ Ｐゴシック" pitchFamily="50" charset="-128"/>
              </a:rPr>
              <a:t>や</a:t>
            </a:r>
            <a:endParaRPr lang="en-US" altLang="ja-JP" sz="1600" dirty="0" smtClean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職業</a:t>
            </a:r>
            <a:r>
              <a:rPr lang="ja-JP" altLang="en-US" sz="1600" dirty="0">
                <a:ea typeface="ＭＳ Ｐゴシック" pitchFamily="50" charset="-128"/>
              </a:rPr>
              <a:t>を思い描き、</a:t>
            </a:r>
            <a:endParaRPr lang="en-US" altLang="ja-JP" sz="1600" dirty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>
                <a:ea typeface="ＭＳ Ｐゴシック" pitchFamily="50" charset="-128"/>
              </a:rPr>
              <a:t>職業や仕事へ</a:t>
            </a:r>
            <a:r>
              <a:rPr lang="ja-JP" altLang="en-US" sz="1600" dirty="0" smtClean="0">
                <a:ea typeface="ＭＳ Ｐゴシック" pitchFamily="50" charset="-128"/>
              </a:rPr>
              <a:t>の</a:t>
            </a:r>
            <a:endParaRPr lang="en-US" altLang="ja-JP" sz="1600" dirty="0" smtClean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関心</a:t>
            </a:r>
            <a:r>
              <a:rPr lang="ja-JP" altLang="en-US" sz="1600" dirty="0">
                <a:ea typeface="ＭＳ Ｐゴシック" pitchFamily="50" charset="-128"/>
              </a:rPr>
              <a:t>・意欲を</a:t>
            </a:r>
            <a:r>
              <a:rPr lang="ja-JP" altLang="en-US" sz="1600" dirty="0" smtClean="0">
                <a:ea typeface="ＭＳ Ｐゴシック" pitchFamily="50" charset="-128"/>
              </a:rPr>
              <a:t>高めよう</a:t>
            </a:r>
            <a:endParaRPr lang="en-US" altLang="ja-JP" sz="900" dirty="0">
              <a:ea typeface="ＭＳ Ｐゴシック" pitchFamily="50" charset="-128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 bwMode="auto">
          <a:xfrm>
            <a:off x="198702" y="379975"/>
            <a:ext cx="6470658" cy="727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ja-JP" sz="1600" dirty="0" smtClean="0">
                <a:ea typeface="HG丸ｺﾞｼｯｸM-PRO" pitchFamily="50" charset="-128"/>
              </a:rPr>
              <a:t/>
            </a:r>
            <a:br>
              <a:rPr lang="en-US" altLang="ja-JP" sz="1600" dirty="0" smtClean="0">
                <a:ea typeface="HG丸ｺﾞｼｯｸM-PRO" pitchFamily="50" charset="-128"/>
              </a:rPr>
            </a:br>
            <a:r>
              <a:rPr lang="ja-JP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丸ｺﾞｼｯｸM-PRO" pitchFamily="50" charset="-128"/>
              </a:rPr>
              <a:t>身に付けてほしい４つの力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55840" y="5674185"/>
            <a:ext cx="2474712" cy="507831"/>
          </a:xfrm>
          <a:prstGeom prst="rect">
            <a:avLst/>
          </a:prstGeom>
          <a:solidFill>
            <a:srgbClr val="FFFF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ja-JP" dirty="0">
                <a:latin typeface="HGP明朝E" pitchFamily="18" charset="-128"/>
                <a:ea typeface="HGP明朝E" pitchFamily="18" charset="-128"/>
              </a:rPr>
              <a:t>Ⅳ</a:t>
            </a:r>
            <a:r>
              <a:rPr lang="ja-JP" altLang="en-US" dirty="0">
                <a:latin typeface="HGP明朝E" pitchFamily="18" charset="-128"/>
                <a:ea typeface="HGP明朝E" pitchFamily="18" charset="-128"/>
              </a:rPr>
              <a:t>　人とつながろう</a:t>
            </a:r>
            <a:endParaRPr lang="en-US" altLang="ja-JP" dirty="0"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13" name="コンテンツ プレースホルダ 2"/>
          <p:cNvSpPr txBox="1">
            <a:spLocks/>
          </p:cNvSpPr>
          <p:nvPr/>
        </p:nvSpPr>
        <p:spPr bwMode="auto">
          <a:xfrm>
            <a:off x="4293096" y="6262274"/>
            <a:ext cx="2232248" cy="1296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友だちの</a:t>
            </a:r>
            <a:r>
              <a:rPr lang="ja-JP" altLang="en-US" sz="1600" dirty="0">
                <a:ea typeface="ＭＳ Ｐゴシック" pitchFamily="50" charset="-128"/>
              </a:rPr>
              <a:t>良いところ</a:t>
            </a:r>
            <a:r>
              <a:rPr lang="ja-JP" altLang="en-US" sz="1600" dirty="0" smtClean="0">
                <a:ea typeface="ＭＳ Ｐゴシック" pitchFamily="50" charset="-128"/>
              </a:rPr>
              <a:t>や</a:t>
            </a:r>
            <a:endParaRPr lang="en-US" altLang="ja-JP" sz="1600" dirty="0" smtClean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個性</a:t>
            </a:r>
            <a:r>
              <a:rPr lang="ja-JP" altLang="en-US" sz="1600" dirty="0">
                <a:ea typeface="ＭＳ Ｐゴシック" pitchFamily="50" charset="-128"/>
              </a:rPr>
              <a:t>を認め、</a:t>
            </a:r>
            <a:endParaRPr lang="en-US" altLang="ja-JP" sz="1600" dirty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>
                <a:ea typeface="ＭＳ Ｐゴシック" pitchFamily="50" charset="-128"/>
              </a:rPr>
              <a:t>自分から積極的</a:t>
            </a:r>
            <a:r>
              <a:rPr lang="ja-JP" altLang="en-US" sz="1600" dirty="0" smtClean="0">
                <a:ea typeface="ＭＳ Ｐゴシック" pitchFamily="50" charset="-128"/>
              </a:rPr>
              <a:t>に</a:t>
            </a:r>
            <a:endParaRPr lang="en-US" altLang="ja-JP" sz="1600" dirty="0" smtClean="0">
              <a:ea typeface="ＭＳ Ｐゴシック" pitchFamily="50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ja-JP" altLang="en-US" sz="1600" dirty="0" smtClean="0">
                <a:ea typeface="ＭＳ Ｐゴシック" pitchFamily="50" charset="-128"/>
              </a:rPr>
              <a:t>人間</a:t>
            </a:r>
            <a:r>
              <a:rPr lang="ja-JP" altLang="en-US" sz="1600" dirty="0">
                <a:ea typeface="ＭＳ Ｐゴシック" pitchFamily="50" charset="-128"/>
              </a:rPr>
              <a:t>関係を</a:t>
            </a:r>
            <a:r>
              <a:rPr lang="ja-JP" altLang="en-US" sz="1600" dirty="0" smtClean="0">
                <a:ea typeface="ＭＳ Ｐゴシック" pitchFamily="50" charset="-128"/>
              </a:rPr>
              <a:t>築こう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4" name="コンテンツ プレースホルダ 2"/>
          <p:cNvSpPr txBox="1">
            <a:spLocks/>
          </p:cNvSpPr>
          <p:nvPr/>
        </p:nvSpPr>
        <p:spPr bwMode="auto">
          <a:xfrm>
            <a:off x="171826" y="3707904"/>
            <a:ext cx="2870258" cy="30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ja-JP" altLang="en-US" sz="1200" dirty="0" smtClean="0">
                <a:solidFill>
                  <a:schemeClr val="tx2"/>
                </a:solidFill>
                <a:latin typeface="HG創英ﾌﾟﾚｾﾞﾝｽEB" pitchFamily="17" charset="-128"/>
                <a:ea typeface="HG創英ﾌﾟﾚｾﾞﾝｽEB" pitchFamily="17" charset="-128"/>
              </a:rPr>
              <a:t>（</a:t>
            </a:r>
            <a:r>
              <a:rPr lang="ja-JP" altLang="en-US" sz="1200" dirty="0">
                <a:solidFill>
                  <a:schemeClr val="tx2"/>
                </a:solidFill>
                <a:latin typeface="HG創英ﾌﾟﾚｾﾞﾝｽEB" pitchFamily="17" charset="-128"/>
                <a:ea typeface="HG創英ﾌﾟﾚｾﾞﾝｽEB" pitchFamily="17" charset="-128"/>
              </a:rPr>
              <a:t>自己を理解し管理する能力）</a:t>
            </a:r>
            <a:endParaRPr lang="en-US" altLang="ja-JP" sz="1200" dirty="0">
              <a:solidFill>
                <a:schemeClr val="tx2"/>
              </a:solidFill>
              <a:latin typeface="HG創英ﾌﾟﾚｾﾞﾝｽEB" pitchFamily="17" charset="-128"/>
              <a:ea typeface="HG創英ﾌﾟﾚｾﾞﾝｽEB" pitchFamily="17" charset="-128"/>
            </a:endParaRPr>
          </a:p>
        </p:txBody>
      </p:sp>
      <p:sp>
        <p:nvSpPr>
          <p:cNvPr id="15" name="コンテンツ プレースホルダ 2"/>
          <p:cNvSpPr txBox="1">
            <a:spLocks/>
          </p:cNvSpPr>
          <p:nvPr/>
        </p:nvSpPr>
        <p:spPr bwMode="auto">
          <a:xfrm>
            <a:off x="3573016" y="4283969"/>
            <a:ext cx="3356992" cy="30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ja-JP" altLang="en-US" sz="1200" dirty="0">
                <a:solidFill>
                  <a:schemeClr val="tx2"/>
                </a:solidFill>
                <a:latin typeface="HG創英ﾌﾟﾚｾﾞﾝｽEB" pitchFamily="17" charset="-128"/>
                <a:ea typeface="HG創英ﾌﾟﾚｾﾞﾝｽEB" pitchFamily="17" charset="-128"/>
              </a:rPr>
              <a:t>（課題を発見・分析し計画的に対応する</a:t>
            </a:r>
            <a:r>
              <a:rPr lang="ja-JP" altLang="en-US" sz="1200" dirty="0" smtClean="0">
                <a:solidFill>
                  <a:schemeClr val="tx2"/>
                </a:solidFill>
                <a:latin typeface="HG創英ﾌﾟﾚｾﾞﾝｽEB" pitchFamily="17" charset="-128"/>
                <a:ea typeface="HG創英ﾌﾟﾚｾﾞﾝｽEB" pitchFamily="17" charset="-128"/>
              </a:rPr>
              <a:t>力）</a:t>
            </a:r>
            <a:endParaRPr lang="en-US" altLang="ja-JP" sz="1200" dirty="0">
              <a:solidFill>
                <a:schemeClr val="tx2"/>
              </a:solidFill>
              <a:latin typeface="HG創英ﾌﾟﾚｾﾞﾝｽEB" pitchFamily="17" charset="-128"/>
              <a:ea typeface="HG創英ﾌﾟﾚｾﾞﾝｽEB" pitchFamily="17" charset="-128"/>
            </a:endParaRPr>
          </a:p>
        </p:txBody>
      </p:sp>
      <p:sp>
        <p:nvSpPr>
          <p:cNvPr id="16" name="コンテンツ プレースホルダ 2"/>
          <p:cNvSpPr txBox="1">
            <a:spLocks/>
          </p:cNvSpPr>
          <p:nvPr/>
        </p:nvSpPr>
        <p:spPr bwMode="auto">
          <a:xfrm>
            <a:off x="3749745" y="7411624"/>
            <a:ext cx="2870258" cy="30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ja-JP" altLang="en-US" sz="1200" dirty="0">
                <a:solidFill>
                  <a:schemeClr val="tx2"/>
                </a:solidFill>
                <a:latin typeface="HG創英ﾌﾟﾚｾﾞﾝｽEB" pitchFamily="17" charset="-128"/>
                <a:ea typeface="HG創英ﾌﾟﾚｾﾞﾝｽEB" pitchFamily="17" charset="-128"/>
              </a:rPr>
              <a:t>（他者を理解し協働する</a:t>
            </a:r>
            <a:r>
              <a:rPr lang="ja-JP" altLang="en-US" sz="1200" dirty="0" smtClean="0">
                <a:solidFill>
                  <a:schemeClr val="tx2"/>
                </a:solidFill>
                <a:latin typeface="HG創英ﾌﾟﾚｾﾞﾝｽEB" pitchFamily="17" charset="-128"/>
                <a:ea typeface="HG創英ﾌﾟﾚｾﾞﾝｽEB" pitchFamily="17" charset="-128"/>
              </a:rPr>
              <a:t>力）</a:t>
            </a:r>
            <a:endParaRPr lang="en-US" altLang="ja-JP" sz="1200" dirty="0">
              <a:solidFill>
                <a:schemeClr val="tx2"/>
              </a:solidFill>
              <a:latin typeface="HG創英ﾌﾟﾚｾﾞﾝｽEB" pitchFamily="17" charset="-128"/>
              <a:ea typeface="HG創英ﾌﾟﾚｾﾞﾝｽEB" pitchFamily="17" charset="-128"/>
            </a:endParaRPr>
          </a:p>
        </p:txBody>
      </p:sp>
      <p:sp>
        <p:nvSpPr>
          <p:cNvPr id="17" name="コンテンツ プレースホルダ 2"/>
          <p:cNvSpPr txBox="1">
            <a:spLocks/>
          </p:cNvSpPr>
          <p:nvPr/>
        </p:nvSpPr>
        <p:spPr bwMode="auto">
          <a:xfrm>
            <a:off x="95707" y="7406484"/>
            <a:ext cx="3022496" cy="30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HGPｺﾞｼｯｸM" pitchFamily="50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ja-JP" altLang="en-US" sz="1200" dirty="0">
                <a:solidFill>
                  <a:schemeClr val="tx2"/>
                </a:solidFill>
                <a:latin typeface="HG創英ﾌﾟﾚｾﾞﾝｽEB" pitchFamily="17" charset="-128"/>
                <a:ea typeface="HG創英ﾌﾟﾚｾﾞﾝｽEB" pitchFamily="17" charset="-128"/>
              </a:rPr>
              <a:t>（働く意義を理解し将来を設計する</a:t>
            </a:r>
            <a:r>
              <a:rPr lang="ja-JP" altLang="en-US" sz="1200" dirty="0" smtClean="0">
                <a:solidFill>
                  <a:schemeClr val="tx2"/>
                </a:solidFill>
                <a:latin typeface="HG創英ﾌﾟﾚｾﾞﾝｽEB" pitchFamily="17" charset="-128"/>
                <a:ea typeface="HG創英ﾌﾟﾚｾﾞﾝｽEB" pitchFamily="17" charset="-128"/>
              </a:rPr>
              <a:t>力）</a:t>
            </a:r>
            <a:endParaRPr lang="en-US" altLang="ja-JP" sz="1200" dirty="0">
              <a:solidFill>
                <a:schemeClr val="tx2"/>
              </a:solidFill>
              <a:latin typeface="HG創英ﾌﾟﾚｾﾞﾝｽEB" pitchFamily="17" charset="-128"/>
              <a:ea typeface="HG創英ﾌﾟﾚｾﾞﾝｽEB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5686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165</Words>
  <Application>Microsoft Office PowerPoint</Application>
  <PresentationFormat>画面に合わせる (4:3)</PresentationFormat>
  <Paragraphs>51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『夢の手帖』って？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『夢の手帖』って？</dc:title>
  <dc:creator>w</dc:creator>
  <cp:lastModifiedBy>w</cp:lastModifiedBy>
  <cp:revision>18</cp:revision>
  <dcterms:created xsi:type="dcterms:W3CDTF">2014-01-27T06:40:07Z</dcterms:created>
  <dcterms:modified xsi:type="dcterms:W3CDTF">2014-03-11T01:43:09Z</dcterms:modified>
</cp:coreProperties>
</file>