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5" r:id="rId2"/>
    <p:sldId id="266" r:id="rId3"/>
  </p:sldIdLst>
  <p:sldSz cx="6858000" cy="9906000" type="A4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1F2F3"/>
    <a:srgbClr val="DFE3E5"/>
    <a:srgbClr val="D2EAD9"/>
    <a:srgbClr val="FFFFCC"/>
    <a:srgbClr val="FF75FF"/>
    <a:srgbClr val="FFA7FF"/>
    <a:srgbClr val="F79D43"/>
    <a:srgbClr val="909E0A"/>
    <a:srgbClr val="A6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6C463DF0-84C3-4448-975B-0DD9B2E8F41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8" y="4821239"/>
            <a:ext cx="5510213" cy="3944937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5"/>
            <a:ext cx="2984500" cy="501650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5"/>
            <a:ext cx="2984500" cy="501650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7D9A1837-D44A-4CA2-88C0-01DE25FF0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23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57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5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35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4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31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12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55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00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B971-3E32-4680-9E2F-54C87CB03A7F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F533-F41F-4B58-B8EB-07EAC1AF6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03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楕円 72">
            <a:extLst>
              <a:ext uri="{FF2B5EF4-FFF2-40B4-BE49-F238E27FC236}">
                <a16:creationId xmlns:a16="http://schemas.microsoft.com/office/drawing/2014/main" id="{961A267B-CCCC-45E6-B750-B458DEEA15EE}"/>
              </a:ext>
            </a:extLst>
          </p:cNvPr>
          <p:cNvSpPr/>
          <p:nvPr/>
        </p:nvSpPr>
        <p:spPr>
          <a:xfrm>
            <a:off x="2093744" y="4064549"/>
            <a:ext cx="5676339" cy="1003565"/>
          </a:xfrm>
          <a:prstGeom prst="ellipse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8438C695-0809-4144-B73B-951C47645E86}"/>
              </a:ext>
            </a:extLst>
          </p:cNvPr>
          <p:cNvSpPr/>
          <p:nvPr/>
        </p:nvSpPr>
        <p:spPr>
          <a:xfrm>
            <a:off x="1822334" y="4616212"/>
            <a:ext cx="5947749" cy="1003565"/>
          </a:xfrm>
          <a:prstGeom prst="ellipse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0DF1C571-BA51-4BD8-BC9B-36CDEBB75FE5}"/>
              </a:ext>
            </a:extLst>
          </p:cNvPr>
          <p:cNvSpPr/>
          <p:nvPr/>
        </p:nvSpPr>
        <p:spPr>
          <a:xfrm>
            <a:off x="1200903" y="3340543"/>
            <a:ext cx="6579666" cy="1003565"/>
          </a:xfrm>
          <a:prstGeom prst="ellipse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10B3EDF-A762-43BC-B94C-9A501A0D5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61" y="6188863"/>
            <a:ext cx="2640355" cy="2640355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698BCEBB-FA8A-48A8-AAA4-0C637D18E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0" y="7847905"/>
            <a:ext cx="2914316" cy="545491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7F7AF79A-D8B1-4F29-BD89-5D4D249B4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0474" y="6659925"/>
            <a:ext cx="3098890" cy="502438"/>
          </a:xfrm>
          <a:prstGeom prst="rect">
            <a:avLst/>
          </a:prstGeom>
        </p:spPr>
      </p:pic>
      <p:sp>
        <p:nvSpPr>
          <p:cNvPr id="51" name="楕円 50">
            <a:extLst>
              <a:ext uri="{FF2B5EF4-FFF2-40B4-BE49-F238E27FC236}">
                <a16:creationId xmlns:a16="http://schemas.microsoft.com/office/drawing/2014/main" id="{76B3C5E6-EAA8-4D6C-87D7-B62E27102494}"/>
              </a:ext>
            </a:extLst>
          </p:cNvPr>
          <p:cNvSpPr/>
          <p:nvPr/>
        </p:nvSpPr>
        <p:spPr>
          <a:xfrm rot="21420695">
            <a:off x="270422" y="1012628"/>
            <a:ext cx="6416654" cy="206546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5B76C46-5AD3-4E46-B03D-A2EAE821B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661" y="3308943"/>
            <a:ext cx="3173009" cy="317300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C39FE8D-84C7-469B-AAE5-3ABFF598D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135" b="-17754"/>
          <a:stretch/>
        </p:blipFill>
        <p:spPr>
          <a:xfrm>
            <a:off x="220944" y="941655"/>
            <a:ext cx="7056000" cy="3107658"/>
          </a:xfrm>
          <a:prstGeom prst="rect">
            <a:avLst/>
          </a:prstGeom>
          <a:effectLst>
            <a:outerShdw blurRad="50800" dist="50800" dir="1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3CD17E2-7D0C-41C5-ACF6-3E4DEB600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8" y="8791006"/>
            <a:ext cx="6049876" cy="91623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5F14934-5D27-445A-88F3-E5BE546ECF28}"/>
              </a:ext>
            </a:extLst>
          </p:cNvPr>
          <p:cNvSpPr/>
          <p:nvPr/>
        </p:nvSpPr>
        <p:spPr>
          <a:xfrm rot="21431358">
            <a:off x="-679052" y="1134521"/>
            <a:ext cx="85777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1" lang="ja-JP" altLang="en-US" sz="4000" cap="none" spc="0" dirty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企業と滋賀県との</a:t>
            </a:r>
            <a:endParaRPr kumimoji="1" lang="en-US" altLang="ja-JP" sz="4000" cap="none" spc="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000" cap="none" spc="0" dirty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マッチング会を</a:t>
            </a:r>
            <a:r>
              <a:rPr lang="ja-JP" altLang="en-US" sz="4000" dirty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開催</a:t>
            </a:r>
            <a:r>
              <a:rPr kumimoji="1" lang="ja-JP" altLang="en-US" sz="4000" cap="none" spc="0" dirty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します！</a:t>
            </a:r>
            <a:endParaRPr lang="ja-JP" altLang="en-US" sz="4000" cap="none" spc="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2DD60D-7EF9-4E45-88BB-8DEBE35B8C63}"/>
              </a:ext>
            </a:extLst>
          </p:cNvPr>
          <p:cNvSpPr txBox="1"/>
          <p:nvPr/>
        </p:nvSpPr>
        <p:spPr>
          <a:xfrm>
            <a:off x="607460" y="8829160"/>
            <a:ext cx="55748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滋賀県 行政経営推進課 営業戦略係までお気軽にご連絡ください！！</a:t>
            </a:r>
          </a:p>
          <a:p>
            <a:r>
              <a:rPr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メール：</a:t>
            </a:r>
            <a:r>
              <a:rPr lang="en-US" altLang="zh-TW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shigaouen@pref.shiga.lg.jp</a:t>
            </a:r>
            <a:r>
              <a:rPr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  <a:p>
            <a:r>
              <a:rPr lang="en-US" altLang="zh-TW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TEL</a:t>
            </a:r>
            <a:r>
              <a:rPr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zh-TW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077-528-3298</a:t>
            </a:r>
            <a:r>
              <a:rPr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zh-TW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FAX</a:t>
            </a:r>
            <a:r>
              <a:rPr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zh-TW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077-528-4827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C7D38D3-0B2A-4DEF-B8F1-BB57542C02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85" y="3992806"/>
            <a:ext cx="896423" cy="761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DA51416-9E31-42D6-BDF7-3241969B86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2" y="4687380"/>
            <a:ext cx="896434" cy="761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5B22E42-96B0-4686-BB2B-CD499E6E2A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6" y="5338712"/>
            <a:ext cx="896418" cy="761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B6B955-65D1-42B0-A62E-069E426262DE}"/>
              </a:ext>
            </a:extLst>
          </p:cNvPr>
          <p:cNvSpPr txBox="1"/>
          <p:nvPr/>
        </p:nvSpPr>
        <p:spPr>
          <a:xfrm>
            <a:off x="1831627" y="3628326"/>
            <a:ext cx="776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kumimoji="1" lang="ja-JP" altLang="en-US" sz="1800" dirty="0">
                <a:solidFill>
                  <a:schemeClr val="accent3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　　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7357B24-86B2-489E-B10D-5EA68B736920}"/>
              </a:ext>
            </a:extLst>
          </p:cNvPr>
          <p:cNvSpPr txBox="1"/>
          <p:nvPr/>
        </p:nvSpPr>
        <p:spPr>
          <a:xfrm>
            <a:off x="1822334" y="4342358"/>
            <a:ext cx="77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dirty="0">
                <a:solidFill>
                  <a:schemeClr val="accent3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会場</a:t>
            </a:r>
            <a:endParaRPr lang="ja-JP" alt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D441D67-C6B0-4C00-BC44-B03DF533D44C}"/>
              </a:ext>
            </a:extLst>
          </p:cNvPr>
          <p:cNvSpPr txBox="1"/>
          <p:nvPr/>
        </p:nvSpPr>
        <p:spPr>
          <a:xfrm>
            <a:off x="1707634" y="5600663"/>
            <a:ext cx="167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申込方法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45E4BA9A-2822-48EF-9D55-A1168744B8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85" y="5975562"/>
            <a:ext cx="896418" cy="761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C58CD23-58BC-4C73-8ABA-E14038EE3C36}"/>
              </a:ext>
            </a:extLst>
          </p:cNvPr>
          <p:cNvSpPr txBox="1"/>
          <p:nvPr/>
        </p:nvSpPr>
        <p:spPr>
          <a:xfrm>
            <a:off x="1939227" y="4946979"/>
            <a:ext cx="89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対象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E616311-2E6A-4241-92C1-FBE246B624D8}"/>
              </a:ext>
            </a:extLst>
          </p:cNvPr>
          <p:cNvSpPr txBox="1"/>
          <p:nvPr/>
        </p:nvSpPr>
        <p:spPr>
          <a:xfrm>
            <a:off x="261708" y="7869301"/>
            <a:ext cx="3112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just"/>
            <a:r>
              <a:rPr lang="ja-JP" altLang="en-US" sz="14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内閣府アドバイザーが制度の</a:t>
            </a:r>
            <a:endParaRPr lang="en-US" altLang="ja-JP" sz="14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133350" algn="just"/>
            <a:r>
              <a:rPr lang="ja-JP" altLang="en-US" sz="14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活用ポイントやメリットを解説！</a:t>
            </a:r>
            <a:endParaRPr lang="en-US" altLang="ja-JP" sz="1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BA84E6-CFAB-4CF0-B20B-D36A67CAD23C}"/>
              </a:ext>
            </a:extLst>
          </p:cNvPr>
          <p:cNvSpPr txBox="1"/>
          <p:nvPr/>
        </p:nvSpPr>
        <p:spPr>
          <a:xfrm>
            <a:off x="3542329" y="6721458"/>
            <a:ext cx="3018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just"/>
            <a:r>
              <a:rPr lang="ja-JP" altLang="en-US" sz="16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県庁担当者と対話の時間あり</a:t>
            </a:r>
            <a:r>
              <a:rPr lang="ja-JP" altLang="en-US" sz="1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！</a:t>
            </a:r>
            <a:endParaRPr lang="en-US" altLang="ja-JP" sz="18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24EBD16-9744-4B4C-8DA8-911AAD36DC98}"/>
              </a:ext>
            </a:extLst>
          </p:cNvPr>
          <p:cNvSpPr txBox="1"/>
          <p:nvPr/>
        </p:nvSpPr>
        <p:spPr>
          <a:xfrm>
            <a:off x="2782452" y="5363536"/>
            <a:ext cx="441844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右記二次元コードから申込できます。</a:t>
            </a: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メール、</a:t>
            </a:r>
            <a:r>
              <a:rPr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FAX</a:t>
            </a:r>
            <a:r>
              <a:rPr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でもお申込可能です。</a:t>
            </a:r>
            <a:endParaRPr lang="en-US" altLang="ja-JP" sz="1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◆お申込期限◆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5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令和７年８月</a:t>
            </a:r>
            <a:r>
              <a:rPr lang="en-US" altLang="ja-JP" sz="15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15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日（水）</a:t>
            </a:r>
            <a:endParaRPr lang="en-US" altLang="ja-JP" sz="15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76B035C-455F-4672-96F9-63D929880A71}"/>
              </a:ext>
            </a:extLst>
          </p:cNvPr>
          <p:cNvSpPr txBox="1"/>
          <p:nvPr/>
        </p:nvSpPr>
        <p:spPr>
          <a:xfrm>
            <a:off x="2632824" y="4995266"/>
            <a:ext cx="39106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just"/>
            <a:r>
              <a:rPr lang="ja-JP" altLang="en-US" sz="1600" b="1" u="sng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滋賀県外に本社</a:t>
            </a:r>
            <a:r>
              <a:rPr lang="ja-JP" altLang="en-US" sz="16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のある企業のみなさま</a:t>
            </a:r>
            <a:endParaRPr lang="en-US" altLang="ja-JP" sz="1600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D44306A-3CD6-41D8-BF7A-2EC433AE2882}"/>
              </a:ext>
            </a:extLst>
          </p:cNvPr>
          <p:cNvSpPr txBox="1"/>
          <p:nvPr/>
        </p:nvSpPr>
        <p:spPr>
          <a:xfrm>
            <a:off x="767599" y="-40781"/>
            <a:ext cx="5322802" cy="1200329"/>
          </a:xfrm>
          <a:prstGeom prst="rect">
            <a:avLst/>
          </a:prstGeom>
          <a:solidFill>
            <a:schemeClr val="bg1"/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algn="ctr"/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2225CB5-2CB9-48BA-8DD7-AB0BE6BA2CAA}"/>
              </a:ext>
            </a:extLst>
          </p:cNvPr>
          <p:cNvSpPr txBox="1"/>
          <p:nvPr/>
        </p:nvSpPr>
        <p:spPr>
          <a:xfrm>
            <a:off x="2772524" y="4296888"/>
            <a:ext cx="40854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ビジネスプラザおおさか</a:t>
            </a:r>
            <a:endParaRPr lang="en-US" altLang="ja-JP" sz="15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大阪市中央区備後町</a:t>
            </a:r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2-1-1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第二野村ビル</a:t>
            </a:r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階）</a:t>
            </a:r>
            <a:endParaRPr lang="en-US" altLang="ja-JP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843B555E-68ED-4C96-950B-EDC50A3505AD}"/>
              </a:ext>
            </a:extLst>
          </p:cNvPr>
          <p:cNvSpPr txBox="1"/>
          <p:nvPr/>
        </p:nvSpPr>
        <p:spPr>
          <a:xfrm>
            <a:off x="2494978" y="2300289"/>
            <a:ext cx="179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</a:t>
            </a:r>
            <a:r>
              <a:rPr lang="ja-JP" altLang="en-US" sz="36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大阪</a:t>
            </a:r>
            <a:endParaRPr lang="en-US" altLang="ja-JP" sz="3600" dirty="0">
              <a:solidFill>
                <a:schemeClr val="accent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4BA7FB4-47C5-451F-BF3C-67D944D85FB1}"/>
              </a:ext>
            </a:extLst>
          </p:cNvPr>
          <p:cNvSpPr txBox="1"/>
          <p:nvPr/>
        </p:nvSpPr>
        <p:spPr>
          <a:xfrm>
            <a:off x="2772228" y="3544490"/>
            <a:ext cx="395877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火）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（予定）</a:t>
            </a:r>
            <a:r>
              <a:rPr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zh-TW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13:15</a:t>
            </a:r>
            <a:r>
              <a:rPr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開場）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F23A3D9-D59E-4612-BFB5-5DFEACCA12C8}"/>
              </a:ext>
            </a:extLst>
          </p:cNvPr>
          <p:cNvSpPr txBox="1"/>
          <p:nvPr/>
        </p:nvSpPr>
        <p:spPr>
          <a:xfrm>
            <a:off x="2605047" y="309142"/>
            <a:ext cx="127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39DCA4D-EE94-48D9-A785-0C1A28D2F1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78" y="324374"/>
            <a:ext cx="2390374" cy="480979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B740FF4E-6F48-454B-B9EB-09BC2D6D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8216" y="7263469"/>
            <a:ext cx="2560656" cy="502438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210E27F-4D13-447C-8B4C-670BFCEBE9D3}"/>
              </a:ext>
            </a:extLst>
          </p:cNvPr>
          <p:cNvSpPr txBox="1"/>
          <p:nvPr/>
        </p:nvSpPr>
        <p:spPr>
          <a:xfrm>
            <a:off x="4068216" y="7280841"/>
            <a:ext cx="2464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just"/>
            <a:r>
              <a:rPr lang="ja-JP" altLang="en-US" sz="14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滋賀県との新たなパートナーシップを構築したい！</a:t>
            </a:r>
            <a:endParaRPr lang="en-US" altLang="ja-JP" sz="1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612DD32D-5EC5-439C-A4B2-E504C895A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8216" y="7889171"/>
            <a:ext cx="2733852" cy="502438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6AE9D03-913F-48EA-BFE9-D075069604D3}"/>
              </a:ext>
            </a:extLst>
          </p:cNvPr>
          <p:cNvSpPr txBox="1"/>
          <p:nvPr/>
        </p:nvSpPr>
        <p:spPr>
          <a:xfrm>
            <a:off x="4068216" y="7916083"/>
            <a:ext cx="2640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just"/>
            <a:r>
              <a:rPr lang="ja-JP" altLang="en-US" sz="14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企業版ふるさと納税を活用して社会貢献したい！</a:t>
            </a: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60CA041C-F4DA-4DEC-BD51-178552BED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0" y="6441649"/>
            <a:ext cx="1950857" cy="545491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0C328CFD-0041-43F7-97A1-592002CAC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3" y="7124507"/>
            <a:ext cx="2199885" cy="545491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972C8E6-AAF9-41B0-8B96-D4CA87247755}"/>
              </a:ext>
            </a:extLst>
          </p:cNvPr>
          <p:cNvSpPr txBox="1"/>
          <p:nvPr/>
        </p:nvSpPr>
        <p:spPr>
          <a:xfrm>
            <a:off x="185906" y="6481432"/>
            <a:ext cx="2586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just"/>
            <a:r>
              <a:rPr lang="ja-JP" altLang="en-US" sz="14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滋賀県と連携した</a:t>
            </a:r>
            <a:endParaRPr lang="en-US" altLang="ja-JP" sz="14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133350" algn="just"/>
            <a:r>
              <a:rPr lang="ja-JP" altLang="en-US" sz="14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取組を検討したい！</a:t>
            </a:r>
            <a:endParaRPr lang="en-US" altLang="ja-JP" sz="1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6503C73-0CBA-446D-BB88-46D134268CDB}"/>
              </a:ext>
            </a:extLst>
          </p:cNvPr>
          <p:cNvSpPr txBox="1"/>
          <p:nvPr/>
        </p:nvSpPr>
        <p:spPr>
          <a:xfrm>
            <a:off x="195553" y="7140989"/>
            <a:ext cx="1953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just"/>
            <a:r>
              <a:rPr lang="ja-JP" altLang="en-US" sz="14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滋賀県の地方創生の</a:t>
            </a:r>
            <a:endParaRPr lang="en-US" altLang="ja-JP" sz="14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133350" algn="just"/>
            <a:r>
              <a:rPr lang="ja-JP" altLang="en-US" sz="14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取組を聞いてみたい！</a:t>
            </a:r>
            <a:endParaRPr lang="en-US" altLang="ja-JP" sz="1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455611A-FB62-4436-BCEA-C7A79FD0BCBB}"/>
              </a:ext>
            </a:extLst>
          </p:cNvPr>
          <p:cNvGrpSpPr/>
          <p:nvPr/>
        </p:nvGrpSpPr>
        <p:grpSpPr>
          <a:xfrm>
            <a:off x="3637562" y="3094331"/>
            <a:ext cx="1472700" cy="369332"/>
            <a:chOff x="8258397" y="2737611"/>
            <a:chExt cx="1472700" cy="369332"/>
          </a:xfrm>
        </p:grpSpPr>
        <p:sp>
          <p:nvSpPr>
            <p:cNvPr id="76" name="角丸四角形 37">
              <a:extLst>
                <a:ext uri="{FF2B5EF4-FFF2-40B4-BE49-F238E27FC236}">
                  <a16:creationId xmlns:a16="http://schemas.microsoft.com/office/drawing/2014/main" id="{02726250-3971-44C3-AA4A-C3BDCB5AD999}"/>
                </a:ext>
              </a:extLst>
            </p:cNvPr>
            <p:cNvSpPr/>
            <p:nvPr/>
          </p:nvSpPr>
          <p:spPr>
            <a:xfrm>
              <a:off x="8258397" y="2737611"/>
              <a:ext cx="1472700" cy="3052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288000" rtlCol="0" anchor="ctr"/>
            <a:lstStyle/>
            <a:p>
              <a:pPr algn="ctr"/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9456C7C-E187-4A59-B410-AFD9C7481137}"/>
                </a:ext>
              </a:extLst>
            </p:cNvPr>
            <p:cNvSpPr txBox="1"/>
            <p:nvPr/>
          </p:nvSpPr>
          <p:spPr>
            <a:xfrm>
              <a:off x="8358495" y="2737611"/>
              <a:ext cx="12725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参加無料</a:t>
              </a: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24D0621C-2379-4EE8-BDB4-012D1D326859}"/>
              </a:ext>
            </a:extLst>
          </p:cNvPr>
          <p:cNvGrpSpPr/>
          <p:nvPr/>
        </p:nvGrpSpPr>
        <p:grpSpPr>
          <a:xfrm>
            <a:off x="5210360" y="3091874"/>
            <a:ext cx="1472700" cy="369332"/>
            <a:chOff x="8258397" y="2737611"/>
            <a:chExt cx="1472700" cy="369332"/>
          </a:xfrm>
        </p:grpSpPr>
        <p:sp>
          <p:nvSpPr>
            <p:cNvPr id="78" name="角丸四角形 37">
              <a:extLst>
                <a:ext uri="{FF2B5EF4-FFF2-40B4-BE49-F238E27FC236}">
                  <a16:creationId xmlns:a16="http://schemas.microsoft.com/office/drawing/2014/main" id="{A3093852-274E-44F5-BB69-30A0967096A7}"/>
                </a:ext>
              </a:extLst>
            </p:cNvPr>
            <p:cNvSpPr/>
            <p:nvPr/>
          </p:nvSpPr>
          <p:spPr>
            <a:xfrm>
              <a:off x="8258397" y="2737611"/>
              <a:ext cx="1472700" cy="3052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288000" rtlCol="0" anchor="ctr"/>
            <a:lstStyle/>
            <a:p>
              <a:pPr algn="ctr"/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4D506C00-1FC8-4A6E-8764-AEB8CCD7856F}"/>
                </a:ext>
              </a:extLst>
            </p:cNvPr>
            <p:cNvSpPr txBox="1"/>
            <p:nvPr/>
          </p:nvSpPr>
          <p:spPr>
            <a:xfrm>
              <a:off x="8358495" y="2737611"/>
              <a:ext cx="12725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対面開催</a:t>
              </a:r>
              <a:endPara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41C9AC0-7E12-4FA4-B2D3-6AA4B928962B}"/>
              </a:ext>
            </a:extLst>
          </p:cNvPr>
          <p:cNvGrpSpPr/>
          <p:nvPr/>
        </p:nvGrpSpPr>
        <p:grpSpPr>
          <a:xfrm>
            <a:off x="956749" y="55806"/>
            <a:ext cx="2112051" cy="943664"/>
            <a:chOff x="956749" y="55806"/>
            <a:chExt cx="2112051" cy="94366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BCCCED5-B436-40BF-83F8-0ED1ADC1AB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6749" y="324374"/>
              <a:ext cx="1169968" cy="515870"/>
              <a:chOff x="1403648" y="1592794"/>
              <a:chExt cx="6859087" cy="3024338"/>
            </a:xfrm>
            <a:solidFill>
              <a:srgbClr val="FFFFFF"/>
            </a:solidFill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EFC323B8-DF4B-4219-9DC0-023AF65893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93" t="2541" b="5582"/>
              <a:stretch/>
            </p:blipFill>
            <p:spPr>
              <a:xfrm>
                <a:off x="1403648" y="1664804"/>
                <a:ext cx="2898648" cy="2952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</p:pic>
          <p:cxnSp>
            <p:nvCxnSpPr>
              <p:cNvPr id="4" name="直線コネクタ 3">
                <a:extLst>
                  <a:ext uri="{FF2B5EF4-FFF2-40B4-BE49-F238E27FC236}">
                    <a16:creationId xmlns:a16="http://schemas.microsoft.com/office/drawing/2014/main" id="{C75E813C-B477-4F97-8D5F-55AF67ABE98C}"/>
                  </a:ext>
                </a:extLst>
              </p:cNvPr>
              <p:cNvCxnSpPr/>
              <p:nvPr/>
            </p:nvCxnSpPr>
            <p:spPr>
              <a:xfrm>
                <a:off x="4067944" y="1772816"/>
                <a:ext cx="0" cy="266429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A214F952-CAA6-4DD8-9A00-A876C6A86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295" y="1592794"/>
                <a:ext cx="3960440" cy="2343008"/>
              </a:xfrm>
              <a:prstGeom prst="roundRect">
                <a:avLst>
                  <a:gd name="adj" fmla="val 8594"/>
                </a:avLst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</p:pic>
        </p:grp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1C33E275-D2B7-4252-9DEF-07FEFB11092B}"/>
                </a:ext>
              </a:extLst>
            </p:cNvPr>
            <p:cNvSpPr/>
            <p:nvPr/>
          </p:nvSpPr>
          <p:spPr>
            <a:xfrm>
              <a:off x="2098984" y="55806"/>
              <a:ext cx="969816" cy="943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滋賀県</a:t>
              </a:r>
              <a:endParaRPr kumimoji="1"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D0F65329-53A6-435D-BA1D-19BF9085BB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52" y="5404425"/>
            <a:ext cx="786782" cy="7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494F619-4A5E-4268-8A30-507CB0414F80}"/>
              </a:ext>
            </a:extLst>
          </p:cNvPr>
          <p:cNvSpPr/>
          <p:nvPr/>
        </p:nvSpPr>
        <p:spPr>
          <a:xfrm>
            <a:off x="224888" y="6576065"/>
            <a:ext cx="6396888" cy="17528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0"/>
              </a:srgbClr>
            </a:outerShdw>
            <a:reflection stA="45000" endPos="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19AE917-F4BC-4530-8179-CF33C956D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96378"/>
              </p:ext>
            </p:extLst>
          </p:nvPr>
        </p:nvGraphicFramePr>
        <p:xfrm>
          <a:off x="224887" y="8409200"/>
          <a:ext cx="6419986" cy="14079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9993">
                  <a:extLst>
                    <a:ext uri="{9D8B030D-6E8A-4147-A177-3AD203B41FA5}">
                      <a16:colId xmlns:a16="http://schemas.microsoft.com/office/drawing/2014/main" val="4167684708"/>
                    </a:ext>
                  </a:extLst>
                </a:gridCol>
                <a:gridCol w="3209993">
                  <a:extLst>
                    <a:ext uri="{9D8B030D-6E8A-4147-A177-3AD203B41FA5}">
                      <a16:colId xmlns:a16="http://schemas.microsoft.com/office/drawing/2014/main" val="361796204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お申込み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20926"/>
                  </a:ext>
                </a:extLst>
              </a:tr>
              <a:tr h="148296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企業名：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09775"/>
                  </a:ext>
                </a:extLst>
              </a:tr>
              <a:tr h="296591">
                <a:tc gridSpan="2"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所在地：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723614"/>
                  </a:ext>
                </a:extLst>
              </a:tr>
              <a:tr h="296591"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部署：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氏名：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951"/>
                  </a:ext>
                </a:extLst>
              </a:tr>
              <a:tr h="296591">
                <a:tc>
                  <a:txBody>
                    <a:bodyPr/>
                    <a:lstStyle/>
                    <a:p>
                      <a:r>
                        <a:rPr kumimoji="1" lang="en-US" altLang="ja-JP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E-mail</a:t>
                      </a:r>
                      <a:r>
                        <a:rPr kumimoji="1" lang="ja-JP" altLang="en-US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TEL</a:t>
                      </a:r>
                      <a:r>
                        <a:rPr kumimoji="1" lang="ja-JP" altLang="en-US" sz="1100" b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00613"/>
                  </a:ext>
                </a:extLst>
              </a:tr>
            </a:tbl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63E365D5-EB7B-4712-AF43-3E6D6AD69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" y="119343"/>
            <a:ext cx="5682369" cy="449334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2A09397-D8F6-4038-BA73-E4A1EFF1DD78}"/>
              </a:ext>
            </a:extLst>
          </p:cNvPr>
          <p:cNvSpPr/>
          <p:nvPr/>
        </p:nvSpPr>
        <p:spPr>
          <a:xfrm>
            <a:off x="224887" y="610279"/>
            <a:ext cx="6396889" cy="4846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600AA1C-00BB-4725-B5FE-F48F58C1E578}"/>
              </a:ext>
            </a:extLst>
          </p:cNvPr>
          <p:cNvGrpSpPr/>
          <p:nvPr/>
        </p:nvGrpSpPr>
        <p:grpSpPr>
          <a:xfrm>
            <a:off x="224888" y="5626264"/>
            <a:ext cx="6396888" cy="742045"/>
            <a:chOff x="8535047" y="4545008"/>
            <a:chExt cx="2604688" cy="2097790"/>
          </a:xfrm>
          <a:solidFill>
            <a:schemeClr val="bg1"/>
          </a:solidFill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4ABD5016-AAA5-44CD-ABB3-F44BBEC28B12}"/>
                </a:ext>
              </a:extLst>
            </p:cNvPr>
            <p:cNvSpPr/>
            <p:nvPr/>
          </p:nvSpPr>
          <p:spPr>
            <a:xfrm>
              <a:off x="8535047" y="4545008"/>
              <a:ext cx="2604688" cy="2055251"/>
            </a:xfrm>
            <a:prstGeom prst="rect">
              <a:avLst/>
            </a:prstGeom>
            <a:grpFill/>
            <a:ln>
              <a:noFill/>
            </a:ln>
            <a:effectLst>
              <a:outerShdw blurRad="76200" dist="50800" dir="5400000" algn="ctr" rotWithShape="0">
                <a:srgbClr val="000000">
                  <a:alpha val="0"/>
                </a:srgbClr>
              </a:outerShdw>
              <a:reflection stA="45000" endPos="2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FC4346F-2FB1-40A5-A2C7-5B91A4D94A3E}"/>
                </a:ext>
              </a:extLst>
            </p:cNvPr>
            <p:cNvSpPr txBox="1"/>
            <p:nvPr/>
          </p:nvSpPr>
          <p:spPr>
            <a:xfrm>
              <a:off x="8544705" y="4886472"/>
              <a:ext cx="2556817" cy="17563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地方公共団体の地方創生プロジェクト（事業）に対して企業が寄附をされた際に、法人関係税から税額控除（</a:t>
              </a:r>
              <a:r>
                <a:rPr lang="ja-JP" altLang="en-US" sz="1200" b="1" u="sng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最大で寄附額の約９割</a:t>
              </a:r>
              <a:r>
                <a:rPr lang="ja-JP" altLang="en-US" sz="1200" u="sng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）</a:t>
              </a:r>
              <a:r>
                <a:rPr lang="ja-JP" altLang="en-US" sz="1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する仕組みです。</a:t>
              </a:r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E17B57C-DA5D-4ACC-BF7E-7F06CD7B6F35}"/>
              </a:ext>
            </a:extLst>
          </p:cNvPr>
          <p:cNvSpPr txBox="1"/>
          <p:nvPr/>
        </p:nvSpPr>
        <p:spPr>
          <a:xfrm>
            <a:off x="829303" y="140300"/>
            <a:ext cx="5188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滋賀県からのプレゼンテーション事業一覧</a:t>
            </a: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84E9A4B4-70AF-464B-9B48-48AB943B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02" y="6422605"/>
            <a:ext cx="2524260" cy="249163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B11FD89-9768-461D-BC20-E4AEAC0BA01C}"/>
              </a:ext>
            </a:extLst>
          </p:cNvPr>
          <p:cNvSpPr txBox="1"/>
          <p:nvPr/>
        </p:nvSpPr>
        <p:spPr>
          <a:xfrm>
            <a:off x="2761775" y="6972083"/>
            <a:ext cx="4049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・大阪メトロ中央線「堺筋本町駅」出口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番から徒歩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0FBA4F7-7940-49D5-BD1A-1FCDBD8F0F09}"/>
              </a:ext>
            </a:extLst>
          </p:cNvPr>
          <p:cNvSpPr txBox="1"/>
          <p:nvPr/>
        </p:nvSpPr>
        <p:spPr>
          <a:xfrm>
            <a:off x="2783086" y="6394769"/>
            <a:ext cx="2164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交通アクセス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BCC4DF-59E6-4F63-9D76-3BFD739D1C53}"/>
              </a:ext>
            </a:extLst>
          </p:cNvPr>
          <p:cNvSpPr txBox="1"/>
          <p:nvPr/>
        </p:nvSpPr>
        <p:spPr>
          <a:xfrm>
            <a:off x="2781657" y="7790056"/>
            <a:ext cx="33738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https://www.resona-gr.co.jp/resonagr/bp/access.html#osaka</a:t>
            </a:r>
            <a:endParaRPr kumimoji="1" lang="ja-JP" altLang="en-US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7CA22214-CD2D-4B0D-9B47-2FD8B6835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79" y="5510877"/>
            <a:ext cx="2496573" cy="286911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3485D34-C341-4A0B-B9E4-E78EB7CE4912}"/>
              </a:ext>
            </a:extLst>
          </p:cNvPr>
          <p:cNvSpPr txBox="1"/>
          <p:nvPr/>
        </p:nvSpPr>
        <p:spPr>
          <a:xfrm>
            <a:off x="2311635" y="5508410"/>
            <a:ext cx="3107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企業版ふるさと納税とは</a:t>
            </a:r>
            <a:endParaRPr kumimoji="1" lang="ja-JP" altLang="en-US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A84408-6D5E-4548-8020-B63BF95C7F48}"/>
              </a:ext>
            </a:extLst>
          </p:cNvPr>
          <p:cNvSpPr txBox="1"/>
          <p:nvPr/>
        </p:nvSpPr>
        <p:spPr>
          <a:xfrm>
            <a:off x="2781657" y="6706601"/>
            <a:ext cx="358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📍大阪市中央区備後町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2-1-1 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第二野村ビル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階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52FBB5-3F86-4B8E-8FC9-0CCACB8E0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3" y="6774103"/>
            <a:ext cx="2288592" cy="1487585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005F977-64D4-4A22-B650-2FF0A3441FC0}"/>
              </a:ext>
            </a:extLst>
          </p:cNvPr>
          <p:cNvSpPr txBox="1"/>
          <p:nvPr/>
        </p:nvSpPr>
        <p:spPr>
          <a:xfrm>
            <a:off x="2771765" y="7582521"/>
            <a:ext cx="1933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u="sng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ビジネスプラザおおさか</a:t>
            </a:r>
            <a:endParaRPr kumimoji="1" lang="ja-JP" altLang="en-US" sz="1100" b="1" u="sng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78CCB7C-F1FA-4474-894B-8E013C070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17" y="7481178"/>
            <a:ext cx="836738" cy="836738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77F2B6-1285-4D4F-8939-7AA5DC1B68B8}"/>
              </a:ext>
            </a:extLst>
          </p:cNvPr>
          <p:cNvSpPr txBox="1"/>
          <p:nvPr/>
        </p:nvSpPr>
        <p:spPr>
          <a:xfrm>
            <a:off x="2761775" y="7214397"/>
            <a:ext cx="4049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・大阪メトロ御堂筋線「本町駅」出口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番から徒歩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AFF8B7B9-5C52-41A3-BE81-1F3405C5B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8" y="715694"/>
            <a:ext cx="1780885" cy="118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A7D04E07-F837-4BC3-9DFF-883D92709A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51" y="715694"/>
            <a:ext cx="1782558" cy="118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828366D-B483-4E34-8D2C-41F8CE9C289C}"/>
              </a:ext>
            </a:extLst>
          </p:cNvPr>
          <p:cNvGrpSpPr>
            <a:grpSpLocks noChangeAspect="1"/>
          </p:cNvGrpSpPr>
          <p:nvPr/>
        </p:nvGrpSpPr>
        <p:grpSpPr>
          <a:xfrm>
            <a:off x="4701999" y="718336"/>
            <a:ext cx="1685223" cy="1188000"/>
            <a:chOff x="-5335223" y="4762500"/>
            <a:chExt cx="3322301" cy="2342068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A1A700B7-0806-4D4B-8B41-9E69BCD25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5223" y="4762500"/>
              <a:ext cx="3322301" cy="167677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38100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127766FC-A919-4189-A5FF-F68DEEE3A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56773" y="5959498"/>
              <a:ext cx="1779798" cy="114507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38100" cap="sq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pic>
        <p:nvPicPr>
          <p:cNvPr id="61" name="図 60">
            <a:extLst>
              <a:ext uri="{FF2B5EF4-FFF2-40B4-BE49-F238E27FC236}">
                <a16:creationId xmlns:a16="http://schemas.microsoft.com/office/drawing/2014/main" id="{682D06BE-AAFE-4899-AE0E-97A640C82C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6706" r="7155" b="10327"/>
          <a:stretch/>
        </p:blipFill>
        <p:spPr bwMode="auto">
          <a:xfrm>
            <a:off x="505537" y="2272489"/>
            <a:ext cx="1770714" cy="1275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線吹き出し 1 (枠付き) 4">
            <a:extLst>
              <a:ext uri="{FF2B5EF4-FFF2-40B4-BE49-F238E27FC236}">
                <a16:creationId xmlns:a16="http://schemas.microsoft.com/office/drawing/2014/main" id="{4366993A-2FDA-47EF-BBB2-304863661725}"/>
              </a:ext>
            </a:extLst>
          </p:cNvPr>
          <p:cNvSpPr>
            <a:spLocks noChangeAspect="1"/>
          </p:cNvSpPr>
          <p:nvPr/>
        </p:nvSpPr>
        <p:spPr>
          <a:xfrm>
            <a:off x="479378" y="1732778"/>
            <a:ext cx="1747060" cy="3548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滋賀県ＳＤＧｓ事業　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こどなＢＡＳＥ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2" name="線吹き出し 1 (枠付き) 4">
            <a:extLst>
              <a:ext uri="{FF2B5EF4-FFF2-40B4-BE49-F238E27FC236}">
                <a16:creationId xmlns:a16="http://schemas.microsoft.com/office/drawing/2014/main" id="{6761D35A-AF6D-4C1F-94B4-1B8E435A8FA3}"/>
              </a:ext>
            </a:extLst>
          </p:cNvPr>
          <p:cNvSpPr>
            <a:spLocks noChangeAspect="1"/>
          </p:cNvSpPr>
          <p:nvPr/>
        </p:nvSpPr>
        <p:spPr>
          <a:xfrm>
            <a:off x="2592673" y="1719990"/>
            <a:ext cx="1747060" cy="3548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びわ湖マラソン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3" name="線吹き出し 1 (枠付き) 4">
            <a:extLst>
              <a:ext uri="{FF2B5EF4-FFF2-40B4-BE49-F238E27FC236}">
                <a16:creationId xmlns:a16="http://schemas.microsoft.com/office/drawing/2014/main" id="{B64CF86A-E6A4-4FEC-AC18-707C2DB248AF}"/>
              </a:ext>
            </a:extLst>
          </p:cNvPr>
          <p:cNvSpPr>
            <a:spLocks noChangeAspect="1"/>
          </p:cNvSpPr>
          <p:nvPr/>
        </p:nvSpPr>
        <p:spPr>
          <a:xfrm>
            <a:off x="4689597" y="1730118"/>
            <a:ext cx="1747060" cy="3548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滋賀県とミシガン州との国際交流を応援しよう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4" name="線吹き出し 1 (枠付き) 4">
            <a:extLst>
              <a:ext uri="{FF2B5EF4-FFF2-40B4-BE49-F238E27FC236}">
                <a16:creationId xmlns:a16="http://schemas.microsoft.com/office/drawing/2014/main" id="{CE9F2285-7113-415F-B768-8D3A97AC1B4D}"/>
              </a:ext>
            </a:extLst>
          </p:cNvPr>
          <p:cNvSpPr>
            <a:spLocks noChangeAspect="1"/>
          </p:cNvSpPr>
          <p:nvPr/>
        </p:nvSpPr>
        <p:spPr>
          <a:xfrm>
            <a:off x="529191" y="3374581"/>
            <a:ext cx="1747060" cy="3548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滋賀で誕生ありがとう事業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C53C9C1-39B7-4C2F-92B0-4F803BA3E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91" y="2257255"/>
            <a:ext cx="1673623" cy="1341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8" name="線吹き出し 1 (枠付き) 4">
            <a:extLst>
              <a:ext uri="{FF2B5EF4-FFF2-40B4-BE49-F238E27FC236}">
                <a16:creationId xmlns:a16="http://schemas.microsoft.com/office/drawing/2014/main" id="{8270AB8A-F18F-4978-8E9E-192692BBB487}"/>
              </a:ext>
            </a:extLst>
          </p:cNvPr>
          <p:cNvSpPr>
            <a:spLocks noChangeAspect="1"/>
          </p:cNvSpPr>
          <p:nvPr/>
        </p:nvSpPr>
        <p:spPr>
          <a:xfrm>
            <a:off x="2647499" y="3390489"/>
            <a:ext cx="1747060" cy="3548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en-US" altLang="ja-JP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CO2</a:t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ネットゼロヴィレッジ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創造事業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20F0F52D-F2FF-4A62-AA70-5BBE4B70A70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r="5178"/>
          <a:stretch/>
        </p:blipFill>
        <p:spPr bwMode="auto">
          <a:xfrm>
            <a:off x="4670452" y="2267193"/>
            <a:ext cx="1756114" cy="12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0" name="線吹き出し 1 (枠付き) 4">
            <a:extLst>
              <a:ext uri="{FF2B5EF4-FFF2-40B4-BE49-F238E27FC236}">
                <a16:creationId xmlns:a16="http://schemas.microsoft.com/office/drawing/2014/main" id="{D84AEAB2-A99C-4B33-9056-B685A262A8FF}"/>
              </a:ext>
            </a:extLst>
          </p:cNvPr>
          <p:cNvSpPr>
            <a:spLocks noChangeAspect="1"/>
          </p:cNvSpPr>
          <p:nvPr/>
        </p:nvSpPr>
        <p:spPr>
          <a:xfrm>
            <a:off x="4689597" y="3340687"/>
            <a:ext cx="1747060" cy="3548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美しい棚田を未来へ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39306C1B-D806-4D0C-BD27-0B852FA90A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r="16746"/>
          <a:stretch/>
        </p:blipFill>
        <p:spPr bwMode="auto">
          <a:xfrm>
            <a:off x="500270" y="3875907"/>
            <a:ext cx="1844464" cy="12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2" name="線吹き出し 1 (枠付き) 4">
            <a:extLst>
              <a:ext uri="{FF2B5EF4-FFF2-40B4-BE49-F238E27FC236}">
                <a16:creationId xmlns:a16="http://schemas.microsoft.com/office/drawing/2014/main" id="{9528CD84-F6F8-4293-8B87-2659E8B84555}"/>
              </a:ext>
            </a:extLst>
          </p:cNvPr>
          <p:cNvSpPr>
            <a:spLocks noChangeAspect="1"/>
          </p:cNvSpPr>
          <p:nvPr/>
        </p:nvSpPr>
        <p:spPr>
          <a:xfrm>
            <a:off x="557249" y="4957055"/>
            <a:ext cx="1747060" cy="3548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ヨシ群落維持再生事業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3DF763AB-513B-46CB-8073-53E98656A4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73" y="3868766"/>
            <a:ext cx="1726378" cy="12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4" name="線吹き出し 1 (枠付き) 4">
            <a:extLst>
              <a:ext uri="{FF2B5EF4-FFF2-40B4-BE49-F238E27FC236}">
                <a16:creationId xmlns:a16="http://schemas.microsoft.com/office/drawing/2014/main" id="{380105AD-BD57-4AE8-8BDA-3C80380CC0A6}"/>
              </a:ext>
            </a:extLst>
          </p:cNvPr>
          <p:cNvSpPr>
            <a:spLocks noChangeAspect="1"/>
          </p:cNvSpPr>
          <p:nvPr/>
        </p:nvSpPr>
        <p:spPr>
          <a:xfrm>
            <a:off x="2608891" y="4958306"/>
            <a:ext cx="1747060" cy="35488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050" dirty="0">
                <a:solidFill>
                  <a:sysClr val="windowText" lastClr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ホールの子事業</a:t>
            </a:r>
            <a:endParaRPr kumimoji="1" lang="en-US" altLang="ja-JP" sz="1050" dirty="0">
              <a:solidFill>
                <a:sysClr val="windowText" lastClr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A3957CA-56D4-4ACA-B2CB-C54413F58CFB}"/>
              </a:ext>
            </a:extLst>
          </p:cNvPr>
          <p:cNvSpPr txBox="1"/>
          <p:nvPr/>
        </p:nvSpPr>
        <p:spPr>
          <a:xfrm>
            <a:off x="4471883" y="3918372"/>
            <a:ext cx="2169038" cy="13389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～当日のスケジュール～</a:t>
            </a:r>
          </a:p>
          <a:p>
            <a:pPr>
              <a:lnSpc>
                <a:spcPct val="150000"/>
              </a:lnSpc>
            </a:pP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 企業版ふるさと納税制度解説</a:t>
            </a:r>
          </a:p>
          <a:p>
            <a:pPr>
              <a:lnSpc>
                <a:spcPct val="150000"/>
              </a:lnSpc>
            </a:pP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県事業のプレゼンテーション</a:t>
            </a:r>
            <a:endParaRPr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（８事業）</a:t>
            </a:r>
          </a:p>
          <a:p>
            <a:pPr>
              <a:lnSpc>
                <a:spcPct val="150000"/>
              </a:lnSpc>
            </a:pP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 名刺交換・意見交換</a:t>
            </a:r>
          </a:p>
        </p:txBody>
      </p:sp>
    </p:spTree>
    <p:extLst>
      <p:ext uri="{BB962C8B-B14F-4D97-AF65-F5344CB8AC3E}">
        <p14:creationId xmlns:p14="http://schemas.microsoft.com/office/powerpoint/2010/main" val="168704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すりガラス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6645</TotalTime>
  <Words>381</Words>
  <Application>Microsoft Office PowerPoint</Application>
  <PresentationFormat>A4 210 x 297 mm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HGP創英角ﾎﾟｯﾌﾟ体</vt:lpstr>
      <vt:lpstr>HGS創英角ﾎﾟｯﾌﾟ体</vt:lpstr>
      <vt:lpstr>HG創英ﾌﾟﾚｾﾞﾝｽEB</vt:lpstr>
      <vt:lpstr>UD デジタル 教科書体 NK-B</vt:lpstr>
      <vt:lpstr>UD デジタル 教科書体 NP-B</vt:lpstr>
      <vt:lpstr>UD デジタル 教科書体 NP-R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竹内　雅美</dc:creator>
  <cp:lastModifiedBy>太田　貴士</cp:lastModifiedBy>
  <cp:revision>281</cp:revision>
  <cp:lastPrinted>2024-10-24T01:00:51Z</cp:lastPrinted>
  <dcterms:created xsi:type="dcterms:W3CDTF">2022-11-10T09:32:52Z</dcterms:created>
  <dcterms:modified xsi:type="dcterms:W3CDTF">2025-06-24T05:56:39Z</dcterms:modified>
</cp:coreProperties>
</file>