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69" r:id="rId2"/>
    <p:sldId id="270" r:id="rId3"/>
  </p:sldIdLst>
  <p:sldSz cx="6858000" cy="9144000" type="screen4x3"/>
  <p:notesSz cx="6735763" cy="9866313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  <a:srgbClr val="FFFF00"/>
    <a:srgbClr val="FF6600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503" autoAdjust="0"/>
    <p:restoredTop sz="94660"/>
  </p:normalViewPr>
  <p:slideViewPr>
    <p:cSldViewPr>
      <p:cViewPr>
        <p:scale>
          <a:sx n="100" d="100"/>
          <a:sy n="100" d="100"/>
        </p:scale>
        <p:origin x="1548" y="-143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919413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5" tIns="45713" rIns="91425" bIns="45713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4763" y="1"/>
            <a:ext cx="2919412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5" tIns="45713" rIns="91425" bIns="45713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981200" y="739775"/>
            <a:ext cx="2773363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27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3101" y="4686300"/>
            <a:ext cx="5389563" cy="4440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5" tIns="45713" rIns="91425" bIns="457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371013"/>
            <a:ext cx="2919413" cy="49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5" tIns="45713" rIns="91425" bIns="45713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27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4763" y="9371013"/>
            <a:ext cx="2919412" cy="49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5" tIns="45713" rIns="91425" bIns="45713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C647892-D00F-49BC-BBF8-DA040743C7C2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710328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038"/>
            <a:ext cx="5829300" cy="196056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ACF1EF7-0186-4716-B10C-4DD015D8BCE9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4999866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D3C57C-03C8-4B47-A7B0-42EC3B8BAD43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3726428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66713"/>
            <a:ext cx="1543050" cy="780097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42900" y="366713"/>
            <a:ext cx="4476750" cy="780097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0CD2B1-9A69-4BEA-AB19-D86D3FB4C18B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516325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/>
          </p:nvPr>
        </p:nvSpPr>
        <p:spPr>
          <a:xfrm>
            <a:off x="342900" y="366713"/>
            <a:ext cx="6172200" cy="780097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23CB69D-8BA0-43C6-A38F-EADB750C6817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276954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41FD881-2443-48EE-801E-0925DD975E08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041402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338" y="5875338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338" y="3875088"/>
            <a:ext cx="5829300" cy="200025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016398C-3BBD-4B8B-ADE0-0738FD1BD1E7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387909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42900" y="2133600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505200" y="2133600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C80EB00-0E71-4BCF-8FCF-3DD13563F72C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228146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046288"/>
            <a:ext cx="3030538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2900363"/>
            <a:ext cx="3030538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4563" y="2046288"/>
            <a:ext cx="3030537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4563" y="2900363"/>
            <a:ext cx="3030537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99FE3F-12B3-4FCD-B66F-26241BE45DEA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608469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09F2367-4544-4DC7-9AD0-19C080C7F28E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635266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9872F35-2A99-4806-B812-AB4F75F2319A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103917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3538"/>
            <a:ext cx="2255838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8" y="363538"/>
            <a:ext cx="3833812" cy="78041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1912938"/>
            <a:ext cx="2255838" cy="62547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E80794C-72B3-4F95-B46F-B12A8524891E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51032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613" y="6400800"/>
            <a:ext cx="4114800" cy="7556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613" y="81756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613" y="7156450"/>
            <a:ext cx="4114800" cy="10731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97C3C03-861F-49BE-806B-D5C183192565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050562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366713"/>
            <a:ext cx="6172200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2133600"/>
            <a:ext cx="6172200" cy="603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2900" y="8326438"/>
            <a:ext cx="1600200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8326438"/>
            <a:ext cx="2171700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8326438"/>
            <a:ext cx="1600200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F79C654-620E-449D-B909-A8BA8CF161AA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92"/>
          <p:cNvSpPr txBox="1">
            <a:spLocks noChangeArrowheads="1"/>
          </p:cNvSpPr>
          <p:nvPr/>
        </p:nvSpPr>
        <p:spPr bwMode="auto">
          <a:xfrm>
            <a:off x="243901" y="1269079"/>
            <a:ext cx="6669087" cy="25237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800" dirty="0"/>
              <a:t>□</a:t>
            </a:r>
            <a:r>
              <a:rPr lang="ja-JP" altLang="en-US" sz="1800" dirty="0"/>
              <a:t>個人の部･･･キッズ氏名　　　　　　　　　　　　　　　　　　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7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800" dirty="0"/>
              <a:t>□家族の部･･･家　族　 名         　　 　　　ファミリー</a:t>
            </a:r>
            <a:endParaRPr lang="en-US" altLang="ja-JP" sz="1800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05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800" dirty="0"/>
              <a:t>□団体の部･･･団　体　 名　　　　　　　　　　　　　　　</a:t>
            </a:r>
            <a:endParaRPr lang="en-US" altLang="ja-JP" sz="1400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ja-JP" sz="12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800" dirty="0"/>
              <a:t>住所　〒　　　－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ja-JP" sz="12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800" dirty="0"/>
              <a:t>　　　　　　　　　　　　　　　　　　　　　　　　　　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ja-JP" sz="9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800" dirty="0"/>
              <a:t>電話番号　　　　（　　　　　　　）　－　　　　　－</a:t>
            </a:r>
            <a:endParaRPr lang="ja-JP" altLang="en-US" sz="1400" dirty="0"/>
          </a:p>
        </p:txBody>
      </p:sp>
      <p:sp>
        <p:nvSpPr>
          <p:cNvPr id="2051" name="Text Box 2"/>
          <p:cNvSpPr txBox="1">
            <a:spLocks noChangeArrowheads="1"/>
          </p:cNvSpPr>
          <p:nvPr/>
        </p:nvSpPr>
        <p:spPr bwMode="auto">
          <a:xfrm>
            <a:off x="1047750" y="423863"/>
            <a:ext cx="58102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dirty="0">
                <a:ea typeface="HGP創英角ﾎﾟｯﾌﾟ体" panose="040B0A00000000000000" pitchFamily="50" charset="-128"/>
              </a:rPr>
              <a:t>ノーリリース記録報告カード</a:t>
            </a:r>
          </a:p>
        </p:txBody>
      </p:sp>
      <p:sp>
        <p:nvSpPr>
          <p:cNvPr id="2052" name="Line 4"/>
          <p:cNvSpPr>
            <a:spLocks noChangeShapeType="1"/>
          </p:cNvSpPr>
          <p:nvPr/>
        </p:nvSpPr>
        <p:spPr bwMode="auto">
          <a:xfrm>
            <a:off x="333374" y="1619672"/>
            <a:ext cx="63373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053" name="Line 5"/>
          <p:cNvSpPr>
            <a:spLocks noChangeShapeType="1"/>
          </p:cNvSpPr>
          <p:nvPr/>
        </p:nvSpPr>
        <p:spPr bwMode="auto">
          <a:xfrm>
            <a:off x="333374" y="2051720"/>
            <a:ext cx="63373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055" name="Line 7"/>
          <p:cNvSpPr>
            <a:spLocks noChangeShapeType="1"/>
          </p:cNvSpPr>
          <p:nvPr/>
        </p:nvSpPr>
        <p:spPr bwMode="auto">
          <a:xfrm>
            <a:off x="333375" y="3347864"/>
            <a:ext cx="61912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 dirty="0"/>
          </a:p>
        </p:txBody>
      </p:sp>
      <p:sp>
        <p:nvSpPr>
          <p:cNvPr id="2056" name="Text Box 8"/>
          <p:cNvSpPr txBox="1">
            <a:spLocks noChangeArrowheads="1"/>
          </p:cNvSpPr>
          <p:nvPr/>
        </p:nvSpPr>
        <p:spPr bwMode="auto">
          <a:xfrm>
            <a:off x="231775" y="7815546"/>
            <a:ext cx="28257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600" dirty="0">
                <a:ea typeface="HG丸ｺﾞｼｯｸM-PRO" panose="020F0600000000000000" pitchFamily="50" charset="-128"/>
              </a:rPr>
              <a:t>上記のとおり確認しました。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333374" y="8820472"/>
            <a:ext cx="3083719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 dirty="0"/>
          </a:p>
        </p:txBody>
      </p:sp>
      <p:sp>
        <p:nvSpPr>
          <p:cNvPr id="2107" name="Text Box 78"/>
          <p:cNvSpPr txBox="1">
            <a:spLocks noChangeArrowheads="1"/>
          </p:cNvSpPr>
          <p:nvPr/>
        </p:nvSpPr>
        <p:spPr bwMode="auto">
          <a:xfrm>
            <a:off x="260350" y="8100468"/>
            <a:ext cx="230346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400" dirty="0">
                <a:ea typeface="HG丸ｺﾞｼｯｸM-PRO" panose="020F0600000000000000" pitchFamily="50" charset="-128"/>
              </a:rPr>
              <a:t>保護者・代表者サイン</a:t>
            </a:r>
          </a:p>
        </p:txBody>
      </p:sp>
      <p:sp>
        <p:nvSpPr>
          <p:cNvPr id="2108" name="Line 84"/>
          <p:cNvSpPr>
            <a:spLocks noChangeShapeType="1"/>
          </p:cNvSpPr>
          <p:nvPr/>
        </p:nvSpPr>
        <p:spPr bwMode="auto">
          <a:xfrm>
            <a:off x="333374" y="2530963"/>
            <a:ext cx="63373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109" name="Line 85"/>
          <p:cNvSpPr>
            <a:spLocks noChangeShapeType="1"/>
          </p:cNvSpPr>
          <p:nvPr/>
        </p:nvSpPr>
        <p:spPr bwMode="auto">
          <a:xfrm>
            <a:off x="333374" y="3819529"/>
            <a:ext cx="62642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110" name="AutoShape 88"/>
          <p:cNvSpPr>
            <a:spLocks noChangeArrowheads="1"/>
          </p:cNvSpPr>
          <p:nvPr/>
        </p:nvSpPr>
        <p:spPr bwMode="auto">
          <a:xfrm>
            <a:off x="3295650" y="7948613"/>
            <a:ext cx="1851025" cy="1006475"/>
          </a:xfrm>
          <a:prstGeom prst="wedgeEllipseCallout">
            <a:avLst>
              <a:gd name="adj1" fmla="val 66000"/>
              <a:gd name="adj2" fmla="val -681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ja-JP" sz="11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100" dirty="0"/>
              <a:t>みんなでたくさんの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700" dirty="0"/>
              <a:t>がいらいぎょ　</a:t>
            </a:r>
            <a:r>
              <a:rPr lang="ja-JP" altLang="en-US" sz="1100" dirty="0"/>
              <a:t>　</a:t>
            </a:r>
            <a:endParaRPr lang="en-US" altLang="ja-JP" sz="11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100" dirty="0"/>
              <a:t>外来魚を</a:t>
            </a:r>
            <a:endParaRPr lang="en-US" altLang="ja-JP" sz="11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100" dirty="0"/>
              <a:t>釣りあげよう！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ja-JP" sz="1100" dirty="0"/>
          </a:p>
        </p:txBody>
      </p:sp>
      <p:sp>
        <p:nvSpPr>
          <p:cNvPr id="2111" name="Text Box 89"/>
          <p:cNvSpPr txBox="1">
            <a:spLocks noChangeArrowheads="1"/>
          </p:cNvSpPr>
          <p:nvPr/>
        </p:nvSpPr>
        <p:spPr bwMode="auto">
          <a:xfrm>
            <a:off x="188913" y="66675"/>
            <a:ext cx="58102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>
                <a:ea typeface="HGP創英角ﾎﾟｯﾌﾟ体" panose="040B0A00000000000000" pitchFamily="50" charset="-128"/>
              </a:rPr>
              <a:t>びわこルールキッズ２０</a:t>
            </a:r>
            <a:r>
              <a:rPr lang="en-US" altLang="ja-JP" sz="24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25</a:t>
            </a:r>
            <a:endParaRPr lang="ja-JP" altLang="en-US" sz="24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2112" name="Text Box 91"/>
          <p:cNvSpPr txBox="1">
            <a:spLocks noChangeArrowheads="1"/>
          </p:cNvSpPr>
          <p:nvPr/>
        </p:nvSpPr>
        <p:spPr bwMode="auto">
          <a:xfrm>
            <a:off x="-1" y="8626475"/>
            <a:ext cx="4221163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ja-JP" sz="1400" dirty="0">
              <a:ea typeface="HG丸ｺﾞｼｯｸM-PRO" panose="020F0600000000000000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400" dirty="0">
                <a:ea typeface="HG丸ｺﾞｼｯｸM-PRO" panose="020F0600000000000000" pitchFamily="50" charset="-128"/>
              </a:rPr>
              <a:t>　　　　　　　　</a:t>
            </a:r>
            <a:r>
              <a:rPr lang="en-US" altLang="ja-JP" sz="1400" dirty="0">
                <a:ea typeface="HG丸ｺﾞｼｯｸM-PRO" panose="020F0600000000000000" pitchFamily="50" charset="-128"/>
              </a:rPr>
              <a:t>※</a:t>
            </a:r>
            <a:r>
              <a:rPr lang="ja-JP" altLang="en-US" sz="1400" dirty="0">
                <a:ea typeface="HG丸ｺﾞｼｯｸM-PRO" panose="020F0600000000000000" pitchFamily="50" charset="-128"/>
              </a:rPr>
              <a:t>裏面もお読みください</a:t>
            </a:r>
          </a:p>
        </p:txBody>
      </p:sp>
      <p:sp>
        <p:nvSpPr>
          <p:cNvPr id="2113" name="Text Box 93"/>
          <p:cNvSpPr txBox="1">
            <a:spLocks noChangeArrowheads="1"/>
          </p:cNvSpPr>
          <p:nvPr/>
        </p:nvSpPr>
        <p:spPr bwMode="auto">
          <a:xfrm>
            <a:off x="285750" y="1042988"/>
            <a:ext cx="651492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※</a:t>
            </a:r>
            <a:r>
              <a:rPr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個人・家族・団体の</a:t>
            </a:r>
            <a:r>
              <a:rPr lang="en-US" altLang="ja-JP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3</a:t>
            </a:r>
            <a:r>
              <a:rPr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部門のいずれかにレ点を入れてください。重複しての報告はできません。</a:t>
            </a:r>
          </a:p>
        </p:txBody>
      </p:sp>
      <p:sp>
        <p:nvSpPr>
          <p:cNvPr id="2114" name="Text Box 94"/>
          <p:cNvSpPr txBox="1">
            <a:spLocks noChangeArrowheads="1"/>
          </p:cNvSpPr>
          <p:nvPr/>
        </p:nvSpPr>
        <p:spPr bwMode="auto">
          <a:xfrm>
            <a:off x="4221162" y="2657630"/>
            <a:ext cx="2468563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000" dirty="0"/>
              <a:t>※</a:t>
            </a:r>
            <a:r>
              <a:rPr lang="ja-JP" altLang="en-US" sz="1000" dirty="0"/>
              <a:t>マンション名・号室まで記入してください。</a:t>
            </a:r>
          </a:p>
        </p:txBody>
      </p:sp>
      <p:pic>
        <p:nvPicPr>
          <p:cNvPr id="2115" name="Picture 5" descr="j0237149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2738" y="7939088"/>
            <a:ext cx="481012" cy="1184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16" name="Picture 10" descr="smil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3100" y="7940675"/>
            <a:ext cx="1082675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" name="表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997701"/>
              </p:ext>
            </p:extLst>
          </p:nvPr>
        </p:nvGraphicFramePr>
        <p:xfrm>
          <a:off x="333375" y="3965734"/>
          <a:ext cx="6168118" cy="3749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201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24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3628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</a:rPr>
                        <a:t>滋賀県内での釣果</a:t>
                      </a:r>
                      <a:endParaRPr kumimoji="1" lang="en-US" altLang="ja-JP" sz="1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>
                          <a:solidFill>
                            <a:schemeClr val="tx1"/>
                          </a:solidFill>
                        </a:rPr>
                        <a:t>ブルーギル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>
                          <a:solidFill>
                            <a:schemeClr val="tx1"/>
                          </a:solidFill>
                        </a:rPr>
                        <a:t>ブラックバス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92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/>
                        <a:t>７月１日</a:t>
                      </a:r>
                      <a:endParaRPr kumimoji="1" lang="en-US" altLang="ja-JP" sz="1600" dirty="0"/>
                    </a:p>
                    <a:p>
                      <a:pPr algn="ctr"/>
                      <a:r>
                        <a:rPr kumimoji="1" lang="ja-JP" altLang="en-US" sz="1600" dirty="0"/>
                        <a:t>～</a:t>
                      </a:r>
                      <a:endParaRPr kumimoji="1" lang="en-US" altLang="ja-JP" sz="1600" dirty="0"/>
                    </a:p>
                    <a:p>
                      <a:pPr algn="ctr"/>
                      <a:r>
                        <a:rPr kumimoji="1" lang="ja-JP" altLang="en-US" sz="1600" dirty="0"/>
                        <a:t>７月</a:t>
                      </a:r>
                      <a:r>
                        <a:rPr kumimoji="1" lang="en-US" altLang="ja-JP" sz="1600" dirty="0"/>
                        <a:t>31</a:t>
                      </a:r>
                      <a:r>
                        <a:rPr kumimoji="1" lang="ja-JP" altLang="en-US" sz="1600" dirty="0"/>
                        <a:t>日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dirty="0"/>
                        <a:t>数（匹）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dirty="0"/>
                        <a:t>数（匹）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92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/>
                        <a:t>８月１日</a:t>
                      </a:r>
                      <a:endParaRPr kumimoji="1" lang="en-US" altLang="ja-JP" sz="1600" dirty="0"/>
                    </a:p>
                    <a:p>
                      <a:pPr algn="ctr"/>
                      <a:r>
                        <a:rPr kumimoji="1" lang="ja-JP" altLang="en-US" sz="1600" dirty="0"/>
                        <a:t>～</a:t>
                      </a:r>
                      <a:endParaRPr kumimoji="1" lang="en-US" altLang="ja-JP" sz="1600" dirty="0"/>
                    </a:p>
                    <a:p>
                      <a:pPr algn="ctr"/>
                      <a:r>
                        <a:rPr kumimoji="1" lang="ja-JP" altLang="en-US" sz="1600" dirty="0"/>
                        <a:t>８月</a:t>
                      </a:r>
                      <a:r>
                        <a:rPr kumimoji="1" lang="en-US" altLang="ja-JP" sz="1600" dirty="0"/>
                        <a:t>31</a:t>
                      </a:r>
                      <a:r>
                        <a:rPr kumimoji="1" lang="ja-JP" altLang="en-US" sz="1600" dirty="0"/>
                        <a:t>日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dirty="0"/>
                        <a:t>数（匹）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dirty="0"/>
                        <a:t>数（匹）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38511297"/>
                  </a:ext>
                </a:extLst>
              </a:tr>
              <a:tr h="792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/>
                        <a:t>９月１日</a:t>
                      </a:r>
                      <a:endParaRPr kumimoji="1" lang="en-US" altLang="ja-JP" sz="1600" dirty="0"/>
                    </a:p>
                    <a:p>
                      <a:pPr algn="ctr"/>
                      <a:r>
                        <a:rPr kumimoji="1" lang="ja-JP" altLang="en-US" sz="1600" dirty="0"/>
                        <a:t>～</a:t>
                      </a:r>
                      <a:endParaRPr kumimoji="1" lang="en-US" altLang="ja-JP" sz="1600" dirty="0"/>
                    </a:p>
                    <a:p>
                      <a:pPr algn="ctr"/>
                      <a:r>
                        <a:rPr kumimoji="1" lang="ja-JP" altLang="en-US" sz="1600" dirty="0"/>
                        <a:t>９月</a:t>
                      </a:r>
                      <a:r>
                        <a:rPr kumimoji="1" lang="en-US" altLang="ja-JP" sz="1600" dirty="0"/>
                        <a:t>30</a:t>
                      </a:r>
                      <a:r>
                        <a:rPr kumimoji="1" lang="ja-JP" altLang="en-US" sz="1600" dirty="0"/>
                        <a:t>日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dirty="0"/>
                        <a:t>数（匹）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dirty="0"/>
                        <a:t>数（匹）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12749355"/>
                  </a:ext>
                </a:extLst>
              </a:tr>
              <a:tr h="79200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/>
                        <a:t>10</a:t>
                      </a:r>
                      <a:r>
                        <a:rPr kumimoji="1" lang="ja-JP" altLang="en-US" sz="1600" dirty="0"/>
                        <a:t>月１日</a:t>
                      </a:r>
                      <a:endParaRPr kumimoji="1" lang="en-US" altLang="ja-JP" sz="1600" dirty="0"/>
                    </a:p>
                    <a:p>
                      <a:pPr algn="ctr"/>
                      <a:r>
                        <a:rPr kumimoji="1" lang="ja-JP" altLang="en-US" sz="1600" dirty="0"/>
                        <a:t>～</a:t>
                      </a:r>
                      <a:endParaRPr kumimoji="1" lang="en-US" altLang="ja-JP" sz="1600" dirty="0"/>
                    </a:p>
                    <a:p>
                      <a:pPr algn="ctr"/>
                      <a:r>
                        <a:rPr kumimoji="1" lang="en-US" altLang="ja-JP" sz="1600" dirty="0"/>
                        <a:t>10</a:t>
                      </a:r>
                      <a:r>
                        <a:rPr kumimoji="1" lang="ja-JP" altLang="en-US" sz="1600" dirty="0"/>
                        <a:t>月</a:t>
                      </a:r>
                      <a:r>
                        <a:rPr kumimoji="1" lang="en-US" altLang="ja-JP" sz="1600" dirty="0"/>
                        <a:t>20</a:t>
                      </a:r>
                      <a:r>
                        <a:rPr kumimoji="1" lang="ja-JP" altLang="en-US" sz="1600" dirty="0"/>
                        <a:t>日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dirty="0"/>
                        <a:t>数（匹）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dirty="0"/>
                        <a:t>数（匹）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62754545"/>
                  </a:ext>
                </a:extLst>
              </a:tr>
            </a:tbl>
          </a:graphicData>
        </a:graphic>
      </p:graphicFrame>
      <p:sp>
        <p:nvSpPr>
          <p:cNvPr id="21" name="Text Box 3">
            <a:extLst>
              <a:ext uri="{FF2B5EF4-FFF2-40B4-BE49-F238E27FC236}">
                <a16:creationId xmlns:a16="http://schemas.microsoft.com/office/drawing/2014/main" id="{E1B2E336-4B4D-4CD3-A192-C3532DAD50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19038" y="1263774"/>
            <a:ext cx="1382414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000" dirty="0"/>
              <a:t>□小学　　年生</a:t>
            </a:r>
            <a:endParaRPr lang="en-US" altLang="ja-JP" sz="10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000" dirty="0"/>
              <a:t>□中学　　年生</a:t>
            </a:r>
            <a:endParaRPr lang="en-US" altLang="ja-JP" sz="1000" dirty="0"/>
          </a:p>
        </p:txBody>
      </p:sp>
      <p:sp>
        <p:nvSpPr>
          <p:cNvPr id="23" name="Text Box 3">
            <a:extLst>
              <a:ext uri="{FF2B5EF4-FFF2-40B4-BE49-F238E27FC236}">
                <a16:creationId xmlns:a16="http://schemas.microsoft.com/office/drawing/2014/main" id="{7C31C209-AF03-4F81-9614-23406CD982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27989" y="1652749"/>
            <a:ext cx="1706156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000" dirty="0"/>
              <a:t>□小学　　年生　　　名</a:t>
            </a:r>
            <a:endParaRPr lang="en-US" altLang="ja-JP" sz="10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000" dirty="0"/>
              <a:t>□中学　　年生　　　名</a:t>
            </a:r>
            <a:endParaRPr lang="en-US" altLang="ja-JP" sz="1000" dirty="0"/>
          </a:p>
        </p:txBody>
      </p:sp>
      <p:sp>
        <p:nvSpPr>
          <p:cNvPr id="24" name="Text Box 3">
            <a:extLst>
              <a:ext uri="{FF2B5EF4-FFF2-40B4-BE49-F238E27FC236}">
                <a16:creationId xmlns:a16="http://schemas.microsoft.com/office/drawing/2014/main" id="{77F9F40F-A89F-4146-9B30-5A23E5036A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27989" y="2094435"/>
            <a:ext cx="1706156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000" dirty="0"/>
              <a:t>□小学　　年生　　　名</a:t>
            </a:r>
            <a:endParaRPr lang="en-US" altLang="ja-JP" sz="10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000" dirty="0"/>
              <a:t>□中学　　年生　　　名</a:t>
            </a:r>
            <a:endParaRPr lang="en-US" altLang="ja-JP" sz="1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6"/>
          <p:cNvSpPr>
            <a:spLocks noChangeArrowheads="1"/>
          </p:cNvSpPr>
          <p:nvPr/>
        </p:nvSpPr>
        <p:spPr bwMode="auto">
          <a:xfrm>
            <a:off x="1123950" y="5033963"/>
            <a:ext cx="4608513" cy="2590800"/>
          </a:xfrm>
          <a:prstGeom prst="rect">
            <a:avLst/>
          </a:prstGeom>
          <a:solidFill>
            <a:schemeClr val="bg1"/>
          </a:solidFill>
          <a:ln w="12700" algn="ctr">
            <a:solidFill>
              <a:schemeClr val="tx1"/>
            </a:solidFill>
            <a:prstDash val="lgDashDot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/>
              <a:t>写真または絵</a:t>
            </a:r>
            <a:endParaRPr lang="en-US" altLang="ja-JP" sz="24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400" dirty="0"/>
              <a:t>※</a:t>
            </a:r>
            <a:r>
              <a:rPr lang="ja-JP" altLang="en-US" sz="1400" dirty="0"/>
              <a:t>釣り上げた外来魚の全部を並べる必要はありません。</a:t>
            </a:r>
            <a:endParaRPr lang="en-US" altLang="ja-JP" sz="14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400" dirty="0"/>
              <a:t>※</a:t>
            </a:r>
            <a:r>
              <a:rPr lang="ja-JP" altLang="en-US" sz="1400" dirty="0"/>
              <a:t>写真は最低１枚で結構です。</a:t>
            </a:r>
            <a:endParaRPr lang="en-US" altLang="ja-JP" sz="1400" dirty="0"/>
          </a:p>
        </p:txBody>
      </p:sp>
      <p:sp>
        <p:nvSpPr>
          <p:cNvPr id="3075" name="Line 60"/>
          <p:cNvSpPr>
            <a:spLocks noChangeShapeType="1"/>
          </p:cNvSpPr>
          <p:nvPr/>
        </p:nvSpPr>
        <p:spPr bwMode="auto">
          <a:xfrm>
            <a:off x="404813" y="8604250"/>
            <a:ext cx="60483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076" name="Rectangle 64"/>
          <p:cNvSpPr>
            <a:spLocks noChangeArrowheads="1"/>
          </p:cNvSpPr>
          <p:nvPr/>
        </p:nvSpPr>
        <p:spPr bwMode="auto">
          <a:xfrm>
            <a:off x="-28484" y="8623300"/>
            <a:ext cx="13271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200" dirty="0"/>
              <a:t>＜送付先＞</a:t>
            </a:r>
          </a:p>
        </p:txBody>
      </p:sp>
      <p:sp>
        <p:nvSpPr>
          <p:cNvPr id="3077" name="Text Box 65"/>
          <p:cNvSpPr txBox="1">
            <a:spLocks noChangeArrowheads="1"/>
          </p:cNvSpPr>
          <p:nvPr/>
        </p:nvSpPr>
        <p:spPr bwMode="auto">
          <a:xfrm>
            <a:off x="635091" y="8604250"/>
            <a:ext cx="640200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200" dirty="0">
                <a:latin typeface="ＭＳ Ｐゴシック" panose="020B0600070205080204" pitchFamily="50" charset="-128"/>
              </a:rPr>
              <a:t>　〒</a:t>
            </a:r>
            <a:r>
              <a:rPr lang="en-US" altLang="ja-JP" sz="1200" dirty="0">
                <a:latin typeface="ＭＳ Ｐゴシック" panose="020B0600070205080204" pitchFamily="50" charset="-128"/>
              </a:rPr>
              <a:t>520-8577 </a:t>
            </a:r>
            <a:r>
              <a:rPr lang="ja-JP" altLang="en-US" sz="1200" dirty="0">
                <a:latin typeface="ＭＳ Ｐゴシック" panose="020B0600070205080204" pitchFamily="50" charset="-128"/>
              </a:rPr>
              <a:t>大津市京町四丁目１番１号　滋賀県琵琶湖保全再生課びわこルールキッズ担当</a:t>
            </a:r>
            <a:endParaRPr lang="en-US" altLang="ja-JP" sz="1200" dirty="0">
              <a:latin typeface="ＭＳ Ｐゴシック" panose="020B060007020508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200" dirty="0">
                <a:latin typeface="ＭＳ Ｐゴシック" panose="020B0600070205080204" pitchFamily="50" charset="-128"/>
              </a:rPr>
              <a:t>　</a:t>
            </a:r>
            <a:r>
              <a:rPr lang="en-US" altLang="ja-JP" sz="1200" dirty="0">
                <a:latin typeface="ＭＳ Ｐゴシック" panose="020B0600070205080204" pitchFamily="50" charset="-128"/>
              </a:rPr>
              <a:t>TEL 077-528-3485  E-mail:dk000030@pref.shiga.lg.jp</a:t>
            </a:r>
          </a:p>
        </p:txBody>
      </p:sp>
      <p:sp>
        <p:nvSpPr>
          <p:cNvPr id="3081" name="Text Box 69"/>
          <p:cNvSpPr txBox="1">
            <a:spLocks noChangeArrowheads="1"/>
          </p:cNvSpPr>
          <p:nvPr/>
        </p:nvSpPr>
        <p:spPr bwMode="auto">
          <a:xfrm>
            <a:off x="-27384" y="7712075"/>
            <a:ext cx="2982912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400" dirty="0"/>
              <a:t>＜外来魚や琵琶湖についての感想＞</a:t>
            </a:r>
          </a:p>
        </p:txBody>
      </p:sp>
      <p:sp>
        <p:nvSpPr>
          <p:cNvPr id="3082" name="Line 70"/>
          <p:cNvSpPr>
            <a:spLocks noChangeShapeType="1"/>
          </p:cNvSpPr>
          <p:nvPr/>
        </p:nvSpPr>
        <p:spPr bwMode="auto">
          <a:xfrm>
            <a:off x="404813" y="8316913"/>
            <a:ext cx="60483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084" name="AutoShape 4"/>
          <p:cNvSpPr>
            <a:spLocks noChangeArrowheads="1"/>
          </p:cNvSpPr>
          <p:nvPr/>
        </p:nvSpPr>
        <p:spPr bwMode="auto">
          <a:xfrm>
            <a:off x="333375" y="87313"/>
            <a:ext cx="5830888" cy="468312"/>
          </a:xfrm>
          <a:prstGeom prst="ribbon2">
            <a:avLst>
              <a:gd name="adj1" fmla="val 12500"/>
              <a:gd name="adj2" fmla="val 75000"/>
            </a:avLst>
          </a:prstGeom>
          <a:solidFill>
            <a:schemeClr val="bg1"/>
          </a:solidFill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600" b="1"/>
              <a:t>びわこルールキッズメンバーへのお願い</a:t>
            </a: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267351" y="623650"/>
            <a:ext cx="6402010" cy="2985433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sz="1400" dirty="0"/>
              <a:t>★</a:t>
            </a:r>
            <a:r>
              <a:rPr lang="ja-JP" altLang="en-US" sz="1400" dirty="0"/>
              <a:t>期間中に釣り上げた外来魚（ブラックバス・ブルーギル）の数を記入しましょう。</a:t>
            </a:r>
            <a:endParaRPr lang="en-US" altLang="ja-JP" sz="1400" dirty="0"/>
          </a:p>
          <a:p>
            <a:r>
              <a:rPr lang="ja-JP" altLang="en-US" sz="1400" dirty="0"/>
              <a:t>★釣り上げた外来魚を琵琶湖に戻すことは禁止されています。</a:t>
            </a:r>
            <a:endParaRPr lang="en-US" altLang="ja-JP" sz="1400" dirty="0"/>
          </a:p>
          <a:p>
            <a:r>
              <a:rPr lang="ja-JP" altLang="en-US" sz="1400" dirty="0"/>
              <a:t>　　近くの外来魚回収ボックスや回収いけ</a:t>
            </a:r>
            <a:r>
              <a:rPr lang="ja-JP" altLang="en-US" sz="1400" dirty="0" err="1"/>
              <a:t>すへ</a:t>
            </a:r>
            <a:r>
              <a:rPr lang="ja-JP" altLang="en-US" sz="1400" dirty="0"/>
              <a:t>投入しましょう。</a:t>
            </a:r>
          </a:p>
          <a:p>
            <a:r>
              <a:rPr lang="ja-JP" altLang="en-US" sz="1400" dirty="0"/>
              <a:t>★回収ボックスや回収いけ</a:t>
            </a:r>
            <a:r>
              <a:rPr lang="ja-JP" altLang="en-US" sz="1400" dirty="0" err="1"/>
              <a:t>すの</a:t>
            </a:r>
            <a:r>
              <a:rPr lang="ja-JP" altLang="en-US" sz="1400" dirty="0"/>
              <a:t>前で、釣り上げた外来魚を並べて、保護者の方に</a:t>
            </a:r>
            <a:endParaRPr lang="en-US" altLang="ja-JP" sz="1400" dirty="0"/>
          </a:p>
          <a:p>
            <a:r>
              <a:rPr lang="ja-JP" altLang="en-US" sz="1400" dirty="0"/>
              <a:t>　　写真をとってもらいましょう。</a:t>
            </a:r>
          </a:p>
          <a:p>
            <a:r>
              <a:rPr lang="ja-JP" altLang="en-US" sz="1400" dirty="0"/>
              <a:t>★最後に外来魚や琵琶湖、釣りの活動についての感想を書きましょう。</a:t>
            </a:r>
            <a:endParaRPr lang="en-US" altLang="ja-JP" sz="1400" dirty="0"/>
          </a:p>
          <a:p>
            <a:endParaRPr lang="en-US" altLang="ja-JP" sz="600" dirty="0"/>
          </a:p>
          <a:p>
            <a:pPr algn="ctr"/>
            <a:r>
              <a:rPr lang="ja-JP" altLang="en-US" sz="1400" dirty="0"/>
              <a:t>＜保護者の方へのお願い＞　　　　</a:t>
            </a:r>
            <a:endParaRPr lang="en-US" altLang="ja-JP" sz="1400" dirty="0"/>
          </a:p>
          <a:p>
            <a:r>
              <a:rPr lang="ja-JP" altLang="en-US" sz="1400" dirty="0"/>
              <a:t>〇外来魚を釣り上げたことがわかるよう、回収ボックスや回収いけ</a:t>
            </a:r>
            <a:r>
              <a:rPr lang="ja-JP" altLang="en-US" sz="1400" dirty="0" err="1"/>
              <a:t>すの</a:t>
            </a:r>
            <a:r>
              <a:rPr lang="ja-JP" altLang="en-US" sz="1400" dirty="0"/>
              <a:t>前で</a:t>
            </a:r>
            <a:endParaRPr lang="en-US" altLang="ja-JP" sz="1400" dirty="0"/>
          </a:p>
          <a:p>
            <a:r>
              <a:rPr lang="ja-JP" altLang="en-US" sz="1400" dirty="0"/>
              <a:t>　　外来魚を並べた写真や投入している写真の添付をお願いします。</a:t>
            </a:r>
            <a:endParaRPr lang="en-US" altLang="ja-JP" sz="1400" dirty="0"/>
          </a:p>
          <a:p>
            <a:r>
              <a:rPr lang="ja-JP" altLang="en-US" sz="1400" dirty="0"/>
              <a:t>　　写真がとれなかった場合には、お子様に絵を書いていただいても結構です。</a:t>
            </a:r>
            <a:endParaRPr lang="en-US" altLang="ja-JP" sz="1400" dirty="0"/>
          </a:p>
          <a:p>
            <a:r>
              <a:rPr lang="ja-JP" altLang="en-US" sz="1400" dirty="0"/>
              <a:t>〇おもて面に、記載内容を確認した旨のサインをお願いします。</a:t>
            </a:r>
          </a:p>
          <a:p>
            <a:r>
              <a:rPr lang="ja-JP" altLang="en-US" sz="1400" dirty="0"/>
              <a:t>〇</a:t>
            </a:r>
            <a:r>
              <a:rPr lang="en-US" altLang="ja-JP" sz="1400" b="1" u="sng" dirty="0">
                <a:solidFill>
                  <a:srgbClr val="FF0000"/>
                </a:solidFill>
              </a:rPr>
              <a:t>10</a:t>
            </a:r>
            <a:r>
              <a:rPr lang="ja-JP" altLang="en-US" sz="1400" b="1" u="sng" dirty="0">
                <a:solidFill>
                  <a:srgbClr val="FF0000"/>
                </a:solidFill>
              </a:rPr>
              <a:t>月</a:t>
            </a:r>
            <a:r>
              <a:rPr lang="en-US" altLang="ja-JP" sz="1400" b="1" u="sng" dirty="0">
                <a:solidFill>
                  <a:srgbClr val="FF0000"/>
                </a:solidFill>
              </a:rPr>
              <a:t>24</a:t>
            </a:r>
            <a:r>
              <a:rPr lang="ja-JP" altLang="en-US" sz="1400" b="1" u="sng" dirty="0">
                <a:solidFill>
                  <a:srgbClr val="FF0000"/>
                </a:solidFill>
              </a:rPr>
              <a:t>日（金）（必着）</a:t>
            </a:r>
            <a:r>
              <a:rPr lang="ja-JP" altLang="en-US" sz="1400" dirty="0"/>
              <a:t>までに郵送、またはメールで提出してください。</a:t>
            </a:r>
            <a:endParaRPr lang="en-US" altLang="ja-JP" sz="1400" dirty="0"/>
          </a:p>
          <a:p>
            <a:r>
              <a:rPr lang="ja-JP" altLang="en-US" sz="1400" dirty="0"/>
              <a:t>〇活動中の事故について、責任は負いません。必ず保護者の同行をお願いします。</a:t>
            </a:r>
            <a:endParaRPr lang="en-US" altLang="ja-JP" sz="1400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267351" y="3714393"/>
            <a:ext cx="6402010" cy="1169551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1400" dirty="0"/>
              <a:t>★入賞者については、</a:t>
            </a:r>
            <a:r>
              <a:rPr lang="ja-JP" altLang="en-US" sz="1400" u="sng" dirty="0"/>
              <a:t>登録名・学年・登録人数・居住する市町村名、この報告カードに記載の釣り上げ数・写真（または絵）・感想を、県や協賛・協力団体のホームページや報告書等において公表・使用させていただくことがあります</a:t>
            </a:r>
            <a:r>
              <a:rPr lang="ja-JP" altLang="en-US" sz="1400" dirty="0"/>
              <a:t>。このことについて、該当するものをチェックしてください。</a:t>
            </a:r>
            <a:endParaRPr lang="en-US" altLang="ja-JP" sz="1400" dirty="0"/>
          </a:p>
          <a:p>
            <a:r>
              <a:rPr lang="ja-JP" altLang="en-US" sz="1400" dirty="0"/>
              <a:t>　　　□同意する　　　　　　　□同意しない</a:t>
            </a:r>
          </a:p>
        </p:txBody>
      </p:sp>
    </p:spTree>
    <p:extLst>
      <p:ext uri="{BB962C8B-B14F-4D97-AF65-F5344CB8AC3E}">
        <p14:creationId xmlns:p14="http://schemas.microsoft.com/office/powerpoint/2010/main" val="1049370917"/>
      </p:ext>
    </p:extLst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</a:defRPr>
        </a:defPPr>
      </a:lstStyle>
    </a:ln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2077</TotalTime>
  <Words>587</Words>
  <Application>Microsoft Office PowerPoint</Application>
  <PresentationFormat>画面に合わせる (4:3)</PresentationFormat>
  <Paragraphs>77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BIZ UDPゴシック</vt:lpstr>
      <vt:lpstr>HGP創英角ﾎﾟｯﾌﾟ体</vt:lpstr>
      <vt:lpstr>ＭＳ Ｐゴシック</vt:lpstr>
      <vt:lpstr>Arial</vt:lpstr>
      <vt:lpstr>標準デザイン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夏休みは</dc:title>
  <dc:creator>滋賀県</dc:creator>
  <cp:lastModifiedBy>山本　あすか</cp:lastModifiedBy>
  <cp:revision>123</cp:revision>
  <cp:lastPrinted>2023-06-18T23:02:18Z</cp:lastPrinted>
  <dcterms:created xsi:type="dcterms:W3CDTF">2008-05-28T00:15:45Z</dcterms:created>
  <dcterms:modified xsi:type="dcterms:W3CDTF">2025-05-01T11:46:36Z</dcterms:modified>
</cp:coreProperties>
</file>