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256" r:id="rId3"/>
    <p:sldId id="267" r:id="rId4"/>
    <p:sldId id="257" r:id="rId5"/>
    <p:sldId id="268" r:id="rId6"/>
    <p:sldId id="275" r:id="rId7"/>
    <p:sldId id="269" r:id="rId8"/>
    <p:sldId id="270" r:id="rId9"/>
    <p:sldId id="271" r:id="rId10"/>
    <p:sldId id="272" r:id="rId11"/>
    <p:sldId id="274" r:id="rId12"/>
    <p:sldId id="266" r:id="rId13"/>
    <p:sldId id="265" r:id="rId14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TSUMI TANNO" initials="MT" lastIdx="1" clrIdx="0">
    <p:extLst>
      <p:ext uri="{19B8F6BF-5375-455C-9EA6-DF929625EA0E}">
        <p15:presenceInfo xmlns:p15="http://schemas.microsoft.com/office/powerpoint/2012/main" userId="8e31e266fe2bbfe5" providerId="Windows Live"/>
      </p:ext>
    </p:extLst>
  </p:cmAuthor>
  <p:cmAuthor id="2" name="淡野　睦" initials="淡野　睦" lastIdx="1" clrIdx="1">
    <p:extLst>
      <p:ext uri="{19B8F6BF-5375-455C-9EA6-DF929625EA0E}">
        <p15:presenceInfo xmlns:p15="http://schemas.microsoft.com/office/powerpoint/2012/main" userId="S-1-5-21-1030396762-312032870-26113423-719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2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2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8" d="100"/>
          <a:sy n="68" d="100"/>
        </p:scale>
        <p:origin x="296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457672075649494"/>
          <c:y val="0.11296952809808726"/>
          <c:w val="0.62846803603563095"/>
          <c:h val="0.8669258613755195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F0-473E-9469-39EFC864204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F0-473E-9469-39EFC864204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F0-473E-9469-39EFC864204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1F0-473E-9469-39EFC864204C}"/>
              </c:ext>
            </c:extLst>
          </c:dPt>
          <c:dLbls>
            <c:delete val="1"/>
          </c:dLbls>
          <c:cat>
            <c:strRef>
              <c:f>事前質問!$B$95:$B$98</c:f>
              <c:strCache>
                <c:ptCount val="4"/>
                <c:pt idx="0">
                  <c:v>理解していない</c:v>
                </c:pt>
                <c:pt idx="1">
                  <c:v>一部理解している</c:v>
                </c:pt>
                <c:pt idx="2">
                  <c:v>理解している</c:v>
                </c:pt>
                <c:pt idx="3">
                  <c:v>他者に説明できる</c:v>
                </c:pt>
              </c:strCache>
            </c:strRef>
          </c:cat>
          <c:val>
            <c:numRef>
              <c:f>事前質問!$C$95:$C$98</c:f>
              <c:numCache>
                <c:formatCode>General</c:formatCode>
                <c:ptCount val="4"/>
                <c:pt idx="0">
                  <c:v>3</c:v>
                </c:pt>
                <c:pt idx="1">
                  <c:v>35</c:v>
                </c:pt>
                <c:pt idx="2">
                  <c:v>28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1F0-473E-9469-39EFC864204C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457672075649494"/>
          <c:y val="0.11296952809808726"/>
          <c:w val="0.62846803603563095"/>
          <c:h val="0.8669258613755195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037-43B2-811F-C7C0C9A4B0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037-43B2-811F-C7C0C9A4B0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037-43B2-811F-C7C0C9A4B0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037-43B2-811F-C7C0C9A4B0B9}"/>
              </c:ext>
            </c:extLst>
          </c:dPt>
          <c:dLbls>
            <c:delete val="1"/>
          </c:dLbls>
          <c:cat>
            <c:strRef>
              <c:f>事前質問!$B$95:$B$98</c:f>
              <c:strCache>
                <c:ptCount val="4"/>
                <c:pt idx="0">
                  <c:v>理解していない</c:v>
                </c:pt>
                <c:pt idx="1">
                  <c:v>一部理解している</c:v>
                </c:pt>
                <c:pt idx="2">
                  <c:v>理解している</c:v>
                </c:pt>
                <c:pt idx="3">
                  <c:v>他者に説明できる</c:v>
                </c:pt>
              </c:strCache>
            </c:strRef>
          </c:cat>
          <c:val>
            <c:numRef>
              <c:f>事前質問!$C$95:$C$98</c:f>
              <c:numCache>
                <c:formatCode>General</c:formatCode>
                <c:ptCount val="4"/>
                <c:pt idx="0">
                  <c:v>3</c:v>
                </c:pt>
                <c:pt idx="1">
                  <c:v>35</c:v>
                </c:pt>
                <c:pt idx="2">
                  <c:v>28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037-43B2-811F-C7C0C9A4B0B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116333967445729"/>
          <c:y val="9.9844947799482997E-2"/>
          <c:w val="0.62846803603563095"/>
          <c:h val="0.8669258613755195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23-40EB-B8AA-D929516161F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23-40EB-B8AA-D929516161F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223-40EB-B8AA-D929516161F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223-40EB-B8AA-D929516161F6}"/>
              </c:ext>
            </c:extLst>
          </c:dPt>
          <c:dLbls>
            <c:delete val="1"/>
          </c:dLbls>
          <c:cat>
            <c:strRef>
              <c:f>事前質問!$B$95:$B$98</c:f>
              <c:strCache>
                <c:ptCount val="4"/>
                <c:pt idx="0">
                  <c:v>理解していない</c:v>
                </c:pt>
                <c:pt idx="1">
                  <c:v>一部理解している</c:v>
                </c:pt>
                <c:pt idx="2">
                  <c:v>理解している</c:v>
                </c:pt>
                <c:pt idx="3">
                  <c:v>他者に説明できる</c:v>
                </c:pt>
              </c:strCache>
            </c:strRef>
          </c:cat>
          <c:val>
            <c:numRef>
              <c:f>事前質問!$C$95:$C$98</c:f>
              <c:numCache>
                <c:formatCode>General</c:formatCode>
                <c:ptCount val="4"/>
                <c:pt idx="0">
                  <c:v>3</c:v>
                </c:pt>
                <c:pt idx="1">
                  <c:v>35</c:v>
                </c:pt>
                <c:pt idx="2">
                  <c:v>28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223-40EB-B8AA-D929516161F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457672075649494"/>
          <c:y val="0.11296952809808726"/>
          <c:w val="0.62846803603563095"/>
          <c:h val="0.86692586137551952"/>
        </c:manualLayout>
      </c:layout>
      <c:pie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777CF-9BD3-4BE0-A731-F27376DE3703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BE72E-02B7-4E26-A463-719AAC2D8A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470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BE72E-02B7-4E26-A463-719AAC2D8AC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167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BE72E-02B7-4E26-A463-719AAC2D8AC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04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BE72E-02B7-4E26-A463-719AAC2D8AC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4197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BE72E-02B7-4E26-A463-719AAC2D8AC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217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BE72E-02B7-4E26-A463-719AAC2D8AC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627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BE72E-02B7-4E26-A463-719AAC2D8AC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303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BE72E-02B7-4E26-A463-719AAC2D8AC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207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BE72E-02B7-4E26-A463-719AAC2D8AC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501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9BE72E-02B7-4E26-A463-719AAC2D8AC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175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3B4075-910F-DF9A-6CA2-87C394C5A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95C38F8-B3F1-B171-FAD2-8E7E184EB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19810F-D5A7-13E8-578B-F4137CC03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553217-D208-5FC0-60BF-7556057A7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07ECCB-A8D8-65B7-C89C-22D29BACE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393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C085F7-7C20-3FAB-8426-EC66F33B5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51F890-B290-1638-CB13-AF538F8B0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48C992-0DD9-DC72-76D6-93C64B633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E78889-717D-4DB7-ED33-792828321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6A66782-592A-913F-47DE-014897D85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902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F57F7FB-4186-46E6-70C5-05D43B4DDE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058CB0-CFE9-4380-7500-07C98EE44D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EB20C6-D06B-AA37-451E-8F0D91E7C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FE4067-2F73-39A9-ABF3-BAE63ED58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06E38A-C3B0-5F37-DFA4-9702222D3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761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DC4070-28F1-D569-AB1B-837A9FC2B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4DBA830-A6B5-3BF8-A010-17F31A6F1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079898-390A-5C67-BF21-8C53F5320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8AB2EE-55EB-21FA-7E25-0E3C5ED2C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E94FAA-7EB2-71AE-63FA-9191C4445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97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F8F0F6-8AA2-B1E9-4856-26F17EC41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FFC44A-3B68-DB47-7D29-65B18ABD2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2F0E06-E4C6-CA60-B608-9B0DEBA6F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41C6AD-1502-16D6-01BE-C609FC4C2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BB2FDBB-CDDD-628D-7F22-F96F74669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5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11D5B6-DD76-5925-7532-BC7885C1B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AA3BE79-7673-B5FB-2DD9-8648F29072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8609B6D-C5ED-DCD4-1B85-6F7F2CB8E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5CDAA9-89A7-96E0-90DE-473D2BFF3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4BC71D9-7AB4-1F86-5D25-6507F2395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D69EFC-5120-60AA-1BDE-72195A535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045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DE6146-14F8-DFBD-96C8-26FF21F92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B0D0B6B-8854-1C63-B629-4E14BD8101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37660-3D31-F39A-BAA4-5D3BA70C1C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B362430-4777-637D-04ED-27CAEDF650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0983E9F-A906-226A-1A30-D98AAF96BE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B348291-7276-B818-B516-949898745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7F638C6-0C4E-4A76-67A4-41686922D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BC643EB-EBE6-112F-B91B-C35FA50B7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51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D3FF2-7C0E-924B-92B2-86BB2BAA6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C9B43AF-8129-93B6-FF7E-8C7B64D3F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093F0C2-9671-FA7E-9104-20594F03D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941889-4E12-BE34-677B-2CBE51B82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30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92ED4F-701F-EFBF-0521-97CD0031C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1A3EBAD-3EF2-56B6-D8E0-A8A2B4ED3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550608-03EB-BE5B-ADC8-C154BF4D2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887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FE7200-E897-FFE2-057F-A5E609F8F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B2ABAC-6576-926E-1AF8-DA256119C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2DC3A44-1CA1-1A56-4C68-E873A81DB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31CA3-4623-29A7-AD94-CBBA52A6D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D5ABCCD-A2D9-28D6-6A96-A413E6A10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50B7EEA-A1ED-B189-D9D2-2FCA39421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801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9ECF88-BEA0-00A3-FD1A-DAD455980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78F0C3E-DD76-14DC-949F-98CE31C39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77F251F-C88B-CA58-95DC-18EE65052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423208-41FC-D368-1B3E-FD69C1856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408368-2A19-4895-0C50-34C1A661C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A32ECB9-DF49-F0BB-1026-710F84B2E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03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97F42CB-257E-8962-5310-3557C107D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49B6AC-D22D-7996-85DE-7EA06BDF4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60D50A-BB8D-876D-A5D8-8CAA74A93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9434B-6211-4766-8B29-96212C04EAE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6E4F85-5DF8-1629-D122-EB5CBF03DA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134DFC-AFD3-2E94-4458-1E7EF2034D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BA74-65BB-4EF1-98D0-11F8C617B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A3F9B50F-AFCB-4962-92C8-BDA008C838E7}"/>
              </a:ext>
            </a:extLst>
          </p:cNvPr>
          <p:cNvSpPr/>
          <p:nvPr userDrawn="1"/>
        </p:nvSpPr>
        <p:spPr>
          <a:xfrm>
            <a:off x="167780" y="184558"/>
            <a:ext cx="11853644" cy="653691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70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ttzk.graffer.jp/pref-shiga/smart-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.xls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0EFC3D-25BE-4544-ACFA-89530AE3E5F1}"/>
              </a:ext>
            </a:extLst>
          </p:cNvPr>
          <p:cNvSpPr txBox="1"/>
          <p:nvPr/>
        </p:nvSpPr>
        <p:spPr>
          <a:xfrm>
            <a:off x="778946" y="1834472"/>
            <a:ext cx="10634107" cy="3781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lang="en-US" altLang="ja-JP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</a:t>
            </a:r>
            <a:r>
              <a:rPr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年度フォローアップ</a:t>
            </a:r>
            <a:r>
              <a:rPr kumimoji="1"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研修</a:t>
            </a:r>
            <a:endParaRPr kumimoji="1" lang="en-US" altLang="ja-JP" sz="4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250000"/>
              </a:lnSpc>
            </a:pPr>
            <a:r>
              <a:rPr kumimoji="1" lang="ja-JP" altLang="en-US" sz="6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事前</a:t>
            </a:r>
            <a:r>
              <a:rPr lang="ja-JP" altLang="en-US" sz="6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</a:t>
            </a:r>
            <a:r>
              <a:rPr kumimoji="1" lang="ja-JP" altLang="en-US" sz="6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について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F58A931-3FB6-46DE-9B18-446C1DB85D82}"/>
              </a:ext>
            </a:extLst>
          </p:cNvPr>
          <p:cNvSpPr txBox="1"/>
          <p:nvPr/>
        </p:nvSpPr>
        <p:spPr>
          <a:xfrm>
            <a:off x="600635" y="467261"/>
            <a:ext cx="6168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第１期生　感染制御リーダー研修受講者用</a:t>
            </a:r>
            <a:endParaRPr kumimoji="1" lang="ja-JP" altLang="en-US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5226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120D63-250A-4DE6-840E-411A7D1C1B89}"/>
              </a:ext>
            </a:extLst>
          </p:cNvPr>
          <p:cNvSpPr txBox="1"/>
          <p:nvPr/>
        </p:nvSpPr>
        <p:spPr>
          <a:xfrm>
            <a:off x="1633032" y="1599380"/>
            <a:ext cx="8571051" cy="3599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実技をすることで自分の癖が理解できた</a:t>
            </a:r>
            <a:endPara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正しい手洗いは思っていた以上に難しい</a:t>
            </a:r>
            <a:endPara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新採研修で是非伝えて欲しい</a:t>
            </a:r>
            <a:endPara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9DD1EAD7-45FC-4DC9-8C3B-49512949169E}"/>
              </a:ext>
            </a:extLst>
          </p:cNvPr>
          <p:cNvGraphicFramePr/>
          <p:nvPr/>
        </p:nvGraphicFramePr>
        <p:xfrm>
          <a:off x="7722152" y="1871984"/>
          <a:ext cx="4269996" cy="30954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57B4D2A-448E-4639-A0B2-E79BBE6DCF8C}"/>
              </a:ext>
            </a:extLst>
          </p:cNvPr>
          <p:cNvSpPr/>
          <p:nvPr/>
        </p:nvSpPr>
        <p:spPr>
          <a:xfrm flipV="1">
            <a:off x="2386853" y="948018"/>
            <a:ext cx="8014447" cy="1075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EEF2689-F5C0-42EE-B82D-2090047674F4}"/>
              </a:ext>
            </a:extLst>
          </p:cNvPr>
          <p:cNvSpPr txBox="1"/>
          <p:nvPr/>
        </p:nvSpPr>
        <p:spPr>
          <a:xfrm>
            <a:off x="4633061" y="191699"/>
            <a:ext cx="3089091" cy="7055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自由記載まとめ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8B6D218-CC66-4D17-AE4F-64FDFC4B8278}"/>
              </a:ext>
            </a:extLst>
          </p:cNvPr>
          <p:cNvSpPr txBox="1"/>
          <p:nvPr/>
        </p:nvSpPr>
        <p:spPr>
          <a:xfrm>
            <a:off x="541094" y="191282"/>
            <a:ext cx="3352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課題提出　（例）</a:t>
            </a:r>
            <a:endParaRPr kumimoji="1" lang="ja-JP" altLang="en-US" sz="32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2035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BC9761-5E32-4749-A085-F2B8BBD5854C}"/>
              </a:ext>
            </a:extLst>
          </p:cNvPr>
          <p:cNvSpPr txBox="1"/>
          <p:nvPr/>
        </p:nvSpPr>
        <p:spPr>
          <a:xfrm>
            <a:off x="4301548" y="141264"/>
            <a:ext cx="3588904" cy="7055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今後の課題と予定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120D63-250A-4DE6-840E-411A7D1C1B89}"/>
              </a:ext>
            </a:extLst>
          </p:cNvPr>
          <p:cNvSpPr txBox="1"/>
          <p:nvPr/>
        </p:nvSpPr>
        <p:spPr>
          <a:xfrm>
            <a:off x="1219737" y="1343475"/>
            <a:ext cx="10348678" cy="47995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１回／月　感染対策チーム</a:t>
            </a: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で手洗い手技のチェックラウンドを行う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「正しい手洗い」リーフレットの貼付場所を見直す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アルコール手指消毒剤の</a:t>
            </a:r>
            <a:r>
              <a:rPr lang="ja-JP" altLang="en-US" sz="2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使用期限と使用量</a:t>
            </a: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のチェックを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各フロアリーダーに依頼し、</a:t>
            </a:r>
            <a:r>
              <a:rPr lang="ja-JP" altLang="en-US" sz="2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毎月〇日に報告</a:t>
            </a: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してもらう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感染対策チームで</a:t>
            </a:r>
            <a:r>
              <a:rPr lang="ja-JP" altLang="en-US" sz="28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毎月報告会</a:t>
            </a: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をおこない、各フロアリーダーに情報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還元する。優秀なフロアは施設の</a:t>
            </a:r>
            <a:r>
              <a:rPr lang="en-US" altLang="ja-JP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HP</a:t>
            </a: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に掲載する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　　　　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78BBA069-578E-4DEB-BBC9-D677DD940F12}"/>
              </a:ext>
            </a:extLst>
          </p:cNvPr>
          <p:cNvSpPr/>
          <p:nvPr/>
        </p:nvSpPr>
        <p:spPr>
          <a:xfrm>
            <a:off x="5513294" y="4007223"/>
            <a:ext cx="732865" cy="4275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C2A9BD4-FB6E-46E3-8A1E-A5C95A83C0BD}"/>
              </a:ext>
            </a:extLst>
          </p:cNvPr>
          <p:cNvSpPr/>
          <p:nvPr/>
        </p:nvSpPr>
        <p:spPr>
          <a:xfrm flipV="1">
            <a:off x="2386853" y="948018"/>
            <a:ext cx="8014447" cy="1075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57451C1-1741-4C30-BB18-06CF602584D7}"/>
              </a:ext>
            </a:extLst>
          </p:cNvPr>
          <p:cNvSpPr txBox="1"/>
          <p:nvPr/>
        </p:nvSpPr>
        <p:spPr>
          <a:xfrm>
            <a:off x="555054" y="322372"/>
            <a:ext cx="3352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課題提出　（例）</a:t>
            </a:r>
            <a:endParaRPr kumimoji="1" lang="ja-JP" altLang="en-US" sz="32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2141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C7E096F-3920-44BF-B532-377CF1EAC73A}"/>
              </a:ext>
            </a:extLst>
          </p:cNvPr>
          <p:cNvSpPr txBox="1"/>
          <p:nvPr/>
        </p:nvSpPr>
        <p:spPr>
          <a:xfrm>
            <a:off x="552408" y="1320886"/>
            <a:ext cx="11436723" cy="5799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「感染制御リーダー研修のしおり」の</a:t>
            </a:r>
            <a:r>
              <a:rPr kumimoji="1"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『</a:t>
            </a:r>
            <a:r>
              <a:rPr kumimoji="1" lang="ja-JP" altLang="en-US" sz="2800" b="1" u="sng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様式１</a:t>
            </a:r>
            <a:r>
              <a:rPr lang="ja-JP" altLang="en-US" sz="2800" b="1" u="sng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</a:t>
            </a:r>
            <a:r>
              <a:rPr kumimoji="1" lang="ja-JP" altLang="en-US" sz="2800" b="1" u="sng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年間報告書）：</a:t>
            </a:r>
            <a:r>
              <a:rPr kumimoji="1" lang="ja-JP" altLang="en-US" sz="2800" b="1" u="sng" dirty="0">
                <a:solidFill>
                  <a:srgbClr val="FFC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課題１</a:t>
            </a:r>
            <a:r>
              <a:rPr kumimoji="1" lang="en-US" altLang="ja-JP" sz="2800" b="1" u="sng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』</a:t>
            </a:r>
            <a:r>
              <a:rPr kumimoji="1" lang="ja-JP" altLang="en-US" sz="28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</a:t>
            </a:r>
            <a:r>
              <a:rPr lang="ja-JP" altLang="en-US" sz="28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ja-JP" altLang="en-US" sz="2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endParaRPr lang="en-US" altLang="ja-JP" sz="2800" b="1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</a:t>
            </a:r>
            <a:r>
              <a:rPr lang="en-US" altLang="ja-JP" sz="28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『</a:t>
            </a:r>
            <a:r>
              <a:rPr lang="ja-JP" altLang="en-US" sz="28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様式１（年間報告書）</a:t>
            </a:r>
            <a:r>
              <a:rPr lang="en-US" altLang="ja-JP" sz="28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』</a:t>
            </a:r>
            <a:r>
              <a:rPr lang="ja-JP" altLang="en-US" sz="28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で特に注力した事項を</a:t>
            </a:r>
            <a:r>
              <a:rPr lang="en-US" altLang="ja-JP" sz="28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『</a:t>
            </a:r>
            <a:r>
              <a:rPr lang="ja-JP" altLang="en-US" sz="2800" b="1" u="sng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詳細版：</a:t>
            </a:r>
            <a:r>
              <a:rPr lang="ja-JP" altLang="en-US" sz="2800" b="1" u="sng" dirty="0">
                <a:solidFill>
                  <a:srgbClr val="FFC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課題２</a:t>
            </a:r>
            <a:r>
              <a:rPr lang="en-US" altLang="ja-JP" sz="2800" b="1" u="sng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』</a:t>
            </a:r>
            <a:r>
              <a:rPr lang="ja-JP" altLang="en-US" sz="2800" b="1" u="sng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として　　　　</a:t>
            </a:r>
            <a:endParaRPr lang="en-US" altLang="ja-JP" sz="2800" b="1" u="sng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</a:t>
            </a:r>
            <a:r>
              <a:rPr lang="ja-JP" altLang="en-US" sz="2800" b="1" u="sng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２種類、提出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してください</a:t>
            </a:r>
            <a:endPara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２．　それぞれ提出された項目について</a:t>
            </a:r>
            <a:r>
              <a:rPr kumimoji="1" lang="ja-JP" altLang="en-US" sz="28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「更新ポイント」</a:t>
            </a:r>
            <a:r>
              <a:rPr lang="ja-JP" altLang="en-US" sz="28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として加算します</a:t>
            </a:r>
            <a:endParaRPr lang="en-US" altLang="ja-JP" sz="2800" b="1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３．　</a:t>
            </a:r>
            <a:r>
              <a:rPr kumimoji="1"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『</a:t>
            </a: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是非、発表していいよ！」というリーダーは「しがネット受付サービ　　</a:t>
            </a:r>
            <a:endParaRPr kumimoji="1"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</a:t>
            </a:r>
            <a:r>
              <a:rPr kumimoji="1"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ス」の項目に☑してください</a:t>
            </a:r>
            <a:endParaRPr kumimoji="1"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514350" indent="-514350">
              <a:lnSpc>
                <a:spcPct val="150000"/>
              </a:lnSpc>
              <a:buAutoNum type="arabicPeriod" startAt="4"/>
            </a:pP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実際にみなさんがおこなった活動に</a:t>
            </a:r>
            <a:r>
              <a:rPr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正解</a:t>
            </a:r>
            <a:r>
              <a:rPr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も</a:t>
            </a:r>
            <a:r>
              <a:rPr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不正解</a:t>
            </a:r>
            <a:r>
              <a:rPr lang="en-US" altLang="ja-JP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も</a:t>
            </a:r>
            <a:endPara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ありません。</a:t>
            </a:r>
            <a:r>
              <a:rPr lang="ja-JP" altLang="en-US" sz="2800" b="1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自信をもって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報告してください</a:t>
            </a:r>
            <a:endPara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6A3CC01-87F7-4893-BF45-7ACC22DADFA3}"/>
              </a:ext>
            </a:extLst>
          </p:cNvPr>
          <p:cNvSpPr txBox="1"/>
          <p:nvPr/>
        </p:nvSpPr>
        <p:spPr>
          <a:xfrm>
            <a:off x="4026715" y="115609"/>
            <a:ext cx="4488110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課題作成にあたって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27C9B2B-B8EF-4C76-B4B4-27AE82B09BBB}"/>
              </a:ext>
            </a:extLst>
          </p:cNvPr>
          <p:cNvSpPr/>
          <p:nvPr/>
        </p:nvSpPr>
        <p:spPr>
          <a:xfrm flipV="1">
            <a:off x="2386853" y="948018"/>
            <a:ext cx="8014447" cy="1075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263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B1BCA51-0027-4230-95C8-95E408D28755}"/>
              </a:ext>
            </a:extLst>
          </p:cNvPr>
          <p:cNvSpPr txBox="1"/>
          <p:nvPr/>
        </p:nvSpPr>
        <p:spPr>
          <a:xfrm>
            <a:off x="4800857" y="199979"/>
            <a:ext cx="289508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課題提出先</a:t>
            </a:r>
            <a:endParaRPr kumimoji="1" lang="ja-JP" altLang="en-US" sz="36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B9718E-EC2B-4672-A7EE-B903B21C75A4}"/>
              </a:ext>
            </a:extLst>
          </p:cNvPr>
          <p:cNvSpPr txBox="1"/>
          <p:nvPr/>
        </p:nvSpPr>
        <p:spPr>
          <a:xfrm>
            <a:off x="7721248" y="3429000"/>
            <a:ext cx="4145012" cy="1314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b="1" u="sng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令和７年</a:t>
            </a:r>
            <a:endParaRPr lang="en-US" altLang="ja-JP" sz="2800" b="1" u="sng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b="1" u="sng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５月９日（金）</a:t>
            </a:r>
            <a:r>
              <a:rPr lang="en-US" altLang="ja-JP" sz="2800" b="1" u="sng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17</a:t>
            </a:r>
            <a:r>
              <a:rPr lang="ja-JP" altLang="en-US" sz="2800" b="1" u="sng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時　必着</a:t>
            </a:r>
            <a:endParaRPr lang="ja-JP" altLang="en-US" sz="28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963CFAE-64A4-4930-BDC9-ADF3F881B4A5}"/>
              </a:ext>
            </a:extLst>
          </p:cNvPr>
          <p:cNvSpPr/>
          <p:nvPr/>
        </p:nvSpPr>
        <p:spPr>
          <a:xfrm flipV="1">
            <a:off x="2386853" y="948018"/>
            <a:ext cx="8014447" cy="1075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222E1C4-2E52-46EF-BD0B-94F6BDACD558}"/>
              </a:ext>
            </a:extLst>
          </p:cNvPr>
          <p:cNvSpPr txBox="1"/>
          <p:nvPr/>
        </p:nvSpPr>
        <p:spPr>
          <a:xfrm>
            <a:off x="3535824" y="1532827"/>
            <a:ext cx="51203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00B0F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しがネット受付サービス</a:t>
            </a:r>
            <a:endParaRPr kumimoji="1" lang="ja-JP" altLang="en-US" sz="3600" dirty="0">
              <a:solidFill>
                <a:srgbClr val="00B0F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15B863F-50B9-49A9-8296-581F0719B222}"/>
              </a:ext>
            </a:extLst>
          </p:cNvPr>
          <p:cNvSpPr txBox="1"/>
          <p:nvPr/>
        </p:nvSpPr>
        <p:spPr>
          <a:xfrm>
            <a:off x="2678633" y="5508753"/>
            <a:ext cx="801444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MS UI Gothic" panose="020B0600070205080204" pitchFamily="50" charset="-128"/>
              <a:buChar char="◆"/>
            </a:pPr>
            <a:r>
              <a:rPr lang="en-US" altLang="ja-JP" sz="1800" b="1" kern="0" dirty="0">
                <a:solidFill>
                  <a:srgbClr val="000000"/>
                </a:solidFill>
                <a:effectLst/>
                <a:latin typeface="BIZ UDP明朝 Medium" panose="020205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URL</a:t>
            </a:r>
          </a:p>
          <a:p>
            <a:pPr lvl="0"/>
            <a:r>
              <a:rPr lang="en-US" altLang="ja-JP" b="1" kern="0" dirty="0">
                <a:solidFill>
                  <a:srgbClr val="000000"/>
                </a:solidFill>
                <a:latin typeface="BIZ UDP明朝 Medium" panose="020205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         </a:t>
            </a:r>
            <a:r>
              <a:rPr lang="ja-JP" altLang="en-US" sz="1800" b="1" kern="0" dirty="0">
                <a:effectLst/>
                <a:latin typeface="BIZ UDP明朝 Medium" panose="020205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　</a:t>
            </a:r>
            <a:r>
              <a:rPr lang="en-US" altLang="ja-JP" sz="1800" b="1" kern="0" dirty="0">
                <a:effectLst/>
                <a:latin typeface="BIZ UDP明朝 Medium" panose="020205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https://ttzk.graffer.jp/pref-shiga/smart-</a:t>
            </a:r>
            <a:r>
              <a:rPr lang="ja-JP" altLang="en-US" sz="1800" b="1" kern="0" dirty="0">
                <a:effectLst/>
                <a:latin typeface="BIZ UDP明朝 Medium" panose="020205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　　　</a:t>
            </a:r>
            <a:endParaRPr lang="en-US" altLang="ja-JP" sz="1800" b="1" kern="0" dirty="0">
              <a:effectLst/>
              <a:latin typeface="BIZ UDP明朝 Medium" panose="02020500000000000000" pitchFamily="18" charset="-128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lvl="0"/>
            <a:r>
              <a:rPr lang="ja-JP" altLang="en-US" b="1" kern="0" dirty="0">
                <a:latin typeface="BIZ UDP明朝 Medium" panose="020205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　　　　</a:t>
            </a:r>
            <a:r>
              <a:rPr lang="en-US" altLang="ja-JP" sz="1800" b="1" kern="0" dirty="0">
                <a:effectLst/>
                <a:latin typeface="BIZ UDP明朝 Medium" panose="020205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apply/surveys/7989827127326229979</a:t>
            </a:r>
            <a:endParaRPr lang="ja-JP" altLang="ja-JP" sz="16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503DD2B-15E7-4C4D-B2B7-5BD500CAA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733" y="2516697"/>
            <a:ext cx="2536123" cy="253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618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2BD69D7-7131-5D17-3977-67D1F54A6D00}"/>
              </a:ext>
            </a:extLst>
          </p:cNvPr>
          <p:cNvSpPr txBox="1"/>
          <p:nvPr/>
        </p:nvSpPr>
        <p:spPr>
          <a:xfrm>
            <a:off x="137150" y="250243"/>
            <a:ext cx="11906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今回の研修では、</a:t>
            </a:r>
            <a:r>
              <a:rPr lang="en-US" altLang="ja-JP" sz="4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R6</a:t>
            </a:r>
            <a:r>
              <a:rPr kumimoji="1" lang="ja-JP" altLang="en-US" sz="4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年度感染制御リーダー研修を</a:t>
            </a:r>
            <a:endParaRPr kumimoji="1" lang="en-US" altLang="ja-JP" sz="40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4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終了してからの</a:t>
            </a:r>
            <a:r>
              <a:rPr kumimoji="1" lang="en-US" altLang="ja-JP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『</a:t>
            </a:r>
            <a:r>
              <a:rPr kumimoji="1"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実績報告会</a:t>
            </a:r>
            <a:r>
              <a:rPr kumimoji="1" lang="en-US" altLang="ja-JP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』</a:t>
            </a:r>
            <a:r>
              <a:rPr kumimoji="1" lang="ja-JP" altLang="en-US" sz="4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を行います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099933D-96E9-4853-81DF-E48C4BAA23AD}"/>
              </a:ext>
            </a:extLst>
          </p:cNvPr>
          <p:cNvSpPr/>
          <p:nvPr/>
        </p:nvSpPr>
        <p:spPr>
          <a:xfrm>
            <a:off x="875234" y="2157231"/>
            <a:ext cx="2909974" cy="1323439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C7E096F-3920-44BF-B532-377CF1EAC73A}"/>
              </a:ext>
            </a:extLst>
          </p:cNvPr>
          <p:cNvSpPr txBox="1"/>
          <p:nvPr/>
        </p:nvSpPr>
        <p:spPr>
          <a:xfrm>
            <a:off x="7330838" y="2597971"/>
            <a:ext cx="5100919" cy="2921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b="1" u="sng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①②両方を</a:t>
            </a:r>
            <a:endParaRPr lang="en-US" altLang="ja-JP" sz="3200" b="1" u="sng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b="1" u="sng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５月９日（金）</a:t>
            </a:r>
            <a:r>
              <a:rPr lang="en-US" altLang="ja-JP" sz="3200" b="1" u="sng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17</a:t>
            </a:r>
            <a:r>
              <a:rPr lang="ja-JP" altLang="en-US" sz="3200" b="1" u="sng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時までに</a:t>
            </a:r>
            <a:endParaRPr lang="en-US" altLang="ja-JP" sz="3200" b="1" u="sng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しがネット受付サービス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から提出してください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7120362-84B5-4C37-A9A0-D61ADD72CD89}"/>
              </a:ext>
            </a:extLst>
          </p:cNvPr>
          <p:cNvGrpSpPr/>
          <p:nvPr/>
        </p:nvGrpSpPr>
        <p:grpSpPr>
          <a:xfrm>
            <a:off x="4317311" y="2227755"/>
            <a:ext cx="2884395" cy="4018847"/>
            <a:chOff x="4904702" y="2068299"/>
            <a:chExt cx="3135754" cy="4337050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2383C781-6663-40E1-AFC9-88750E317BBB}"/>
                </a:ext>
              </a:extLst>
            </p:cNvPr>
            <p:cNvSpPr/>
            <p:nvPr/>
          </p:nvSpPr>
          <p:spPr>
            <a:xfrm>
              <a:off x="4904702" y="2068299"/>
              <a:ext cx="3135754" cy="43370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aphicFrame>
          <p:nvGraphicFramePr>
            <p:cNvPr id="7" name="オブジェクト 6">
              <a:extLst>
                <a:ext uri="{FF2B5EF4-FFF2-40B4-BE49-F238E27FC236}">
                  <a16:creationId xmlns:a16="http://schemas.microsoft.com/office/drawing/2014/main" id="{DEAABF2F-9A6C-4238-9911-6016CD0CE97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1813590"/>
                </p:ext>
              </p:extLst>
            </p:nvPr>
          </p:nvGraphicFramePr>
          <p:xfrm>
            <a:off x="5045087" y="2240965"/>
            <a:ext cx="2854982" cy="4008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" name="Worksheet" r:id="rId4" imgW="5619656" imgH="7854953" progId="Excel.Sheet.12">
                    <p:embed/>
                  </p:oleObj>
                </mc:Choice>
                <mc:Fallback>
                  <p:oleObj name="Worksheet" r:id="rId4" imgW="5619656" imgH="7854953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045087" y="2240965"/>
                          <a:ext cx="2854982" cy="40082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A2E1263-B3AC-42E4-AADA-F0B4FC40C7F5}"/>
              </a:ext>
            </a:extLst>
          </p:cNvPr>
          <p:cNvSpPr txBox="1"/>
          <p:nvPr/>
        </p:nvSpPr>
        <p:spPr>
          <a:xfrm>
            <a:off x="1104332" y="2268397"/>
            <a:ext cx="2499376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年間報告書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（様式１）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1AD0EC17-268D-4853-9D12-CBEA29D564D6}"/>
              </a:ext>
            </a:extLst>
          </p:cNvPr>
          <p:cNvSpPr/>
          <p:nvPr/>
        </p:nvSpPr>
        <p:spPr>
          <a:xfrm>
            <a:off x="793314" y="4760870"/>
            <a:ext cx="3073813" cy="1775012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矢印: 下 7">
            <a:extLst>
              <a:ext uri="{FF2B5EF4-FFF2-40B4-BE49-F238E27FC236}">
                <a16:creationId xmlns:a16="http://schemas.microsoft.com/office/drawing/2014/main" id="{3348EDA5-2773-41BF-A2D2-41C0FE773430}"/>
              </a:ext>
            </a:extLst>
          </p:cNvPr>
          <p:cNvSpPr/>
          <p:nvPr/>
        </p:nvSpPr>
        <p:spPr>
          <a:xfrm>
            <a:off x="2022199" y="3600874"/>
            <a:ext cx="820271" cy="1271900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8C371FB-8C5E-45DB-B678-567672141D6A}"/>
              </a:ext>
            </a:extLst>
          </p:cNvPr>
          <p:cNvSpPr txBox="1"/>
          <p:nvPr/>
        </p:nvSpPr>
        <p:spPr>
          <a:xfrm>
            <a:off x="599965" y="3704781"/>
            <a:ext cx="35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その中で特に注力</a:t>
            </a:r>
            <a:r>
              <a:rPr lang="ja-JP" altLang="en-US" sz="2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し</a:t>
            </a:r>
            <a:r>
              <a:rPr kumimoji="1" lang="ja-JP" altLang="en-US" sz="2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た項目を</a:t>
            </a:r>
            <a:endParaRPr kumimoji="1" lang="en-US" altLang="ja-JP" sz="20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ピックアップ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FDEB7AD-5821-47E2-BFBB-D064E1C8D567}"/>
              </a:ext>
            </a:extLst>
          </p:cNvPr>
          <p:cNvSpPr txBox="1"/>
          <p:nvPr/>
        </p:nvSpPr>
        <p:spPr>
          <a:xfrm>
            <a:off x="1030375" y="5111565"/>
            <a:ext cx="2647291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詳細版報告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（次ページ以降参照）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B3CB5C3-937F-4975-AFEA-48CBAC4C8535}"/>
              </a:ext>
            </a:extLst>
          </p:cNvPr>
          <p:cNvSpPr txBox="1"/>
          <p:nvPr/>
        </p:nvSpPr>
        <p:spPr>
          <a:xfrm>
            <a:off x="599965" y="1983440"/>
            <a:ext cx="5901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44C9394-5C32-41D3-891F-CEBA57978443}"/>
              </a:ext>
            </a:extLst>
          </p:cNvPr>
          <p:cNvSpPr txBox="1"/>
          <p:nvPr/>
        </p:nvSpPr>
        <p:spPr>
          <a:xfrm>
            <a:off x="599965" y="4549608"/>
            <a:ext cx="5901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</a:t>
            </a:r>
          </a:p>
        </p:txBody>
      </p:sp>
    </p:spTree>
    <p:extLst>
      <p:ext uri="{BB962C8B-B14F-4D97-AF65-F5344CB8AC3E}">
        <p14:creationId xmlns:p14="http://schemas.microsoft.com/office/powerpoint/2010/main" val="2486976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26F97FC-74D1-4538-B628-6107D442697E}"/>
              </a:ext>
            </a:extLst>
          </p:cNvPr>
          <p:cNvSpPr/>
          <p:nvPr/>
        </p:nvSpPr>
        <p:spPr>
          <a:xfrm>
            <a:off x="1136276" y="958102"/>
            <a:ext cx="10246659" cy="53317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C7E096F-3920-44BF-B532-377CF1EAC73A}"/>
              </a:ext>
            </a:extLst>
          </p:cNvPr>
          <p:cNvSpPr txBox="1"/>
          <p:nvPr/>
        </p:nvSpPr>
        <p:spPr>
          <a:xfrm>
            <a:off x="1624853" y="1022692"/>
            <a:ext cx="9843247" cy="5202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28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マニュアル改善実績とその活用報告</a:t>
            </a:r>
            <a:endParaRPr kumimoji="1" lang="en-US" altLang="ja-JP" sz="28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8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自身が中心となった施設の感染対策研修開催報告</a:t>
            </a:r>
            <a:endParaRPr lang="en-US" altLang="ja-JP" sz="28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</a:t>
            </a: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（企画～アンケート結果まで）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 startAt="3"/>
            </a:pPr>
            <a:r>
              <a:rPr kumimoji="1" lang="ja-JP" altLang="en-US" sz="28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施設における感染症対応　実績報告</a:t>
            </a:r>
            <a:endParaRPr kumimoji="1" lang="en-US" altLang="ja-JP" sz="28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 startAt="3"/>
            </a:pPr>
            <a:r>
              <a:rPr lang="ja-JP" altLang="en-US" sz="28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新規導入または入れ替えをおこなった感染対策物品報告</a:t>
            </a:r>
            <a:endParaRPr lang="en-US" altLang="ja-JP" sz="28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</a:t>
            </a: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（経緯～実際の使用やマニュアルの改善等まで）</a:t>
            </a:r>
            <a:endParaRPr lang="en-US" altLang="ja-JP" sz="2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 startAt="5"/>
            </a:pPr>
            <a:r>
              <a:rPr lang="ja-JP" altLang="en-US" sz="28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施設職員への相談対応事例　</a:t>
            </a: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（質問～回答まで）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 startAt="5"/>
            </a:pPr>
            <a:r>
              <a:rPr lang="ja-JP" altLang="en-US" sz="28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その他　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（感染制御リーダーとしておこなった事）</a:t>
            </a:r>
            <a:endParaRPr lang="ja-JP" altLang="en-US" sz="2800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2824EEF-D45E-45AC-9FB2-FAB713986298}"/>
              </a:ext>
            </a:extLst>
          </p:cNvPr>
          <p:cNvSpPr txBox="1"/>
          <p:nvPr/>
        </p:nvSpPr>
        <p:spPr>
          <a:xfrm>
            <a:off x="1859082" y="340342"/>
            <a:ext cx="10239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以下１～６の項目より、詳細版として選択してください</a:t>
            </a:r>
            <a:endParaRPr kumimoji="1" lang="ja-JP" altLang="en-US" sz="32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5462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D9B44C-987C-4EA5-B5F2-23E588803CCE}"/>
              </a:ext>
            </a:extLst>
          </p:cNvPr>
          <p:cNvSpPr txBox="1"/>
          <p:nvPr/>
        </p:nvSpPr>
        <p:spPr>
          <a:xfrm>
            <a:off x="1065605" y="318782"/>
            <a:ext cx="4487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</a:t>
            </a:r>
            <a:r>
              <a:rPr lang="ja-JP" altLang="en-US" sz="360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提出　（例</a:t>
            </a:r>
            <a:r>
              <a:rPr lang="ja-JP" altLang="en-US" sz="36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）</a:t>
            </a:r>
            <a:endParaRPr kumimoji="1" lang="ja-JP" altLang="en-US" sz="36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3078D16-350A-40FE-AF71-FA48CBF63626}"/>
              </a:ext>
            </a:extLst>
          </p:cNvPr>
          <p:cNvSpPr txBox="1"/>
          <p:nvPr/>
        </p:nvSpPr>
        <p:spPr>
          <a:xfrm>
            <a:off x="7254687" y="5526795"/>
            <a:ext cx="4598896" cy="1106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特別養護老人ホーム　すずき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第１期生　　看護師　淡野　睦</a:t>
            </a:r>
            <a:endParaRPr lang="en-US" altLang="ja-JP" sz="2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8B0A51B-63E1-4EFA-849A-FDE266A18855}"/>
              </a:ext>
            </a:extLst>
          </p:cNvPr>
          <p:cNvSpPr/>
          <p:nvPr/>
        </p:nvSpPr>
        <p:spPr>
          <a:xfrm>
            <a:off x="1142999" y="3489511"/>
            <a:ext cx="10273553" cy="194983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E016044-0288-4817-95FF-5F90D5DEE094}"/>
              </a:ext>
            </a:extLst>
          </p:cNvPr>
          <p:cNvSpPr txBox="1"/>
          <p:nvPr/>
        </p:nvSpPr>
        <p:spPr>
          <a:xfrm>
            <a:off x="1443318" y="2631359"/>
            <a:ext cx="9305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lang="en-US" altLang="ja-JP" sz="4000" b="1" dirty="0">
                <a:solidFill>
                  <a:srgbClr val="FFC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</a:t>
            </a:r>
            <a:r>
              <a:rPr lang="ja-JP" altLang="en-US" sz="4000" b="1" dirty="0">
                <a:solidFill>
                  <a:srgbClr val="FFC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　フォローアップ研修課題報告</a:t>
            </a:r>
            <a:endParaRPr kumimoji="1" lang="ja-JP" altLang="en-US" sz="4000" b="1" dirty="0">
              <a:solidFill>
                <a:srgbClr val="FFC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57055390-E400-44DA-9668-2D7D67B8151F}"/>
              </a:ext>
            </a:extLst>
          </p:cNvPr>
          <p:cNvSpPr/>
          <p:nvPr/>
        </p:nvSpPr>
        <p:spPr>
          <a:xfrm>
            <a:off x="3168989" y="5039670"/>
            <a:ext cx="3741362" cy="823973"/>
          </a:xfrm>
          <a:prstGeom prst="wedgeRoundRectCallout">
            <a:avLst>
              <a:gd name="adj1" fmla="val 55473"/>
              <a:gd name="adj2" fmla="val 75207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必ず</a:t>
            </a:r>
            <a:r>
              <a:rPr kumimoji="1" lang="en-US" altLang="ja-JP" sz="20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『</a:t>
            </a:r>
            <a:r>
              <a:rPr kumimoji="1" lang="ja-JP" altLang="en-US" sz="20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施設名</a:t>
            </a:r>
            <a:r>
              <a:rPr kumimoji="1" lang="en-US" altLang="ja-JP" sz="20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』</a:t>
            </a:r>
            <a:r>
              <a:rPr kumimoji="1" lang="ja-JP" altLang="en-US" sz="200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</a:t>
            </a:r>
            <a:r>
              <a:rPr kumimoji="1" lang="en-US" altLang="ja-JP" sz="200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『</a:t>
            </a:r>
            <a:r>
              <a:rPr kumimoji="1" lang="ja-JP" altLang="en-US" sz="20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氏名</a:t>
            </a:r>
            <a:r>
              <a:rPr kumimoji="1" lang="en-US" altLang="ja-JP" sz="20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』</a:t>
            </a:r>
            <a:r>
              <a:rPr kumimoji="1" lang="ja-JP" altLang="en-US" sz="20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</a:t>
            </a:r>
            <a:endParaRPr kumimoji="1" lang="en-US" altLang="ja-JP" sz="20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記載してください</a:t>
            </a:r>
            <a:endParaRPr kumimoji="1" lang="ja-JP" altLang="en-US" sz="200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7342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BC9761-5E32-4749-A085-F2B8BBD5854C}"/>
              </a:ext>
            </a:extLst>
          </p:cNvPr>
          <p:cNvSpPr txBox="1"/>
          <p:nvPr/>
        </p:nvSpPr>
        <p:spPr>
          <a:xfrm>
            <a:off x="681896" y="1942411"/>
            <a:ext cx="11244756" cy="5306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研修会名：　みんなで学ぼう！正しい手洗い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開催日：　令和６年〇月〇日（月）　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16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時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分～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17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時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00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会場　 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: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会議室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参加者：　看護師　２名、介護福祉士　８名、施設長　１名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　 相談員　２名、ケアワーカー　２名、事務職　１名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            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　　　　　　　　　　　　　　　</a:t>
            </a: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合計　</a:t>
            </a:r>
            <a:r>
              <a:rPr lang="en-US" altLang="ja-JP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16</a:t>
            </a: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名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3704BB44-2361-4CF6-9E44-D38F383BCF39}"/>
              </a:ext>
            </a:extLst>
          </p:cNvPr>
          <p:cNvSpPr/>
          <p:nvPr/>
        </p:nvSpPr>
        <p:spPr>
          <a:xfrm>
            <a:off x="676060" y="843469"/>
            <a:ext cx="11088647" cy="75598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AAEB1EC-4D21-41D1-B6AF-7EB57D718EFC}"/>
              </a:ext>
            </a:extLst>
          </p:cNvPr>
          <p:cNvSpPr txBox="1"/>
          <p:nvPr/>
        </p:nvSpPr>
        <p:spPr>
          <a:xfrm>
            <a:off x="789859" y="708646"/>
            <a:ext cx="10861047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自身が中心となった施設の感染対策研修開催報告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4F7504C-79BE-4520-9550-C74341E7B005}"/>
              </a:ext>
            </a:extLst>
          </p:cNvPr>
          <p:cNvSpPr txBox="1"/>
          <p:nvPr/>
        </p:nvSpPr>
        <p:spPr>
          <a:xfrm>
            <a:off x="541094" y="191282"/>
            <a:ext cx="3352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課題提出　（例）</a:t>
            </a:r>
            <a:endParaRPr kumimoji="1" lang="ja-JP" altLang="en-US" sz="32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1358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BC9761-5E32-4749-A085-F2B8BBD5854C}"/>
              </a:ext>
            </a:extLst>
          </p:cNvPr>
          <p:cNvSpPr txBox="1"/>
          <p:nvPr/>
        </p:nvSpPr>
        <p:spPr>
          <a:xfrm>
            <a:off x="771698" y="1750685"/>
            <a:ext cx="11244756" cy="44754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  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 職員が手指衛生の手技を理解出来る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 ② 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アルコール手指消毒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と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【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手洗い流水石鹸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】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の方法の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 使い分けの違いを理解出来る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 ③ 洗い残しの多い部位を理解出来る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 ④ アルコール手指消毒の使用量が増える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B5FBBEB-D1ED-4C1E-BB34-E55FF8B72B9D}"/>
              </a:ext>
            </a:extLst>
          </p:cNvPr>
          <p:cNvSpPr/>
          <p:nvPr/>
        </p:nvSpPr>
        <p:spPr>
          <a:xfrm flipV="1">
            <a:off x="2386853" y="948018"/>
            <a:ext cx="8014447" cy="1075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4810D5E-05C6-4299-B192-2195F528F800}"/>
              </a:ext>
            </a:extLst>
          </p:cNvPr>
          <p:cNvSpPr txBox="1"/>
          <p:nvPr/>
        </p:nvSpPr>
        <p:spPr>
          <a:xfrm>
            <a:off x="5588835" y="252927"/>
            <a:ext cx="1610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目　的</a:t>
            </a:r>
            <a:endParaRPr kumimoji="1" lang="ja-JP" altLang="en-US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90F6DD-966F-485E-B8EE-9DBBF55D7964}"/>
              </a:ext>
            </a:extLst>
          </p:cNvPr>
          <p:cNvSpPr txBox="1"/>
          <p:nvPr/>
        </p:nvSpPr>
        <p:spPr>
          <a:xfrm>
            <a:off x="541094" y="191282"/>
            <a:ext cx="3352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課題提出　（例）</a:t>
            </a:r>
            <a:endParaRPr kumimoji="1" lang="ja-JP" altLang="en-US" sz="32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5999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BC9761-5E32-4749-A085-F2B8BBD5854C}"/>
              </a:ext>
            </a:extLst>
          </p:cNvPr>
          <p:cNvSpPr txBox="1"/>
          <p:nvPr/>
        </p:nvSpPr>
        <p:spPr>
          <a:xfrm>
            <a:off x="656841" y="1138692"/>
            <a:ext cx="11244756" cy="5137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企画者：　特別養護老人ホームすずき　淡野　睦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講師　 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: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 淡野　睦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内容　 ：　 ① 感染症の成り立ち講義（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分）　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別添資料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2800350" lvl="5" indent="-514350">
              <a:lnSpc>
                <a:spcPct val="150000"/>
              </a:lnSpc>
              <a:buFont typeface="+mj-ea"/>
              <a:buAutoNum type="circleNumDbPlain" startAt="2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標準予防策（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30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分）　</a:t>
            </a:r>
            <a:r>
              <a:rPr lang="ja-JP" altLang="en-US" sz="2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別添資料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2800350" lvl="5" indent="-514350">
              <a:lnSpc>
                <a:spcPct val="150000"/>
              </a:lnSpc>
              <a:buFont typeface="+mj-ea"/>
              <a:buAutoNum type="circleNumDbPlain" startAt="2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手洗いの実技演習（手洗いチェッカーを利用）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lvl="5">
              <a:lnSpc>
                <a:spcPct val="150000"/>
              </a:lnSpc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</a:t>
            </a:r>
            <a:r>
              <a:rPr lang="en-US" altLang="ja-JP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</a:t>
            </a: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分）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2800350" lvl="5" indent="-514350">
              <a:lnSpc>
                <a:spcPct val="150000"/>
              </a:lnSpc>
              <a:buFont typeface="+mj-ea"/>
              <a:buAutoNum type="circleNumDbPlain" startAt="4"/>
            </a:pPr>
            <a:r>
              <a:rPr lang="ja-JP" altLang="en-US" sz="32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アンケート</a:t>
            </a:r>
            <a:endParaRPr lang="en-US" altLang="ja-JP" sz="32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1D8DEDD-299D-41E8-BBA8-9898E0C4A043}"/>
              </a:ext>
            </a:extLst>
          </p:cNvPr>
          <p:cNvSpPr/>
          <p:nvPr/>
        </p:nvSpPr>
        <p:spPr>
          <a:xfrm flipV="1">
            <a:off x="2386853" y="948018"/>
            <a:ext cx="8014447" cy="1075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64E5EDA-EE25-4E3D-AB3F-03A407BECAA1}"/>
              </a:ext>
            </a:extLst>
          </p:cNvPr>
          <p:cNvSpPr txBox="1"/>
          <p:nvPr/>
        </p:nvSpPr>
        <p:spPr>
          <a:xfrm>
            <a:off x="5353943" y="82783"/>
            <a:ext cx="2405874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開催報告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CCD8BD7-C8FB-411F-B409-FA78EADEB578}"/>
              </a:ext>
            </a:extLst>
          </p:cNvPr>
          <p:cNvSpPr txBox="1"/>
          <p:nvPr/>
        </p:nvSpPr>
        <p:spPr>
          <a:xfrm>
            <a:off x="541094" y="191282"/>
            <a:ext cx="3352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課題提出　（例）</a:t>
            </a:r>
            <a:endParaRPr kumimoji="1" lang="ja-JP" altLang="en-US" sz="32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5617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342E48F-B931-4B40-91F2-3F670C22DE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2000"/>
          </a:blip>
          <a:srcRect l="4989" t="32745" r="36775" b="8824"/>
          <a:stretch/>
        </p:blipFill>
        <p:spPr>
          <a:xfrm>
            <a:off x="576926" y="1678274"/>
            <a:ext cx="4965153" cy="3852582"/>
          </a:xfrm>
          <a:prstGeom prst="rect">
            <a:avLst/>
          </a:prstGeom>
        </p:spPr>
      </p:pic>
      <p:pic>
        <p:nvPicPr>
          <p:cNvPr id="9" name="図 8" descr="レストランのテーブルに座っている人たち&#10;&#10;低い精度で自動的に生成された説明">
            <a:extLst>
              <a:ext uri="{FF2B5EF4-FFF2-40B4-BE49-F238E27FC236}">
                <a16:creationId xmlns:a16="http://schemas.microsoft.com/office/drawing/2014/main" id="{527C76FC-734B-4A97-BECA-66F2A4BB05A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91264"/>
            <a:ext cx="5095744" cy="398171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4CED37C-9D6B-4BF9-BE5C-433C079598A9}"/>
              </a:ext>
            </a:extLst>
          </p:cNvPr>
          <p:cNvSpPr/>
          <p:nvPr/>
        </p:nvSpPr>
        <p:spPr>
          <a:xfrm flipV="1">
            <a:off x="2386853" y="948018"/>
            <a:ext cx="8014447" cy="1075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A06D96F-4B87-4961-BE95-C68F1F705880}"/>
              </a:ext>
            </a:extLst>
          </p:cNvPr>
          <p:cNvSpPr txBox="1"/>
          <p:nvPr/>
        </p:nvSpPr>
        <p:spPr>
          <a:xfrm>
            <a:off x="4823670" y="87105"/>
            <a:ext cx="2768367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研修の様子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DA08D4F-5DE5-491F-8378-27D5639D4B06}"/>
              </a:ext>
            </a:extLst>
          </p:cNvPr>
          <p:cNvSpPr txBox="1"/>
          <p:nvPr/>
        </p:nvSpPr>
        <p:spPr>
          <a:xfrm>
            <a:off x="541094" y="191282"/>
            <a:ext cx="3352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課題提出　（例）</a:t>
            </a:r>
            <a:endParaRPr kumimoji="1" lang="ja-JP" altLang="en-US" sz="32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263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グラフ 13">
            <a:extLst>
              <a:ext uri="{FF2B5EF4-FFF2-40B4-BE49-F238E27FC236}">
                <a16:creationId xmlns:a16="http://schemas.microsoft.com/office/drawing/2014/main" id="{BC10E320-5EB3-4626-8B6B-BA0F770001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1136833"/>
              </p:ext>
            </p:extLst>
          </p:nvPr>
        </p:nvGraphicFramePr>
        <p:xfrm>
          <a:off x="199851" y="1418665"/>
          <a:ext cx="4439383" cy="3548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120D63-250A-4DE6-840E-411A7D1C1B89}"/>
              </a:ext>
            </a:extLst>
          </p:cNvPr>
          <p:cNvSpPr txBox="1"/>
          <p:nvPr/>
        </p:nvSpPr>
        <p:spPr>
          <a:xfrm>
            <a:off x="1003255" y="5091741"/>
            <a:ext cx="2053433" cy="4755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参加者職種分類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C6A8FC-261E-497F-8643-9175E13805B5}"/>
              </a:ext>
            </a:extLst>
          </p:cNvPr>
          <p:cNvSpPr txBox="1"/>
          <p:nvPr/>
        </p:nvSpPr>
        <p:spPr>
          <a:xfrm>
            <a:off x="4032331" y="5091741"/>
            <a:ext cx="3323516" cy="4755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（例）　講義１は理解できたか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AF11C3AA-38B7-48F7-BBA7-54A1195390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9772532"/>
              </p:ext>
            </p:extLst>
          </p:nvPr>
        </p:nvGraphicFramePr>
        <p:xfrm>
          <a:off x="3842930" y="1462368"/>
          <a:ext cx="4439382" cy="3461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9DD1EAD7-45FC-4DC9-8C3B-4951294916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4390718"/>
              </p:ext>
            </p:extLst>
          </p:nvPr>
        </p:nvGraphicFramePr>
        <p:xfrm>
          <a:off x="7436702" y="1553134"/>
          <a:ext cx="4488689" cy="3414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71FE30C-C200-4909-8697-7F2E9A19FE9C}"/>
              </a:ext>
            </a:extLst>
          </p:cNvPr>
          <p:cNvSpPr txBox="1"/>
          <p:nvPr/>
        </p:nvSpPr>
        <p:spPr>
          <a:xfrm>
            <a:off x="7624961" y="5091741"/>
            <a:ext cx="4300430" cy="4755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（例）　正しく手洗いが実践できそうか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03E37D05-560B-4E7C-9BC4-7E1F79E1EF7B}"/>
              </a:ext>
            </a:extLst>
          </p:cNvPr>
          <p:cNvSpPr/>
          <p:nvPr/>
        </p:nvSpPr>
        <p:spPr>
          <a:xfrm flipV="1">
            <a:off x="2386853" y="948018"/>
            <a:ext cx="8014447" cy="1075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171FBBC-68EC-4144-8D18-1D419946B0D9}"/>
              </a:ext>
            </a:extLst>
          </p:cNvPr>
          <p:cNvSpPr txBox="1"/>
          <p:nvPr/>
        </p:nvSpPr>
        <p:spPr>
          <a:xfrm>
            <a:off x="4032331" y="103744"/>
            <a:ext cx="5043726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研修後アンケート結果</a:t>
            </a:r>
            <a:endParaRPr lang="en-US" altLang="ja-JP" sz="3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FED68E8-E9DD-4284-95B4-739EC29C55F3}"/>
              </a:ext>
            </a:extLst>
          </p:cNvPr>
          <p:cNvSpPr txBox="1"/>
          <p:nvPr/>
        </p:nvSpPr>
        <p:spPr>
          <a:xfrm>
            <a:off x="541094" y="262420"/>
            <a:ext cx="3352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課題提出　（例）</a:t>
            </a:r>
            <a:endParaRPr kumimoji="1" lang="ja-JP" altLang="en-US" sz="3200" dirty="0">
              <a:solidFill>
                <a:srgbClr val="FF0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7713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ペーパー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ペーパー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ペーパー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ペーパー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3546</TotalTime>
  <Words>791</Words>
  <Application>Microsoft Office PowerPoint</Application>
  <PresentationFormat>ワイド画面</PresentationFormat>
  <Paragraphs>106</Paragraphs>
  <Slides>13</Slides>
  <Notes>9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3" baseType="lpstr">
      <vt:lpstr>BIZ UDPゴシック</vt:lpstr>
      <vt:lpstr>BIZ UDP明朝 Medium</vt:lpstr>
      <vt:lpstr>MS UI Gothic</vt:lpstr>
      <vt:lpstr>游ゴシック</vt:lpstr>
      <vt:lpstr>游ゴシック Light</vt:lpstr>
      <vt:lpstr>Arial</vt:lpstr>
      <vt:lpstr>Century</vt:lpstr>
      <vt:lpstr>Wingdings</vt:lpstr>
      <vt:lpstr>Office テーマ</vt:lpstr>
      <vt:lpstr>Worksheet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MUTSUMI TANNO</dc:creator>
  <cp:lastModifiedBy>淡野　睦</cp:lastModifiedBy>
  <cp:revision>52</cp:revision>
  <cp:lastPrinted>2025-03-04T08:30:57Z</cp:lastPrinted>
  <dcterms:created xsi:type="dcterms:W3CDTF">2024-09-06T08:49:04Z</dcterms:created>
  <dcterms:modified xsi:type="dcterms:W3CDTF">2025-03-13T07:58:51Z</dcterms:modified>
</cp:coreProperties>
</file>