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7" r:id="rId2"/>
    <p:sldId id="258"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66" autoAdjust="0"/>
  </p:normalViewPr>
  <p:slideViewPr>
    <p:cSldViewPr snapToGrid="0">
      <p:cViewPr varScale="1">
        <p:scale>
          <a:sx n="82" d="100"/>
          <a:sy n="82" d="100"/>
        </p:scale>
        <p:origin x="23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18830" cy="495029"/>
          </a:xfrm>
          <a:prstGeom prst="rect">
            <a:avLst/>
          </a:prstGeom>
        </p:spPr>
        <p:txBody>
          <a:bodyPr vert="horz" lIns="94852" tIns="47425" rIns="94852" bIns="4742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5029"/>
          </a:xfrm>
          <a:prstGeom prst="rect">
            <a:avLst/>
          </a:prstGeom>
        </p:spPr>
        <p:txBody>
          <a:bodyPr vert="horz" lIns="94852" tIns="47425" rIns="94852" bIns="47425" rtlCol="0"/>
          <a:lstStyle>
            <a:lvl1pPr algn="r">
              <a:defRPr sz="1200"/>
            </a:lvl1pPr>
          </a:lstStyle>
          <a:p>
            <a:fld id="{3D230F0B-B90B-450C-8647-5FBF21BF6B8B}" type="datetimeFigureOut">
              <a:rPr kumimoji="1" lang="ja-JP" altLang="en-US" smtClean="0"/>
              <a:t>2024/10/28</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4852" tIns="47425" rIns="94852" bIns="47425"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4852" tIns="47425" rIns="94852" bIns="474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6"/>
            <a:ext cx="2918830" cy="495028"/>
          </a:xfrm>
          <a:prstGeom prst="rect">
            <a:avLst/>
          </a:prstGeom>
        </p:spPr>
        <p:txBody>
          <a:bodyPr vert="horz" lIns="94852" tIns="47425" rIns="94852" bIns="474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0" cy="495028"/>
          </a:xfrm>
          <a:prstGeom prst="rect">
            <a:avLst/>
          </a:prstGeom>
        </p:spPr>
        <p:txBody>
          <a:bodyPr vert="horz" lIns="94852" tIns="47425" rIns="94852" bIns="47425" rtlCol="0" anchor="b"/>
          <a:lstStyle>
            <a:lvl1pPr algn="r">
              <a:defRPr sz="1200"/>
            </a:lvl1pPr>
          </a:lstStyle>
          <a:p>
            <a:fld id="{4FFD9CB2-71F9-4758-A77F-306A009EA87E}" type="slidenum">
              <a:rPr kumimoji="1" lang="ja-JP" altLang="en-US" smtClean="0"/>
              <a:t>‹#›</a:t>
            </a:fld>
            <a:endParaRPr kumimoji="1" lang="ja-JP" altLang="en-US"/>
          </a:p>
        </p:txBody>
      </p:sp>
    </p:spTree>
    <p:extLst>
      <p:ext uri="{BB962C8B-B14F-4D97-AF65-F5344CB8AC3E}">
        <p14:creationId xmlns:p14="http://schemas.microsoft.com/office/powerpoint/2010/main" val="27593467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6150" y="1233488"/>
            <a:ext cx="230346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CE72FBB-0605-4784-8B24-58AD32245A52}" type="slidenum">
              <a:rPr kumimoji="1" lang="ja-JP" altLang="en-US" smtClean="0"/>
              <a:t>2</a:t>
            </a:fld>
            <a:endParaRPr kumimoji="1" lang="ja-JP" altLang="en-US"/>
          </a:p>
        </p:txBody>
      </p:sp>
    </p:spTree>
    <p:extLst>
      <p:ext uri="{BB962C8B-B14F-4D97-AF65-F5344CB8AC3E}">
        <p14:creationId xmlns:p14="http://schemas.microsoft.com/office/powerpoint/2010/main" val="334232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E642A4-0B8D-41D4-AC1C-2C51A4F37649}"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7D837-4C6D-414D-8B99-4BBCF34EEE6F}" type="slidenum">
              <a:rPr kumimoji="1" lang="ja-JP" altLang="en-US" smtClean="0"/>
              <a:t>‹#›</a:t>
            </a:fld>
            <a:endParaRPr kumimoji="1" lang="ja-JP" altLang="en-US"/>
          </a:p>
        </p:txBody>
      </p:sp>
    </p:spTree>
    <p:extLst>
      <p:ext uri="{BB962C8B-B14F-4D97-AF65-F5344CB8AC3E}">
        <p14:creationId xmlns:p14="http://schemas.microsoft.com/office/powerpoint/2010/main" val="1801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E642A4-0B8D-41D4-AC1C-2C51A4F37649}"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7D837-4C6D-414D-8B99-4BBCF34EEE6F}" type="slidenum">
              <a:rPr kumimoji="1" lang="ja-JP" altLang="en-US" smtClean="0"/>
              <a:t>‹#›</a:t>
            </a:fld>
            <a:endParaRPr kumimoji="1" lang="ja-JP" altLang="en-US"/>
          </a:p>
        </p:txBody>
      </p:sp>
    </p:spTree>
    <p:extLst>
      <p:ext uri="{BB962C8B-B14F-4D97-AF65-F5344CB8AC3E}">
        <p14:creationId xmlns:p14="http://schemas.microsoft.com/office/powerpoint/2010/main" val="322070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E642A4-0B8D-41D4-AC1C-2C51A4F37649}"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7D837-4C6D-414D-8B99-4BBCF34EEE6F}" type="slidenum">
              <a:rPr kumimoji="1" lang="ja-JP" altLang="en-US" smtClean="0"/>
              <a:t>‹#›</a:t>
            </a:fld>
            <a:endParaRPr kumimoji="1" lang="ja-JP" altLang="en-US"/>
          </a:p>
        </p:txBody>
      </p:sp>
    </p:spTree>
    <p:extLst>
      <p:ext uri="{BB962C8B-B14F-4D97-AF65-F5344CB8AC3E}">
        <p14:creationId xmlns:p14="http://schemas.microsoft.com/office/powerpoint/2010/main" val="111268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E642A4-0B8D-41D4-AC1C-2C51A4F37649}"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7D837-4C6D-414D-8B99-4BBCF34EEE6F}" type="slidenum">
              <a:rPr kumimoji="1" lang="ja-JP" altLang="en-US" smtClean="0"/>
              <a:t>‹#›</a:t>
            </a:fld>
            <a:endParaRPr kumimoji="1" lang="ja-JP" altLang="en-US"/>
          </a:p>
        </p:txBody>
      </p:sp>
    </p:spTree>
    <p:extLst>
      <p:ext uri="{BB962C8B-B14F-4D97-AF65-F5344CB8AC3E}">
        <p14:creationId xmlns:p14="http://schemas.microsoft.com/office/powerpoint/2010/main" val="252937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E642A4-0B8D-41D4-AC1C-2C51A4F37649}" type="datetimeFigureOut">
              <a:rPr kumimoji="1" lang="ja-JP" altLang="en-US" smtClean="0"/>
              <a:t>2024/10/28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57D837-4C6D-414D-8B99-4BBCF34EEE6F}" type="slidenum">
              <a:rPr kumimoji="1" lang="ja-JP" altLang="en-US" smtClean="0"/>
              <a:t>‹#›</a:t>
            </a:fld>
            <a:endParaRPr kumimoji="1" lang="ja-JP" altLang="en-US"/>
          </a:p>
        </p:txBody>
      </p:sp>
    </p:spTree>
    <p:extLst>
      <p:ext uri="{BB962C8B-B14F-4D97-AF65-F5344CB8AC3E}">
        <p14:creationId xmlns:p14="http://schemas.microsoft.com/office/powerpoint/2010/main" val="109252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E642A4-0B8D-41D4-AC1C-2C51A4F37649}" type="datetimeFigureOut">
              <a:rPr kumimoji="1" lang="ja-JP" altLang="en-US" smtClean="0"/>
              <a:t>2024/10/28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57D837-4C6D-414D-8B99-4BBCF34EEE6F}" type="slidenum">
              <a:rPr kumimoji="1" lang="ja-JP" altLang="en-US" smtClean="0"/>
              <a:t>‹#›</a:t>
            </a:fld>
            <a:endParaRPr kumimoji="1" lang="ja-JP" altLang="en-US"/>
          </a:p>
        </p:txBody>
      </p:sp>
    </p:spTree>
    <p:extLst>
      <p:ext uri="{BB962C8B-B14F-4D97-AF65-F5344CB8AC3E}">
        <p14:creationId xmlns:p14="http://schemas.microsoft.com/office/powerpoint/2010/main" val="8751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E642A4-0B8D-41D4-AC1C-2C51A4F37649}" type="datetimeFigureOut">
              <a:rPr kumimoji="1" lang="ja-JP" altLang="en-US" smtClean="0"/>
              <a:t>2024/10/28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57D837-4C6D-414D-8B99-4BBCF34EEE6F}" type="slidenum">
              <a:rPr kumimoji="1" lang="ja-JP" altLang="en-US" smtClean="0"/>
              <a:t>‹#›</a:t>
            </a:fld>
            <a:endParaRPr kumimoji="1" lang="ja-JP" altLang="en-US"/>
          </a:p>
        </p:txBody>
      </p:sp>
    </p:spTree>
    <p:extLst>
      <p:ext uri="{BB962C8B-B14F-4D97-AF65-F5344CB8AC3E}">
        <p14:creationId xmlns:p14="http://schemas.microsoft.com/office/powerpoint/2010/main" val="350724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E642A4-0B8D-41D4-AC1C-2C51A4F37649}" type="datetimeFigureOut">
              <a:rPr kumimoji="1" lang="ja-JP" altLang="en-US" smtClean="0"/>
              <a:t>2024/10/28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57D837-4C6D-414D-8B99-4BBCF34EEE6F}" type="slidenum">
              <a:rPr kumimoji="1" lang="ja-JP" altLang="en-US" smtClean="0"/>
              <a:t>‹#›</a:t>
            </a:fld>
            <a:endParaRPr kumimoji="1" lang="ja-JP" altLang="en-US"/>
          </a:p>
        </p:txBody>
      </p:sp>
    </p:spTree>
    <p:extLst>
      <p:ext uri="{BB962C8B-B14F-4D97-AF65-F5344CB8AC3E}">
        <p14:creationId xmlns:p14="http://schemas.microsoft.com/office/powerpoint/2010/main" val="232008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642A4-0B8D-41D4-AC1C-2C51A4F37649}" type="datetimeFigureOut">
              <a:rPr kumimoji="1" lang="ja-JP" altLang="en-US" smtClean="0"/>
              <a:t>2024/10/28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57D837-4C6D-414D-8B99-4BBCF34EEE6F}" type="slidenum">
              <a:rPr kumimoji="1" lang="ja-JP" altLang="en-US" smtClean="0"/>
              <a:t>‹#›</a:t>
            </a:fld>
            <a:endParaRPr kumimoji="1" lang="ja-JP" altLang="en-US"/>
          </a:p>
        </p:txBody>
      </p:sp>
    </p:spTree>
    <p:extLst>
      <p:ext uri="{BB962C8B-B14F-4D97-AF65-F5344CB8AC3E}">
        <p14:creationId xmlns:p14="http://schemas.microsoft.com/office/powerpoint/2010/main" val="426157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E642A4-0B8D-41D4-AC1C-2C51A4F37649}" type="datetimeFigureOut">
              <a:rPr kumimoji="1" lang="ja-JP" altLang="en-US" smtClean="0"/>
              <a:t>2024/10/28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57D837-4C6D-414D-8B99-4BBCF34EEE6F}" type="slidenum">
              <a:rPr kumimoji="1" lang="ja-JP" altLang="en-US" smtClean="0"/>
              <a:t>‹#›</a:t>
            </a:fld>
            <a:endParaRPr kumimoji="1" lang="ja-JP" altLang="en-US"/>
          </a:p>
        </p:txBody>
      </p:sp>
    </p:spTree>
    <p:extLst>
      <p:ext uri="{BB962C8B-B14F-4D97-AF65-F5344CB8AC3E}">
        <p14:creationId xmlns:p14="http://schemas.microsoft.com/office/powerpoint/2010/main" val="13798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E642A4-0B8D-41D4-AC1C-2C51A4F37649}" type="datetimeFigureOut">
              <a:rPr kumimoji="1" lang="ja-JP" altLang="en-US" smtClean="0"/>
              <a:t>2024/10/28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57D837-4C6D-414D-8B99-4BBCF34EEE6F}" type="slidenum">
              <a:rPr kumimoji="1" lang="ja-JP" altLang="en-US" smtClean="0"/>
              <a:t>‹#›</a:t>
            </a:fld>
            <a:endParaRPr kumimoji="1" lang="ja-JP" altLang="en-US"/>
          </a:p>
        </p:txBody>
      </p:sp>
    </p:spTree>
    <p:extLst>
      <p:ext uri="{BB962C8B-B14F-4D97-AF65-F5344CB8AC3E}">
        <p14:creationId xmlns:p14="http://schemas.microsoft.com/office/powerpoint/2010/main" val="263628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8E642A4-0B8D-41D4-AC1C-2C51A4F37649}" type="datetimeFigureOut">
              <a:rPr kumimoji="1" lang="ja-JP" altLang="en-US" smtClean="0"/>
              <a:t>2024/10/28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57D837-4C6D-414D-8B99-4BBCF34EEE6F}" type="slidenum">
              <a:rPr kumimoji="1" lang="ja-JP" altLang="en-US" smtClean="0"/>
              <a:t>‹#›</a:t>
            </a:fld>
            <a:endParaRPr kumimoji="1" lang="ja-JP" altLang="en-US"/>
          </a:p>
        </p:txBody>
      </p:sp>
    </p:spTree>
    <p:extLst>
      <p:ext uri="{BB962C8B-B14F-4D97-AF65-F5344CB8AC3E}">
        <p14:creationId xmlns:p14="http://schemas.microsoft.com/office/powerpoint/2010/main" val="1422141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a0604@pref.shiga.lg.j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EDF649DE-8646-47D4-B222-E4F37B164420}"/>
              </a:ext>
            </a:extLst>
          </p:cNvPr>
          <p:cNvPicPr>
            <a:picLocks noChangeAspect="1"/>
          </p:cNvPicPr>
          <p:nvPr/>
        </p:nvPicPr>
        <p:blipFill rotWithShape="1">
          <a:blip r:embed="rId2">
            <a:extLst>
              <a:ext uri="{28A0092B-C50C-407E-A947-70E740481C1C}">
                <a14:useLocalDpi xmlns:a14="http://schemas.microsoft.com/office/drawing/2010/main" val="0"/>
              </a:ext>
            </a:extLst>
          </a:blip>
          <a:srcRect r="3514"/>
          <a:stretch/>
        </p:blipFill>
        <p:spPr>
          <a:xfrm>
            <a:off x="15895" y="36645"/>
            <a:ext cx="3993292" cy="3104030"/>
          </a:xfrm>
          <a:prstGeom prst="rect">
            <a:avLst/>
          </a:prstGeom>
          <a:ln>
            <a:noFill/>
          </a:ln>
          <a:effectLst>
            <a:softEdge rad="112500"/>
          </a:effectLst>
        </p:spPr>
      </p:pic>
      <p:sp>
        <p:nvSpPr>
          <p:cNvPr id="18" name="正方形/長方形 17">
            <a:extLst>
              <a:ext uri="{FF2B5EF4-FFF2-40B4-BE49-F238E27FC236}">
                <a16:creationId xmlns:a16="http://schemas.microsoft.com/office/drawing/2014/main" id="{10B468DD-9DD7-4FD3-9CF1-FA8F18692E8E}"/>
              </a:ext>
            </a:extLst>
          </p:cNvPr>
          <p:cNvSpPr/>
          <p:nvPr/>
        </p:nvSpPr>
        <p:spPr>
          <a:xfrm>
            <a:off x="7843" y="9523889"/>
            <a:ext cx="6858001" cy="376803"/>
          </a:xfrm>
          <a:prstGeom prst="rect">
            <a:avLst/>
          </a:prstGeom>
          <a:solidFill>
            <a:schemeClr val="accent2">
              <a:lumMod val="50000"/>
            </a:schemeClr>
          </a:solidFill>
          <a:ln>
            <a:solidFill>
              <a:schemeClr val="bg1"/>
            </a:solidFill>
          </a:ln>
        </p:spPr>
        <p:txBody>
          <a:bodyPr wrap="square">
            <a:spAutoFit/>
          </a:bodyPr>
          <a:lstStyle/>
          <a:p>
            <a:endParaRPr lang="ja-JP" altLang="en-US" sz="1200" dirty="0"/>
          </a:p>
        </p:txBody>
      </p:sp>
      <p:sp>
        <p:nvSpPr>
          <p:cNvPr id="22" name="正方形/長方形 21">
            <a:extLst>
              <a:ext uri="{FF2B5EF4-FFF2-40B4-BE49-F238E27FC236}">
                <a16:creationId xmlns:a16="http://schemas.microsoft.com/office/drawing/2014/main" id="{3C33DC14-7E42-4241-A877-B0009B8A116B}"/>
              </a:ext>
            </a:extLst>
          </p:cNvPr>
          <p:cNvSpPr/>
          <p:nvPr/>
        </p:nvSpPr>
        <p:spPr>
          <a:xfrm>
            <a:off x="7023109" y="5112650"/>
            <a:ext cx="6869713" cy="842008"/>
          </a:xfrm>
          <a:prstGeom prst="rect">
            <a:avLst/>
          </a:prstGeom>
          <a:solidFill>
            <a:schemeClr val="accent1">
              <a:lumMod val="20000"/>
              <a:lumOff val="80000"/>
            </a:schemeClr>
          </a:solidFill>
          <a:ln>
            <a:solidFill>
              <a:schemeClr val="bg1"/>
            </a:solidFill>
          </a:ln>
        </p:spPr>
        <p:txBody>
          <a:bodyPr wrap="square">
            <a:spAutoFit/>
          </a:bodyPr>
          <a:lstStyle/>
          <a:p>
            <a:endParaRPr lang="ja-JP" altLang="en-US" sz="1200" dirty="0"/>
          </a:p>
        </p:txBody>
      </p:sp>
      <p:sp>
        <p:nvSpPr>
          <p:cNvPr id="29" name="テキスト ボックス 28"/>
          <p:cNvSpPr txBox="1"/>
          <p:nvPr/>
        </p:nvSpPr>
        <p:spPr>
          <a:xfrm>
            <a:off x="4429731" y="7259571"/>
            <a:ext cx="1396536" cy="253916"/>
          </a:xfrm>
          <a:prstGeom prst="rect">
            <a:avLst/>
          </a:prstGeom>
          <a:noFill/>
        </p:spPr>
        <p:txBody>
          <a:bodyPr wrap="none" rtlCol="0">
            <a:spAutoFit/>
          </a:bodyPr>
          <a:lstStyle/>
          <a:p>
            <a:r>
              <a:rPr lang="ja-JP" altLang="en-US" sz="1050" dirty="0">
                <a:solidFill>
                  <a:schemeClr val="bg1"/>
                </a:solidFill>
                <a:latin typeface="UD デジタル 教科書体 NP-B" panose="02020700000000000000" pitchFamily="18" charset="-128"/>
                <a:ea typeface="UD デジタル 教科書体 NP-B" panose="02020700000000000000" pitchFamily="18" charset="-128"/>
              </a:rPr>
              <a:t>現在の鎌掛の街並み</a:t>
            </a:r>
          </a:p>
        </p:txBody>
      </p:sp>
      <p:sp>
        <p:nvSpPr>
          <p:cNvPr id="24" name="正方形/長方形 23">
            <a:extLst>
              <a:ext uri="{FF2B5EF4-FFF2-40B4-BE49-F238E27FC236}">
                <a16:creationId xmlns:a16="http://schemas.microsoft.com/office/drawing/2014/main" id="{D82289B8-DA64-4DD1-A737-42038A8A7DDF}"/>
              </a:ext>
            </a:extLst>
          </p:cNvPr>
          <p:cNvSpPr/>
          <p:nvPr/>
        </p:nvSpPr>
        <p:spPr>
          <a:xfrm>
            <a:off x="84177" y="3875084"/>
            <a:ext cx="6677932" cy="1394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t" anchorCtr="0" forceAA="0" compatLnSpc="1">
            <a:prstTxWarp prst="textNoShape">
              <a:avLst/>
            </a:prstTxWarp>
            <a:noAutofit/>
          </a:bodyPr>
          <a:lstStyle/>
          <a:p>
            <a:pPr algn="just"/>
            <a:r>
              <a:rPr lang="ja-JP" altLang="en-US" sz="1156" kern="100" dirty="0">
                <a:solidFill>
                  <a:schemeClr val="tx1"/>
                </a:solidFill>
                <a:ea typeface="UD デジタル 教科書体 NP-B" panose="02020700000000000000" pitchFamily="18" charset="-128"/>
                <a:cs typeface="Times New Roman" panose="02020603050405020304" pitchFamily="18" charset="0"/>
              </a:rPr>
              <a:t>　</a:t>
            </a:r>
            <a:r>
              <a:rPr kumimoji="0" lang="ja-JP" altLang="en-US" sz="1200" b="0" i="0" u="none" strike="noStrike" kern="100" cap="none" spc="0" normalizeH="0" baseline="0" noProof="0" dirty="0">
                <a:ln>
                  <a:noFill/>
                </a:ln>
                <a:solidFill>
                  <a:prstClr val="black"/>
                </a:solidFill>
                <a:effectLst/>
                <a:uLnTx/>
                <a:uFillTx/>
                <a:latin typeface="Calibri" panose="020F0502020204030204"/>
                <a:ea typeface="UD デジタル 教科書体 NP-B" panose="02020700000000000000" pitchFamily="18" charset="-128"/>
                <a:cs typeface="Times New Roman" panose="02020603050405020304" pitchFamily="18" charset="0"/>
              </a:rPr>
              <a:t>鳥居本宿は</a:t>
            </a:r>
            <a:r>
              <a:rPr kumimoji="0" lang="ja-JP" altLang="en-US" sz="1156" b="0" i="0" u="none" strike="noStrike" kern="100" cap="none" spc="0" normalizeH="0" baseline="0" noProof="0" dirty="0">
                <a:ln>
                  <a:noFill/>
                </a:ln>
                <a:solidFill>
                  <a:prstClr val="black"/>
                </a:solidFill>
                <a:effectLst/>
                <a:uLnTx/>
                <a:uFillTx/>
                <a:latin typeface="Calibri" panose="020F0502020204030204"/>
                <a:ea typeface="UD デジタル 教科書体 NP-B" panose="02020700000000000000" pitchFamily="18" charset="-128"/>
                <a:cs typeface="Times New Roman" panose="02020603050405020304" pitchFamily="18" charset="0"/>
              </a:rPr>
              <a:t>、滋賀県東、歴史的な街道の朝鮮人街道や北国街道に分岐する中山道の６３番目の宿場町で、６４番目の高宮宿とともに現在の彦根市に位置しています。歴史的街道沿いの地域では、歴史的な建造物や街道等を大切に守り伝えてこられていますが、他の宿場町と同様にモータリゼーションの進展、建築・広告技術の進化、社会情勢等の変化に伴い、昔ながらの風景が失われつつあります。この度、まちづくりの先生をお招きし、鳥居本のまちなみや景観資源を活かしたまちづくりのご講演等を通して、未来へと繋がる歴史的街道の魅力や地域の景観まちづくりについて考えるきっかけにしていただくタウンミーティングを開催します。</a:t>
            </a:r>
            <a:endParaRPr lang="ja-JP" altLang="en-US" sz="1156" kern="100" dirty="0">
              <a:solidFill>
                <a:schemeClr val="tx1"/>
              </a:solidFill>
              <a:ea typeface="UD デジタル 教科書体 NP-B" panose="02020700000000000000" pitchFamily="18"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FC0EDF11-3F3A-4EEB-A8E0-719E9B619828}"/>
              </a:ext>
            </a:extLst>
          </p:cNvPr>
          <p:cNvSpPr txBox="1"/>
          <p:nvPr/>
        </p:nvSpPr>
        <p:spPr>
          <a:xfrm>
            <a:off x="-59755" y="3084852"/>
            <a:ext cx="7082864" cy="769441"/>
          </a:xfrm>
          <a:prstGeom prst="rect">
            <a:avLst/>
          </a:prstGeom>
          <a:noFill/>
        </p:spPr>
        <p:txBody>
          <a:bodyPr wrap="square" rtlCol="0">
            <a:spAutoFit/>
          </a:bodyPr>
          <a:lstStyle/>
          <a:p>
            <a:r>
              <a:rPr kumimoji="1" lang="en-US" altLang="ja-JP" sz="1600" b="1" dirty="0">
                <a:solidFill>
                  <a:srgbClr val="FF0000"/>
                </a:solidFill>
                <a:latin typeface="+mj-ea"/>
                <a:ea typeface="+mj-ea"/>
              </a:rPr>
              <a:t>【</a:t>
            </a:r>
            <a:r>
              <a:rPr kumimoji="1" lang="ja-JP" altLang="en-US" sz="1600" b="1" dirty="0">
                <a:solidFill>
                  <a:srgbClr val="FF0000"/>
                </a:solidFill>
                <a:latin typeface="+mj-ea"/>
                <a:ea typeface="+mj-ea"/>
              </a:rPr>
              <a:t>まちをつなぎ、未来へとつながる歴史街道の魅力</a:t>
            </a:r>
            <a:r>
              <a:rPr kumimoji="1" lang="en-US" altLang="ja-JP" sz="1600" b="1" dirty="0">
                <a:solidFill>
                  <a:srgbClr val="FF0000"/>
                </a:solidFill>
                <a:latin typeface="+mj-ea"/>
                <a:ea typeface="+mj-ea"/>
              </a:rPr>
              <a:t>】</a:t>
            </a:r>
            <a:r>
              <a:rPr kumimoji="1" lang="en-US" altLang="ja-JP" sz="1200" b="1" dirty="0">
                <a:solidFill>
                  <a:srgbClr val="FF0000"/>
                </a:solidFill>
                <a:latin typeface="+mj-ea"/>
                <a:ea typeface="+mj-ea"/>
              </a:rPr>
              <a:t>※</a:t>
            </a:r>
            <a:r>
              <a:rPr kumimoji="1" lang="ja-JP" altLang="en-US" sz="1200" b="1" dirty="0">
                <a:solidFill>
                  <a:srgbClr val="FF0000"/>
                </a:solidFill>
                <a:latin typeface="+mj-ea"/>
                <a:ea typeface="+mj-ea"/>
              </a:rPr>
              <a:t>講演と街歩きを実施します。</a:t>
            </a:r>
            <a:endParaRPr kumimoji="1" lang="en-US" altLang="ja-JP" sz="1600" b="1" dirty="0">
              <a:solidFill>
                <a:srgbClr val="FF0000"/>
              </a:solidFill>
              <a:latin typeface="+mj-ea"/>
              <a:ea typeface="+mj-ea"/>
            </a:endParaRPr>
          </a:p>
          <a:p>
            <a:r>
              <a:rPr kumimoji="1" lang="ja-JP" altLang="en-US" sz="1600" b="1" dirty="0">
                <a:solidFill>
                  <a:srgbClr val="FF0000"/>
                </a:solidFill>
                <a:latin typeface="+mj-ea"/>
                <a:ea typeface="+mj-ea"/>
              </a:rPr>
              <a:t>　</a:t>
            </a:r>
            <a:r>
              <a:rPr kumimoji="1" lang="ja-JP" altLang="en-US" sz="1200" b="1" dirty="0">
                <a:solidFill>
                  <a:srgbClr val="FF0000"/>
                </a:solidFill>
                <a:latin typeface="+mj-ea"/>
                <a:ea typeface="+mj-ea"/>
              </a:rPr>
              <a:t>講師：谷　祐治氏（滋賀県建築士会まちづくり活動部会景観チームリーダー）</a:t>
            </a:r>
            <a:endParaRPr kumimoji="1" lang="en-US" altLang="ja-JP" sz="1200" b="1" dirty="0">
              <a:solidFill>
                <a:srgbClr val="FF0000"/>
              </a:solidFill>
              <a:latin typeface="+mj-ea"/>
              <a:ea typeface="+mj-ea"/>
            </a:endParaRPr>
          </a:p>
          <a:p>
            <a:r>
              <a:rPr kumimoji="1" lang="ja-JP" altLang="en-US" sz="1200" b="1" dirty="0">
                <a:solidFill>
                  <a:srgbClr val="FF0000"/>
                </a:solidFill>
                <a:latin typeface="+mj-ea"/>
                <a:ea typeface="+mj-ea"/>
              </a:rPr>
              <a:t>　　　 ：平居　晋氏（日本建築家協会近畿支部滋賀地域会長）</a:t>
            </a:r>
          </a:p>
        </p:txBody>
      </p:sp>
      <p:graphicFrame>
        <p:nvGraphicFramePr>
          <p:cNvPr id="32" name="表 31">
            <a:extLst>
              <a:ext uri="{FF2B5EF4-FFF2-40B4-BE49-F238E27FC236}">
                <a16:creationId xmlns:a16="http://schemas.microsoft.com/office/drawing/2014/main" id="{5595C6E6-4EBF-4FFB-A9DE-B4872FCB0315}"/>
              </a:ext>
            </a:extLst>
          </p:cNvPr>
          <p:cNvGraphicFramePr>
            <a:graphicFrameLocks noGrp="1"/>
          </p:cNvGraphicFramePr>
          <p:nvPr>
            <p:extLst>
              <p:ext uri="{D42A27DB-BD31-4B8C-83A1-F6EECF244321}">
                <p14:modId xmlns:p14="http://schemas.microsoft.com/office/powerpoint/2010/main" val="2838486841"/>
              </p:ext>
            </p:extLst>
          </p:nvPr>
        </p:nvGraphicFramePr>
        <p:xfrm>
          <a:off x="97876" y="5256171"/>
          <a:ext cx="6691633" cy="4223099"/>
        </p:xfrm>
        <a:graphic>
          <a:graphicData uri="http://schemas.openxmlformats.org/drawingml/2006/table">
            <a:tbl>
              <a:tblPr bandRow="1">
                <a:tableStyleId>{5C22544A-7EE6-4342-B048-85BDC9FD1C3A}</a:tableStyleId>
              </a:tblPr>
              <a:tblGrid>
                <a:gridCol w="1117183">
                  <a:extLst>
                    <a:ext uri="{9D8B030D-6E8A-4147-A177-3AD203B41FA5}">
                      <a16:colId xmlns:a16="http://schemas.microsoft.com/office/drawing/2014/main" val="20000"/>
                    </a:ext>
                  </a:extLst>
                </a:gridCol>
                <a:gridCol w="5574450">
                  <a:extLst>
                    <a:ext uri="{9D8B030D-6E8A-4147-A177-3AD203B41FA5}">
                      <a16:colId xmlns:a16="http://schemas.microsoft.com/office/drawing/2014/main" val="1438239177"/>
                    </a:ext>
                  </a:extLst>
                </a:gridCol>
              </a:tblGrid>
              <a:tr h="297669">
                <a:tc>
                  <a:txBody>
                    <a:bodyPr/>
                    <a:lstStyle/>
                    <a:p>
                      <a:r>
                        <a:rPr kumimoji="1" lang="ja-JP" altLang="en-US" sz="1200" b="1" dirty="0"/>
                        <a:t>（</a:t>
                      </a:r>
                      <a:r>
                        <a:rPr kumimoji="1" lang="en-US" altLang="ja-JP" sz="1200" b="1" dirty="0"/>
                        <a:t>13:00</a:t>
                      </a:r>
                      <a:r>
                        <a:rPr kumimoji="1" lang="ja-JP" altLang="en-US" sz="1200" b="1" dirty="0"/>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a:t>（受付開始）</a:t>
                      </a:r>
                      <a:endParaRPr kumimoji="1"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7669">
                <a:tc>
                  <a:txBody>
                    <a:bodyPr/>
                    <a:lstStyle/>
                    <a:p>
                      <a:r>
                        <a:rPr kumimoji="1" lang="en-US" altLang="ja-JP" sz="1200" b="1" dirty="0"/>
                        <a:t>13:30</a:t>
                      </a:r>
                      <a:r>
                        <a:rPr kumimoji="1" lang="ja-JP" altLang="en-US" sz="1200" b="1" dirty="0"/>
                        <a:t>～</a:t>
                      </a:r>
                      <a:r>
                        <a:rPr kumimoji="1" lang="en-US" altLang="ja-JP" sz="1200" b="1" dirty="0"/>
                        <a:t>13:40</a:t>
                      </a:r>
                      <a:endParaRPr kumimoji="1"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1" dirty="0"/>
                        <a:t>開会挨拶　：　滋賀県都市計画課</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7953">
                <a:tc gridSpan="2">
                  <a:txBody>
                    <a:bodyPr/>
                    <a:lstStyle/>
                    <a:p>
                      <a:r>
                        <a:rPr kumimoji="1" lang="ja-JP" altLang="en-US" sz="1200" b="1" dirty="0"/>
                        <a:t>　　　　　　　　「まちをつなぎ、未来へとつながる歴史街道の魅力」（講演＆まち歩き）　</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740261702"/>
                  </a:ext>
                </a:extLst>
              </a:tr>
              <a:tr h="316524">
                <a:tc>
                  <a:txBody>
                    <a:bodyPr/>
                    <a:lstStyle/>
                    <a:p>
                      <a:r>
                        <a:rPr kumimoji="1" lang="en-US" altLang="ja-JP" sz="1200" b="1" dirty="0"/>
                        <a:t>13:40</a:t>
                      </a:r>
                      <a:r>
                        <a:rPr kumimoji="1" lang="ja-JP" altLang="en-US" sz="1200" b="1" dirty="0"/>
                        <a:t>～</a:t>
                      </a:r>
                      <a:r>
                        <a:rPr kumimoji="1" lang="en-US" altLang="ja-JP" sz="1200" b="1" dirty="0"/>
                        <a:t>14:30</a:t>
                      </a:r>
                      <a:endParaRPr kumimoji="1"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b="1"/>
                        <a:t>第</a:t>
                      </a:r>
                      <a:r>
                        <a:rPr kumimoji="1" lang="en-US" altLang="ja-JP" sz="1200" b="1"/>
                        <a:t>1</a:t>
                      </a:r>
                      <a:r>
                        <a:rPr kumimoji="1" lang="ja-JP" altLang="en-US" sz="1200" b="1"/>
                        <a:t>部　講演　</a:t>
                      </a:r>
                      <a:endParaRPr kumimoji="1" lang="en-US" altLang="ja-JP" sz="1200" b="1"/>
                    </a:p>
                    <a:p>
                      <a:r>
                        <a:rPr kumimoji="1" lang="ja-JP" altLang="en-US" sz="1200" b="1"/>
                        <a:t>講師：谷　祐治氏（滋賀県建築士会まちづくり活動部会景観チームリーダー）</a:t>
                      </a:r>
                      <a:endParaRPr kumimoji="1"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97669">
                <a:tc>
                  <a:txBody>
                    <a:bodyPr/>
                    <a:lstStyle/>
                    <a:p>
                      <a:r>
                        <a:rPr kumimoji="1" lang="en-US" altLang="ja-JP" sz="1200" b="1" dirty="0"/>
                        <a:t>14:30</a:t>
                      </a:r>
                      <a:r>
                        <a:rPr kumimoji="1" lang="ja-JP" altLang="en-US" sz="1200" b="1" dirty="0"/>
                        <a:t>～</a:t>
                      </a:r>
                      <a:r>
                        <a:rPr kumimoji="1" lang="en-US" altLang="ja-JP" sz="1200" b="1" dirty="0"/>
                        <a:t>14:40</a:t>
                      </a:r>
                      <a:endParaRPr kumimoji="1"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b="1"/>
                        <a:t>質疑応答</a:t>
                      </a:r>
                      <a:endParaRPr kumimoji="1"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97669">
                <a:tc>
                  <a:txBody>
                    <a:bodyPr/>
                    <a:lstStyle/>
                    <a:p>
                      <a:r>
                        <a:rPr kumimoji="1" lang="en-US" altLang="ja-JP" sz="1200" b="1" dirty="0"/>
                        <a:t>14:40</a:t>
                      </a:r>
                      <a:r>
                        <a:rPr kumimoji="1" lang="ja-JP" altLang="en-US" sz="1200" b="1" dirty="0"/>
                        <a:t>～</a:t>
                      </a:r>
                      <a:r>
                        <a:rPr kumimoji="1" lang="en-US" altLang="ja-JP" sz="1200" b="1" dirty="0"/>
                        <a:t>14:50</a:t>
                      </a:r>
                      <a:endParaRPr kumimoji="1"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b="1"/>
                        <a:t>休憩</a:t>
                      </a:r>
                      <a:endParaRPr kumimoji="1"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97669">
                <a:tc>
                  <a:txBody>
                    <a:bodyPr/>
                    <a:lstStyle/>
                    <a:p>
                      <a:r>
                        <a:rPr kumimoji="1" lang="en-US" altLang="ja-JP" sz="1200" b="1" dirty="0"/>
                        <a:t>14:50</a:t>
                      </a:r>
                      <a:r>
                        <a:rPr kumimoji="1" lang="ja-JP" altLang="en-US" sz="1200" b="1" dirty="0"/>
                        <a:t>～</a:t>
                      </a:r>
                      <a:r>
                        <a:rPr kumimoji="1" lang="en-US" altLang="ja-JP" sz="1200" b="1" dirty="0"/>
                        <a:t>15:00</a:t>
                      </a:r>
                      <a:endParaRPr kumimoji="1"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b="1"/>
                        <a:t>徒歩にて鳥居本宿へ移動</a:t>
                      </a:r>
                      <a:endParaRPr kumimoji="1"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4663118"/>
                  </a:ext>
                </a:extLst>
              </a:tr>
              <a:tr h="508381">
                <a:tc>
                  <a:txBody>
                    <a:bodyPr/>
                    <a:lstStyle/>
                    <a:p>
                      <a:r>
                        <a:rPr kumimoji="1" lang="en-US" altLang="ja-JP" sz="1200" b="1" dirty="0"/>
                        <a:t>15:00</a:t>
                      </a:r>
                      <a:r>
                        <a:rPr kumimoji="1" lang="ja-JP" altLang="en-US" sz="1200" b="1" dirty="0"/>
                        <a:t>～</a:t>
                      </a:r>
                      <a:r>
                        <a:rPr kumimoji="1" lang="en-US" altLang="ja-JP" sz="1200" b="1" dirty="0"/>
                        <a:t>15:50</a:t>
                      </a:r>
                      <a:endParaRPr kumimoji="1"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b="1" dirty="0"/>
                        <a:t>第</a:t>
                      </a:r>
                      <a:r>
                        <a:rPr kumimoji="1" lang="en-US" altLang="ja-JP" sz="1200" b="1" dirty="0"/>
                        <a:t>2</a:t>
                      </a:r>
                      <a:r>
                        <a:rPr kumimoji="1" lang="ja-JP" altLang="en-US" sz="1200" b="1" dirty="0"/>
                        <a:t>部　まち歩き 　</a:t>
                      </a:r>
                      <a:endParaRPr kumimoji="1" lang="en-US" altLang="ja-JP" sz="1200" b="1" dirty="0"/>
                    </a:p>
                    <a:p>
                      <a:r>
                        <a:rPr kumimoji="1" lang="ja-JP" altLang="en-US" sz="1200" b="1" dirty="0"/>
                        <a:t>講師：平居　晋氏</a:t>
                      </a:r>
                      <a:r>
                        <a:rPr kumimoji="1" lang="ja-JP" altLang="en-US" sz="1200" b="1" kern="1200" dirty="0">
                          <a:solidFill>
                            <a:schemeClr val="dk1"/>
                          </a:solidFill>
                          <a:latin typeface="+mn-lt"/>
                          <a:ea typeface="+mn-ea"/>
                          <a:cs typeface="+mn-cs"/>
                        </a:rPr>
                        <a:t>（</a:t>
                      </a:r>
                      <a:r>
                        <a:rPr kumimoji="1" lang="zh-TW" altLang="en-US" sz="1200" b="1" kern="1200" dirty="0">
                          <a:solidFill>
                            <a:schemeClr val="dk1"/>
                          </a:solidFill>
                          <a:latin typeface="+mn-lt"/>
                          <a:ea typeface="+mn-ea"/>
                          <a:cs typeface="+mn-cs"/>
                        </a:rPr>
                        <a:t>日本建築家協会近畿支部滋賀地域会長</a:t>
                      </a:r>
                      <a:r>
                        <a:rPr kumimoji="1" lang="ja-JP" altLang="en-US" sz="1200" b="1" kern="1200" dirty="0">
                          <a:solidFill>
                            <a:schemeClr val="dk1"/>
                          </a:solidFill>
                          <a:latin typeface="+mn-lt"/>
                          <a:ea typeface="+mn-ea"/>
                          <a:cs typeface="+mn-cs"/>
                        </a:rPr>
                        <a:t>）</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78745">
                <a:tc>
                  <a:txBody>
                    <a:bodyPr/>
                    <a:lstStyle/>
                    <a:p>
                      <a:r>
                        <a:rPr lang="en-US" altLang="ja-JP" sz="1200" b="1" dirty="0"/>
                        <a:t>15:50</a:t>
                      </a:r>
                      <a:r>
                        <a:rPr lang="ja-JP" altLang="en-US" sz="1200" b="1" dirty="0"/>
                        <a:t>～</a:t>
                      </a:r>
                      <a:r>
                        <a:rPr lang="en-US" altLang="ja-JP" sz="1200" b="1" dirty="0"/>
                        <a:t>16:00</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ja-JP" altLang="en-US" sz="1200" b="1" dirty="0"/>
                        <a:t>徒歩にて会場へ移動</a:t>
                      </a:r>
                      <a:endParaRPr lang="en-US" altLang="ja-JP"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1829996"/>
                  </a:ext>
                </a:extLst>
              </a:tr>
              <a:tr h="295686">
                <a:tc gridSpan="2">
                  <a:txBody>
                    <a:bodyPr/>
                    <a:lstStyle/>
                    <a:p>
                      <a:r>
                        <a:rPr lang="ja-JP" altLang="en-US" sz="1200" b="1" dirty="0"/>
                        <a:t>　　　　　　　　　「歴史的街道の景観形成に向けて」　</a:t>
                      </a:r>
                      <a:endParaRPr lang="en-US" altLang="ja-JP"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2823977642"/>
                  </a:ext>
                </a:extLst>
              </a:tr>
              <a:tr h="304800">
                <a:tc>
                  <a:txBody>
                    <a:bodyPr/>
                    <a:lstStyle/>
                    <a:p>
                      <a:r>
                        <a:rPr lang="en-US" altLang="ja-JP" sz="1200" b="1" dirty="0"/>
                        <a:t>16:00</a:t>
                      </a:r>
                      <a:r>
                        <a:rPr lang="ja-JP" altLang="en-US" sz="1200" b="1" dirty="0"/>
                        <a:t>～</a:t>
                      </a:r>
                      <a:r>
                        <a:rPr lang="en-US" altLang="ja-JP" sz="1200" b="1" dirty="0"/>
                        <a:t>16:10</a:t>
                      </a:r>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ja-JP" altLang="en-US" sz="1200" b="1"/>
                        <a:t>講演　講師：滋賀県土木交通部都市計画課景観係</a:t>
                      </a:r>
                      <a:endParaRPr lang="en-US" altLang="ja-JP"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268494">
                <a:tc>
                  <a:txBody>
                    <a:bodyPr/>
                    <a:lstStyle/>
                    <a:p>
                      <a:r>
                        <a:rPr lang="en-US" altLang="ja-JP" sz="1200" b="1" dirty="0"/>
                        <a:t>16:10</a:t>
                      </a:r>
                      <a:r>
                        <a:rPr lang="ja-JP" altLang="en-US" sz="1200" b="1" dirty="0"/>
                        <a:t>～</a:t>
                      </a:r>
                      <a:r>
                        <a:rPr lang="en-US" altLang="ja-JP" sz="1200" b="1" dirty="0"/>
                        <a:t>16:15</a:t>
                      </a:r>
                      <a:endParaRPr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ja-JP" altLang="en-US" sz="1200" b="1"/>
                        <a:t>質疑応答</a:t>
                      </a:r>
                      <a:endParaRPr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8"/>
                  </a:ext>
                </a:extLst>
              </a:tr>
              <a:tr h="297669">
                <a:tc>
                  <a:txBody>
                    <a:bodyPr/>
                    <a:lstStyle/>
                    <a:p>
                      <a:r>
                        <a:rPr lang="en-US" altLang="ja-JP" sz="1200" b="1" dirty="0"/>
                        <a:t>16:15</a:t>
                      </a:r>
                      <a:r>
                        <a:rPr lang="ja-JP" altLang="en-US" sz="1200" b="1" dirty="0"/>
                        <a:t>～</a:t>
                      </a:r>
                      <a:r>
                        <a:rPr lang="en-US" altLang="ja-JP" sz="1200" b="1" dirty="0"/>
                        <a:t>16:20</a:t>
                      </a:r>
                      <a:endParaRPr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b="1" dirty="0"/>
                        <a:t>閉会挨拶</a:t>
                      </a:r>
                      <a:r>
                        <a:rPr kumimoji="1" lang="ja-JP" altLang="en-US" sz="1200" b="1" dirty="0"/>
                        <a:t>　：　彦根市建築指導課景観まちなみ室</a:t>
                      </a:r>
                      <a:endParaRPr lang="ja-JP" altLang="en-US" sz="1200" b="1" dirty="0"/>
                    </a:p>
                  </a:txBody>
                  <a:tcPr marL="91441" marR="914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cxnSp>
        <p:nvCxnSpPr>
          <p:cNvPr id="8" name="直線コネクタ 7">
            <a:extLst>
              <a:ext uri="{FF2B5EF4-FFF2-40B4-BE49-F238E27FC236}">
                <a16:creationId xmlns:a16="http://schemas.microsoft.com/office/drawing/2014/main" id="{DB8FD57D-99D4-4A5E-9D94-AB6137B3827D}"/>
              </a:ext>
            </a:extLst>
          </p:cNvPr>
          <p:cNvCxnSpPr>
            <a:cxnSpLocks/>
          </p:cNvCxnSpPr>
          <p:nvPr/>
        </p:nvCxnSpPr>
        <p:spPr>
          <a:xfrm>
            <a:off x="62713" y="3036537"/>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16AF0C33-DD67-4A60-9BE3-842877FD7200}"/>
              </a:ext>
            </a:extLst>
          </p:cNvPr>
          <p:cNvCxnSpPr>
            <a:cxnSpLocks/>
          </p:cNvCxnSpPr>
          <p:nvPr/>
        </p:nvCxnSpPr>
        <p:spPr>
          <a:xfrm>
            <a:off x="84177" y="3088102"/>
            <a:ext cx="67053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C72EF18B-CE35-46F6-B453-6FC317973A50}"/>
              </a:ext>
            </a:extLst>
          </p:cNvPr>
          <p:cNvSpPr txBox="1"/>
          <p:nvPr/>
        </p:nvSpPr>
        <p:spPr>
          <a:xfrm>
            <a:off x="860816" y="9523889"/>
            <a:ext cx="5663821" cy="307777"/>
          </a:xfrm>
          <a:prstGeom prst="rect">
            <a:avLst/>
          </a:prstGeom>
          <a:noFill/>
        </p:spPr>
        <p:txBody>
          <a:bodyPr wrap="square" rtlCol="0">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主催：滋賀県・彦根市　　　後援：滋賀県景観行政団体協議会</a:t>
            </a:r>
          </a:p>
        </p:txBody>
      </p:sp>
      <p:sp>
        <p:nvSpPr>
          <p:cNvPr id="20" name="正方形/長方形 19"/>
          <p:cNvSpPr/>
          <p:nvPr/>
        </p:nvSpPr>
        <p:spPr>
          <a:xfrm>
            <a:off x="4911888" y="8808532"/>
            <a:ext cx="1828758" cy="646331"/>
          </a:xfrm>
          <a:prstGeom prst="rect">
            <a:avLst/>
          </a:prstGeom>
          <a:solidFill>
            <a:srgbClr val="00B050"/>
          </a:solidFill>
          <a:ln>
            <a:solidFill>
              <a:schemeClr val="bg1"/>
            </a:solidFill>
          </a:ln>
        </p:spPr>
        <p:txBody>
          <a:bodyPr wrap="square">
            <a:spAutoFit/>
          </a:bodyPr>
          <a:lstStyle/>
          <a:p>
            <a:r>
              <a:rPr lang="ja-JP" altLang="en-US" sz="1200" kern="100" dirty="0">
                <a:solidFill>
                  <a:schemeClr val="bg1"/>
                </a:solidFill>
                <a:ea typeface="UD デジタル 教科書体 NP-B" panose="02020700000000000000" pitchFamily="18" charset="-128"/>
                <a:cs typeface="Times New Roman" panose="02020603050405020304" pitchFamily="18" charset="0"/>
              </a:rPr>
              <a:t>裏面の申込方法をご確認の上、お申込みください。</a:t>
            </a:r>
            <a:endParaRPr lang="ja-JP" altLang="en-US" sz="1200" dirty="0">
              <a:solidFill>
                <a:schemeClr val="bg1"/>
              </a:solidFill>
            </a:endParaRPr>
          </a:p>
        </p:txBody>
      </p:sp>
      <p:sp>
        <p:nvSpPr>
          <p:cNvPr id="25" name="正方形/長方形 24">
            <a:extLst>
              <a:ext uri="{FF2B5EF4-FFF2-40B4-BE49-F238E27FC236}">
                <a16:creationId xmlns:a16="http://schemas.microsoft.com/office/drawing/2014/main" id="{D83A43BA-7414-4DA9-AF0F-2866F5C4B850}"/>
              </a:ext>
            </a:extLst>
          </p:cNvPr>
          <p:cNvSpPr/>
          <p:nvPr/>
        </p:nvSpPr>
        <p:spPr>
          <a:xfrm>
            <a:off x="2139188" y="-129808"/>
            <a:ext cx="4773404" cy="1951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p>
            <a:pPr algn="ctr"/>
            <a:endParaRPr lang="en-US" altLang="ja-JP" sz="5399" kern="100" dirty="0">
              <a:ln>
                <a:solidFill>
                  <a:schemeClr val="tx1"/>
                </a:solidFill>
              </a:ln>
              <a:solidFill>
                <a:schemeClr val="bg1"/>
              </a:solidFill>
              <a:ea typeface="UD デジタル 教科書体 NP-B" panose="02020700000000000000" pitchFamily="18" charset="-128"/>
              <a:cs typeface="Times New Roman" panose="02020603050405020304" pitchFamily="18" charset="0"/>
            </a:endParaRPr>
          </a:p>
          <a:p>
            <a:pPr algn="ctr"/>
            <a:r>
              <a:rPr lang="ja-JP" altLang="en-US" sz="3200" b="1" kern="100" dirty="0">
                <a:ln w="3175">
                  <a:solidFill>
                    <a:schemeClr val="bg1"/>
                  </a:solidFill>
                </a:ln>
                <a:solidFill>
                  <a:srgbClr val="C00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彦根市タウンミーティング</a:t>
            </a:r>
            <a:endParaRPr lang="en-US" altLang="ja-JP" sz="3200" b="1" kern="100" dirty="0">
              <a:ln w="3175">
                <a:solidFill>
                  <a:schemeClr val="bg1"/>
                </a:solidFill>
              </a:ln>
              <a:solidFill>
                <a:srgbClr val="C00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algn="ctr"/>
            <a:r>
              <a:rPr lang="ja-JP" altLang="en-US" sz="3200" b="1" kern="100" dirty="0">
                <a:ln w="3175">
                  <a:solidFill>
                    <a:schemeClr val="bg1"/>
                  </a:solidFill>
                </a:ln>
                <a:solidFill>
                  <a:srgbClr val="C00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開催のお知らせ</a:t>
            </a:r>
            <a:endParaRPr lang="en-US" altLang="ja-JP" sz="3200" b="1" kern="100" dirty="0">
              <a:ln w="3175">
                <a:solidFill>
                  <a:schemeClr val="bg1"/>
                </a:solidFill>
              </a:ln>
              <a:solidFill>
                <a:srgbClr val="C0000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algn="ctr"/>
            <a:endParaRPr lang="en-US" altLang="ja-JP" sz="3199" kern="100" dirty="0">
              <a:solidFill>
                <a:srgbClr val="FFFFFF"/>
              </a:solidFill>
              <a:ea typeface="UD デジタル 教科書体 NP-B" panose="02020700000000000000" pitchFamily="18" charset="-128"/>
              <a:cs typeface="Times New Roman" panose="02020603050405020304" pitchFamily="18" charset="0"/>
            </a:endParaRPr>
          </a:p>
          <a:p>
            <a:pPr algn="ctr"/>
            <a:endParaRPr lang="ja-JP" altLang="en-US" sz="1101" kern="100" dirty="0">
              <a:solidFill>
                <a:schemeClr val="tx1"/>
              </a:solidFill>
              <a:ea typeface="ＭＳ 明朝" panose="02020609040205080304" pitchFamily="17" charset="-128"/>
              <a:cs typeface="Times New Roman" panose="02020603050405020304" pitchFamily="18" charset="0"/>
            </a:endParaRPr>
          </a:p>
        </p:txBody>
      </p:sp>
      <p:sp>
        <p:nvSpPr>
          <p:cNvPr id="28" name="正方形/長方形 27">
            <a:extLst>
              <a:ext uri="{FF2B5EF4-FFF2-40B4-BE49-F238E27FC236}">
                <a16:creationId xmlns:a16="http://schemas.microsoft.com/office/drawing/2014/main" id="{1834C5B0-1E4E-46C8-94CA-E02C4718A209}"/>
              </a:ext>
            </a:extLst>
          </p:cNvPr>
          <p:cNvSpPr/>
          <p:nvPr/>
        </p:nvSpPr>
        <p:spPr>
          <a:xfrm>
            <a:off x="968397" y="125238"/>
            <a:ext cx="1260000" cy="316894"/>
          </a:xfrm>
          <a:prstGeom prst="rect">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参加費無料</a:t>
            </a:r>
          </a:p>
        </p:txBody>
      </p:sp>
      <p:sp>
        <p:nvSpPr>
          <p:cNvPr id="30" name="テキスト ボックス 29">
            <a:extLst>
              <a:ext uri="{FF2B5EF4-FFF2-40B4-BE49-F238E27FC236}">
                <a16:creationId xmlns:a16="http://schemas.microsoft.com/office/drawing/2014/main" id="{356C1E8A-34FC-4D3D-A49F-0C9AB0D8EE98}"/>
              </a:ext>
            </a:extLst>
          </p:cNvPr>
          <p:cNvSpPr txBox="1"/>
          <p:nvPr/>
        </p:nvSpPr>
        <p:spPr>
          <a:xfrm>
            <a:off x="2228397" y="24922"/>
            <a:ext cx="4402667" cy="625812"/>
          </a:xfrm>
          <a:prstGeom prst="rect">
            <a:avLst/>
          </a:prstGeom>
          <a:noFill/>
        </p:spPr>
        <p:txBody>
          <a:bodyPr wrap="square">
            <a:spAutoFit/>
          </a:bodyPr>
          <a:lstStyle/>
          <a:p>
            <a:pPr algn="just"/>
            <a:r>
              <a:rPr lang="ja-JP" altLang="en-US" sz="2311" b="1" kern="100" dirty="0">
                <a:solidFill>
                  <a:schemeClr val="tx2"/>
                </a:solidFill>
                <a:latin typeface="HG創英角ﾎﾟｯﾌﾟ体" panose="040B0A09000000000000" pitchFamily="49" charset="-128"/>
                <a:ea typeface="HG創英角ﾎﾟｯﾌﾟ体" panose="040B0A09000000000000" pitchFamily="49" charset="-128"/>
                <a:cs typeface="Times New Roman" panose="02020603050405020304" pitchFamily="18" charset="0"/>
              </a:rPr>
              <a:t>～歴史的街道景観まちづくり～</a:t>
            </a:r>
            <a:endParaRPr lang="en-US" altLang="ja-JP" sz="2311" b="1" kern="100" dirty="0">
              <a:solidFill>
                <a:schemeClr val="tx2"/>
              </a:solidFill>
              <a:latin typeface="HG創英角ﾎﾟｯﾌﾟ体" panose="040B0A09000000000000" pitchFamily="49" charset="-128"/>
              <a:ea typeface="HG創英角ﾎﾟｯﾌﾟ体" panose="040B0A09000000000000" pitchFamily="49" charset="-128"/>
              <a:cs typeface="Times New Roman" panose="02020603050405020304" pitchFamily="18" charset="0"/>
            </a:endParaRPr>
          </a:p>
          <a:p>
            <a:pPr algn="just"/>
            <a:endParaRPr lang="ja-JP" altLang="en-US" sz="1156" kern="100" dirty="0">
              <a:solidFill>
                <a:srgbClr val="CCFFFF"/>
              </a:solidFill>
              <a:effectLst>
                <a:outerShdw blurRad="50800" dist="38100" dir="18900000" algn="bl" rotWithShape="0">
                  <a:prstClr val="black">
                    <a:alpha val="40000"/>
                  </a:prstClr>
                </a:outerShdw>
              </a:effectLst>
              <a:ea typeface="ＭＳ 明朝" panose="02020609040205080304" pitchFamily="17"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73EC3F86-113D-4B84-8B92-32B0AFDEB80C}"/>
              </a:ext>
            </a:extLst>
          </p:cNvPr>
          <p:cNvSpPr/>
          <p:nvPr/>
        </p:nvSpPr>
        <p:spPr>
          <a:xfrm>
            <a:off x="3595933" y="1574823"/>
            <a:ext cx="3193576" cy="1475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kern="100" dirty="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日時　令和６年</a:t>
            </a:r>
            <a:r>
              <a:rPr lang="en-US" altLang="ja-JP"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11</a:t>
            </a:r>
            <a:r>
              <a:rPr lang="ja-JP" altLang="en-US"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altLang="en-US"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日（土）　</a:t>
            </a:r>
            <a:endParaRPr lang="en-US" altLang="ja-JP"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4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１３：３０～１６：２０</a:t>
            </a:r>
            <a:endParaRPr lang="en-US" altLang="ja-JP" sz="14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4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（受付　１３：００～）</a:t>
            </a:r>
            <a:endParaRPr lang="en-US" altLang="ja-JP" sz="14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4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場所　鳥居本地区公民館　</a:t>
            </a:r>
            <a:endParaRPr lang="en-US" altLang="ja-JP"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大会議室</a:t>
            </a:r>
            <a:endParaRPr lang="en-US" altLang="ja-JP"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定員　</a:t>
            </a:r>
            <a:r>
              <a:rPr lang="en-US" altLang="ja-JP"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altLang="en-US"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名</a:t>
            </a:r>
            <a:endParaRPr lang="en-US" altLang="ja-JP" sz="160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ja-JP" altLang="en-US" sz="1600" b="1"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EB58E6B2-1D44-4CE8-85D3-343CA05F4A61}"/>
              </a:ext>
            </a:extLst>
          </p:cNvPr>
          <p:cNvSpPr txBox="1"/>
          <p:nvPr/>
        </p:nvSpPr>
        <p:spPr>
          <a:xfrm>
            <a:off x="2139188" y="2723658"/>
            <a:ext cx="1800493" cy="230832"/>
          </a:xfrm>
          <a:prstGeom prst="rect">
            <a:avLst/>
          </a:prstGeom>
          <a:noFill/>
        </p:spPr>
        <p:txBody>
          <a:bodyPr wrap="none" rtlCol="0">
            <a:spAutoFit/>
          </a:bodyPr>
          <a:lstStyle/>
          <a:p>
            <a:r>
              <a:rPr kumimoji="1" lang="en-US" altLang="ja-JP" sz="900" b="1" dirty="0"/>
              <a:t>【</a:t>
            </a:r>
            <a:r>
              <a:rPr kumimoji="1" lang="ja-JP" altLang="en-US" sz="900" b="1" dirty="0"/>
              <a:t>重文</a:t>
            </a:r>
            <a:r>
              <a:rPr kumimoji="1" lang="en-US" altLang="ja-JP" sz="900" b="1" dirty="0"/>
              <a:t>】</a:t>
            </a:r>
            <a:r>
              <a:rPr kumimoji="1" lang="ja-JP" altLang="en-US" sz="900" b="1" dirty="0"/>
              <a:t>有川家住宅（鳥居本）</a:t>
            </a:r>
          </a:p>
        </p:txBody>
      </p:sp>
      <p:cxnSp>
        <p:nvCxnSpPr>
          <p:cNvPr id="26" name="直線コネクタ 25">
            <a:extLst>
              <a:ext uri="{FF2B5EF4-FFF2-40B4-BE49-F238E27FC236}">
                <a16:creationId xmlns:a16="http://schemas.microsoft.com/office/drawing/2014/main" id="{91ACDCFA-E8E1-4EBB-A60C-C77782FBD24F}"/>
              </a:ext>
            </a:extLst>
          </p:cNvPr>
          <p:cNvCxnSpPr>
            <a:cxnSpLocks/>
          </p:cNvCxnSpPr>
          <p:nvPr/>
        </p:nvCxnSpPr>
        <p:spPr>
          <a:xfrm>
            <a:off x="97876" y="3854293"/>
            <a:ext cx="67053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89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56A74CA-F07A-4D96-9461-05579FE9F905}"/>
              </a:ext>
            </a:extLst>
          </p:cNvPr>
          <p:cNvSpPr/>
          <p:nvPr/>
        </p:nvSpPr>
        <p:spPr>
          <a:xfrm>
            <a:off x="154022" y="429905"/>
            <a:ext cx="6317116" cy="3431709"/>
          </a:xfrm>
          <a:prstGeom prst="rect">
            <a:avLst/>
          </a:prstGeom>
        </p:spPr>
        <p:txBody>
          <a:bodyPr wrap="square">
            <a:spAutoFit/>
          </a:bodyPr>
          <a:lstStyle/>
          <a:p>
            <a:pPr lvl="0" eaLnBrk="0" fontAlgn="base" hangingPunct="0">
              <a:spcBef>
                <a:spcPct val="0"/>
              </a:spcBef>
              <a:spcAft>
                <a:spcPct val="0"/>
              </a:spcAft>
            </a:pPr>
            <a:r>
              <a:rPr kumimoji="0" lang="ja-JP" altLang="ja-JP" sz="1600" b="1" dirty="0">
                <a:latin typeface="HGPｺﾞｼｯｸM" panose="020B0600000000000000" pitchFamily="50" charset="-128"/>
                <a:ea typeface="HGPｺﾞｼｯｸM" panose="020B0600000000000000" pitchFamily="50" charset="-128"/>
                <a:cs typeface="Times New Roman" panose="02020603050405020304" pitchFamily="18" charset="0"/>
              </a:rPr>
              <a:t>■申込方法 </a:t>
            </a:r>
            <a:endParaRPr kumimoji="0" lang="ja-JP" altLang="ja-JP" sz="1600" dirty="0">
              <a:latin typeface="HGPｺﾞｼｯｸM" panose="020B0600000000000000" pitchFamily="50" charset="-128"/>
              <a:ea typeface="HGPｺﾞｼｯｸM" panose="020B0600000000000000" pitchFamily="50" charset="-128"/>
            </a:endParaRPr>
          </a:p>
          <a:p>
            <a:pPr lvl="0" eaLnBrk="0" fontAlgn="base" hangingPunct="0">
              <a:spcBef>
                <a:spcPct val="0"/>
              </a:spcBef>
              <a:spcAft>
                <a:spcPct val="0"/>
              </a:spcAft>
            </a:pPr>
            <a:r>
              <a:rPr kumimoji="0" lang="ja-JP" altLang="en-US" sz="105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kumimoji="0" lang="ja-JP" altLang="ja-JP" sz="1400" dirty="0">
                <a:latin typeface="HGPｺﾞｼｯｸM" panose="020B0600000000000000" pitchFamily="50" charset="-128"/>
                <a:ea typeface="HGPｺﾞｼｯｸM" panose="020B0600000000000000" pitchFamily="50" charset="-128"/>
                <a:cs typeface="Times New Roman" panose="02020603050405020304" pitchFamily="18" charset="0"/>
              </a:rPr>
              <a:t>電話・郵送</a:t>
            </a: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rPr>
              <a:t>FAX</a:t>
            </a: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・メールにて、下表の</a:t>
            </a:r>
            <a:r>
              <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必要事項</a:t>
            </a:r>
            <a:r>
              <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をお知らせください。</a:t>
            </a:r>
            <a:endPar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lvl="0" eaLnBrk="0" fontAlgn="base" hangingPunct="0">
              <a:spcBef>
                <a:spcPct val="0"/>
              </a:spcBef>
              <a:spcAft>
                <a:spcPct val="0"/>
              </a:spcAft>
            </a:pPr>
            <a:endParaRPr kumimoji="0" lang="en-US" altLang="ja-JP" sz="1400" b="1"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lvl="0" eaLnBrk="0" fontAlgn="base" hangingPunct="0">
              <a:spcBef>
                <a:spcPct val="0"/>
              </a:spcBef>
              <a:spcAft>
                <a:spcPct val="0"/>
              </a:spcAft>
            </a:pPr>
            <a:endParaRPr kumimoji="0" lang="en-US" altLang="ja-JP" sz="1400" b="1"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eaLnBrk="0" fontAlgn="base" hangingPunct="0">
              <a:lnSpc>
                <a:spcPts val="599"/>
              </a:lnSpc>
              <a:spcBef>
                <a:spcPct val="0"/>
              </a:spcBef>
              <a:spcAft>
                <a:spcPct val="0"/>
              </a:spcAft>
            </a:pPr>
            <a:r>
              <a:rPr kumimoji="0" lang="en-US" altLang="ja-JP" sz="1400" b="1" dirty="0">
                <a:latin typeface="HGPｺﾞｼｯｸM" panose="020B0600000000000000" pitchFamily="50" charset="-128"/>
                <a:ea typeface="HGPｺﾞｼｯｸM" panose="020B0600000000000000" pitchFamily="50" charset="-128"/>
                <a:cs typeface="Times New Roman" panose="02020603050405020304" pitchFamily="18" charset="0"/>
              </a:rPr>
              <a:t>【</a:t>
            </a: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お申し込み先（お問い合わせ先）</a:t>
            </a:r>
            <a:r>
              <a:rPr kumimoji="0" lang="en-US" altLang="ja-JP" sz="1400" b="1" dirty="0">
                <a:latin typeface="HGPｺﾞｼｯｸM" panose="020B0600000000000000" pitchFamily="50" charset="-128"/>
                <a:ea typeface="HGPｺﾞｼｯｸM" panose="020B0600000000000000" pitchFamily="50" charset="-128"/>
                <a:cs typeface="Times New Roman" panose="02020603050405020304" pitchFamily="18" charset="0"/>
              </a:rPr>
              <a:t>】</a:t>
            </a:r>
          </a:p>
          <a:p>
            <a:pPr lvl="0" eaLnBrk="0" fontAlgn="base" hangingPunct="0">
              <a:spcBef>
                <a:spcPct val="0"/>
              </a:spcBef>
              <a:spcAft>
                <a:spcPct val="0"/>
              </a:spcAft>
            </a:pPr>
            <a:r>
              <a:rPr kumimoji="0" lang="ja-JP" altLang="en-US" sz="1400" b="1" dirty="0">
                <a:latin typeface="HGPｺﾞｼｯｸM" panose="020B0600000000000000" pitchFamily="50" charset="-128"/>
                <a:ea typeface="HGPｺﾞｼｯｸM" panose="020B0600000000000000" pitchFamily="50" charset="-128"/>
                <a:cs typeface="Times New Roman" panose="02020603050405020304" pitchFamily="18" charset="0"/>
              </a:rPr>
              <a:t>　</a:t>
            </a:r>
            <a:r>
              <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rPr>
              <a:t>〒520-8577</a:t>
            </a: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　大津市京町四丁目</a:t>
            </a:r>
            <a:r>
              <a:rPr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１</a:t>
            </a: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番</a:t>
            </a:r>
            <a:r>
              <a:rPr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１</a:t>
            </a: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号</a:t>
            </a:r>
            <a:r>
              <a:rPr kumimoji="0" lang="ja-JP" altLang="en-US" sz="1400" dirty="0">
                <a:latin typeface="HGPｺﾞｼｯｸM" panose="020B0600000000000000" pitchFamily="50" charset="-128"/>
                <a:ea typeface="HGPｺﾞｼｯｸM" panose="020B0600000000000000" pitchFamily="50" charset="-128"/>
              </a:rPr>
              <a:t>　　</a:t>
            </a:r>
            <a:endParaRPr kumimoji="0" lang="en-US" altLang="ja-JP" sz="1400" dirty="0">
              <a:latin typeface="HGPｺﾞｼｯｸM" panose="020B0600000000000000" pitchFamily="50" charset="-128"/>
              <a:ea typeface="HGPｺﾞｼｯｸM" panose="020B0600000000000000" pitchFamily="50" charset="-128"/>
            </a:endParaRPr>
          </a:p>
          <a:p>
            <a:pPr lvl="0" eaLnBrk="0" fontAlgn="base" hangingPunct="0">
              <a:spcBef>
                <a:spcPct val="0"/>
              </a:spcBef>
              <a:spcAft>
                <a:spcPct val="0"/>
              </a:spcAft>
            </a:pPr>
            <a:r>
              <a:rPr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滋賀県土木交通部 都市計画課 景観係　あて</a:t>
            </a:r>
            <a:endParaRPr kumimoji="0" lang="ja-JP" altLang="en-US" sz="1400" dirty="0">
              <a:latin typeface="HGPｺﾞｼｯｸM" panose="020B0600000000000000" pitchFamily="50" charset="-128"/>
              <a:ea typeface="HGPｺﾞｼｯｸM" panose="020B0600000000000000" pitchFamily="50" charset="-128"/>
            </a:endParaRPr>
          </a:p>
          <a:p>
            <a:pPr lvl="0" eaLnBrk="0" fontAlgn="base" hangingPunct="0">
              <a:spcBef>
                <a:spcPct val="0"/>
              </a:spcBef>
              <a:spcAft>
                <a:spcPct val="0"/>
              </a:spcAft>
            </a:pP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　ＴＥＬ：</a:t>
            </a:r>
            <a:r>
              <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rPr>
              <a:t>077-528-4184</a:t>
            </a: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　　ＦＡＸ：</a:t>
            </a:r>
            <a:r>
              <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rPr>
              <a:t>077-528-4906</a:t>
            </a: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　　</a:t>
            </a:r>
            <a:endPar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rPr>
              <a:t>E-mail</a:t>
            </a:r>
            <a:r>
              <a:rPr kumimoji="0" lang="ja-JP" altLang="en-US" sz="14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hlinkClick r:id="rId3"/>
              </a:rPr>
              <a:t>ha0604@pref.shiga.lg.jp</a:t>
            </a:r>
            <a:endPar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lvl="0" eaLnBrk="0" fontAlgn="base" hangingPunct="0">
              <a:spcBef>
                <a:spcPct val="0"/>
              </a:spcBef>
              <a:spcAft>
                <a:spcPct val="0"/>
              </a:spcAft>
            </a:pPr>
            <a:endPar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lvl="0" eaLnBrk="0" fontAlgn="base" hangingPunct="0">
              <a:spcBef>
                <a:spcPct val="0"/>
              </a:spcBef>
              <a:spcAft>
                <a:spcPct val="0"/>
              </a:spcAft>
            </a:pPr>
            <a:endPar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lvl="0" eaLnBrk="0" fontAlgn="base" hangingPunct="0">
              <a:spcBef>
                <a:spcPct val="0"/>
              </a:spcBef>
              <a:spcAft>
                <a:spcPct val="0"/>
              </a:spcAft>
            </a:pPr>
            <a:endParaRPr kumimoji="0"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lvl="0" eaLnBrk="0" fontAlgn="base" hangingPunct="0">
              <a:spcBef>
                <a:spcPct val="0"/>
              </a:spcBef>
              <a:spcAft>
                <a:spcPct val="0"/>
              </a:spcAft>
            </a:pPr>
            <a:endParaRPr lang="en-US" altLang="ja-JP" sz="14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eaLnBrk="0" fontAlgn="base" hangingPunct="0">
              <a:spcBef>
                <a:spcPct val="0"/>
              </a:spcBef>
              <a:spcAft>
                <a:spcPct val="0"/>
              </a:spcAft>
            </a:pPr>
            <a:r>
              <a:rPr lang="ja-JP" altLang="en-US" sz="1600" b="1" dirty="0">
                <a:latin typeface="HGPｺﾞｼｯｸM" panose="020B0600000000000000" pitchFamily="50" charset="-128"/>
                <a:ea typeface="HGPｺﾞｼｯｸM" panose="020B0600000000000000" pitchFamily="50" charset="-128"/>
                <a:cs typeface="Times New Roman" panose="02020603050405020304" pitchFamily="18" charset="0"/>
              </a:rPr>
              <a:t>■必要事項</a:t>
            </a:r>
            <a:endParaRPr lang="en-US" altLang="ja-JP" sz="1600" b="1"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eaLnBrk="0" fontAlgn="base" hangingPunct="0">
              <a:lnSpc>
                <a:spcPts val="599"/>
              </a:lnSpc>
              <a:spcBef>
                <a:spcPct val="0"/>
              </a:spcBef>
              <a:spcAft>
                <a:spcPct val="0"/>
              </a:spcAft>
            </a:pPr>
            <a:endParaRPr kumimoji="0" lang="en-US" altLang="ja-JP" sz="105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lvl="0" eaLnBrk="0" fontAlgn="base" hangingPunct="0">
              <a:spcBef>
                <a:spcPct val="0"/>
              </a:spcBef>
              <a:spcAft>
                <a:spcPct val="0"/>
              </a:spcAft>
            </a:pPr>
            <a:endParaRPr kumimoji="0" lang="en-US" altLang="ja-JP" sz="1050" b="1" dirty="0">
              <a:solidFill>
                <a:srgbClr val="FF0000"/>
              </a:solidFill>
              <a:latin typeface="HGPｺﾞｼｯｸM" panose="020B0600000000000000" pitchFamily="50" charset="-128"/>
              <a:ea typeface="HGPｺﾞｼｯｸM" panose="020B0600000000000000" pitchFamily="50" charset="-128"/>
              <a:cs typeface="Times New Roman" panose="02020603050405020304" pitchFamily="18" charset="0"/>
            </a:endParaRPr>
          </a:p>
          <a:p>
            <a:pPr lvl="0" eaLnBrk="0" fontAlgn="base" hangingPunct="0">
              <a:spcBef>
                <a:spcPct val="0"/>
              </a:spcBef>
              <a:spcAft>
                <a:spcPct val="0"/>
              </a:spcAft>
            </a:pPr>
            <a:endParaRPr kumimoji="0" lang="en-US" altLang="ja-JP" sz="1050" b="1" dirty="0">
              <a:solidFill>
                <a:srgbClr val="FF0000"/>
              </a:solidFill>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aphicFrame>
        <p:nvGraphicFramePr>
          <p:cNvPr id="9" name="表 8"/>
          <p:cNvGraphicFramePr>
            <a:graphicFrameLocks noGrp="1"/>
          </p:cNvGraphicFramePr>
          <p:nvPr>
            <p:extLst>
              <p:ext uri="{D42A27DB-BD31-4B8C-83A1-F6EECF244321}">
                <p14:modId xmlns:p14="http://schemas.microsoft.com/office/powerpoint/2010/main" val="1116897463"/>
              </p:ext>
            </p:extLst>
          </p:nvPr>
        </p:nvGraphicFramePr>
        <p:xfrm>
          <a:off x="281355" y="3894886"/>
          <a:ext cx="6189783" cy="3356472"/>
        </p:xfrm>
        <a:graphic>
          <a:graphicData uri="http://schemas.openxmlformats.org/drawingml/2006/table">
            <a:tbl>
              <a:tblPr firstRow="1" firstCol="1" bandRow="1"/>
              <a:tblGrid>
                <a:gridCol w="955834">
                  <a:extLst>
                    <a:ext uri="{9D8B030D-6E8A-4147-A177-3AD203B41FA5}">
                      <a16:colId xmlns:a16="http://schemas.microsoft.com/office/drawing/2014/main" val="20000"/>
                    </a:ext>
                  </a:extLst>
                </a:gridCol>
                <a:gridCol w="5233949">
                  <a:extLst>
                    <a:ext uri="{9D8B030D-6E8A-4147-A177-3AD203B41FA5}">
                      <a16:colId xmlns:a16="http://schemas.microsoft.com/office/drawing/2014/main" val="20001"/>
                    </a:ext>
                  </a:extLst>
                </a:gridCol>
              </a:tblGrid>
              <a:tr h="328618">
                <a:tc>
                  <a:txBody>
                    <a:bodyPr/>
                    <a:lstStyle/>
                    <a:p>
                      <a:pPr algn="ctr">
                        <a:spcAft>
                          <a:spcPts val="0"/>
                        </a:spcAft>
                      </a:pPr>
                      <a:r>
                        <a:rPr 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催しの名称</a:t>
                      </a:r>
                    </a:p>
                  </a:txBody>
                  <a:tcPr marL="68221" marR="6822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133350" algn="just">
                        <a:spcAft>
                          <a:spcPts val="0"/>
                        </a:spcAft>
                      </a:pPr>
                      <a:r>
                        <a:rPr lang="ja-JP" sz="12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歴史的街道景観まちづくり　</a:t>
                      </a:r>
                      <a:r>
                        <a:rPr lang="ja-JP" altLang="en-US" sz="12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彦根市</a:t>
                      </a:r>
                      <a:r>
                        <a:rPr lang="ja-JP" sz="12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タウンミーティング</a:t>
                      </a:r>
                      <a:endParaRPr lang="ja-JP" sz="1000" b="1"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8221" marR="6822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133">
                <a:tc>
                  <a:txBody>
                    <a:bodyPr/>
                    <a:lstStyle/>
                    <a:p>
                      <a:pPr algn="ctr">
                        <a:spcAft>
                          <a:spcPts val="0"/>
                        </a:spcAft>
                      </a:pPr>
                      <a:r>
                        <a:rPr 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氏　　名</a:t>
                      </a:r>
                    </a:p>
                  </a:txBody>
                  <a:tcPr marL="68221" marR="6822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en-US" alt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spcAft>
                          <a:spcPts val="0"/>
                        </a:spcAft>
                      </a:pPr>
                      <a:endParaRPr lang="en-US" alt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spcAft>
                          <a:spcPts val="0"/>
                        </a:spcAft>
                      </a:pPr>
                      <a:endParaRPr lang="en-US" alt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spcAft>
                          <a:spcPts val="0"/>
                        </a:spcAft>
                      </a:pPr>
                      <a:r>
                        <a:rPr lang="en-US" altLang="ja-JP" sz="9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9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ご家族等複数名で申込される場合は、氏名欄にご氏名を複数ご記入いただいて構いません。</a:t>
                      </a:r>
                      <a:endParaRPr lang="ja-JP" sz="9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8221" marR="6822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4719">
                <a:tc>
                  <a:txBody>
                    <a:bodyPr/>
                    <a:lstStyle/>
                    <a:p>
                      <a:pPr algn="ctr">
                        <a:spcAft>
                          <a:spcPts val="0"/>
                        </a:spcAft>
                      </a:pPr>
                      <a:r>
                        <a:rPr 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住　　所</a:t>
                      </a:r>
                    </a:p>
                  </a:txBody>
                  <a:tcPr marL="68221" marR="6822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133350" algn="l">
                        <a:spcAft>
                          <a:spcPts val="0"/>
                        </a:spcAft>
                      </a:pPr>
                      <a:r>
                        <a:rPr 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　　　　－　　　　　　）</a:t>
                      </a:r>
                    </a:p>
                  </a:txBody>
                  <a:tcPr marL="68221" marR="6822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2058">
                <a:tc>
                  <a:txBody>
                    <a:bodyPr/>
                    <a:lstStyle/>
                    <a:p>
                      <a:pPr algn="ctr">
                        <a:spcAft>
                          <a:spcPts val="0"/>
                        </a:spcAft>
                      </a:pPr>
                      <a:r>
                        <a:rPr 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連　絡　先</a:t>
                      </a:r>
                    </a:p>
                  </a:txBody>
                  <a:tcPr marL="68221" marR="6822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indent="152400" algn="just">
                        <a:spcAft>
                          <a:spcPts val="0"/>
                        </a:spcAft>
                      </a:pPr>
                      <a:r>
                        <a:rPr lang="en-US"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52400"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indent="152400" algn="just">
                        <a:spcAft>
                          <a:spcPts val="0"/>
                        </a:spcAft>
                      </a:pPr>
                      <a:r>
                        <a:rPr lang="ja-JP" altLang="en-US"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メールアドレス：</a:t>
                      </a:r>
                    </a:p>
                    <a:p>
                      <a:pPr indent="152400" algn="just">
                        <a:spcAft>
                          <a:spcPts val="0"/>
                        </a:spcAft>
                      </a:pPr>
                      <a:endParaRPr 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txBody>
                  <a:tcPr marL="68221" marR="6822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79944">
                <a:tc>
                  <a:txBody>
                    <a:bodyPr/>
                    <a:lstStyle/>
                    <a:p>
                      <a:pPr algn="ctr">
                        <a:spcAft>
                          <a:spcPts val="0"/>
                        </a:spcAft>
                      </a:pPr>
                      <a:r>
                        <a:rPr 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当日の</a:t>
                      </a:r>
                    </a:p>
                    <a:p>
                      <a:pPr algn="ctr">
                        <a:spcAft>
                          <a:spcPts val="0"/>
                        </a:spcAft>
                      </a:pPr>
                      <a:r>
                        <a:rPr lang="ja-JP" sz="10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交通手段</a:t>
                      </a:r>
                    </a:p>
                  </a:txBody>
                  <a:tcPr marL="68221" marR="6822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spcAft>
                          <a:spcPts val="0"/>
                        </a:spcAft>
                      </a:pPr>
                      <a:r>
                        <a:rPr 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徒歩</a:t>
                      </a:r>
                      <a:r>
                        <a:rPr lang="ja-JP" altLang="en-US"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・自動車</a:t>
                      </a:r>
                      <a:r>
                        <a:rPr lang="ja-JP" altLang="en-US"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・その他［</a:t>
                      </a:r>
                      <a:r>
                        <a:rPr lang="ja-JP" sz="1200" u="sng"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algn="l">
                        <a:spcAft>
                          <a:spcPts val="0"/>
                        </a:spcAft>
                      </a:pPr>
                      <a:r>
                        <a:rPr 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rPr>
                        <a:t>※該当するものに○を付けてください</a:t>
                      </a:r>
                    </a:p>
                  </a:txBody>
                  <a:tcPr marL="68221" marR="68221"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テキスト ボックス 1"/>
          <p:cNvSpPr txBox="1"/>
          <p:nvPr/>
        </p:nvSpPr>
        <p:spPr>
          <a:xfrm>
            <a:off x="409057" y="9568543"/>
            <a:ext cx="6920546" cy="253916"/>
          </a:xfrm>
          <a:prstGeom prst="rect">
            <a:avLst/>
          </a:prstGeom>
          <a:noFill/>
        </p:spPr>
        <p:txBody>
          <a:bodyPr wrap="square" rtlCol="0">
            <a:spAutoFit/>
          </a:bodyPr>
          <a:lstStyle/>
          <a:p>
            <a:r>
              <a:rPr lang="ja-JP" altLang="en-US" sz="1050" dirty="0">
                <a:latin typeface="HGPｺﾞｼｯｸM" panose="020B0600000000000000" pitchFamily="50" charset="-128"/>
                <a:ea typeface="HGPｺﾞｼｯｸM" panose="020B0600000000000000" pitchFamily="50" charset="-128"/>
              </a:rPr>
              <a:t>★お知らせいただいた個人情報は、歴史的街道景観まちづくりの取組み以外で使用することはありません。</a:t>
            </a:r>
          </a:p>
        </p:txBody>
      </p:sp>
      <p:grpSp>
        <p:nvGrpSpPr>
          <p:cNvPr id="13" name="グループ化 12">
            <a:extLst>
              <a:ext uri="{FF2B5EF4-FFF2-40B4-BE49-F238E27FC236}">
                <a16:creationId xmlns:a16="http://schemas.microsoft.com/office/drawing/2014/main" id="{0D65F76E-B767-48C9-BF9F-F941E2EAC40A}"/>
              </a:ext>
            </a:extLst>
          </p:cNvPr>
          <p:cNvGrpSpPr/>
          <p:nvPr/>
        </p:nvGrpSpPr>
        <p:grpSpPr>
          <a:xfrm>
            <a:off x="4365134" y="935740"/>
            <a:ext cx="2042337" cy="2179515"/>
            <a:chOff x="4365134" y="1349689"/>
            <a:chExt cx="2042337" cy="2179515"/>
          </a:xfrm>
        </p:grpSpPr>
        <p:pic>
          <p:nvPicPr>
            <p:cNvPr id="11" name="図 10">
              <a:extLst>
                <a:ext uri="{FF2B5EF4-FFF2-40B4-BE49-F238E27FC236}">
                  <a16:creationId xmlns:a16="http://schemas.microsoft.com/office/drawing/2014/main" id="{BBC8598D-62E9-4D6A-AE20-D29B89D7A8ED}"/>
                </a:ext>
              </a:extLst>
            </p:cNvPr>
            <p:cNvPicPr>
              <a:picLocks noChangeAspect="1"/>
            </p:cNvPicPr>
            <p:nvPr/>
          </p:nvPicPr>
          <p:blipFill>
            <a:blip r:embed="rId4"/>
            <a:stretch>
              <a:fillRect/>
            </a:stretch>
          </p:blipFill>
          <p:spPr>
            <a:xfrm>
              <a:off x="4365134" y="1349689"/>
              <a:ext cx="2042337" cy="2042337"/>
            </a:xfrm>
            <a:prstGeom prst="rect">
              <a:avLst/>
            </a:prstGeom>
          </p:spPr>
        </p:pic>
        <p:sp>
          <p:nvSpPr>
            <p:cNvPr id="12" name="テキスト ボックス 11">
              <a:extLst>
                <a:ext uri="{FF2B5EF4-FFF2-40B4-BE49-F238E27FC236}">
                  <a16:creationId xmlns:a16="http://schemas.microsoft.com/office/drawing/2014/main" id="{0EFC081C-AA49-4A9E-A474-4920E52B9698}"/>
                </a:ext>
              </a:extLst>
            </p:cNvPr>
            <p:cNvSpPr txBox="1"/>
            <p:nvPr/>
          </p:nvSpPr>
          <p:spPr>
            <a:xfrm>
              <a:off x="4572000" y="3252205"/>
              <a:ext cx="1652954" cy="276999"/>
            </a:xfrm>
            <a:prstGeom prst="rect">
              <a:avLst/>
            </a:prstGeom>
            <a:noFill/>
          </p:spPr>
          <p:txBody>
            <a:bodyPr wrap="square" rtlCol="0">
              <a:spAutoFit/>
            </a:bodyPr>
            <a:lstStyle/>
            <a:p>
              <a:r>
                <a:rPr kumimoji="1" lang="ja-JP" altLang="en-US" sz="1200" dirty="0"/>
                <a:t>滋賀県ホームページ</a:t>
              </a:r>
            </a:p>
          </p:txBody>
        </p:sp>
      </p:grpSp>
    </p:spTree>
    <p:extLst>
      <p:ext uri="{BB962C8B-B14F-4D97-AF65-F5344CB8AC3E}">
        <p14:creationId xmlns:p14="http://schemas.microsoft.com/office/powerpoint/2010/main" val="49990679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602</TotalTime>
  <Words>626</Words>
  <Application>Microsoft Office PowerPoint</Application>
  <PresentationFormat>A4 210 x 297 mm</PresentationFormat>
  <Paragraphs>81</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BIZ UDPゴシック</vt:lpstr>
      <vt:lpstr>HGPｺﾞｼｯｸE</vt:lpstr>
      <vt:lpstr>HGPｺﾞｼｯｸM</vt:lpstr>
      <vt:lpstr>HGP創英角ﾎﾟｯﾌﾟ体</vt:lpstr>
      <vt:lpstr>HG創英角ﾎﾟｯﾌﾟ体</vt:lpstr>
      <vt:lpstr>UD デジタル 教科書体 NP-B</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　朗</dc:creator>
  <cp:lastModifiedBy>安達　智明</cp:lastModifiedBy>
  <cp:revision>80</cp:revision>
  <cp:lastPrinted>2023-12-20T07:52:23Z</cp:lastPrinted>
  <dcterms:created xsi:type="dcterms:W3CDTF">2023-08-31T00:15:50Z</dcterms:created>
  <dcterms:modified xsi:type="dcterms:W3CDTF">2024-10-28T08:09:24Z</dcterms:modified>
</cp:coreProperties>
</file>