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EE8A"/>
    <a:srgbClr val="F76F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30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13993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0608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93131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44025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238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4114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7480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3755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9394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99234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2024/4/24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222649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E37CE4-D561-43F7-A525-4726E92045F3}" type="datetimeFigureOut">
              <a:rPr kumimoji="1" lang="ja-JP" altLang="en-US" smtClean="0"/>
              <a:t>2024/4/24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97952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85648" y="564358"/>
            <a:ext cx="3365638" cy="461665"/>
          </a:xfrm>
          <a:prstGeom prst="rect">
            <a:avLst/>
          </a:prstGeom>
          <a:solidFill>
            <a:schemeClr val="accent1">
              <a:lumMod val="60000"/>
              <a:lumOff val="40000"/>
            </a:schemeClr>
          </a:solidFill>
          <a:ln>
            <a:solidFill>
              <a:schemeClr val="accent1"/>
            </a:solidFill>
          </a:ln>
          <a:effectLst/>
          <a:scene3d>
            <a:camera prst="orthographicFront">
              <a:rot lat="0" lon="0" rev="0"/>
            </a:camera>
            <a:lightRig rig="glow" dir="t">
              <a:rot lat="0" lon="0" rev="14100000"/>
            </a:lightRig>
          </a:scene3d>
          <a:sp3d prstMaterial="softEdge">
            <a:bevelT w="127000" prst="artDeco"/>
          </a:sp3d>
        </p:spPr>
        <p:txBody>
          <a:bodyPr wrap="square" rtlCol="0">
            <a:spAutoFit/>
          </a:bodyPr>
          <a:lstStyle/>
          <a:p>
            <a:pPr algn="dist"/>
            <a:r>
              <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作品大募集</a:t>
            </a:r>
            <a:r>
              <a:rPr kumimoji="1" lang="en-US" altLang="ja-JP"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a:t>
            </a:r>
            <a:endPar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249553" y="795191"/>
            <a:ext cx="6124575" cy="646331"/>
          </a:xfrm>
          <a:prstGeom prst="rect">
            <a:avLst/>
          </a:prstGeom>
          <a:noFill/>
        </p:spPr>
        <p:txBody>
          <a:bodyPr wrap="square" rtlCol="0">
            <a:spAutoFit/>
          </a:bodyPr>
          <a:lstStyle/>
          <a:p>
            <a:r>
              <a:rPr kumimoji="1" lang="ja-JP" altLang="en-US" sz="1600" b="1" dirty="0">
                <a:latin typeface="游ゴシック Medium" panose="020B0500000000000000" pitchFamily="50" charset="-128"/>
                <a:ea typeface="游ゴシック Medium" panose="020B0500000000000000" pitchFamily="50" charset="-128"/>
              </a:rPr>
              <a:t>令和６年度</a:t>
            </a:r>
            <a:endParaRPr kumimoji="1" lang="en-US" altLang="ja-JP" sz="1600" b="1" dirty="0">
              <a:latin typeface="游ゴシック Medium" panose="020B0500000000000000" pitchFamily="50" charset="-128"/>
              <a:ea typeface="游ゴシック Medium" panose="020B0500000000000000" pitchFamily="50" charset="-128"/>
            </a:endParaRPr>
          </a:p>
          <a:p>
            <a:pPr algn="ctr"/>
            <a:r>
              <a:rPr lang="ja-JP" altLang="en-US" sz="1600" b="1" dirty="0"/>
              <a:t>　</a:t>
            </a:r>
            <a:r>
              <a:rPr lang="ja-JP" altLang="en-US" sz="2000" b="1" dirty="0">
                <a:latin typeface="游ゴシック Medium" panose="020B0500000000000000" pitchFamily="50" charset="-128"/>
                <a:ea typeface="游ゴシック Medium" panose="020B0500000000000000" pitchFamily="50" charset="-128"/>
              </a:rPr>
              <a:t>田んぼ大好きふるさと農村子ども絵画コンクール</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363852" y="1375752"/>
            <a:ext cx="6172199" cy="165151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　</a:t>
            </a:r>
            <a:r>
              <a:rPr lang="ja-JP" altLang="ja-JP" sz="1100" dirty="0">
                <a:latin typeface="游ゴシック Medium" panose="020B0500000000000000" pitchFamily="50" charset="-128"/>
                <a:ea typeface="游ゴシック Medium" panose="020B0500000000000000" pitchFamily="50" charset="-128"/>
              </a:rPr>
              <a:t>滋賀県の農業・農村は、びわ湖を取り巻くたくさんの田んぼや畑でお米や野菜を育てながら、恵まれた自然環境の中で生きものを育</a:t>
            </a:r>
            <a:r>
              <a:rPr lang="ja-JP" altLang="en-US" sz="1100" dirty="0">
                <a:latin typeface="游ゴシック Medium" panose="020B0500000000000000" pitchFamily="50" charset="-128"/>
                <a:ea typeface="游ゴシック Medium" panose="020B0500000000000000" pitchFamily="50" charset="-128"/>
              </a:rPr>
              <a:t>んできました。さらに</a:t>
            </a:r>
            <a:r>
              <a:rPr lang="ja-JP" altLang="ja-JP" sz="1100" dirty="0">
                <a:latin typeface="游ゴシック Medium" panose="020B0500000000000000" pitchFamily="50" charset="-128"/>
                <a:ea typeface="游ゴシック Medium" panose="020B0500000000000000" pitchFamily="50" charset="-128"/>
              </a:rPr>
              <a:t>守り伝えられてきた美しい風景、お祭りの継承など大切な役割を果たしており、私たちにとってかけがえのない財産となっています。</a:t>
            </a:r>
          </a:p>
          <a:p>
            <a:r>
              <a:rPr lang="ja-JP" altLang="en-US" sz="1100" dirty="0">
                <a:latin typeface="游ゴシック Medium" panose="020B0500000000000000" pitchFamily="50" charset="-128"/>
                <a:ea typeface="游ゴシック Medium" panose="020B0500000000000000" pitchFamily="50" charset="-128"/>
              </a:rPr>
              <a:t>　</a:t>
            </a:r>
            <a:r>
              <a:rPr lang="ja-JP" altLang="ja-JP" sz="1100" dirty="0">
                <a:latin typeface="游ゴシック Medium" panose="020B0500000000000000" pitchFamily="50" charset="-128"/>
                <a:ea typeface="游ゴシック Medium" panose="020B0500000000000000" pitchFamily="50" charset="-128"/>
              </a:rPr>
              <a:t>そこで、</a:t>
            </a:r>
            <a:r>
              <a:rPr lang="ja-JP" altLang="en-US" sz="1100" dirty="0">
                <a:latin typeface="游ゴシック Medium" panose="020B0500000000000000" pitchFamily="50" charset="-128"/>
                <a:ea typeface="游ゴシック Medium" panose="020B0500000000000000" pitchFamily="50" charset="-128"/>
              </a:rPr>
              <a:t>みなさんに、農業・農村の</a:t>
            </a:r>
            <a:r>
              <a:rPr lang="ja-JP" altLang="ja-JP" sz="1100" dirty="0">
                <a:latin typeface="游ゴシック Medium" panose="020B0500000000000000" pitchFamily="50" charset="-128"/>
                <a:ea typeface="游ゴシック Medium" panose="020B0500000000000000" pitchFamily="50" charset="-128"/>
              </a:rPr>
              <a:t>大切さ</a:t>
            </a:r>
            <a:r>
              <a:rPr lang="ja-JP" altLang="en-US" sz="1100" dirty="0">
                <a:latin typeface="游ゴシック Medium" panose="020B0500000000000000" pitchFamily="50" charset="-128"/>
                <a:ea typeface="游ゴシック Medium" panose="020B0500000000000000" pitchFamily="50" charset="-128"/>
              </a:rPr>
              <a:t>や</a:t>
            </a:r>
            <a:r>
              <a:rPr lang="ja-JP" altLang="ja-JP" sz="1100" dirty="0">
                <a:latin typeface="游ゴシック Medium" panose="020B0500000000000000" pitchFamily="50" charset="-128"/>
                <a:ea typeface="游ゴシック Medium" panose="020B0500000000000000" pitchFamily="50" charset="-128"/>
              </a:rPr>
              <a:t>将来について考えるきっかけとすることを目的に、「田んぼ大好きふるさと農村子ども絵画コンクール」を開催します。</a:t>
            </a:r>
            <a:endParaRPr lang="en-US" altLang="ja-JP"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　みな</a:t>
            </a:r>
            <a:r>
              <a:rPr lang="ja-JP" altLang="ja-JP" sz="1100" dirty="0">
                <a:latin typeface="游ゴシック Medium" panose="020B0500000000000000" pitchFamily="50" charset="-128"/>
                <a:ea typeface="游ゴシック Medium" panose="020B0500000000000000" pitchFamily="50" charset="-128"/>
              </a:rPr>
              <a:t>さんが、農業・農村に関して見たこと、体験したこと、想像したことを自由に描いてください。</a:t>
            </a:r>
            <a:r>
              <a:rPr lang="ja-JP" altLang="en-US" sz="1100" dirty="0">
                <a:latin typeface="游ゴシック Medium" panose="020B0500000000000000" pitchFamily="50" charset="-128"/>
                <a:ea typeface="游ゴシック Medium" panose="020B0500000000000000" pitchFamily="50" charset="-128"/>
              </a:rPr>
              <a:t>魚のゆりかご水田など田んぼで生き物が育まれる様子も観察してみてください。</a:t>
            </a:r>
            <a:endParaRPr kumimoji="1" lang="ja-JP" altLang="en-US" sz="1100" dirty="0">
              <a:latin typeface="游ゴシック Medium" panose="020B0500000000000000" pitchFamily="50" charset="-128"/>
              <a:ea typeface="游ゴシック Medium" panose="020B0500000000000000" pitchFamily="50" charset="-128"/>
            </a:endParaRPr>
          </a:p>
        </p:txBody>
      </p:sp>
      <p:sp>
        <p:nvSpPr>
          <p:cNvPr id="10" name="テキスト ボックス 9"/>
          <p:cNvSpPr txBox="1"/>
          <p:nvPr/>
        </p:nvSpPr>
        <p:spPr>
          <a:xfrm>
            <a:off x="371158" y="3112687"/>
            <a:ext cx="6099809" cy="5609100"/>
          </a:xfrm>
          <a:prstGeom prst="rect">
            <a:avLst/>
          </a:prstGeom>
          <a:noFill/>
          <a:ln>
            <a:noFill/>
          </a:ln>
        </p:spPr>
        <p:txBody>
          <a:bodyPr wrap="square" rtlCol="0">
            <a:spAutoFit/>
          </a:bodyPr>
          <a:lstStyle/>
          <a:p>
            <a:pPr>
              <a:lnSpc>
                <a:spcPct val="150000"/>
              </a:lnSpc>
            </a:pPr>
            <a:r>
              <a:rPr lang="ja-JP" altLang="ja-JP" sz="1100" b="1" dirty="0">
                <a:latin typeface="游ゴシック Medium" panose="020B0500000000000000" pitchFamily="50" charset="-128"/>
                <a:ea typeface="游ゴシック Medium" panose="020B0500000000000000" pitchFamily="50" charset="-128"/>
              </a:rPr>
              <a:t>１．応募資格</a:t>
            </a:r>
            <a:r>
              <a:rPr lang="ja-JP" altLang="ja-JP" sz="1100" dirty="0">
                <a:latin typeface="游ゴシック Medium" panose="020B0500000000000000" pitchFamily="50" charset="-128"/>
                <a:ea typeface="游ゴシック Medium" panose="020B0500000000000000" pitchFamily="50" charset="-128"/>
              </a:rPr>
              <a:t>　　</a:t>
            </a:r>
            <a:r>
              <a:rPr lang="ja-JP" altLang="ja-JP" sz="1050" b="1" dirty="0">
                <a:latin typeface="游ゴシック Medium" panose="020B0500000000000000" pitchFamily="50" charset="-128"/>
                <a:ea typeface="游ゴシック Medium" panose="020B0500000000000000" pitchFamily="50" charset="-128"/>
              </a:rPr>
              <a:t>県内在学または在住の小学５年生</a:t>
            </a:r>
            <a:endParaRPr lang="en-US" altLang="ja-JP" sz="1050" b="1"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1100" b="1" dirty="0">
                <a:latin typeface="游ゴシック Medium" panose="020B0500000000000000" pitchFamily="50" charset="-128"/>
                <a:ea typeface="游ゴシック Medium" panose="020B0500000000000000" pitchFamily="50" charset="-128"/>
              </a:rPr>
              <a:t>２．題　　材</a:t>
            </a:r>
            <a:r>
              <a:rPr kumimoji="1" lang="ja-JP" altLang="en-US" sz="1100" dirty="0">
                <a:latin typeface="游ゴシック Medium" panose="020B0500000000000000" pitchFamily="50" charset="-128"/>
                <a:ea typeface="游ゴシック Medium" panose="020B0500000000000000" pitchFamily="50" charset="-128"/>
              </a:rPr>
              <a:t>　　</a:t>
            </a:r>
            <a:r>
              <a:rPr kumimoji="1" lang="ja-JP" altLang="en-US" sz="1050" dirty="0">
                <a:latin typeface="游ゴシック Medium" panose="020B0500000000000000" pitchFamily="50" charset="-128"/>
                <a:ea typeface="游ゴシック Medium" panose="020B0500000000000000" pitchFamily="50" charset="-128"/>
              </a:rPr>
              <a:t>農業・農村と生物との共生に関わることなら何でも構いません</a:t>
            </a:r>
            <a:endParaRPr kumimoji="1" lang="en-US" altLang="ja-JP" sz="105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３．用　　紙</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四つ切り画用紙（</a:t>
            </a:r>
            <a:r>
              <a:rPr lang="en-US" altLang="ja-JP" sz="1050" dirty="0">
                <a:latin typeface="游ゴシック Medium" panose="020B0500000000000000" pitchFamily="50" charset="-128"/>
                <a:ea typeface="游ゴシック Medium" panose="020B0500000000000000" pitchFamily="50" charset="-128"/>
              </a:rPr>
              <a:t>37cm</a:t>
            </a:r>
            <a:r>
              <a:rPr lang="ja-JP" altLang="ja-JP" sz="1050" dirty="0">
                <a:latin typeface="游ゴシック Medium" panose="020B0500000000000000" pitchFamily="50" charset="-128"/>
                <a:ea typeface="游ゴシック Medium" panose="020B0500000000000000" pitchFamily="50" charset="-128"/>
              </a:rPr>
              <a:t>×</a:t>
            </a:r>
            <a:r>
              <a:rPr lang="en-US" altLang="ja-JP" sz="1050" dirty="0">
                <a:latin typeface="游ゴシック Medium" panose="020B0500000000000000" pitchFamily="50" charset="-128"/>
                <a:ea typeface="游ゴシック Medium" panose="020B0500000000000000" pitchFamily="50" charset="-128"/>
              </a:rPr>
              <a:t>54cm</a:t>
            </a:r>
            <a:r>
              <a:rPr lang="ja-JP" altLang="en-US" sz="1050" dirty="0">
                <a:latin typeface="游ゴシック Medium" panose="020B0500000000000000" pitchFamily="50" charset="-128"/>
                <a:ea typeface="游ゴシック Medium" panose="020B0500000000000000" pitchFamily="50" charset="-128"/>
              </a:rPr>
              <a:t>程度</a:t>
            </a:r>
            <a:r>
              <a:rPr lang="ja-JP" altLang="ja-JP" sz="1050" dirty="0">
                <a:latin typeface="游ゴシック Medium" panose="020B0500000000000000" pitchFamily="50" charset="-128"/>
                <a:ea typeface="游ゴシック Medium" panose="020B0500000000000000" pitchFamily="50" charset="-128"/>
              </a:rPr>
              <a:t>の大きさ）</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４．画　　材</a:t>
            </a:r>
            <a:r>
              <a:rPr lang="ja-JP" altLang="en-US"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水彩絵の具、パステル、版画、はり絵など自由</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５．応募方法</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自分で描いた作品で、他のコンクールに出していない作品を１点</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別紙</a:t>
            </a:r>
            <a:r>
              <a:rPr lang="ja-JP" altLang="ja-JP" sz="1050" b="1" u="wavy" dirty="0">
                <a:latin typeface="游ゴシック Medium" panose="020B0500000000000000" pitchFamily="50" charset="-128"/>
                <a:ea typeface="游ゴシック Medium" panose="020B0500000000000000" pitchFamily="50" charset="-128"/>
              </a:rPr>
              <a:t>「申込み票」を切り取り、題名、学校名、氏名、フリガナをはっきりと書いて、</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a:t>
            </a:r>
            <a:r>
              <a:rPr lang="ja-JP" altLang="ja-JP" sz="1050" b="1" u="wavy" dirty="0">
                <a:latin typeface="游ゴシック Medium" panose="020B0500000000000000" pitchFamily="50" charset="-128"/>
                <a:ea typeface="游ゴシック Medium" panose="020B0500000000000000" pitchFamily="50" charset="-128"/>
              </a:rPr>
              <a:t>図のようにのりでしっかり貼り付けて、提出してください。</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６．審査表彰</a:t>
            </a:r>
            <a:r>
              <a:rPr lang="ja-JP" altLang="en-US" sz="1100" b="1"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知事賞、県教育長賞、滋賀県世代をつなぐ農村まるごと保全推進協議会長賞</a:t>
            </a:r>
            <a:r>
              <a:rPr lang="ja-JP" altLang="en-US" sz="1050" dirty="0">
                <a:latin typeface="游ゴシック Medium" panose="020B0500000000000000" pitchFamily="50" charset="-128"/>
                <a:ea typeface="游ゴシック Medium" panose="020B0500000000000000" pitchFamily="50" charset="-128"/>
              </a:rPr>
              <a:t>、</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琵琶湖と共生する滋賀の農林水産業推進協議会長賞各１点と</a:t>
            </a:r>
            <a:r>
              <a:rPr lang="ja-JP" altLang="en-US" sz="1050" dirty="0">
                <a:latin typeface="游ゴシック Medium" panose="020B0500000000000000" pitchFamily="50" charset="-128"/>
                <a:ea typeface="游ゴシック Medium" panose="020B0500000000000000" pitchFamily="50" charset="-128"/>
              </a:rPr>
              <a:t>滋賀県農業農村振興</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事務所長賞</a:t>
            </a:r>
            <a:r>
              <a:rPr lang="ja-JP" altLang="ja-JP" sz="1050" dirty="0">
                <a:latin typeface="游ゴシック Medium" panose="020B0500000000000000" pitchFamily="50" charset="-128"/>
                <a:ea typeface="游ゴシック Medium" panose="020B0500000000000000" pitchFamily="50" charset="-128"/>
              </a:rPr>
              <a:t>６点（各</a:t>
            </a:r>
            <a:r>
              <a:rPr lang="ja-JP" altLang="en-US" sz="1050" dirty="0">
                <a:latin typeface="游ゴシック Medium" panose="020B0500000000000000" pitchFamily="50" charset="-128"/>
                <a:ea typeface="游ゴシック Medium" panose="020B0500000000000000" pitchFamily="50" charset="-128"/>
              </a:rPr>
              <a:t>管内</a:t>
            </a:r>
            <a:r>
              <a:rPr lang="ja-JP" altLang="ja-JP" sz="1050" dirty="0">
                <a:latin typeface="游ゴシック Medium" panose="020B0500000000000000" pitchFamily="50" charset="-128"/>
                <a:ea typeface="游ゴシック Medium" panose="020B0500000000000000" pitchFamily="50" charset="-128"/>
              </a:rPr>
              <a:t>より</a:t>
            </a:r>
            <a:r>
              <a:rPr lang="ja-JP" altLang="en-US" sz="1050" dirty="0">
                <a:latin typeface="游ゴシック Medium" panose="020B0500000000000000" pitchFamily="50" charset="-128"/>
                <a:ea typeface="游ゴシック Medium" panose="020B0500000000000000" pitchFamily="50" charset="-128"/>
              </a:rPr>
              <a:t>それぞれ</a:t>
            </a:r>
            <a:r>
              <a:rPr lang="ja-JP" altLang="ja-JP" sz="1050" dirty="0">
                <a:latin typeface="游ゴシック Medium" panose="020B0500000000000000" pitchFamily="50" charset="-128"/>
                <a:ea typeface="游ゴシック Medium" panose="020B0500000000000000" pitchFamily="50" charset="-128"/>
              </a:rPr>
              <a:t>１点）</a:t>
            </a:r>
            <a:r>
              <a:rPr lang="ja-JP" altLang="en-US" sz="1050" dirty="0">
                <a:latin typeface="游ゴシック Medium" panose="020B0500000000000000" pitchFamily="50" charset="-128"/>
                <a:ea typeface="游ゴシック Medium" panose="020B0500000000000000" pitchFamily="50" charset="-128"/>
              </a:rPr>
              <a:t>の</a:t>
            </a:r>
            <a:r>
              <a:rPr lang="ja-JP" altLang="en-US" sz="1100" b="1" dirty="0">
                <a:latin typeface="游ゴシック Medium" panose="020B0500000000000000" pitchFamily="50" charset="-128"/>
                <a:ea typeface="游ゴシック Medium" panose="020B0500000000000000" pitchFamily="50" charset="-128"/>
              </a:rPr>
              <a:t>計１０点</a:t>
            </a:r>
            <a:r>
              <a:rPr lang="ja-JP" altLang="en-US" sz="1050" dirty="0">
                <a:latin typeface="游ゴシック Medium" panose="020B0500000000000000" pitchFamily="50" charset="-128"/>
                <a:ea typeface="游ゴシック Medium" panose="020B0500000000000000" pitchFamily="50" charset="-128"/>
              </a:rPr>
              <a:t>を</a:t>
            </a:r>
            <a:r>
              <a:rPr lang="ja-JP" altLang="ja-JP" sz="1050" dirty="0">
                <a:latin typeface="游ゴシック Medium" panose="020B0500000000000000" pitchFamily="50" charset="-128"/>
                <a:ea typeface="游ゴシック Medium" panose="020B0500000000000000" pitchFamily="50" charset="-128"/>
              </a:rPr>
              <a:t>選考します。</a:t>
            </a:r>
            <a:r>
              <a:rPr lang="ja-JP" altLang="en-US" sz="1100" dirty="0">
                <a:latin typeface="游ゴシック Medium" panose="020B0500000000000000" pitchFamily="50" charset="-128"/>
                <a:ea typeface="游ゴシック Medium" panose="020B0500000000000000" pitchFamily="50" charset="-128"/>
              </a:rPr>
              <a:t>　</a:t>
            </a: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　　　　　　　　各賞の</a:t>
            </a:r>
            <a:r>
              <a:rPr lang="ja-JP" altLang="ja-JP" sz="1100" b="1" dirty="0">
                <a:latin typeface="游ゴシック Medium" panose="020B0500000000000000" pitchFamily="50" charset="-128"/>
                <a:ea typeface="游ゴシック Medium" panose="020B0500000000000000" pitchFamily="50" charset="-128"/>
              </a:rPr>
              <a:t>受賞者には賞状と副賞を授与します。</a:t>
            </a:r>
            <a:endParaRPr lang="en-US" altLang="ja-JP" sz="1100" b="1" dirty="0">
              <a:latin typeface="游ゴシック Medium" panose="020B0500000000000000" pitchFamily="50" charset="-128"/>
              <a:ea typeface="游ゴシック Medium" panose="020B0500000000000000" pitchFamily="50" charset="-128"/>
            </a:endParaRPr>
          </a:p>
          <a:p>
            <a:pPr algn="ctr">
              <a:lnSpc>
                <a:spcPct val="150000"/>
              </a:lnSpc>
            </a:pPr>
            <a:r>
              <a:rPr lang="ja-JP" altLang="en-US" sz="1100" dirty="0">
                <a:latin typeface="游ゴシック Medium" panose="020B0500000000000000" pitchFamily="50" charset="-128"/>
                <a:ea typeface="游ゴシック Medium" panose="020B0500000000000000" pitchFamily="50" charset="-128"/>
              </a:rPr>
              <a:t>　　　　　　　</a:t>
            </a:r>
            <a:r>
              <a:rPr lang="ja-JP" altLang="en-US" sz="1200" b="1" u="sng" dirty="0">
                <a:latin typeface="游ゴシック Medium" panose="020B0500000000000000" pitchFamily="50" charset="-128"/>
                <a:ea typeface="游ゴシック Medium" panose="020B0500000000000000" pitchFamily="50" charset="-128"/>
              </a:rPr>
              <a:t>また、応募者にも参加賞をお渡しします！</a:t>
            </a:r>
            <a:endParaRPr lang="en-US" altLang="ja-JP" sz="1200" b="1" u="sng"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７．</a:t>
            </a:r>
            <a:r>
              <a:rPr lang="ja-JP" altLang="ja-JP" sz="1100" b="1" dirty="0">
                <a:latin typeface="游ゴシック Medium" panose="020B0500000000000000" pitchFamily="50" charset="-128"/>
                <a:ea typeface="游ゴシック Medium" panose="020B0500000000000000" pitchFamily="50" charset="-128"/>
              </a:rPr>
              <a:t>権利帰属</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応募作品は原則返却しません。応募作品の著作権は主催者に帰属します。</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受賞作品は展示や印刷などに使用することがあります。</a:t>
            </a:r>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８．実施主体</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主催：滋賀県、滋賀県世代をつなぐ農村まるごと保全推進協議会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後援：滋賀県教育委員会</a:t>
            </a:r>
            <a:r>
              <a:rPr lang="ja-JP" altLang="en-US" sz="1050" dirty="0">
                <a:latin typeface="游ゴシック Medium" panose="020B0500000000000000" pitchFamily="50" charset="-128"/>
                <a:ea typeface="游ゴシック Medium" panose="020B0500000000000000" pitchFamily="50" charset="-128"/>
              </a:rPr>
              <a:t>　</a:t>
            </a:r>
            <a:endParaRPr lang="ja-JP" altLang="ja-JP" sz="1050" dirty="0">
              <a:latin typeface="游ゴシック Medium" panose="020B0500000000000000" pitchFamily="50" charset="-128"/>
              <a:ea typeface="游ゴシック Medium" panose="020B0500000000000000" pitchFamily="50" charset="-128"/>
            </a:endParaRPr>
          </a:p>
        </p:txBody>
      </p:sp>
      <p:sp>
        <p:nvSpPr>
          <p:cNvPr id="13" name="四角形吹き出し 12"/>
          <p:cNvSpPr/>
          <p:nvPr/>
        </p:nvSpPr>
        <p:spPr>
          <a:xfrm>
            <a:off x="320468" y="3676659"/>
            <a:ext cx="5060479" cy="725204"/>
          </a:xfrm>
          <a:prstGeom prst="wedgeRectCallout">
            <a:avLst>
              <a:gd name="adj1" fmla="val -7863"/>
              <a:gd name="adj2" fmla="val -2814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ysClr val="windowText" lastClr="000000"/>
                </a:solidFill>
                <a:latin typeface="游ゴシック Medium" panose="020B0500000000000000" pitchFamily="50" charset="-128"/>
                <a:ea typeface="游ゴシック Medium" panose="020B0500000000000000" pitchFamily="50" charset="-128"/>
              </a:rPr>
              <a:t>例えば・・・</a:t>
            </a:r>
            <a:endParaRPr kumimoji="1" lang="en-US" altLang="ja-JP" sz="1000" dirty="0">
              <a:solidFill>
                <a:sysClr val="windowText" lastClr="000000"/>
              </a:solidFill>
              <a:latin typeface="游ゴシック Medium" panose="020B0500000000000000" pitchFamily="50" charset="-128"/>
              <a:ea typeface="游ゴシック Medium" panose="020B0500000000000000" pitchFamily="50" charset="-128"/>
            </a:endParaRPr>
          </a:p>
          <a:p>
            <a:r>
              <a:rPr lang="ja-JP" altLang="en-US" sz="1000" b="1" dirty="0">
                <a:solidFill>
                  <a:sysClr val="windowText" lastClr="000000"/>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田んぼで魚が育まれている様子　　　　</a:t>
            </a:r>
            <a:r>
              <a:rPr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田んぼの稲や畑の野菜、生きもの</a:t>
            </a:r>
            <a:endParaRPr lang="en-US" altLang="ja-JP" sz="1000" dirty="0">
              <a:solidFill>
                <a:schemeClr val="tx1"/>
              </a:solidFill>
              <a:latin typeface="游ゴシック Medium" panose="020B0500000000000000" pitchFamily="50" charset="-128"/>
              <a:ea typeface="游ゴシック Medium" panose="020B0500000000000000" pitchFamily="50" charset="-128"/>
            </a:endParaRPr>
          </a:p>
          <a:p>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　・</a:t>
            </a:r>
            <a:r>
              <a:rPr kumimoji="1" lang="ja-JP" altLang="en-US" sz="1000" dirty="0">
                <a:solidFill>
                  <a:schemeClr val="tx1"/>
                </a:solidFill>
                <a:latin typeface="游ゴシック Medium" panose="020B0500000000000000" pitchFamily="50" charset="-128"/>
                <a:ea typeface="游ゴシック Medium" panose="020B0500000000000000" pitchFamily="50" charset="-128"/>
              </a:rPr>
              <a:t>きれいだなと思う農村の風景　　　　　</a:t>
            </a:r>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みんなでがんばった田植えの様子</a:t>
            </a:r>
            <a:endParaRPr kumimoji="1" lang="en-US" altLang="ja-JP" sz="1000" dirty="0">
              <a:solidFill>
                <a:schemeClr val="tx1"/>
              </a:solidFill>
              <a:latin typeface="游ゴシック Medium" panose="020B0500000000000000" pitchFamily="50" charset="-128"/>
              <a:ea typeface="游ゴシック Medium" panose="020B0500000000000000" pitchFamily="50" charset="-128"/>
            </a:endParaRPr>
          </a:p>
          <a:p>
            <a:r>
              <a:rPr lang="ja-JP" altLang="en-US" sz="1000" b="1" dirty="0">
                <a:solidFill>
                  <a:schemeClr val="tx1"/>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こうなればいいなと思う未来の田んぼ　・近所で</a:t>
            </a:r>
            <a:r>
              <a:rPr lang="ja-JP" altLang="ja-JP" sz="1000" dirty="0">
                <a:solidFill>
                  <a:schemeClr val="tx1"/>
                </a:solidFill>
                <a:latin typeface="游ゴシック Medium" panose="020B0500000000000000" pitchFamily="50" charset="-128"/>
                <a:ea typeface="游ゴシック Medium" panose="020B0500000000000000" pitchFamily="50" charset="-128"/>
              </a:rPr>
              <a:t>作業する農</a:t>
            </a:r>
            <a:r>
              <a:rPr lang="ja-JP" altLang="en-US" sz="1000" dirty="0">
                <a:solidFill>
                  <a:schemeClr val="tx1"/>
                </a:solidFill>
                <a:latin typeface="游ゴシック Medium" panose="020B0500000000000000" pitchFamily="50" charset="-128"/>
                <a:ea typeface="游ゴシック Medium" panose="020B0500000000000000" pitchFamily="50" charset="-128"/>
              </a:rPr>
              <a:t>家さん</a:t>
            </a:r>
            <a:r>
              <a:rPr lang="ja-JP" altLang="ja-JP" sz="1000" dirty="0">
                <a:solidFill>
                  <a:schemeClr val="tx1"/>
                </a:solidFill>
                <a:latin typeface="游ゴシック Medium" panose="020B0500000000000000" pitchFamily="50" charset="-128"/>
                <a:ea typeface="游ゴシック Medium" panose="020B0500000000000000" pitchFamily="50" charset="-128"/>
              </a:rPr>
              <a:t>のすがた</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grpSp>
        <p:nvGrpSpPr>
          <p:cNvPr id="3" name="グループ化 2">
            <a:extLst>
              <a:ext uri="{FF2B5EF4-FFF2-40B4-BE49-F238E27FC236}">
                <a16:creationId xmlns:a16="http://schemas.microsoft.com/office/drawing/2014/main" id="{ADACCD01-AFA4-4D65-AFBD-DEA21FA16E5A}"/>
              </a:ext>
            </a:extLst>
          </p:cNvPr>
          <p:cNvGrpSpPr/>
          <p:nvPr/>
        </p:nvGrpSpPr>
        <p:grpSpPr>
          <a:xfrm>
            <a:off x="5257456" y="3897820"/>
            <a:ext cx="1433724" cy="1178923"/>
            <a:chOff x="5151286" y="3984893"/>
            <a:chExt cx="1543049" cy="1211069"/>
          </a:xfrm>
        </p:grpSpPr>
        <p:sp>
          <p:nvSpPr>
            <p:cNvPr id="16" name="正方形/長方形 15"/>
            <p:cNvSpPr/>
            <p:nvPr/>
          </p:nvSpPr>
          <p:spPr>
            <a:xfrm>
              <a:off x="5151286" y="3984893"/>
              <a:ext cx="1543049" cy="105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latin typeface="游ゴシック" panose="020B0400000000000000" pitchFamily="50" charset="-128"/>
                  <a:ea typeface="游ゴシック" panose="020B0400000000000000" pitchFamily="50" charset="-128"/>
                </a:rPr>
                <a:t>作品</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421195" y="4899932"/>
              <a:ext cx="1085849" cy="296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solidFill>
                    <a:schemeClr val="tx1"/>
                  </a:solidFill>
                  <a:latin typeface="游ゴシック" panose="020B0400000000000000" pitchFamily="50" charset="-128"/>
                  <a:ea typeface="游ゴシック" panose="020B0400000000000000" pitchFamily="50" charset="-128"/>
                </a:rPr>
                <a:t>申込み票</a:t>
              </a:r>
              <a:endParaRPr kumimoji="1" lang="ja-JP" altLang="en-US" sz="1100" dirty="0">
                <a:solidFill>
                  <a:schemeClr val="tx1"/>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5435460" y="4837769"/>
              <a:ext cx="1085849" cy="14857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tx1"/>
                </a:solidFill>
              </a:endParaRPr>
            </a:p>
          </p:txBody>
        </p:sp>
      </p:grpSp>
      <p:sp>
        <p:nvSpPr>
          <p:cNvPr id="24" name="角丸四角形 23"/>
          <p:cNvSpPr/>
          <p:nvPr/>
        </p:nvSpPr>
        <p:spPr>
          <a:xfrm>
            <a:off x="387033" y="5673267"/>
            <a:ext cx="6083934" cy="485775"/>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solidFill>
                <a:latin typeface="游ゴシック Medium" panose="020B0500000000000000" pitchFamily="50" charset="-128"/>
                <a:ea typeface="游ゴシック Medium" panose="020B0500000000000000" pitchFamily="50" charset="-128"/>
              </a:rPr>
              <a:t>先生方へのお願い</a:t>
            </a:r>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p>
          <a:p>
            <a:r>
              <a:rPr lang="ja-JP" altLang="en-US" sz="1050" dirty="0">
                <a:solidFill>
                  <a:schemeClr val="tx1"/>
                </a:solidFill>
                <a:latin typeface="游ゴシック Medium" panose="020B0500000000000000" pitchFamily="50" charset="-128"/>
                <a:ea typeface="游ゴシック Medium" panose="020B0500000000000000" pitchFamily="50" charset="-128"/>
              </a:rPr>
              <a:t>　　応募作品は各学校ごとにまとめ、各市町担当課あてに</a:t>
            </a:r>
            <a:r>
              <a:rPr lang="en-US" altLang="ja-JP" sz="1050" b="1" dirty="0">
                <a:solidFill>
                  <a:schemeClr val="tx1"/>
                </a:solidFill>
                <a:latin typeface="游ゴシック Medium" panose="020B0500000000000000" pitchFamily="50" charset="-128"/>
                <a:ea typeface="游ゴシック Medium" panose="020B0500000000000000" pitchFamily="50" charset="-128"/>
              </a:rPr>
              <a:t>9</a:t>
            </a:r>
            <a:r>
              <a:rPr lang="ja-JP" altLang="en-US" sz="1050" b="1" dirty="0">
                <a:solidFill>
                  <a:schemeClr val="tx1"/>
                </a:solidFill>
                <a:latin typeface="游ゴシック Medium" panose="020B0500000000000000" pitchFamily="50" charset="-128"/>
                <a:ea typeface="游ゴシック Medium" panose="020B0500000000000000" pitchFamily="50" charset="-128"/>
              </a:rPr>
              <a:t>月</a:t>
            </a:r>
            <a:r>
              <a:rPr lang="en-US" altLang="ja-JP" sz="1050" b="1" dirty="0">
                <a:solidFill>
                  <a:schemeClr val="tx1"/>
                </a:solidFill>
                <a:latin typeface="游ゴシック Medium" panose="020B0500000000000000" pitchFamily="50" charset="-128"/>
                <a:ea typeface="游ゴシック Medium" panose="020B0500000000000000" pitchFamily="50" charset="-128"/>
              </a:rPr>
              <a:t>1</a:t>
            </a:r>
            <a:r>
              <a:rPr lang="ja-JP" altLang="en-US" sz="1050" b="1" dirty="0">
                <a:solidFill>
                  <a:schemeClr val="tx1"/>
                </a:solidFill>
                <a:latin typeface="游ゴシック Medium" panose="020B0500000000000000" pitchFamily="50" charset="-128"/>
                <a:ea typeface="游ゴシック Medium" panose="020B0500000000000000" pitchFamily="50" charset="-128"/>
              </a:rPr>
              <a:t>３日</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金</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まで</a:t>
            </a:r>
            <a:r>
              <a:rPr lang="ja-JP" altLang="en-US" sz="1050" dirty="0">
                <a:solidFill>
                  <a:schemeClr val="tx1"/>
                </a:solidFill>
                <a:latin typeface="游ゴシック Medium" panose="020B0500000000000000" pitchFamily="50" charset="-128"/>
                <a:ea typeface="游ゴシック Medium" panose="020B0500000000000000" pitchFamily="50" charset="-128"/>
              </a:rPr>
              <a:t>に提出してください。</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sp>
        <p:nvSpPr>
          <p:cNvPr id="30" name="テキスト ボックス 29"/>
          <p:cNvSpPr txBox="1"/>
          <p:nvPr/>
        </p:nvSpPr>
        <p:spPr>
          <a:xfrm>
            <a:off x="363855" y="8705583"/>
            <a:ext cx="6172198" cy="102155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050" dirty="0">
                <a:latin typeface="游ゴシック Medium" panose="020B0500000000000000" pitchFamily="50" charset="-128"/>
                <a:ea typeface="游ゴシック Medium" panose="020B0500000000000000" pitchFamily="50" charset="-128"/>
              </a:rPr>
              <a:t>お問い合わせ</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滋賀県　農政水産部　農村振興課　農村企画係　担当：長瀬　</a:t>
            </a:r>
            <a:r>
              <a:rPr lang="ja-JP" altLang="en-US" sz="1050" u="sng" dirty="0">
                <a:latin typeface="游ゴシック Medium" panose="020B0500000000000000" pitchFamily="50" charset="-128"/>
                <a:ea typeface="游ゴシック Medium" panose="020B0500000000000000" pitchFamily="50" charset="-128"/>
              </a:rPr>
              <a:t>岸</a:t>
            </a:r>
            <a:endParaRPr lang="en-US" altLang="ja-JP" sz="1050" u="sng" dirty="0">
              <a:latin typeface="游ゴシック Medium" panose="020B0500000000000000" pitchFamily="50" charset="-128"/>
              <a:ea typeface="游ゴシック Medium" panose="020B0500000000000000" pitchFamily="50" charset="-128"/>
            </a:endParaRPr>
          </a:p>
          <a:p>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TEL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077-528-3961</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FAX</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077-528-4888</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E-mail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gh01@pref.shiga.lg.jp</a:t>
            </a:r>
          </a:p>
          <a:p>
            <a:r>
              <a:rPr lang="ja-JP" altLang="en-US" sz="1050" dirty="0">
                <a:latin typeface="游ゴシック Medium" panose="020B0500000000000000" pitchFamily="50" charset="-128"/>
                <a:ea typeface="游ゴシック Medium" panose="020B0500000000000000" pitchFamily="50" charset="-128"/>
              </a:rPr>
              <a:t>・　水土里ネット滋賀（滋賀県土地改良事業団体連合会）　担当：和気</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TEL</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0748-42-7144</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FAX</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0748-42-5574</a:t>
            </a:r>
            <a:r>
              <a:rPr lang="ja-JP" altLang="en-US" sz="1100" dirty="0">
                <a:solidFill>
                  <a:srgbClr val="FF0000"/>
                </a:solidFill>
                <a:latin typeface="游ゴシック Medium" panose="020B0500000000000000" pitchFamily="50" charset="-128"/>
                <a:ea typeface="游ゴシック Medium" panose="020B0500000000000000" pitchFamily="50" charset="-128"/>
              </a:rPr>
              <a:t>　</a:t>
            </a:r>
            <a:endParaRPr lang="en-US" altLang="ja-JP" sz="1100" dirty="0">
              <a:solidFill>
                <a:srgbClr val="FF0000"/>
              </a:solidFill>
              <a:latin typeface="游ゴシック Medium" panose="020B0500000000000000" pitchFamily="50" charset="-128"/>
              <a:ea typeface="游ゴシック Medium" panose="020B0500000000000000"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3096" y="8800978"/>
            <a:ext cx="997704" cy="997704"/>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87" y="8147126"/>
            <a:ext cx="691112" cy="691112"/>
          </a:xfrm>
          <a:prstGeom prst="rect">
            <a:avLst/>
          </a:prstGeom>
        </p:spPr>
      </p:pic>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08049" y="6727609"/>
            <a:ext cx="1109712" cy="1064501"/>
          </a:xfrm>
          <a:prstGeom prst="rect">
            <a:avLst/>
          </a:prstGeom>
        </p:spPr>
      </p:pic>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21267" y="-4973"/>
            <a:ext cx="1375777" cy="1114795"/>
          </a:xfrm>
          <a:prstGeom prst="rect">
            <a:avLst/>
          </a:prstGeom>
        </p:spPr>
      </p:pic>
      <p:pic>
        <p:nvPicPr>
          <p:cNvPr id="32" name="図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552531">
            <a:off x="406744" y="5005805"/>
            <a:ext cx="650771" cy="743738"/>
          </a:xfrm>
          <a:prstGeom prst="rect">
            <a:avLst/>
          </a:prstGeom>
        </p:spPr>
      </p:pic>
      <p:pic>
        <p:nvPicPr>
          <p:cNvPr id="34" name="図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79216" y="3096213"/>
            <a:ext cx="1010732" cy="760575"/>
          </a:xfrm>
          <a:prstGeom prst="rect">
            <a:avLst/>
          </a:prstGeom>
        </p:spPr>
      </p:pic>
      <p:pic>
        <p:nvPicPr>
          <p:cNvPr id="35" name="図 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11126" y="3043742"/>
            <a:ext cx="649850" cy="835821"/>
          </a:xfrm>
          <a:prstGeom prst="rect">
            <a:avLst/>
          </a:prstGeom>
        </p:spPr>
      </p:pic>
      <p:pic>
        <p:nvPicPr>
          <p:cNvPr id="21" name="図 20">
            <a:extLst>
              <a:ext uri="{FF2B5EF4-FFF2-40B4-BE49-F238E27FC236}">
                <a16:creationId xmlns:a16="http://schemas.microsoft.com/office/drawing/2014/main" id="{7784EB11-466A-4EA6-B142-F366C6DA3AF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35909" y="7690661"/>
            <a:ext cx="1061135" cy="955527"/>
          </a:xfrm>
          <a:prstGeom prst="rect">
            <a:avLst/>
          </a:prstGeom>
        </p:spPr>
      </p:pic>
      <p:pic>
        <p:nvPicPr>
          <p:cNvPr id="26" name="図 25">
            <a:extLst>
              <a:ext uri="{FF2B5EF4-FFF2-40B4-BE49-F238E27FC236}">
                <a16:creationId xmlns:a16="http://schemas.microsoft.com/office/drawing/2014/main" id="{0689D9CA-A867-45AC-A9AA-4D243A81AAC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16522" y="10761"/>
            <a:ext cx="530414" cy="608796"/>
          </a:xfrm>
          <a:prstGeom prst="rect">
            <a:avLst/>
          </a:prstGeom>
        </p:spPr>
      </p:pic>
      <p:pic>
        <p:nvPicPr>
          <p:cNvPr id="31" name="図 30">
            <a:extLst>
              <a:ext uri="{FF2B5EF4-FFF2-40B4-BE49-F238E27FC236}">
                <a16:creationId xmlns:a16="http://schemas.microsoft.com/office/drawing/2014/main" id="{EC0D8A74-3FE6-4C00-80A3-BCD79B73EF7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rot="2070902">
            <a:off x="5717653" y="363152"/>
            <a:ext cx="1122390" cy="706184"/>
          </a:xfrm>
          <a:prstGeom prst="rect">
            <a:avLst/>
          </a:prstGeom>
        </p:spPr>
      </p:pic>
      <p:pic>
        <p:nvPicPr>
          <p:cNvPr id="37" name="図 36">
            <a:extLst>
              <a:ext uri="{FF2B5EF4-FFF2-40B4-BE49-F238E27FC236}">
                <a16:creationId xmlns:a16="http://schemas.microsoft.com/office/drawing/2014/main" id="{48145518-2EF0-4CB0-A815-6921663FFB3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85371" y="-23230"/>
            <a:ext cx="668466" cy="673200"/>
          </a:xfrm>
          <a:prstGeom prst="rect">
            <a:avLst/>
          </a:prstGeom>
        </p:spPr>
      </p:pic>
      <p:pic>
        <p:nvPicPr>
          <p:cNvPr id="39" name="図 38">
            <a:extLst>
              <a:ext uri="{FF2B5EF4-FFF2-40B4-BE49-F238E27FC236}">
                <a16:creationId xmlns:a16="http://schemas.microsoft.com/office/drawing/2014/main" id="{43D0F74B-0621-489E-B785-CDE17221E32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43302" y="-4973"/>
            <a:ext cx="581598" cy="648000"/>
          </a:xfrm>
          <a:prstGeom prst="rect">
            <a:avLst/>
          </a:prstGeom>
        </p:spPr>
      </p:pic>
      <p:pic>
        <p:nvPicPr>
          <p:cNvPr id="41" name="図 40">
            <a:extLst>
              <a:ext uri="{FF2B5EF4-FFF2-40B4-BE49-F238E27FC236}">
                <a16:creationId xmlns:a16="http://schemas.microsoft.com/office/drawing/2014/main" id="{781DB6C3-753F-431D-AE43-77A46CF18A3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697069" y="-7135"/>
            <a:ext cx="647181" cy="648000"/>
          </a:xfrm>
          <a:prstGeom prst="rect">
            <a:avLst/>
          </a:prstGeom>
        </p:spPr>
      </p:pic>
      <p:pic>
        <p:nvPicPr>
          <p:cNvPr id="43" name="図 42">
            <a:extLst>
              <a:ext uri="{FF2B5EF4-FFF2-40B4-BE49-F238E27FC236}">
                <a16:creationId xmlns:a16="http://schemas.microsoft.com/office/drawing/2014/main" id="{32101C42-A9E9-4DE1-9EAC-F87F8A74E12F}"/>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325871" y="0"/>
            <a:ext cx="648000" cy="648000"/>
          </a:xfrm>
          <a:prstGeom prst="rect">
            <a:avLst/>
          </a:prstGeom>
        </p:spPr>
      </p:pic>
      <p:pic>
        <p:nvPicPr>
          <p:cNvPr id="28" name="図 27">
            <a:extLst>
              <a:ext uri="{FF2B5EF4-FFF2-40B4-BE49-F238E27FC236}">
                <a16:creationId xmlns:a16="http://schemas.microsoft.com/office/drawing/2014/main" id="{6AF6180E-8EC8-45E4-803F-50C0B1015F7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04043" y="96679"/>
            <a:ext cx="1342595" cy="759179"/>
          </a:xfrm>
          <a:prstGeom prst="rect">
            <a:avLst/>
          </a:prstGeom>
        </p:spPr>
      </p:pic>
      <p:pic>
        <p:nvPicPr>
          <p:cNvPr id="36" name="図 35">
            <a:extLst>
              <a:ext uri="{FF2B5EF4-FFF2-40B4-BE49-F238E27FC236}">
                <a16:creationId xmlns:a16="http://schemas.microsoft.com/office/drawing/2014/main" id="{802FC5A0-F7A7-46CC-AE72-E49402F4AF28}"/>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03858" y="6363797"/>
            <a:ext cx="1147681" cy="1082999"/>
          </a:xfrm>
          <a:prstGeom prst="rect">
            <a:avLst/>
          </a:prstGeom>
        </p:spPr>
      </p:pic>
    </p:spTree>
    <p:extLst>
      <p:ext uri="{BB962C8B-B14F-4D97-AF65-F5344CB8AC3E}">
        <p14:creationId xmlns:p14="http://schemas.microsoft.com/office/powerpoint/2010/main" val="29775350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TotalTime>
  <Words>641</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　慎一</dc:creator>
  <cp:lastModifiedBy>岸　喜代子</cp:lastModifiedBy>
  <cp:revision>60</cp:revision>
  <cp:lastPrinted>2022-04-11T05:38:45Z</cp:lastPrinted>
  <dcterms:created xsi:type="dcterms:W3CDTF">2020-04-21T05:02:03Z</dcterms:created>
  <dcterms:modified xsi:type="dcterms:W3CDTF">2024-04-24T06:23:31Z</dcterms:modified>
</cp:coreProperties>
</file>