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932" r:id="rId1"/>
    <p:sldMasterId id="2147483944" r:id="rId2"/>
    <p:sldMasterId id="2147483956" r:id="rId3"/>
    <p:sldMasterId id="2147483968" r:id="rId4"/>
    <p:sldMasterId id="2147483992" r:id="rId5"/>
  </p:sldMasterIdLst>
  <p:notesMasterIdLst>
    <p:notesMasterId r:id="rId14"/>
  </p:notesMasterIdLst>
  <p:handoutMasterIdLst>
    <p:handoutMasterId r:id="rId15"/>
  </p:handoutMasterIdLst>
  <p:sldIdLst>
    <p:sldId id="296" r:id="rId6"/>
    <p:sldId id="2755" r:id="rId7"/>
    <p:sldId id="2756" r:id="rId8"/>
    <p:sldId id="2757" r:id="rId9"/>
    <p:sldId id="2758" r:id="rId10"/>
    <p:sldId id="381" r:id="rId11"/>
    <p:sldId id="2759" r:id="rId12"/>
    <p:sldId id="2754" r:id="rId1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D9"/>
    <a:srgbClr val="FF0066"/>
    <a:srgbClr val="FF6699"/>
    <a:srgbClr val="FFCDCE"/>
    <a:srgbClr val="FFF19F"/>
    <a:srgbClr val="C6F4F6"/>
    <a:srgbClr val="CCFFFF"/>
    <a:srgbClr val="97DE42"/>
    <a:srgbClr val="FF7C80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0"/>
    <p:restoredTop sz="54587" autoAdjust="0"/>
  </p:normalViewPr>
  <p:slideViewPr>
    <p:cSldViewPr>
      <p:cViewPr>
        <p:scale>
          <a:sx n="86" d="100"/>
          <a:sy n="86" d="100"/>
        </p:scale>
        <p:origin x="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254" d="100"/>
        <a:sy n="254" d="100"/>
      </p:scale>
      <p:origin x="0" y="-42036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91"/>
            <a:ext cx="2918830" cy="495027"/>
          </a:xfrm>
          <a:prstGeom prst="rect">
            <a:avLst/>
          </a:prstGeom>
        </p:spPr>
        <p:txBody>
          <a:bodyPr vert="horz" lIns="90694" tIns="45345" rIns="90694" bIns="45345" rtlCol="0" anchor="b"/>
          <a:lstStyle>
            <a:lvl1pPr algn="r">
              <a:defRPr sz="1200"/>
            </a:lvl1pPr>
          </a:lstStyle>
          <a:p>
            <a:r>
              <a:rPr kumimoji="1" lang="ja-JP" altLang="en-US" dirty="0"/>
              <a:t>次世代</a:t>
            </a:r>
            <a:fld id="{1D369E39-D323-4103-9DFA-47DB9CB5BDD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574003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9"/>
            <a:ext cx="2918830" cy="495027"/>
          </a:xfrm>
          <a:prstGeom prst="rect">
            <a:avLst/>
          </a:prstGeom>
        </p:spPr>
        <p:txBody>
          <a:bodyPr vert="horz" lIns="90694" tIns="45345" rIns="90694" bIns="453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76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9"/>
            <a:ext cx="2918830" cy="495027"/>
          </a:xfrm>
          <a:prstGeom prst="rect">
            <a:avLst/>
          </a:prstGeom>
        </p:spPr>
        <p:txBody>
          <a:bodyPr vert="horz" lIns="90694" tIns="45345" rIns="90694" bIns="45345" rtlCol="0"/>
          <a:lstStyle>
            <a:lvl1pPr algn="r">
              <a:defRPr sz="1200"/>
            </a:lvl1pPr>
          </a:lstStyle>
          <a:p>
            <a:fld id="{9366C483-3F94-47DA-B014-0B32CA45DDF0}" type="datetime3">
              <a:rPr kumimoji="1" lang="ja-JP" altLang="en-US" smtClean="0"/>
              <a:t>令和6年1月16日</a:t>
            </a:fld>
            <a:endParaRPr kumimoji="1" lang="ja-JP" altLang="en-US"/>
          </a:p>
        </p:txBody>
      </p:sp>
      <p:sp>
        <p:nvSpPr>
          <p:cNvPr id="1177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235075"/>
            <a:ext cx="4433887" cy="3325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4" tIns="45345" rIns="90694" bIns="45345" rtlCol="0" anchor="ctr"/>
          <a:lstStyle/>
          <a:p>
            <a:endParaRPr lang="ja-JP" altLang="en-US"/>
          </a:p>
        </p:txBody>
      </p:sp>
      <p:sp>
        <p:nvSpPr>
          <p:cNvPr id="1178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71"/>
            <a:ext cx="5388610" cy="3884860"/>
          </a:xfrm>
          <a:prstGeom prst="rect">
            <a:avLst/>
          </a:prstGeom>
        </p:spPr>
        <p:txBody>
          <a:bodyPr vert="horz" lIns="90694" tIns="45345" rIns="90694" bIns="45345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179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371291"/>
            <a:ext cx="2918830" cy="495027"/>
          </a:xfrm>
          <a:prstGeom prst="rect">
            <a:avLst/>
          </a:prstGeom>
        </p:spPr>
        <p:txBody>
          <a:bodyPr vert="horz" lIns="90694" tIns="45345" rIns="90694" bIns="453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80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91"/>
            <a:ext cx="2918830" cy="495027"/>
          </a:xfrm>
          <a:prstGeom prst="rect">
            <a:avLst/>
          </a:prstGeom>
        </p:spPr>
        <p:txBody>
          <a:bodyPr vert="horz" lIns="90694" tIns="45345" rIns="90694" bIns="45345" rtlCol="0" anchor="b"/>
          <a:lstStyle>
            <a:lvl1pPr algn="r">
              <a:defRPr sz="1200"/>
            </a:lvl1pPr>
          </a:lstStyle>
          <a:p>
            <a:fld id="{8E486F06-0E1D-437B-9F42-3F927AC94E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856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5227B-BE21-486F-B7AD-D03BBBD93EA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5227B-BE21-486F-B7AD-D03BBBD93EA4}" type="slidenum">
              <a:rPr lang="ja-JP" altLang="en-US" sz="12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ja-JP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8359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5227B-BE21-486F-B7AD-D03BBBD93EA4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27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DA5227B-BE21-486F-B7AD-D03BBBD93EA4}" type="slidenum">
              <a:rPr lang="ja-JP" altLang="en-US" sz="12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ja-JP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211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79E34D-724F-421F-B2BB-D07EC887FB3D}" type="slidenum">
              <a:rPr kumimoji="1" lang="ja-JP" altLang="en-US" sz="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9664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5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59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66C483-3F94-47DA-B014-0B32CA45DDF0}" type="datetime3">
              <a:rPr lang="ja-JP" altLang="en-US" smtClean="0">
                <a:solidFill>
                  <a:prstClr val="black"/>
                </a:solidFill>
              </a:rPr>
              <a:pPr/>
              <a:t>令和6年1月16日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60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4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58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59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366C483-3F94-47DA-B014-0B32CA45DDF0}" type="datetime3">
              <a:rPr lang="ja-JP" altLang="en-US" smtClean="0">
                <a:solidFill>
                  <a:prstClr val="black"/>
                </a:solidFill>
              </a:rPr>
              <a:pPr/>
              <a:t>令和6年1月16日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60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486F06-0E1D-437B-9F42-3F927AC94EA6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4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37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15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313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07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1108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09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708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1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1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1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85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19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2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2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971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25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6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2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84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32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3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4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35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36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37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38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1902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41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42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3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655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46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148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5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51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903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594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57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158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159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60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1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5840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64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6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6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6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847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70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7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7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7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6017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6787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499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56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412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31980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1896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97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3523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2207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2322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2504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87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1961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8274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1394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3355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757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56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1216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70317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6257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447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5556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4916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6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1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6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8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04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2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3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25358261-70B7-4098-83D3-398D9E7D5E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58641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91D44614-03EB-42BC-9210-5B0BA31335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19118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4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22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1737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347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521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69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0868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0422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215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389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C2A3FA4E-8658-49EE-A36D-063F6351C1A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53335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BB08FFA4-190A-4467-B2B4-B7139E3FF6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80796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737" indent="0">
              <a:buNone/>
              <a:defRPr sz="1846" b="1"/>
            </a:lvl2pPr>
            <a:lvl3pPr marL="843473" indent="0">
              <a:buNone/>
              <a:defRPr sz="1662" b="1"/>
            </a:lvl3pPr>
            <a:lvl4pPr marL="1265212" indent="0">
              <a:buNone/>
              <a:defRPr sz="1477" b="1"/>
            </a:lvl4pPr>
            <a:lvl5pPr marL="1686948" indent="0">
              <a:buNone/>
              <a:defRPr sz="1477" b="1"/>
            </a:lvl5pPr>
            <a:lvl6pPr marL="2108685" indent="0">
              <a:buNone/>
              <a:defRPr sz="1477" b="1"/>
            </a:lvl6pPr>
            <a:lvl7pPr marL="2530422" indent="0">
              <a:buNone/>
              <a:defRPr sz="1477" b="1"/>
            </a:lvl7pPr>
            <a:lvl8pPr marL="2952159" indent="0">
              <a:buNone/>
              <a:defRPr sz="1477" b="1"/>
            </a:lvl8pPr>
            <a:lvl9pPr marL="3373894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1737" indent="0">
              <a:buNone/>
              <a:defRPr sz="1846" b="1"/>
            </a:lvl2pPr>
            <a:lvl3pPr marL="843473" indent="0">
              <a:buNone/>
              <a:defRPr sz="1662" b="1"/>
            </a:lvl3pPr>
            <a:lvl4pPr marL="1265212" indent="0">
              <a:buNone/>
              <a:defRPr sz="1477" b="1"/>
            </a:lvl4pPr>
            <a:lvl5pPr marL="1686948" indent="0">
              <a:buNone/>
              <a:defRPr sz="1477" b="1"/>
            </a:lvl5pPr>
            <a:lvl6pPr marL="2108685" indent="0">
              <a:buNone/>
              <a:defRPr sz="1477" b="1"/>
            </a:lvl6pPr>
            <a:lvl7pPr marL="2530422" indent="0">
              <a:buNone/>
              <a:defRPr sz="1477" b="1"/>
            </a:lvl7pPr>
            <a:lvl8pPr marL="2952159" indent="0">
              <a:buNone/>
              <a:defRPr sz="1477" b="1"/>
            </a:lvl8pPr>
            <a:lvl9pPr marL="3373894" indent="0">
              <a:buNone/>
              <a:defRPr sz="1477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B8DA2642-8299-4B75-AEDC-7BC41C4579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0945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5115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75705CF3-614D-4D08-A3EF-296EC6FB43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0055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794420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64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8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1737" indent="0">
              <a:buNone/>
              <a:defRPr sz="1108"/>
            </a:lvl2pPr>
            <a:lvl3pPr marL="843473" indent="0">
              <a:buNone/>
              <a:defRPr sz="923"/>
            </a:lvl3pPr>
            <a:lvl4pPr marL="1265212" indent="0">
              <a:buNone/>
              <a:defRPr sz="831"/>
            </a:lvl4pPr>
            <a:lvl5pPr marL="1686948" indent="0">
              <a:buNone/>
              <a:defRPr sz="831"/>
            </a:lvl5pPr>
            <a:lvl6pPr marL="2108685" indent="0">
              <a:buNone/>
              <a:defRPr sz="831"/>
            </a:lvl6pPr>
            <a:lvl7pPr marL="2530422" indent="0">
              <a:buNone/>
              <a:defRPr sz="831"/>
            </a:lvl7pPr>
            <a:lvl8pPr marL="2952159" indent="0">
              <a:buNone/>
              <a:defRPr sz="831"/>
            </a:lvl8pPr>
            <a:lvl9pPr marL="3373894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D0C8128E-B9EF-4E23-BC92-FA7660889B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83335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1737" indent="0">
              <a:buNone/>
              <a:defRPr sz="2585"/>
            </a:lvl2pPr>
            <a:lvl3pPr marL="843473" indent="0">
              <a:buNone/>
              <a:defRPr sz="2215"/>
            </a:lvl3pPr>
            <a:lvl4pPr marL="1265212" indent="0">
              <a:buNone/>
              <a:defRPr sz="1846"/>
            </a:lvl4pPr>
            <a:lvl5pPr marL="1686948" indent="0">
              <a:buNone/>
              <a:defRPr sz="1846"/>
            </a:lvl5pPr>
            <a:lvl6pPr marL="2108685" indent="0">
              <a:buNone/>
              <a:defRPr sz="1846"/>
            </a:lvl6pPr>
            <a:lvl7pPr marL="2530422" indent="0">
              <a:buNone/>
              <a:defRPr sz="1846"/>
            </a:lvl7pPr>
            <a:lvl8pPr marL="2952159" indent="0">
              <a:buNone/>
              <a:defRPr sz="1846"/>
            </a:lvl8pPr>
            <a:lvl9pPr marL="3373894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1737" indent="0">
              <a:buNone/>
              <a:defRPr sz="1108"/>
            </a:lvl2pPr>
            <a:lvl3pPr marL="843473" indent="0">
              <a:buNone/>
              <a:defRPr sz="923"/>
            </a:lvl3pPr>
            <a:lvl4pPr marL="1265212" indent="0">
              <a:buNone/>
              <a:defRPr sz="831"/>
            </a:lvl4pPr>
            <a:lvl5pPr marL="1686948" indent="0">
              <a:buNone/>
              <a:defRPr sz="831"/>
            </a:lvl5pPr>
            <a:lvl6pPr marL="2108685" indent="0">
              <a:buNone/>
              <a:defRPr sz="831"/>
            </a:lvl6pPr>
            <a:lvl7pPr marL="2530422" indent="0">
              <a:buNone/>
              <a:defRPr sz="831"/>
            </a:lvl7pPr>
            <a:lvl8pPr marL="2952159" indent="0">
              <a:buNone/>
              <a:defRPr sz="831"/>
            </a:lvl8pPr>
            <a:lvl9pPr marL="3373894" indent="0">
              <a:buNone/>
              <a:defRPr sz="8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A0D2FEFD-78FF-47A2-B8D3-F7652ABAA6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26644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9C8A1496-3E39-4ADA-AE6C-014BD7CA3E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80187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53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53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latin typeface="Arial" panose="020B0604020202020204" pitchFamily="34" charset="0"/>
                <a:ea typeface="HG丸ｺﾞｼｯｸM-PRO" panose="020F0600000000000000" pitchFamily="50" charset="-128"/>
              </a:defRPr>
            </a:lvl1pPr>
          </a:lstStyle>
          <a:p>
            <a:pPr>
              <a:defRPr/>
            </a:pPr>
            <a:fld id="{47C4620E-0652-4893-B0A6-F5EF252D2A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217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02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7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59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71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81533-D65D-4496-8748-EBAD4FE2BB5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550C1-5471-4757-BF55-BF34E64D104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53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101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2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4FE4D-6595-42F2-B825-D314C7D740B2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1103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10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C305-3790-4AC2-8CD9-45DDE7B0A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27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9F991-13EF-4015-91A6-D1D33C8C719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2024/1/16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924C9-EF99-4C76-A767-D7398AA4018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81533-D65D-4496-8748-EBAD4FE2BB53}" type="datetimeFigureOut">
              <a:rPr kumimoji="1" lang="ja-JP" altLang="en-US" smtClean="0"/>
              <a:t>2024/1/16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550C1-5471-4757-BF55-BF34E64D1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971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3" tIns="45688" rIns="91373" bIns="456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5837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73" tIns="45688" rIns="91373" bIns="456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5"/>
          </a:xfrm>
          <a:prstGeom prst="rect">
            <a:avLst/>
          </a:prstGeom>
        </p:spPr>
        <p:txBody>
          <a:bodyPr vert="horz" lIns="91373" tIns="45688" rIns="91373" bIns="45688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5"/>
          </a:xfrm>
          <a:prstGeom prst="rect">
            <a:avLst/>
          </a:prstGeom>
        </p:spPr>
        <p:txBody>
          <a:bodyPr vert="horz" lIns="91373" tIns="45688" rIns="91373" bIns="45688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9"/>
            <a:ext cx="2133600" cy="365125"/>
          </a:xfrm>
          <a:prstGeom prst="rect">
            <a:avLst/>
          </a:prstGeom>
        </p:spPr>
        <p:txBody>
          <a:bodyPr vert="horz" wrap="square" lIns="91373" tIns="45688" rIns="91373" bIns="4568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3FF1167-1338-4942-9D92-E24B9B7ADBD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144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21737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4347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265212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686948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14325" indent="-3143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6193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52513" indent="-209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74788" indent="-209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97063" indent="-2095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319554" indent="-210867" algn="l" defTabSz="84347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1290" indent="-210867" algn="l" defTabSz="84347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3028" indent="-210867" algn="l" defTabSz="84347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4764" indent="-210867" algn="l" defTabSz="84347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737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473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212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6948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8685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0422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2159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3894" algn="l" defTabSz="84347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3.png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GIF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34227" y="338654"/>
          <a:ext cx="9029620" cy="58737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373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5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4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04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04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804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780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５歳児</a:t>
                      </a:r>
                    </a:p>
                  </a:txBody>
                  <a:tcPr marL="34290" marR="3429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第１学年</a:t>
                      </a: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時期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４・５・６・７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８・９・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12</a:t>
                      </a:r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１・２・３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４・５・６・７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８・９・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12</a:t>
                      </a:r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１・２・３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725"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期待する</a:t>
                      </a:r>
                      <a:endParaRPr kumimoji="1" lang="en-US" altLang="ja-JP" sz="9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r>
                        <a:rPr kumimoji="1" lang="ja-JP" altLang="en-US" sz="9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子ども像</a:t>
                      </a:r>
                    </a:p>
                  </a:txBody>
                  <a:tcPr marL="34290" marR="34290" marT="34290" marB="34290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315">
                <a:tc rowSpan="2">
                  <a:txBody>
                    <a:bodyPr/>
                    <a:lstStyle/>
                    <a:p>
                      <a:r>
                        <a:rPr kumimoji="1" lang="ja-JP" altLang="en-US" sz="70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幼児期の終わりまでに育ってほしい姿</a:t>
                      </a:r>
                      <a:endParaRPr kumimoji="1" lang="ja-JP" altLang="en-US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315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61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大切にしたいこと</a:t>
                      </a:r>
                    </a:p>
                  </a:txBody>
                  <a:tcPr marL="34290" marR="34290" marT="34290" marB="34290" vert="eaVert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環境単元</a:t>
                      </a: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610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先生の関わり</a:t>
                      </a: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167"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キーワード</a:t>
                      </a: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586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主な教育課程・予想される活動</a:t>
                      </a:r>
                    </a:p>
                  </a:txBody>
                  <a:tcPr marL="34290" marR="34290" marT="34290" marB="34290" vert="eaVert" anchor="ctr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13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振り返り</a:t>
                      </a:r>
                    </a:p>
                  </a:txBody>
                  <a:tcPr marL="34290" marR="34290" marT="34290" marB="34290" vert="eaVert" anchor="ctr"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四角形吹き出し 5"/>
          <p:cNvSpPr/>
          <p:nvPr/>
        </p:nvSpPr>
        <p:spPr>
          <a:xfrm>
            <a:off x="946353" y="1151188"/>
            <a:ext cx="2443319" cy="586154"/>
          </a:xfrm>
          <a:prstGeom prst="wedgeRectCallout">
            <a:avLst>
              <a:gd name="adj1" fmla="val -60122"/>
              <a:gd name="adj2" fmla="val 14603"/>
            </a:avLst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②期待する子ども像に関連がある「幼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児期の終わりまでに育ってほしい姿」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を見出す</a:t>
            </a:r>
          </a:p>
        </p:txBody>
      </p:sp>
      <p:sp>
        <p:nvSpPr>
          <p:cNvPr id="25" name="四角形吹き出し 24"/>
          <p:cNvSpPr/>
          <p:nvPr/>
        </p:nvSpPr>
        <p:spPr>
          <a:xfrm>
            <a:off x="927066" y="794018"/>
            <a:ext cx="2443319" cy="298944"/>
          </a:xfrm>
          <a:prstGeom prst="wedgeRectCallout">
            <a:avLst>
              <a:gd name="adj1" fmla="val -59756"/>
              <a:gd name="adj2" fmla="val 10917"/>
            </a:avLst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①期待する子どもの姿を明らかにする</a:t>
            </a:r>
          </a:p>
        </p:txBody>
      </p:sp>
      <p:sp>
        <p:nvSpPr>
          <p:cNvPr id="26" name="四角形吹き出し 25"/>
          <p:cNvSpPr/>
          <p:nvPr/>
        </p:nvSpPr>
        <p:spPr>
          <a:xfrm>
            <a:off x="930553" y="1905496"/>
            <a:ext cx="2439832" cy="586154"/>
          </a:xfrm>
          <a:prstGeom prst="wedgeRectCallout">
            <a:avLst>
              <a:gd name="adj1" fmla="val -57476"/>
              <a:gd name="adj2" fmla="val 4603"/>
            </a:avLst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③発達段階を踏まえ、期待する子ども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像に迫るために大切にしたいことを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共有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27" name="四角形吹き出し 26"/>
          <p:cNvSpPr/>
          <p:nvPr/>
        </p:nvSpPr>
        <p:spPr>
          <a:xfrm>
            <a:off x="972281" y="3085008"/>
            <a:ext cx="2664297" cy="586154"/>
          </a:xfrm>
          <a:prstGeom prst="wedgeRectCallout">
            <a:avLst>
              <a:gd name="adj1" fmla="val -57476"/>
              <a:gd name="adj2" fmla="val 4603"/>
            </a:avLst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④期待する子ども像に迫るための主な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教育課程や予想される活動をデザイン</a:t>
            </a:r>
          </a:p>
        </p:txBody>
      </p:sp>
      <p:sp>
        <p:nvSpPr>
          <p:cNvPr id="28" name="四角形吹き出し 27"/>
          <p:cNvSpPr/>
          <p:nvPr/>
        </p:nvSpPr>
        <p:spPr>
          <a:xfrm>
            <a:off x="972282" y="5630686"/>
            <a:ext cx="2439832" cy="586154"/>
          </a:xfrm>
          <a:prstGeom prst="wedgeRectCallout">
            <a:avLst>
              <a:gd name="adj1" fmla="val -57476"/>
              <a:gd name="adj2" fmla="val 4603"/>
            </a:avLst>
          </a:prstGeom>
          <a:solidFill>
            <a:srgbClr val="FFCCFF"/>
          </a:solidFill>
          <a:ln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⑥実践を振り返り、教育課程や活動を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見直す（加筆・修正）</a:t>
            </a:r>
          </a:p>
        </p:txBody>
      </p:sp>
      <p:sp>
        <p:nvSpPr>
          <p:cNvPr id="14" name="下矢印 13"/>
          <p:cNvSpPr/>
          <p:nvPr/>
        </p:nvSpPr>
        <p:spPr>
          <a:xfrm>
            <a:off x="2029378" y="3671162"/>
            <a:ext cx="277270" cy="310903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369238" y="3982065"/>
            <a:ext cx="1645920" cy="3598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実践記録へ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0" y="0"/>
            <a:ext cx="9247516" cy="331490"/>
            <a:chOff x="0" y="7164"/>
            <a:chExt cx="9247516" cy="331490"/>
          </a:xfrm>
        </p:grpSpPr>
        <p:sp>
          <p:nvSpPr>
            <p:cNvPr id="11" name="角丸四角形 10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solidFill>
              <a:srgbClr val="F7E9F7"/>
            </a:solidFill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marL="0" marR="0" lvl="0" indent="0" algn="ctr" defTabSz="9141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34227" y="9817"/>
              <a:ext cx="48308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+mn-cs"/>
                </a:rPr>
                <a:t>滋賀県版「架け橋期カリキュラム」共通シート（案）</a:t>
              </a: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+mn-cs"/>
                </a:rPr>
                <a:t>【</a:t>
              </a: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+mn-cs"/>
                </a:rPr>
                <a:t>　　　小学校区</a:t>
              </a:r>
              <a:r>
                <a:rPr kumimoji="1" lang="en-US" altLang="ja-JP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+mn-cs"/>
                </a:rPr>
                <a:t>】</a:t>
              </a:r>
              <a:r>
                <a:rPr kumimoji="1" lang="ja-JP" altLang="en-US" sz="13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  <a:cs typeface="+mn-cs"/>
                </a:rPr>
                <a:t>校園名（　　　　　　　　　　）</a:t>
              </a: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146F631-670F-4442-ACBF-31762BB8F43A}"/>
              </a:ext>
            </a:extLst>
          </p:cNvPr>
          <p:cNvSpPr txBox="1"/>
          <p:nvPr/>
        </p:nvSpPr>
        <p:spPr>
          <a:xfrm>
            <a:off x="-46287" y="6245739"/>
            <a:ext cx="925354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「架け橋期のカリキュラム」は、幼保小の先生方が協働し、「幼児期の終わりまでに育ってほしい姿」を手掛かりに策定できるよう工夫しましょう。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　また、大切にしたい共通の視点を協議することで「期待する子ども像」に迫りましょう。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+mn-cs"/>
              </a:rPr>
              <a:t>共通シートと実践記録を使い、幼保小の先生が一緒に振り返り、ＡＡＲサイクルで検証・改善を図りましょう。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183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G_0099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31201" y="1621729"/>
            <a:ext cx="1515873" cy="11972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IMG_008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1828" y="2361283"/>
            <a:ext cx="1621856" cy="135183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DSC02583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652454" y="2874107"/>
            <a:ext cx="1323860" cy="11856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SC0257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2205" y="3251867"/>
            <a:ext cx="1699090" cy="134727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120128" y="2593202"/>
            <a:ext cx="8677173" cy="1942458"/>
            <a:chOff x="90184" y="3256063"/>
            <a:chExt cx="11135228" cy="2932692"/>
          </a:xfrm>
        </p:grpSpPr>
        <p:sp>
          <p:nvSpPr>
            <p:cNvPr id="10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1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2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3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4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5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6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sp>
        <p:nvSpPr>
          <p:cNvPr id="17" name="角丸四角形吹き出し 16"/>
          <p:cNvSpPr/>
          <p:nvPr/>
        </p:nvSpPr>
        <p:spPr>
          <a:xfrm>
            <a:off x="487745" y="4587716"/>
            <a:ext cx="1476000" cy="432000"/>
          </a:xfrm>
          <a:prstGeom prst="wedgeRoundRectCallout">
            <a:avLst>
              <a:gd name="adj1" fmla="val 56019"/>
              <a:gd name="adj2" fmla="val -49915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映画館をしたいな。段ボールで囲おう。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2151343" y="4576538"/>
            <a:ext cx="1620000" cy="432000"/>
          </a:xfrm>
          <a:prstGeom prst="wedgeRoundRectCallout">
            <a:avLst>
              <a:gd name="adj1" fmla="val 22028"/>
              <a:gd name="adj2" fmla="val -84844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ポップコーンも必要。何味にしようかな。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347601" y="2835378"/>
            <a:ext cx="1764000" cy="432000"/>
          </a:xfrm>
          <a:prstGeom prst="wedgeRoundRectCallout">
            <a:avLst>
              <a:gd name="adj1" fmla="val 56723"/>
              <a:gd name="adj2" fmla="val 20989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影が映る！劇をしたらどうか</a:t>
            </a:r>
            <a:r>
              <a:rPr kumimoji="0" lang="ja-JP" altLang="en-US" sz="1200" kern="0" dirty="0" err="1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な</a:t>
            </a: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？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3721126" y="4028121"/>
            <a:ext cx="1476000" cy="432000"/>
          </a:xfrm>
          <a:prstGeom prst="wedgeRoundRectCallout">
            <a:avLst>
              <a:gd name="adj1" fmla="val 41054"/>
              <a:gd name="adj2" fmla="val 12646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大きいやぎは二ついるよ。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3903147" y="4617513"/>
            <a:ext cx="1620000" cy="576000"/>
          </a:xfrm>
          <a:prstGeom prst="wedgeRoundRectCallout">
            <a:avLst>
              <a:gd name="adj1" fmla="val -3010"/>
              <a:gd name="adj2" fmla="val -72730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「３匹のやぎのがらがらどん」でペープサートをつくろう。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0281" y="2187602"/>
            <a:ext cx="1908000" cy="432000"/>
          </a:xfrm>
          <a:prstGeom prst="wedgeRoundRectCallout">
            <a:avLst>
              <a:gd name="adj1" fmla="val 37636"/>
              <a:gd name="adj2" fmla="val 51449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ペープサートをくっつけると影が濃くなった。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743653" y="4168379"/>
            <a:ext cx="1800000" cy="432000"/>
          </a:xfrm>
          <a:prstGeom prst="wedgeRoundRectCallout">
            <a:avLst>
              <a:gd name="adj1" fmla="val -1058"/>
              <a:gd name="adj2" fmla="val -73846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演じてみよう。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声が観客まで届かない。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766058" y="1938632"/>
            <a:ext cx="1944000" cy="432000"/>
          </a:xfrm>
          <a:prstGeom prst="wedgeRoundRectCallout">
            <a:avLst>
              <a:gd name="adj1" fmla="val 29515"/>
              <a:gd name="adj2" fmla="val 50250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マイクを使ったらどう？声が届いた！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7274681" y="3032458"/>
            <a:ext cx="1337358" cy="432000"/>
          </a:xfrm>
          <a:prstGeom prst="wedgeRoundRectCallout">
            <a:avLst>
              <a:gd name="adj1" fmla="val 56723"/>
              <a:gd name="adj2" fmla="val 20989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次は自分たちで話をつくろう。</a:t>
            </a: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764423" y="196472"/>
            <a:ext cx="2413442" cy="1008388"/>
            <a:chOff x="6871467" y="331490"/>
            <a:chExt cx="2413442" cy="1490665"/>
          </a:xfrm>
        </p:grpSpPr>
        <p:sp>
          <p:nvSpPr>
            <p:cNvPr id="31" name="楕円 7">
              <a:extLst>
                <a:ext uri="{FF2B5EF4-FFF2-40B4-BE49-F238E27FC236}">
                  <a16:creationId xmlns:a16="http://schemas.microsoft.com/office/drawing/2014/main" id="{4C604574-A0FB-FCB7-C289-8BF228D61714}"/>
                </a:ext>
              </a:extLst>
            </p:cNvPr>
            <p:cNvSpPr/>
            <p:nvPr/>
          </p:nvSpPr>
          <p:spPr>
            <a:xfrm>
              <a:off x="6871467" y="331490"/>
              <a:ext cx="2413442" cy="1490665"/>
            </a:xfrm>
            <a:prstGeom prst="ellipse">
              <a:avLst/>
            </a:prstGeom>
            <a:solidFill>
              <a:srgbClr val="ED7D31">
                <a:lumMod val="20000"/>
                <a:lumOff val="80000"/>
                <a:alpha val="54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softEdge rad="127000"/>
            </a:effectLst>
          </p:spPr>
          <p:txBody>
            <a:bodyPr rtlCol="0" anchor="ctr"/>
            <a:lstStyle/>
            <a:p>
              <a:pPr algn="ctr" defTabSz="457200">
                <a:defRPr/>
              </a:pPr>
              <a:endParaRPr kumimoji="0" lang="ja-JP" alt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942A14D-1BB9-7873-2D79-C77C88464480}"/>
                </a:ext>
              </a:extLst>
            </p:cNvPr>
            <p:cNvSpPr/>
            <p:nvPr/>
          </p:nvSpPr>
          <p:spPr>
            <a:xfrm>
              <a:off x="7121736" y="569724"/>
              <a:ext cx="20448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474836"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園は指導を行う際に、</a:t>
              </a:r>
              <a:r>
                <a:rPr lang="ja-JP" altLang="en-US" sz="1200" dirty="0">
                  <a:solidFill>
                    <a:srgbClr val="FF0066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「幼児期の終わりまでに育ってほしい姿」</a:t>
              </a:r>
              <a:r>
                <a:rPr lang="ja-JP" altLang="en-US" sz="12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を</a:t>
              </a:r>
              <a:r>
                <a:rPr lang="ja-JP" altLang="en-US" sz="1200" dirty="0">
                  <a:solidFill>
                    <a:srgbClr val="FF0066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考慮</a:t>
              </a:r>
              <a:endParaRPr lang="en-US" altLang="ja-JP" sz="1200" dirty="0">
                <a:solidFill>
                  <a:srgbClr val="FF0066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-2135" y="6565079"/>
            <a:ext cx="9180000" cy="288000"/>
          </a:xfrm>
          <a:prstGeom prst="rect">
            <a:avLst/>
          </a:prstGeom>
          <a:solidFill>
            <a:srgbClr val="FFCC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1474836">
              <a:defRPr/>
            </a:pPr>
            <a:r>
              <a:rPr kumimoji="0" lang="ja-JP" altLang="en-US" sz="2000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</a:t>
            </a:r>
            <a:r>
              <a:rPr kumimoji="0" lang="ja-JP" altLang="en-US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教師との信頼関係に     支えられた生活</a:t>
            </a:r>
          </a:p>
        </p:txBody>
      </p:sp>
      <p:sp>
        <p:nvSpPr>
          <p:cNvPr id="35" name="正方形/長方形 34"/>
          <p:cNvSpPr/>
          <p:nvPr/>
        </p:nvSpPr>
        <p:spPr>
          <a:xfrm>
            <a:off x="1702205" y="375641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環境の工夫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0" y="0"/>
            <a:ext cx="9247516" cy="331490"/>
            <a:chOff x="0" y="7164"/>
            <a:chExt cx="9247516" cy="33149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2" name="角丸四角形 41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grpFill/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algn="ctr" defTabSz="914180"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【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小学校区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】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園名（　　　　　　　　　　）</a:t>
              </a: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4942" y="-4834"/>
            <a:ext cx="1905887" cy="1040863"/>
            <a:chOff x="8224662" y="1498"/>
            <a:chExt cx="2269701" cy="1376994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8224662" y="1498"/>
              <a:ext cx="2138939" cy="1376994"/>
              <a:chOff x="7651853" y="1634987"/>
              <a:chExt cx="2138939" cy="1376994"/>
            </a:xfrm>
          </p:grpSpPr>
          <p:sp>
            <p:nvSpPr>
              <p:cNvPr id="29" name="円形吹き出し 28"/>
              <p:cNvSpPr/>
              <p:nvPr/>
            </p:nvSpPr>
            <p:spPr>
              <a:xfrm>
                <a:off x="7651853" y="1634987"/>
                <a:ext cx="1368000" cy="1368000"/>
              </a:xfrm>
              <a:prstGeom prst="wedgeEllipseCallout">
                <a:avLst>
                  <a:gd name="adj1" fmla="val -36648"/>
                  <a:gd name="adj2" fmla="val 52931"/>
                </a:avLst>
              </a:prstGeom>
              <a:solidFill>
                <a:srgbClr val="ED7D31">
                  <a:lumMod val="20000"/>
                  <a:lumOff val="80000"/>
                  <a:alpha val="61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円形吹き出し 29"/>
              <p:cNvSpPr/>
              <p:nvPr/>
            </p:nvSpPr>
            <p:spPr>
              <a:xfrm>
                <a:off x="8422792" y="1643981"/>
                <a:ext cx="1368000" cy="1368000"/>
              </a:xfrm>
              <a:prstGeom prst="wedgeEllipseCallout">
                <a:avLst>
                  <a:gd name="adj1" fmla="val 49721"/>
                  <a:gd name="adj2" fmla="val 46172"/>
                </a:avLst>
              </a:prstGeom>
              <a:solidFill>
                <a:srgbClr val="70AD47">
                  <a:lumMod val="20000"/>
                  <a:lumOff val="80000"/>
                  <a:alpha val="62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" name="正方形/長方形 27"/>
            <p:cNvSpPr/>
            <p:nvPr/>
          </p:nvSpPr>
          <p:spPr>
            <a:xfrm>
              <a:off x="8402455" y="196220"/>
              <a:ext cx="209190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滋賀県版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学びのサイクル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デザインシート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45" name="正方形/長方形 44"/>
          <p:cNvSpPr/>
          <p:nvPr/>
        </p:nvSpPr>
        <p:spPr>
          <a:xfrm>
            <a:off x="4741852" y="372582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先生の関わり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362663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楕円 9">
            <a:extLst>
              <a:ext uri="{FF2B5EF4-FFF2-40B4-BE49-F238E27FC236}">
                <a16:creationId xmlns:a16="http://schemas.microsoft.com/office/drawing/2014/main" id="{23FC9262-B7BB-67AA-B2B6-0CBD26F5B186}"/>
              </a:ext>
            </a:extLst>
          </p:cNvPr>
          <p:cNvSpPr/>
          <p:nvPr/>
        </p:nvSpPr>
        <p:spPr>
          <a:xfrm>
            <a:off x="-24738" y="5786471"/>
            <a:ext cx="2619524" cy="903703"/>
          </a:xfrm>
          <a:prstGeom prst="ellipse">
            <a:avLst/>
          </a:prstGeom>
          <a:solidFill>
            <a:srgbClr val="70AD47">
              <a:lumMod val="20000"/>
              <a:lumOff val="80000"/>
              <a:alpha val="54000"/>
            </a:srgbClr>
          </a:solidFill>
          <a:ln w="12700" cap="flat" cmpd="sng" algn="ctr">
            <a:noFill/>
            <a:prstDash val="solid"/>
            <a:miter lim="800000"/>
          </a:ln>
          <a:effectLst>
            <a:softEdge rad="127000"/>
          </a:effectLst>
        </p:spPr>
        <p:txBody>
          <a:bodyPr rtlCol="0" anchor="ctr"/>
          <a:lstStyle/>
          <a:p>
            <a:pPr algn="ctr" defTabSz="457200">
              <a:defRPr/>
            </a:pPr>
            <a:endParaRPr kumimoji="0" lang="ja-JP" altLang="en-US" kern="0" dirty="0">
              <a:solidFill>
                <a:prstClr val="white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A79764D-6DC1-39F9-86BE-1EB07048588C}"/>
              </a:ext>
            </a:extLst>
          </p:cNvPr>
          <p:cNvSpPr/>
          <p:nvPr/>
        </p:nvSpPr>
        <p:spPr>
          <a:xfrm>
            <a:off x="303890" y="5918748"/>
            <a:ext cx="2062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474836">
              <a:defRPr/>
            </a:pPr>
            <a:r>
              <a:rPr lang="ja-JP" altLang="en-US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小学校は</a:t>
            </a:r>
            <a:r>
              <a:rPr lang="ja-JP" altLang="en-US" sz="1200" dirty="0">
                <a:solidFill>
                  <a:srgbClr val="FF0066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「幼児期の終わりまでに育ってほしい姿」</a:t>
            </a:r>
            <a:r>
              <a:rPr lang="ja-JP" altLang="en-US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を踏まえた</a:t>
            </a:r>
            <a:r>
              <a:rPr lang="ja-JP" altLang="en-US" sz="1200" dirty="0">
                <a:solidFill>
                  <a:srgbClr val="FF0066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指導を工夫</a:t>
            </a:r>
            <a:endParaRPr lang="en-US" altLang="ja-JP" sz="1200" dirty="0">
              <a:solidFill>
                <a:srgbClr val="FF0066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8B3E1446-EC8E-B19B-8111-5641066432D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3331" y="1845326"/>
            <a:ext cx="1627834" cy="1085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7" name="図 46">
            <a:extLst>
              <a:ext uri="{FF2B5EF4-FFF2-40B4-BE49-F238E27FC236}">
                <a16:creationId xmlns:a16="http://schemas.microsoft.com/office/drawing/2014/main" id="{ECD7388A-2891-5D1C-45F9-F7B81C7F08C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00238" y="2063137"/>
            <a:ext cx="1871016" cy="12764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2B46B95-7AA3-BC0D-4556-2C5B3A926B7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91718" y="2321395"/>
            <a:ext cx="1419364" cy="15496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9" name="図 48">
            <a:extLst>
              <a:ext uri="{FF2B5EF4-FFF2-40B4-BE49-F238E27FC236}">
                <a16:creationId xmlns:a16="http://schemas.microsoft.com/office/drawing/2014/main" id="{5F9DE4EE-9E48-C4E4-4FE7-2877A23E728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0029" y="3914277"/>
            <a:ext cx="1443374" cy="112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734399">
            <a:off x="141773" y="2203310"/>
            <a:ext cx="9138316" cy="2180340"/>
            <a:chOff x="90182" y="3256064"/>
            <a:chExt cx="11135230" cy="2932698"/>
          </a:xfrm>
        </p:grpSpPr>
        <p:sp>
          <p:nvSpPr>
            <p:cNvPr id="51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4384" y="3320435"/>
              <a:ext cx="2160000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2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2" y="4748762"/>
              <a:ext cx="4320000" cy="1440000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3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3806" y="4748758"/>
              <a:ext cx="4319999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4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5514" y="3288438"/>
              <a:ext cx="2160000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5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6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4"/>
              <a:ext cx="2160000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7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sp>
        <p:nvSpPr>
          <p:cNvPr id="59" name="角丸四角形吹き出し 58"/>
          <p:cNvSpPr/>
          <p:nvPr/>
        </p:nvSpPr>
        <p:spPr>
          <a:xfrm>
            <a:off x="149198" y="5070506"/>
            <a:ext cx="1332000" cy="432000"/>
          </a:xfrm>
          <a:prstGeom prst="wedgeRoundRectCallout">
            <a:avLst>
              <a:gd name="adj1" fmla="val 38917"/>
              <a:gd name="adj2" fmla="val -71105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学校のはてなを見つけたい！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0" name="角丸四角形吹き出し 59"/>
          <p:cNvSpPr/>
          <p:nvPr/>
        </p:nvSpPr>
        <p:spPr>
          <a:xfrm>
            <a:off x="2291762" y="4790388"/>
            <a:ext cx="1728000" cy="648000"/>
          </a:xfrm>
          <a:prstGeom prst="wedgeRoundRectCallout">
            <a:avLst>
              <a:gd name="adj1" fmla="val -17444"/>
              <a:gd name="adj2" fmla="val -74908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探検の前には、みんなで約束も決めよう。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（道徳科）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6052337" y="1309634"/>
            <a:ext cx="1728000" cy="612000"/>
          </a:xfrm>
          <a:prstGeom prst="wedgeRoundRectCallout">
            <a:avLst>
              <a:gd name="adj1" fmla="val 5636"/>
              <a:gd name="adj2" fmla="val 65446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探検で見つけたものを地図に描きたいな！（図画工作科）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2366553" y="2104965"/>
            <a:ext cx="1872000" cy="576000"/>
          </a:xfrm>
          <a:prstGeom prst="wedgeRoundRectCallout">
            <a:avLst>
              <a:gd name="adj1" fmla="val 2632"/>
              <a:gd name="adj2" fmla="val 77626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１回目の探検！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友だちとはぐれた</a:t>
            </a:r>
            <a:r>
              <a:rPr kumimoji="0" lang="en-US" altLang="ja-JP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…</a:t>
            </a:r>
          </a:p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でも、もっと知りたい！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3" name="角丸四角形吹き出し 62"/>
          <p:cNvSpPr/>
          <p:nvPr/>
        </p:nvSpPr>
        <p:spPr>
          <a:xfrm>
            <a:off x="4097078" y="4394936"/>
            <a:ext cx="1440000" cy="432000"/>
          </a:xfrm>
          <a:prstGeom prst="wedgeRoundRectCallout">
            <a:avLst>
              <a:gd name="adj1" fmla="val -16241"/>
              <a:gd name="adj2" fmla="val -72626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友だちと一緒に、次の計画をしよう。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4" name="角丸四角形吹き出し 63"/>
          <p:cNvSpPr/>
          <p:nvPr/>
        </p:nvSpPr>
        <p:spPr>
          <a:xfrm>
            <a:off x="4053620" y="1595792"/>
            <a:ext cx="1944000" cy="432000"/>
          </a:xfrm>
          <a:prstGeom prst="wedgeRoundRectCallout">
            <a:avLst>
              <a:gd name="adj1" fmla="val -18446"/>
              <a:gd name="adj2" fmla="val 91513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２回目の探検。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インタビューもできたよ。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5" name="角丸四角形吹き出し 64"/>
          <p:cNvSpPr/>
          <p:nvPr/>
        </p:nvSpPr>
        <p:spPr>
          <a:xfrm>
            <a:off x="5872337" y="3991988"/>
            <a:ext cx="2088000" cy="432000"/>
          </a:xfrm>
          <a:prstGeom prst="wedgeRoundRectCallout">
            <a:avLst>
              <a:gd name="adj1" fmla="val -23069"/>
              <a:gd name="adj2" fmla="val -73568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皆で楽しく探検できた！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新たな「？」も生まれたぞ。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6" name="角丸四角形吹き出し 65"/>
          <p:cNvSpPr/>
          <p:nvPr/>
        </p:nvSpPr>
        <p:spPr>
          <a:xfrm>
            <a:off x="7398235" y="3196575"/>
            <a:ext cx="1620000" cy="432000"/>
          </a:xfrm>
          <a:prstGeom prst="wedgeRoundRectCallout">
            <a:avLst>
              <a:gd name="adj1" fmla="val 11780"/>
              <a:gd name="adj2" fmla="val -92973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見つけたことを伝えたい！（国語科）</a:t>
            </a: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67" name="図 66">
            <a:extLst>
              <a:ext uri="{FF2B5EF4-FFF2-40B4-BE49-F238E27FC236}">
                <a16:creationId xmlns:a16="http://schemas.microsoft.com/office/drawing/2014/main" id="{1F5CE7A9-EF3B-C8F4-A0C5-B69CFE7F6E4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41271" y="3110847"/>
            <a:ext cx="1368657" cy="1221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42" name="グループ化 41"/>
          <p:cNvGrpSpPr/>
          <p:nvPr/>
        </p:nvGrpSpPr>
        <p:grpSpPr>
          <a:xfrm>
            <a:off x="0" y="0"/>
            <a:ext cx="9247516" cy="331490"/>
            <a:chOff x="0" y="7164"/>
            <a:chExt cx="9247516" cy="331490"/>
          </a:xfrm>
        </p:grpSpPr>
        <p:sp>
          <p:nvSpPr>
            <p:cNvPr id="43" name="角丸四角形 42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algn="ctr" defTabSz="914180"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4227" y="9817"/>
              <a:ext cx="48308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135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【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小学校区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】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校名（　　　　　　　　　　）</a:t>
              </a:r>
            </a:p>
          </p:txBody>
        </p:sp>
      </p:grpSp>
      <p:sp>
        <p:nvSpPr>
          <p:cNvPr id="70" name="正方形/長方形 69"/>
          <p:cNvSpPr/>
          <p:nvPr/>
        </p:nvSpPr>
        <p:spPr>
          <a:xfrm>
            <a:off x="-2135" y="6565079"/>
            <a:ext cx="9180000" cy="288000"/>
          </a:xfrm>
          <a:prstGeom prst="rect">
            <a:avLst/>
          </a:prstGeom>
          <a:solidFill>
            <a:srgbClr val="FFCC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1474836">
              <a:defRPr/>
            </a:pPr>
            <a:r>
              <a:rPr kumimoji="0" lang="ja-JP" altLang="en-US" sz="2000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</a:t>
            </a:r>
            <a:r>
              <a:rPr kumimoji="0" lang="ja-JP" altLang="en-US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教師との信頼関係に     支えられた生活</a:t>
            </a:r>
          </a:p>
        </p:txBody>
      </p:sp>
      <p:grpSp>
        <p:nvGrpSpPr>
          <p:cNvPr id="71" name="グループ化 70"/>
          <p:cNvGrpSpPr/>
          <p:nvPr/>
        </p:nvGrpSpPr>
        <p:grpSpPr>
          <a:xfrm>
            <a:off x="24942" y="-4834"/>
            <a:ext cx="1905887" cy="1040863"/>
            <a:chOff x="8224662" y="1498"/>
            <a:chExt cx="2269701" cy="1376994"/>
          </a:xfrm>
        </p:grpSpPr>
        <p:grpSp>
          <p:nvGrpSpPr>
            <p:cNvPr id="72" name="グループ化 71"/>
            <p:cNvGrpSpPr/>
            <p:nvPr/>
          </p:nvGrpSpPr>
          <p:grpSpPr>
            <a:xfrm>
              <a:off x="8224662" y="1498"/>
              <a:ext cx="2138939" cy="1376994"/>
              <a:chOff x="7651853" y="1634987"/>
              <a:chExt cx="2138939" cy="1376994"/>
            </a:xfrm>
          </p:grpSpPr>
          <p:sp>
            <p:nvSpPr>
              <p:cNvPr id="74" name="円形吹き出し 73"/>
              <p:cNvSpPr/>
              <p:nvPr/>
            </p:nvSpPr>
            <p:spPr>
              <a:xfrm>
                <a:off x="7651853" y="1634987"/>
                <a:ext cx="1368000" cy="1368000"/>
              </a:xfrm>
              <a:prstGeom prst="wedgeEllipseCallout">
                <a:avLst>
                  <a:gd name="adj1" fmla="val -36648"/>
                  <a:gd name="adj2" fmla="val 52931"/>
                </a:avLst>
              </a:prstGeom>
              <a:solidFill>
                <a:srgbClr val="ED7D31">
                  <a:lumMod val="20000"/>
                  <a:lumOff val="80000"/>
                  <a:alpha val="61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円形吹き出し 74"/>
              <p:cNvSpPr/>
              <p:nvPr/>
            </p:nvSpPr>
            <p:spPr>
              <a:xfrm>
                <a:off x="8422792" y="1643981"/>
                <a:ext cx="1368000" cy="1368000"/>
              </a:xfrm>
              <a:prstGeom prst="wedgeEllipseCallout">
                <a:avLst>
                  <a:gd name="adj1" fmla="val 49721"/>
                  <a:gd name="adj2" fmla="val 46172"/>
                </a:avLst>
              </a:prstGeom>
              <a:solidFill>
                <a:srgbClr val="70AD47">
                  <a:lumMod val="20000"/>
                  <a:lumOff val="80000"/>
                  <a:alpha val="62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3" name="正方形/長方形 72"/>
            <p:cNvSpPr/>
            <p:nvPr/>
          </p:nvSpPr>
          <p:spPr>
            <a:xfrm>
              <a:off x="8402455" y="196220"/>
              <a:ext cx="209190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滋賀県版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学びのサイクル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デザインシート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85" name="正方形/長方形 84"/>
          <p:cNvSpPr/>
          <p:nvPr/>
        </p:nvSpPr>
        <p:spPr>
          <a:xfrm>
            <a:off x="1862878" y="363787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単元の工夫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86" name="正方形/長方形 85"/>
          <p:cNvSpPr/>
          <p:nvPr/>
        </p:nvSpPr>
        <p:spPr>
          <a:xfrm>
            <a:off x="5165952" y="328113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先生の関わり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8597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120128" y="2593202"/>
            <a:ext cx="8677173" cy="1942458"/>
            <a:chOff x="90184" y="3256063"/>
            <a:chExt cx="11135228" cy="2932692"/>
          </a:xfrm>
        </p:grpSpPr>
        <p:sp>
          <p:nvSpPr>
            <p:cNvPr id="10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1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2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3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4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5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6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sp>
        <p:nvSpPr>
          <p:cNvPr id="17" name="角丸四角形吹き出し 16"/>
          <p:cNvSpPr/>
          <p:nvPr/>
        </p:nvSpPr>
        <p:spPr>
          <a:xfrm>
            <a:off x="487745" y="4587716"/>
            <a:ext cx="1476000" cy="432000"/>
          </a:xfrm>
          <a:prstGeom prst="wedgeRoundRectCallout">
            <a:avLst>
              <a:gd name="adj1" fmla="val 56019"/>
              <a:gd name="adj2" fmla="val -49915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2151343" y="4576538"/>
            <a:ext cx="1620000" cy="432000"/>
          </a:xfrm>
          <a:prstGeom prst="wedgeRoundRectCallout">
            <a:avLst>
              <a:gd name="adj1" fmla="val 22028"/>
              <a:gd name="adj2" fmla="val -84844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347601" y="2835378"/>
            <a:ext cx="1764000" cy="432000"/>
          </a:xfrm>
          <a:prstGeom prst="wedgeRoundRectCallout">
            <a:avLst>
              <a:gd name="adj1" fmla="val 56723"/>
              <a:gd name="adj2" fmla="val 20989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0" name="角丸四角形吹き出し 19"/>
          <p:cNvSpPr/>
          <p:nvPr/>
        </p:nvSpPr>
        <p:spPr>
          <a:xfrm>
            <a:off x="3721126" y="4028121"/>
            <a:ext cx="1476000" cy="432000"/>
          </a:xfrm>
          <a:prstGeom prst="wedgeRoundRectCallout">
            <a:avLst>
              <a:gd name="adj1" fmla="val 41054"/>
              <a:gd name="adj2" fmla="val 12646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3903147" y="4617513"/>
            <a:ext cx="1620000" cy="576000"/>
          </a:xfrm>
          <a:prstGeom prst="wedgeRoundRectCallout">
            <a:avLst>
              <a:gd name="adj1" fmla="val -3010"/>
              <a:gd name="adj2" fmla="val -72730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2" name="角丸四角形吹き出し 21"/>
          <p:cNvSpPr/>
          <p:nvPr/>
        </p:nvSpPr>
        <p:spPr>
          <a:xfrm>
            <a:off x="2550281" y="2187602"/>
            <a:ext cx="1908000" cy="432000"/>
          </a:xfrm>
          <a:prstGeom prst="wedgeRoundRectCallout">
            <a:avLst>
              <a:gd name="adj1" fmla="val 37636"/>
              <a:gd name="adj2" fmla="val 51449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5743653" y="4168379"/>
            <a:ext cx="1800000" cy="432000"/>
          </a:xfrm>
          <a:prstGeom prst="wedgeRoundRectCallout">
            <a:avLst>
              <a:gd name="adj1" fmla="val 26738"/>
              <a:gd name="adj2" fmla="val -72515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4" name="角丸四角形吹き出し 23"/>
          <p:cNvSpPr/>
          <p:nvPr/>
        </p:nvSpPr>
        <p:spPr>
          <a:xfrm>
            <a:off x="4766058" y="1938632"/>
            <a:ext cx="1944000" cy="432000"/>
          </a:xfrm>
          <a:prstGeom prst="wedgeRoundRectCallout">
            <a:avLst>
              <a:gd name="adj1" fmla="val 29515"/>
              <a:gd name="adj2" fmla="val 50250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7274681" y="3032458"/>
            <a:ext cx="1337358" cy="432000"/>
          </a:xfrm>
          <a:prstGeom prst="wedgeRoundRectCallout">
            <a:avLst>
              <a:gd name="adj1" fmla="val 56723"/>
              <a:gd name="adj2" fmla="val 20989"/>
              <a:gd name="adj3" fmla="val 16667"/>
            </a:avLst>
          </a:prstGeom>
          <a:solidFill>
            <a:srgbClr val="FFC000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4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6764423" y="196472"/>
            <a:ext cx="2413442" cy="1008388"/>
            <a:chOff x="6871467" y="331490"/>
            <a:chExt cx="2413442" cy="1490665"/>
          </a:xfrm>
        </p:grpSpPr>
        <p:sp>
          <p:nvSpPr>
            <p:cNvPr id="31" name="楕円 7">
              <a:extLst>
                <a:ext uri="{FF2B5EF4-FFF2-40B4-BE49-F238E27FC236}">
                  <a16:creationId xmlns:a16="http://schemas.microsoft.com/office/drawing/2014/main" id="{4C604574-A0FB-FCB7-C289-8BF228D61714}"/>
                </a:ext>
              </a:extLst>
            </p:cNvPr>
            <p:cNvSpPr/>
            <p:nvPr/>
          </p:nvSpPr>
          <p:spPr>
            <a:xfrm>
              <a:off x="6871467" y="331490"/>
              <a:ext cx="2413442" cy="1490665"/>
            </a:xfrm>
            <a:prstGeom prst="ellipse">
              <a:avLst/>
            </a:prstGeom>
            <a:solidFill>
              <a:srgbClr val="ED7D31">
                <a:lumMod val="20000"/>
                <a:lumOff val="80000"/>
                <a:alpha val="54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softEdge rad="127000"/>
            </a:effectLst>
          </p:spPr>
          <p:txBody>
            <a:bodyPr rtlCol="0" anchor="ctr"/>
            <a:lstStyle/>
            <a:p>
              <a:pPr algn="ctr" defTabSz="457200">
                <a:defRPr/>
              </a:pPr>
              <a:endParaRPr kumimoji="0" lang="ja-JP" alt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942A14D-1BB9-7873-2D79-C77C88464480}"/>
                </a:ext>
              </a:extLst>
            </p:cNvPr>
            <p:cNvSpPr/>
            <p:nvPr/>
          </p:nvSpPr>
          <p:spPr>
            <a:xfrm>
              <a:off x="7121736" y="569724"/>
              <a:ext cx="20448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474836"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園は指導を行う際に、</a:t>
              </a:r>
              <a:r>
                <a:rPr lang="ja-JP" altLang="en-US" sz="1200" dirty="0">
                  <a:solidFill>
                    <a:srgbClr val="FF0066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「幼児期の終わりまでに育ってほしい姿」</a:t>
              </a:r>
              <a:r>
                <a:rPr lang="ja-JP" altLang="en-US" sz="1200" dirty="0">
                  <a:solidFill>
                    <a:prstClr val="black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を</a:t>
              </a:r>
              <a:r>
                <a:rPr lang="ja-JP" altLang="en-US" sz="1200" dirty="0">
                  <a:solidFill>
                    <a:srgbClr val="FF0066"/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考慮</a:t>
              </a:r>
              <a:endParaRPr lang="en-US" altLang="ja-JP" sz="1200" dirty="0">
                <a:solidFill>
                  <a:srgbClr val="FF0066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34" name="正方形/長方形 33"/>
          <p:cNvSpPr/>
          <p:nvPr/>
        </p:nvSpPr>
        <p:spPr>
          <a:xfrm>
            <a:off x="-2135" y="6565079"/>
            <a:ext cx="9180000" cy="288000"/>
          </a:xfrm>
          <a:prstGeom prst="rect">
            <a:avLst/>
          </a:prstGeom>
          <a:solidFill>
            <a:srgbClr val="FFCC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1474836">
              <a:defRPr/>
            </a:pPr>
            <a:r>
              <a:rPr kumimoji="0" lang="ja-JP" altLang="en-US" sz="2000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</a:t>
            </a:r>
            <a:r>
              <a:rPr kumimoji="0" lang="ja-JP" altLang="en-US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教師との信頼関係に     支えられた生活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0" y="0"/>
            <a:ext cx="9247516" cy="331490"/>
            <a:chOff x="0" y="7164"/>
            <a:chExt cx="9247516" cy="33149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2" name="角丸四角形 41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grpFill/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algn="ctr" defTabSz="914180"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【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小学校区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】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園名（　　　　　　　　　　）</a:t>
              </a: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4942" y="-4834"/>
            <a:ext cx="1905887" cy="1040863"/>
            <a:chOff x="8224662" y="1498"/>
            <a:chExt cx="2269701" cy="1376994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8224662" y="1498"/>
              <a:ext cx="2138939" cy="1376994"/>
              <a:chOff x="7651853" y="1634987"/>
              <a:chExt cx="2138939" cy="1376994"/>
            </a:xfrm>
          </p:grpSpPr>
          <p:sp>
            <p:nvSpPr>
              <p:cNvPr id="29" name="円形吹き出し 28"/>
              <p:cNvSpPr/>
              <p:nvPr/>
            </p:nvSpPr>
            <p:spPr>
              <a:xfrm>
                <a:off x="7651853" y="1634987"/>
                <a:ext cx="1368000" cy="1368000"/>
              </a:xfrm>
              <a:prstGeom prst="wedgeEllipseCallout">
                <a:avLst>
                  <a:gd name="adj1" fmla="val -36648"/>
                  <a:gd name="adj2" fmla="val 52931"/>
                </a:avLst>
              </a:prstGeom>
              <a:solidFill>
                <a:srgbClr val="ED7D31">
                  <a:lumMod val="20000"/>
                  <a:lumOff val="80000"/>
                  <a:alpha val="61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円形吹き出し 29"/>
              <p:cNvSpPr/>
              <p:nvPr/>
            </p:nvSpPr>
            <p:spPr>
              <a:xfrm>
                <a:off x="8422792" y="1643981"/>
                <a:ext cx="1368000" cy="1368000"/>
              </a:xfrm>
              <a:prstGeom prst="wedgeEllipseCallout">
                <a:avLst>
                  <a:gd name="adj1" fmla="val 49721"/>
                  <a:gd name="adj2" fmla="val 46172"/>
                </a:avLst>
              </a:prstGeom>
              <a:solidFill>
                <a:srgbClr val="70AD47">
                  <a:lumMod val="20000"/>
                  <a:lumOff val="80000"/>
                  <a:alpha val="62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8" name="正方形/長方形 27"/>
            <p:cNvSpPr/>
            <p:nvPr/>
          </p:nvSpPr>
          <p:spPr>
            <a:xfrm>
              <a:off x="8402455" y="196220"/>
              <a:ext cx="209190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滋賀県版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学びのサイクル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デザインシート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78E2365C-E984-43B6-8154-14D17CA9D412}"/>
              </a:ext>
            </a:extLst>
          </p:cNvPr>
          <p:cNvSpPr/>
          <p:nvPr/>
        </p:nvSpPr>
        <p:spPr>
          <a:xfrm>
            <a:off x="1702205" y="375641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環境の工夫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29B521F-12B5-4B96-B0B4-7CED01F8AD07}"/>
              </a:ext>
            </a:extLst>
          </p:cNvPr>
          <p:cNvSpPr/>
          <p:nvPr/>
        </p:nvSpPr>
        <p:spPr>
          <a:xfrm>
            <a:off x="4741852" y="372582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先生の関わり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60456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楕円 9">
            <a:extLst>
              <a:ext uri="{FF2B5EF4-FFF2-40B4-BE49-F238E27FC236}">
                <a16:creationId xmlns:a16="http://schemas.microsoft.com/office/drawing/2014/main" id="{23FC9262-B7BB-67AA-B2B6-0CBD26F5B186}"/>
              </a:ext>
            </a:extLst>
          </p:cNvPr>
          <p:cNvSpPr/>
          <p:nvPr/>
        </p:nvSpPr>
        <p:spPr>
          <a:xfrm>
            <a:off x="-24738" y="5786471"/>
            <a:ext cx="2619524" cy="903703"/>
          </a:xfrm>
          <a:prstGeom prst="ellipse">
            <a:avLst/>
          </a:prstGeom>
          <a:solidFill>
            <a:srgbClr val="70AD47">
              <a:lumMod val="20000"/>
              <a:lumOff val="80000"/>
              <a:alpha val="54000"/>
            </a:srgbClr>
          </a:solidFill>
          <a:ln w="12700" cap="flat" cmpd="sng" algn="ctr">
            <a:noFill/>
            <a:prstDash val="solid"/>
            <a:miter lim="800000"/>
          </a:ln>
          <a:effectLst>
            <a:softEdge rad="127000"/>
          </a:effectLst>
        </p:spPr>
        <p:txBody>
          <a:bodyPr rtlCol="0" anchor="ctr"/>
          <a:lstStyle/>
          <a:p>
            <a:pPr algn="ctr" defTabSz="457200">
              <a:defRPr/>
            </a:pPr>
            <a:endParaRPr kumimoji="0" lang="ja-JP" altLang="en-US" kern="0" dirty="0">
              <a:solidFill>
                <a:prstClr val="white"/>
              </a:solidFill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A79764D-6DC1-39F9-86BE-1EB07048588C}"/>
              </a:ext>
            </a:extLst>
          </p:cNvPr>
          <p:cNvSpPr/>
          <p:nvPr/>
        </p:nvSpPr>
        <p:spPr>
          <a:xfrm>
            <a:off x="303890" y="5918748"/>
            <a:ext cx="20626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474836">
              <a:defRPr/>
            </a:pPr>
            <a:r>
              <a:rPr lang="ja-JP" altLang="en-US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小学校は</a:t>
            </a:r>
            <a:r>
              <a:rPr lang="ja-JP" altLang="en-US" sz="1200" dirty="0">
                <a:solidFill>
                  <a:srgbClr val="FF0066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「幼児期の終わりまでに育ってほしい姿」</a:t>
            </a:r>
            <a:r>
              <a:rPr lang="ja-JP" altLang="en-US" sz="1200" dirty="0">
                <a:solidFill>
                  <a:prstClr val="black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を踏まえた</a:t>
            </a:r>
            <a:r>
              <a:rPr lang="ja-JP" altLang="en-US" sz="1200" dirty="0">
                <a:solidFill>
                  <a:srgbClr val="FF0066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指導を工夫</a:t>
            </a:r>
            <a:endParaRPr lang="en-US" altLang="ja-JP" sz="1200" dirty="0">
              <a:solidFill>
                <a:srgbClr val="FF0066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734399">
            <a:off x="141773" y="2203310"/>
            <a:ext cx="9138316" cy="2180340"/>
            <a:chOff x="90182" y="3256064"/>
            <a:chExt cx="11135230" cy="2932698"/>
          </a:xfrm>
        </p:grpSpPr>
        <p:sp>
          <p:nvSpPr>
            <p:cNvPr id="51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4384" y="3320435"/>
              <a:ext cx="2160000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2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2" y="4748762"/>
              <a:ext cx="4320000" cy="1440000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3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3806" y="4748758"/>
              <a:ext cx="4319999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4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5514" y="3288438"/>
              <a:ext cx="2160000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5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6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4"/>
              <a:ext cx="2160000" cy="1440001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57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70AD47">
                <a:lumMod val="20000"/>
                <a:lumOff val="80000"/>
              </a:srgbClr>
            </a:solidFill>
            <a:ln w="12700" cap="flat" cmpd="sng" algn="ctr">
              <a:solidFill>
                <a:srgbClr val="70AD47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sp>
        <p:nvSpPr>
          <p:cNvPr id="59" name="角丸四角形吹き出し 58"/>
          <p:cNvSpPr/>
          <p:nvPr/>
        </p:nvSpPr>
        <p:spPr>
          <a:xfrm>
            <a:off x="149198" y="5070506"/>
            <a:ext cx="1332000" cy="432000"/>
          </a:xfrm>
          <a:prstGeom prst="wedgeRoundRectCallout">
            <a:avLst>
              <a:gd name="adj1" fmla="val 38917"/>
              <a:gd name="adj2" fmla="val -71105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0" name="角丸四角形吹き出し 59"/>
          <p:cNvSpPr/>
          <p:nvPr/>
        </p:nvSpPr>
        <p:spPr>
          <a:xfrm>
            <a:off x="2291762" y="4790388"/>
            <a:ext cx="1728000" cy="648000"/>
          </a:xfrm>
          <a:prstGeom prst="wedgeRoundRectCallout">
            <a:avLst>
              <a:gd name="adj1" fmla="val -17444"/>
              <a:gd name="adj2" fmla="val -74908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1" name="角丸四角形吹き出し 60"/>
          <p:cNvSpPr/>
          <p:nvPr/>
        </p:nvSpPr>
        <p:spPr>
          <a:xfrm>
            <a:off x="6052337" y="1309634"/>
            <a:ext cx="1728000" cy="612000"/>
          </a:xfrm>
          <a:prstGeom prst="wedgeRoundRectCallout">
            <a:avLst>
              <a:gd name="adj1" fmla="val 5636"/>
              <a:gd name="adj2" fmla="val 65446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2" name="角丸四角形吹き出し 61"/>
          <p:cNvSpPr/>
          <p:nvPr/>
        </p:nvSpPr>
        <p:spPr>
          <a:xfrm>
            <a:off x="2366553" y="2104965"/>
            <a:ext cx="1872000" cy="576000"/>
          </a:xfrm>
          <a:prstGeom prst="wedgeRoundRectCallout">
            <a:avLst>
              <a:gd name="adj1" fmla="val 2632"/>
              <a:gd name="adj2" fmla="val 77626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0" rIns="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3" name="角丸四角形吹き出し 62"/>
          <p:cNvSpPr/>
          <p:nvPr/>
        </p:nvSpPr>
        <p:spPr>
          <a:xfrm>
            <a:off x="4097078" y="4394936"/>
            <a:ext cx="1440000" cy="432000"/>
          </a:xfrm>
          <a:prstGeom prst="wedgeRoundRectCallout">
            <a:avLst>
              <a:gd name="adj1" fmla="val -16241"/>
              <a:gd name="adj2" fmla="val -72626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4" name="角丸四角形吹き出し 63"/>
          <p:cNvSpPr/>
          <p:nvPr/>
        </p:nvSpPr>
        <p:spPr>
          <a:xfrm>
            <a:off x="4053620" y="1595792"/>
            <a:ext cx="1944000" cy="432000"/>
          </a:xfrm>
          <a:prstGeom prst="wedgeRoundRectCallout">
            <a:avLst>
              <a:gd name="adj1" fmla="val -18446"/>
              <a:gd name="adj2" fmla="val 91513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5" name="角丸四角形吹き出し 64"/>
          <p:cNvSpPr/>
          <p:nvPr/>
        </p:nvSpPr>
        <p:spPr>
          <a:xfrm>
            <a:off x="5872337" y="3991988"/>
            <a:ext cx="2088000" cy="432000"/>
          </a:xfrm>
          <a:prstGeom prst="wedgeRoundRectCallout">
            <a:avLst>
              <a:gd name="adj1" fmla="val -23069"/>
              <a:gd name="adj2" fmla="val -73568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66" name="角丸四角形吹き出し 65"/>
          <p:cNvSpPr/>
          <p:nvPr/>
        </p:nvSpPr>
        <p:spPr>
          <a:xfrm>
            <a:off x="7398235" y="3196575"/>
            <a:ext cx="1620000" cy="432000"/>
          </a:xfrm>
          <a:prstGeom prst="wedgeRoundRectCallout">
            <a:avLst>
              <a:gd name="adj1" fmla="val 11780"/>
              <a:gd name="adj2" fmla="val -92973"/>
              <a:gd name="adj3" fmla="val 16667"/>
            </a:avLst>
          </a:prstGeom>
          <a:solidFill>
            <a:srgbClr val="70AD47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indent="118800" defTabSz="457200">
              <a:defRPr/>
            </a:pPr>
            <a:endParaRPr kumimoji="0" lang="en-US" altLang="ja-JP" sz="1200" kern="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0" y="0"/>
            <a:ext cx="9247516" cy="331490"/>
            <a:chOff x="0" y="7164"/>
            <a:chExt cx="9247516" cy="331490"/>
          </a:xfrm>
        </p:grpSpPr>
        <p:sp>
          <p:nvSpPr>
            <p:cNvPr id="43" name="角丸四角形 42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algn="ctr" defTabSz="914180"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4227" y="9817"/>
              <a:ext cx="48308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135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【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小学校区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】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校名（　　　　　　　　　　）</a:t>
              </a:r>
            </a:p>
          </p:txBody>
        </p:sp>
      </p:grpSp>
      <p:sp>
        <p:nvSpPr>
          <p:cNvPr id="70" name="正方形/長方形 69"/>
          <p:cNvSpPr/>
          <p:nvPr/>
        </p:nvSpPr>
        <p:spPr>
          <a:xfrm>
            <a:off x="-2135" y="6565079"/>
            <a:ext cx="9180000" cy="288000"/>
          </a:xfrm>
          <a:prstGeom prst="rect">
            <a:avLst/>
          </a:prstGeom>
          <a:solidFill>
            <a:srgbClr val="FFCCC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defTabSz="1474836">
              <a:defRPr/>
            </a:pPr>
            <a:r>
              <a:rPr kumimoji="0" lang="ja-JP" altLang="en-US" sz="2000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                       </a:t>
            </a:r>
            <a:r>
              <a:rPr kumimoji="0" lang="ja-JP" altLang="en-US" kern="0" dirty="0">
                <a:solidFill>
                  <a:srgbClr val="E7E6E6">
                    <a:lumMod val="50000"/>
                  </a:srgb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教師との信頼関係に     支えられた生活</a:t>
            </a:r>
          </a:p>
        </p:txBody>
      </p:sp>
      <p:grpSp>
        <p:nvGrpSpPr>
          <p:cNvPr id="71" name="グループ化 70"/>
          <p:cNvGrpSpPr/>
          <p:nvPr/>
        </p:nvGrpSpPr>
        <p:grpSpPr>
          <a:xfrm>
            <a:off x="24942" y="-4834"/>
            <a:ext cx="1905887" cy="1040863"/>
            <a:chOff x="8224662" y="1498"/>
            <a:chExt cx="2269701" cy="1376994"/>
          </a:xfrm>
        </p:grpSpPr>
        <p:grpSp>
          <p:nvGrpSpPr>
            <p:cNvPr id="72" name="グループ化 71"/>
            <p:cNvGrpSpPr/>
            <p:nvPr/>
          </p:nvGrpSpPr>
          <p:grpSpPr>
            <a:xfrm>
              <a:off x="8224662" y="1498"/>
              <a:ext cx="2138939" cy="1376994"/>
              <a:chOff x="7651853" y="1634987"/>
              <a:chExt cx="2138939" cy="1376994"/>
            </a:xfrm>
          </p:grpSpPr>
          <p:sp>
            <p:nvSpPr>
              <p:cNvPr id="74" name="円形吹き出し 73"/>
              <p:cNvSpPr/>
              <p:nvPr/>
            </p:nvSpPr>
            <p:spPr>
              <a:xfrm>
                <a:off x="7651853" y="1634987"/>
                <a:ext cx="1368000" cy="1368000"/>
              </a:xfrm>
              <a:prstGeom prst="wedgeEllipseCallout">
                <a:avLst>
                  <a:gd name="adj1" fmla="val -36648"/>
                  <a:gd name="adj2" fmla="val 52931"/>
                </a:avLst>
              </a:prstGeom>
              <a:solidFill>
                <a:srgbClr val="ED7D31">
                  <a:lumMod val="20000"/>
                  <a:lumOff val="80000"/>
                  <a:alpha val="61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  <p:sp>
            <p:nvSpPr>
              <p:cNvPr id="75" name="円形吹き出し 74"/>
              <p:cNvSpPr/>
              <p:nvPr/>
            </p:nvSpPr>
            <p:spPr>
              <a:xfrm>
                <a:off x="8422792" y="1643981"/>
                <a:ext cx="1368000" cy="1368000"/>
              </a:xfrm>
              <a:prstGeom prst="wedgeEllipseCallout">
                <a:avLst>
                  <a:gd name="adj1" fmla="val 49721"/>
                  <a:gd name="adj2" fmla="val 46172"/>
                </a:avLst>
              </a:prstGeom>
              <a:solidFill>
                <a:srgbClr val="70AD47">
                  <a:lumMod val="20000"/>
                  <a:lumOff val="80000"/>
                  <a:alpha val="62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1474836">
                  <a:defRPr/>
                </a:pPr>
                <a:endParaRPr kumimoji="0" lang="ja-JP" altLang="en-US" sz="2903" kern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73" name="正方形/長方形 72"/>
            <p:cNvSpPr/>
            <p:nvPr/>
          </p:nvSpPr>
          <p:spPr>
            <a:xfrm>
              <a:off x="8402455" y="196220"/>
              <a:ext cx="2091908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滋賀県版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学びのサイクル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  <a:p>
              <a:pPr algn="just" defTabSz="1474836">
                <a:defRPr/>
              </a:pPr>
              <a:r>
                <a:rPr kumimoji="0" lang="ja-JP" altLang="en-US" sz="1400" kern="0" dirty="0">
                  <a:solidFill>
                    <a:srgbClr val="4472C4">
                      <a:lumMod val="50000"/>
                    </a:srgbClr>
                  </a:solidFill>
                  <a:latin typeface="UD デジタル 教科書体 N-B" panose="02020700000000000000" pitchFamily="17" charset="-128"/>
                  <a:ea typeface="UD デジタル 教科書体 N-B" panose="02020700000000000000" pitchFamily="17" charset="-128"/>
                </a:rPr>
                <a:t>デザインシート</a:t>
              </a:r>
              <a:endParaRPr kumimoji="0" lang="en-US" altLang="ja-JP" sz="1400" kern="0" dirty="0">
                <a:solidFill>
                  <a:srgbClr val="4472C4">
                    <a:lumMod val="50000"/>
                  </a:srgb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endParaRPr>
            </a:p>
          </p:txBody>
        </p:sp>
      </p:grp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CAFE226C-3D1D-432D-A7AC-5E04567A8A81}"/>
              </a:ext>
            </a:extLst>
          </p:cNvPr>
          <p:cNvSpPr/>
          <p:nvPr/>
        </p:nvSpPr>
        <p:spPr>
          <a:xfrm>
            <a:off x="1862878" y="363787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単元の工夫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C848E163-B975-45AF-90DF-7C088F7ED84B}"/>
              </a:ext>
            </a:extLst>
          </p:cNvPr>
          <p:cNvSpPr/>
          <p:nvPr/>
        </p:nvSpPr>
        <p:spPr>
          <a:xfrm>
            <a:off x="5165952" y="328113"/>
            <a:ext cx="4578698" cy="307777"/>
          </a:xfrm>
          <a:prstGeom prst="rect">
            <a:avLst/>
          </a:prstGeom>
          <a:noFill/>
          <a:ln>
            <a:noFill/>
          </a:ln>
        </p:spPr>
        <p:txBody>
          <a:bodyPr wrap="square" rIns="36000">
            <a:spAutoFit/>
          </a:bodyPr>
          <a:lstStyle/>
          <a:p>
            <a:pPr algn="just" defTabSz="1474836">
              <a:spcAft>
                <a:spcPts val="300"/>
              </a:spcAft>
              <a:defRPr/>
            </a:pP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先生の関わり</a:t>
            </a:r>
            <a:r>
              <a:rPr lang="en-US" altLang="ja-JP" sz="1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99653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120127" y="2593202"/>
            <a:ext cx="8677173" cy="1942458"/>
            <a:chOff x="90184" y="3256063"/>
            <a:chExt cx="11135228" cy="2932692"/>
          </a:xfrm>
        </p:grpSpPr>
        <p:sp>
          <p:nvSpPr>
            <p:cNvPr id="26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7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8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9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0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1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2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4748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903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10BAB23-C59C-8A57-C4D1-6C2A37EC632A}"/>
              </a:ext>
            </a:extLst>
          </p:cNvPr>
          <p:cNvGrpSpPr/>
          <p:nvPr/>
        </p:nvGrpSpPr>
        <p:grpSpPr>
          <a:xfrm>
            <a:off x="117962" y="5935516"/>
            <a:ext cx="1966243" cy="714244"/>
            <a:chOff x="-1005903" y="5785741"/>
            <a:chExt cx="1966243" cy="714244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8AF8006C-13F3-BBFC-C18E-174EDCAF376A}"/>
                </a:ext>
              </a:extLst>
            </p:cNvPr>
            <p:cNvGrpSpPr/>
            <p:nvPr/>
          </p:nvGrpSpPr>
          <p:grpSpPr>
            <a:xfrm>
              <a:off x="-994624" y="5785741"/>
              <a:ext cx="665754" cy="540000"/>
              <a:chOff x="-994624" y="5785741"/>
              <a:chExt cx="665754" cy="540000"/>
            </a:xfrm>
          </p:grpSpPr>
          <p:sp>
            <p:nvSpPr>
              <p:cNvPr id="7" name="フローチャート: 結合子 6">
                <a:extLst>
                  <a:ext uri="{FF2B5EF4-FFF2-40B4-BE49-F238E27FC236}">
                    <a16:creationId xmlns:a16="http://schemas.microsoft.com/office/drawing/2014/main" id="{31CE7F91-9A54-05B1-2A07-80B4EE53713F}"/>
                  </a:ext>
                </a:extLst>
              </p:cNvPr>
              <p:cNvSpPr/>
              <p:nvPr/>
            </p:nvSpPr>
            <p:spPr>
              <a:xfrm>
                <a:off x="-994624" y="5785741"/>
                <a:ext cx="540000" cy="540000"/>
              </a:xfrm>
              <a:prstGeom prst="flowChartConnector">
                <a:avLst/>
              </a:prstGeom>
              <a:solidFill>
                <a:srgbClr val="FF6DA8">
                  <a:alpha val="4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8" name="フローチャート: 結合子 7">
                <a:extLst>
                  <a:ext uri="{FF2B5EF4-FFF2-40B4-BE49-F238E27FC236}">
                    <a16:creationId xmlns:a16="http://schemas.microsoft.com/office/drawing/2014/main" id="{7935404A-4C89-7BE1-8122-BEA45064F0C7}"/>
                  </a:ext>
                </a:extLst>
              </p:cNvPr>
              <p:cNvSpPr/>
              <p:nvPr/>
            </p:nvSpPr>
            <p:spPr>
              <a:xfrm>
                <a:off x="-688870" y="5850853"/>
                <a:ext cx="360000" cy="360000"/>
              </a:xfrm>
              <a:prstGeom prst="flowChartConnector">
                <a:avLst/>
              </a:prstGeom>
              <a:solidFill>
                <a:srgbClr val="FFCCFF">
                  <a:alpha val="5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EA0D6FE-9235-8F45-CB5C-F061533425D2}"/>
                </a:ext>
              </a:extLst>
            </p:cNvPr>
            <p:cNvSpPr/>
            <p:nvPr/>
          </p:nvSpPr>
          <p:spPr>
            <a:xfrm>
              <a:off x="-1005903" y="6022931"/>
              <a:ext cx="1966243" cy="4770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4400" b="1" i="0" u="none" strike="noStrike" kern="1200" cap="none" spc="0" normalizeH="0" baseline="0" noProof="0" dirty="0">
                  <a:ln w="6600">
                    <a:solidFill>
                      <a:srgbClr val="FF9999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ED7D31"/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Ａ</a:t>
              </a:r>
              <a:r>
                <a:rPr kumimoji="1" lang="en-US" altLang="ja-JP" sz="2400" b="1" i="0" u="none" strike="noStrike" kern="1200" cap="none" spc="0" normalizeH="0" baseline="0" noProof="0" dirty="0" err="1">
                  <a:ln w="6600">
                    <a:solidFill>
                      <a:srgbClr val="FF9999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ED7D31"/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nticipation</a:t>
              </a:r>
              <a:endParaRPr kumimoji="1" lang="en-US" altLang="ja-JP" sz="2400" b="1" i="0" u="none" strike="noStrike" kern="1200" cap="none" spc="0" normalizeH="0" baseline="0" noProof="0" dirty="0">
                <a:ln w="6600">
                  <a:solidFill>
                    <a:srgbClr val="FF9999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 w="6600">
                    <a:solidFill>
                      <a:srgbClr val="FF9999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rgbClr val="ED7D31"/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見通しをもつ</a:t>
              </a:r>
              <a:endParaRPr kumimoji="1" lang="en-US" altLang="ja-JP" sz="1400" b="0" i="0" u="none" strike="noStrike" kern="1200" cap="none" spc="0" normalizeH="0" baseline="0" noProof="0" dirty="0">
                <a:ln w="6600">
                  <a:solidFill>
                    <a:srgbClr val="FF9999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95" y="4615550"/>
            <a:ext cx="1387531" cy="1471117"/>
          </a:xfrm>
          <a:prstGeom prst="rect">
            <a:avLst/>
          </a:prstGeom>
        </p:spPr>
      </p:pic>
      <p:sp>
        <p:nvSpPr>
          <p:cNvPr id="11" name="雲形吹き出し 10"/>
          <p:cNvSpPr/>
          <p:nvPr/>
        </p:nvSpPr>
        <p:spPr>
          <a:xfrm>
            <a:off x="166736" y="2741732"/>
            <a:ext cx="2644048" cy="1787778"/>
          </a:xfrm>
          <a:prstGeom prst="cloud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784" y="2930608"/>
            <a:ext cx="2783538" cy="2720406"/>
          </a:xfrm>
          <a:prstGeom prst="rect">
            <a:avLst/>
          </a:prstGeom>
        </p:spPr>
      </p:pic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6BB924B0-7029-D8FB-39DF-14CEB4BC6FB1}"/>
              </a:ext>
            </a:extLst>
          </p:cNvPr>
          <p:cNvGrpSpPr/>
          <p:nvPr/>
        </p:nvGrpSpPr>
        <p:grpSpPr>
          <a:xfrm>
            <a:off x="2607437" y="1866682"/>
            <a:ext cx="1878997" cy="1063926"/>
            <a:chOff x="-1041881" y="6985668"/>
            <a:chExt cx="1878997" cy="1063926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4EE6D217-6AB7-C203-321A-3E4BDF2A5F02}"/>
                </a:ext>
              </a:extLst>
            </p:cNvPr>
            <p:cNvGrpSpPr/>
            <p:nvPr/>
          </p:nvGrpSpPr>
          <p:grpSpPr>
            <a:xfrm>
              <a:off x="-1041881" y="6985668"/>
              <a:ext cx="1048682" cy="792000"/>
              <a:chOff x="-1041881" y="6985668"/>
              <a:chExt cx="1048682" cy="792000"/>
            </a:xfrm>
          </p:grpSpPr>
          <p:sp>
            <p:nvSpPr>
              <p:cNvPr id="16" name="フローチャート: 結合子 15">
                <a:extLst>
                  <a:ext uri="{FF2B5EF4-FFF2-40B4-BE49-F238E27FC236}">
                    <a16:creationId xmlns:a16="http://schemas.microsoft.com/office/drawing/2014/main" id="{F2A3555F-200B-EBBA-E383-A5E0F7128FF4}"/>
                  </a:ext>
                </a:extLst>
              </p:cNvPr>
              <p:cNvSpPr/>
              <p:nvPr/>
            </p:nvSpPr>
            <p:spPr>
              <a:xfrm>
                <a:off x="-1041881" y="6985668"/>
                <a:ext cx="792000" cy="792000"/>
              </a:xfrm>
              <a:prstGeom prst="flowChartConnector">
                <a:avLst/>
              </a:prstGeom>
              <a:solidFill>
                <a:srgbClr val="00B0F0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7" name="フローチャート: 結合子 16">
                <a:extLst>
                  <a:ext uri="{FF2B5EF4-FFF2-40B4-BE49-F238E27FC236}">
                    <a16:creationId xmlns:a16="http://schemas.microsoft.com/office/drawing/2014/main" id="{CB69E7F8-A72C-DD8E-631D-BC4F581B3FAE}"/>
                  </a:ext>
                </a:extLst>
              </p:cNvPr>
              <p:cNvSpPr/>
              <p:nvPr/>
            </p:nvSpPr>
            <p:spPr>
              <a:xfrm>
                <a:off x="-569199" y="7177738"/>
                <a:ext cx="576000" cy="576000"/>
              </a:xfrm>
              <a:prstGeom prst="flowChartConnector">
                <a:avLst/>
              </a:prstGeom>
              <a:solidFill>
                <a:schemeClr val="accent1">
                  <a:lumMod val="40000"/>
                  <a:lumOff val="60000"/>
                  <a:alpha val="5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372DCEF0-117C-7A00-1F3D-FB9C1AED220D}"/>
                </a:ext>
              </a:extLst>
            </p:cNvPr>
            <p:cNvSpPr/>
            <p:nvPr/>
          </p:nvSpPr>
          <p:spPr>
            <a:xfrm>
              <a:off x="-942537" y="7316060"/>
              <a:ext cx="1779653" cy="73353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1474836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5400" b="1" i="0" u="none" strike="noStrike" kern="1200" cap="none" spc="0" normalizeH="0" baseline="0" noProof="0" dirty="0">
                  <a:ln w="10160">
                    <a:solidFill>
                      <a:srgbClr val="4472C4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A</a:t>
              </a:r>
              <a:r>
                <a:rPr kumimoji="1" lang="en-US" altLang="ja-JP" sz="4400" b="1" i="0" u="none" strike="noStrike" kern="1200" cap="none" spc="0" normalizeH="0" baseline="0" noProof="0" dirty="0">
                  <a:ln w="10160">
                    <a:solidFill>
                      <a:srgbClr val="4472C4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ction</a:t>
              </a:r>
            </a:p>
            <a:p>
              <a:pPr marL="0" marR="0" lvl="0" indent="0" algn="ctr" defTabSz="1474836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400" b="0" i="0" u="none" strike="noStrike" kern="1200" cap="none" spc="0" normalizeH="0" baseline="0" noProof="0" dirty="0">
                  <a:ln w="10160">
                    <a:solidFill>
                      <a:srgbClr val="4472C4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やってみる</a:t>
              </a:r>
              <a:endParaRPr kumimoji="1" lang="ja-JP" altLang="en-US" sz="2400" b="0" i="0" u="none" strike="noStrike" kern="1200" cap="none" spc="0" normalizeH="0" baseline="0" noProof="0" dirty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</p:txBody>
        </p:sp>
      </p:grpSp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322" y="1194535"/>
            <a:ext cx="3358662" cy="2541010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5A451629-4E7C-4E10-8816-0B5A10F9BBD2}"/>
              </a:ext>
            </a:extLst>
          </p:cNvPr>
          <p:cNvGrpSpPr/>
          <p:nvPr/>
        </p:nvGrpSpPr>
        <p:grpSpPr>
          <a:xfrm>
            <a:off x="6353288" y="3829353"/>
            <a:ext cx="2293881" cy="922916"/>
            <a:chOff x="-989490" y="5785400"/>
            <a:chExt cx="2293881" cy="881381"/>
          </a:xfrm>
        </p:grpSpPr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48357792-A5EB-3762-608A-073408AFEB7D}"/>
                </a:ext>
              </a:extLst>
            </p:cNvPr>
            <p:cNvGrpSpPr/>
            <p:nvPr/>
          </p:nvGrpSpPr>
          <p:grpSpPr>
            <a:xfrm>
              <a:off x="-989490" y="5785400"/>
              <a:ext cx="694629" cy="515698"/>
              <a:chOff x="-989490" y="5785400"/>
              <a:chExt cx="694629" cy="515698"/>
            </a:xfrm>
          </p:grpSpPr>
          <p:sp>
            <p:nvSpPr>
              <p:cNvPr id="22" name="フローチャート: 結合子 21">
                <a:extLst>
                  <a:ext uri="{FF2B5EF4-FFF2-40B4-BE49-F238E27FC236}">
                    <a16:creationId xmlns:a16="http://schemas.microsoft.com/office/drawing/2014/main" id="{9A85589A-6AA8-1931-F677-FD4828C0A8C4}"/>
                  </a:ext>
                </a:extLst>
              </p:cNvPr>
              <p:cNvSpPr/>
              <p:nvPr/>
            </p:nvSpPr>
            <p:spPr>
              <a:xfrm>
                <a:off x="-989490" y="5785400"/>
                <a:ext cx="540000" cy="515698"/>
              </a:xfrm>
              <a:prstGeom prst="flowChartConnector">
                <a:avLst/>
              </a:prstGeom>
              <a:solidFill>
                <a:srgbClr val="00B050">
                  <a:alpha val="4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23" name="フローチャート: 結合子 22">
                <a:extLst>
                  <a:ext uri="{FF2B5EF4-FFF2-40B4-BE49-F238E27FC236}">
                    <a16:creationId xmlns:a16="http://schemas.microsoft.com/office/drawing/2014/main" id="{16ECA299-12F9-BE70-F287-A87CE977C240}"/>
                  </a:ext>
                </a:extLst>
              </p:cNvPr>
              <p:cNvSpPr/>
              <p:nvPr/>
            </p:nvSpPr>
            <p:spPr>
              <a:xfrm>
                <a:off x="-654861" y="5868551"/>
                <a:ext cx="360000" cy="343799"/>
              </a:xfrm>
              <a:prstGeom prst="flowChartConnector">
                <a:avLst/>
              </a:prstGeom>
              <a:solidFill>
                <a:schemeClr val="accent6">
                  <a:lumMod val="40000"/>
                  <a:lumOff val="60000"/>
                  <a:alpha val="5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F5361D8D-D142-7ECB-DDBB-FF4DF1531E67}"/>
                </a:ext>
              </a:extLst>
            </p:cNvPr>
            <p:cNvSpPr/>
            <p:nvPr/>
          </p:nvSpPr>
          <p:spPr>
            <a:xfrm>
              <a:off x="-952829" y="6027493"/>
              <a:ext cx="2257220" cy="63928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400" b="1" i="0" u="none" strike="noStrike" kern="1200" cap="none" spc="0" normalizeH="0" baseline="0" noProof="0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R</a:t>
              </a:r>
              <a:r>
                <a:rPr kumimoji="1" lang="en-US" altLang="ja-JP" sz="2400" b="1" i="0" u="none" strike="noStrike" kern="1200" cap="none" spc="0" normalizeH="0" baseline="0" noProof="0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econstruction</a:t>
              </a:r>
            </a:p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実践の振り返りを踏まえた</a:t>
              </a:r>
              <a:endParaRPr kumimoji="1" lang="en-US" altLang="ja-JP" sz="1400" b="0" i="0" u="none" strike="noStrike" kern="1200" cap="none" spc="0" normalizeH="0" baseline="0" noProof="0" dirty="0">
                <a:ln w="10160">
                  <a:solidFill>
                    <a:srgbClr val="70AD47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rPr>
                <a:t>デザインの見直し・再構成</a:t>
              </a:r>
            </a:p>
          </p:txBody>
        </p:sp>
      </p:grpSp>
      <p:pic>
        <p:nvPicPr>
          <p:cNvPr id="24" name="図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0800000">
            <a:off x="6752219" y="2901917"/>
            <a:ext cx="890221" cy="6676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grpSp>
        <p:nvGrpSpPr>
          <p:cNvPr id="33" name="グループ化 32"/>
          <p:cNvGrpSpPr/>
          <p:nvPr/>
        </p:nvGrpSpPr>
        <p:grpSpPr>
          <a:xfrm>
            <a:off x="-17090" y="57454"/>
            <a:ext cx="10069919" cy="863388"/>
            <a:chOff x="-77296" y="59598"/>
            <a:chExt cx="10069919" cy="863388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-77296" y="59598"/>
              <a:ext cx="9874655" cy="863388"/>
              <a:chOff x="214267" y="865641"/>
              <a:chExt cx="9874655" cy="863388"/>
            </a:xfrm>
          </p:grpSpPr>
          <p:sp>
            <p:nvSpPr>
              <p:cNvPr id="37" name="Rectangle 2"/>
              <p:cNvSpPr>
                <a:spLocks noChangeArrowheads="1"/>
              </p:cNvSpPr>
              <p:nvPr/>
            </p:nvSpPr>
            <p:spPr bwMode="auto">
              <a:xfrm>
                <a:off x="603175" y="865641"/>
                <a:ext cx="540000" cy="684000"/>
              </a:xfrm>
              <a:prstGeom prst="rect">
                <a:avLst/>
              </a:prstGeom>
              <a:noFill/>
              <a:ln w="76200">
                <a:solidFill>
                  <a:srgbClr val="70AD47">
                    <a:lumMod val="20000"/>
                    <a:lumOff val="80000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38" name="Rectangle 3"/>
              <p:cNvSpPr>
                <a:spLocks noChangeArrowheads="1"/>
              </p:cNvSpPr>
              <p:nvPr/>
            </p:nvSpPr>
            <p:spPr bwMode="auto">
              <a:xfrm>
                <a:off x="755576" y="1045029"/>
                <a:ext cx="540000" cy="684000"/>
              </a:xfrm>
              <a:prstGeom prst="rect">
                <a:avLst/>
              </a:prstGeom>
              <a:noFill/>
              <a:ln w="76200">
                <a:solidFill>
                  <a:srgbClr val="5B9BD5">
                    <a:lumMod val="20000"/>
                    <a:lumOff val="80000"/>
                  </a:srgb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cxnSp>
            <p:nvCxnSpPr>
              <p:cNvPr id="39" name="直線コネクタ 38"/>
              <p:cNvCxnSpPr/>
              <p:nvPr/>
            </p:nvCxnSpPr>
            <p:spPr>
              <a:xfrm>
                <a:off x="214267" y="1462963"/>
                <a:ext cx="9874655" cy="16476"/>
              </a:xfrm>
              <a:prstGeom prst="line">
                <a:avLst/>
              </a:prstGeom>
              <a:noFill/>
              <a:ln w="38100" cap="flat" cmpd="sng" algn="ctr">
                <a:solidFill>
                  <a:srgbClr val="70AD47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35" name="直線コネクタ 34"/>
            <p:cNvCxnSpPr/>
            <p:nvPr/>
          </p:nvCxnSpPr>
          <p:spPr>
            <a:xfrm>
              <a:off x="117968" y="795032"/>
              <a:ext cx="9874655" cy="16476"/>
            </a:xfrm>
            <a:prstGeom prst="line">
              <a:avLst/>
            </a:prstGeom>
            <a:noFill/>
            <a:ln w="38100" cap="flat" cmpd="sng" algn="ctr">
              <a:solidFill>
                <a:srgbClr val="5B9BD5">
                  <a:lumMod val="20000"/>
                  <a:lumOff val="80000"/>
                </a:srgbClr>
              </a:solidFill>
              <a:prstDash val="solid"/>
              <a:miter lim="800000"/>
            </a:ln>
            <a:effectLst/>
          </p:spPr>
        </p:cxnSp>
        <p:sp>
          <p:nvSpPr>
            <p:cNvPr id="36" name="Text Box 5">
              <a:extLst>
                <a:ext uri="{FF2B5EF4-FFF2-40B4-BE49-F238E27FC236}">
                  <a16:creationId xmlns:a16="http://schemas.microsoft.com/office/drawing/2014/main" id="{EAD722AE-ECFB-454D-843C-54F2880A99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81004" y="94955"/>
              <a:ext cx="7279427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6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  <a:cs typeface="メイリオ" pitchFamily="50" charset="-128"/>
                </a:rPr>
                <a:t>デザインシートついて</a:t>
              </a:r>
            </a:p>
          </p:txBody>
        </p:sp>
      </p:grpSp>
      <p:pic>
        <p:nvPicPr>
          <p:cNvPr id="40" name="図 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0353584">
            <a:off x="620011" y="2962758"/>
            <a:ext cx="1648061" cy="123604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28578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1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704217"/>
              </p:ext>
            </p:extLst>
          </p:nvPr>
        </p:nvGraphicFramePr>
        <p:xfrm>
          <a:off x="15276" y="328778"/>
          <a:ext cx="9115113" cy="63289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5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780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５歳児</a:t>
                      </a:r>
                    </a:p>
                  </a:txBody>
                  <a:tcPr marL="34290" marR="3429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第１学年</a:t>
                      </a: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時期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４・５・６・７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８・９・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12</a:t>
                      </a:r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１・２・３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４・５・６・７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８・９・</a:t>
                      </a:r>
                      <a:r>
                        <a:rPr kumimoji="1" lang="en-US" altLang="ja-JP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</a:t>
                      </a: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11</a:t>
                      </a: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12</a:t>
                      </a:r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/>
                      <a:endParaRPr kumimoji="1" lang="ja-JP" altLang="en-US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１・２・３</a:t>
                      </a:r>
                    </a:p>
                    <a:p>
                      <a:pPr algn="ctr"/>
                      <a:endParaRPr kumimoji="1" lang="en-US" altLang="ja-JP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36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幼児期の終わりまでに育ってほしい姿が見られた</a:t>
                      </a:r>
                      <a:endParaRPr kumimoji="1" lang="en-US" altLang="ja-JP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子どもの学びの姿</a:t>
                      </a:r>
                    </a:p>
                  </a:txBody>
                  <a:tcPr marL="34290" marR="34290" marT="34290" marB="34290" vert="eaVert" anchor="ctr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ea typeface="UD デジタル 教科書体 N-R" panose="02020400000000000000"/>
                      </a:endParaRPr>
                    </a:p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13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他園・小学校からのコメント</a:t>
                      </a:r>
                    </a:p>
                  </a:txBody>
                  <a:tcPr marL="34290" marR="34290" marT="34290" marB="34290" vert="eaVert" anchor="ctr"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152" name="グループ化 6"/>
          <p:cNvGrpSpPr/>
          <p:nvPr/>
        </p:nvGrpSpPr>
        <p:grpSpPr>
          <a:xfrm>
            <a:off x="0" y="-37704"/>
            <a:ext cx="9247516" cy="331490"/>
            <a:chOff x="0" y="7164"/>
            <a:chExt cx="9247516" cy="331490"/>
          </a:xfrm>
        </p:grpSpPr>
        <p:sp>
          <p:nvSpPr>
            <p:cNvPr id="1153" name="角丸四角形 7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algn="ctr" defTabSz="914180"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1154" name="テキスト ボックス 8"/>
            <p:cNvSpPr txBox="1"/>
            <p:nvPr/>
          </p:nvSpPr>
          <p:spPr>
            <a:xfrm>
              <a:off x="34227" y="9817"/>
              <a:ext cx="48308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滋賀県版「架け橋期カリキュラム」実践記録</a:t>
              </a:r>
              <a:endParaRPr lang="en-US" altLang="ja-JP" sz="135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155" name="テキスト ボックス 9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　　　　　　　　　　　　　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【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　　区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】</a:t>
              </a:r>
              <a:endParaRPr lang="ja-JP" altLang="en-US" sz="135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-3804366" y="2863433"/>
            <a:ext cx="2808000" cy="720000"/>
            <a:chOff x="90184" y="3256063"/>
            <a:chExt cx="11135228" cy="2932692"/>
          </a:xfrm>
        </p:grpSpPr>
        <p:sp>
          <p:nvSpPr>
            <p:cNvPr id="13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4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5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6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7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8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9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-3802396" y="3900976"/>
            <a:ext cx="2808000" cy="720000"/>
            <a:chOff x="90184" y="3256063"/>
            <a:chExt cx="11135228" cy="2932692"/>
          </a:xfrm>
        </p:grpSpPr>
        <p:sp>
          <p:nvSpPr>
            <p:cNvPr id="22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3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4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5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6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7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8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-3726336" y="5205100"/>
            <a:ext cx="2808000" cy="720000"/>
            <a:chOff x="90184" y="3256063"/>
            <a:chExt cx="11135228" cy="2932692"/>
          </a:xfrm>
        </p:grpSpPr>
        <p:sp>
          <p:nvSpPr>
            <p:cNvPr id="30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1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2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3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4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5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6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00" y="892851"/>
            <a:ext cx="1516570" cy="1137428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149" y="2187132"/>
            <a:ext cx="1516570" cy="1137428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400" y="3493268"/>
            <a:ext cx="1516570" cy="1137428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1" y="4672509"/>
            <a:ext cx="1516570" cy="113742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6334" y="2313381"/>
            <a:ext cx="1495440" cy="1121580"/>
          </a:xfrm>
          <a:prstGeom prst="rect">
            <a:avLst/>
          </a:prstGeom>
        </p:spPr>
      </p:pic>
      <p:sp>
        <p:nvSpPr>
          <p:cNvPr id="4" name="四角形吹き出し 25">
            <a:extLst>
              <a:ext uri="{FF2B5EF4-FFF2-40B4-BE49-F238E27FC236}">
                <a16:creationId xmlns:a16="http://schemas.microsoft.com/office/drawing/2014/main" id="{7ABEAC65-6EF2-C31E-9BC5-57A587447DF9}"/>
              </a:ext>
            </a:extLst>
          </p:cNvPr>
          <p:cNvSpPr/>
          <p:nvPr/>
        </p:nvSpPr>
        <p:spPr>
          <a:xfrm>
            <a:off x="2074094" y="980728"/>
            <a:ext cx="2547518" cy="1137428"/>
          </a:xfrm>
          <a:prstGeom prst="wedgeRectCallout">
            <a:avLst>
              <a:gd name="adj1" fmla="val -59756"/>
              <a:gd name="adj2" fmla="val 1091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⑤共通シートに記載している主な教育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課程・予想される活動を通して、幼児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期の終わりまでに育ってほしい姿が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見られた子どもの学びの姿をデザイン　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シートに描き出す。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各園のデザインシートを貼り付ける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四角形吹き出し 26">
            <a:extLst>
              <a:ext uri="{FF2B5EF4-FFF2-40B4-BE49-F238E27FC236}">
                <a16:creationId xmlns:a16="http://schemas.microsoft.com/office/drawing/2014/main" id="{19615222-2BDE-4C3C-BBDB-9F2444012DCB}"/>
              </a:ext>
            </a:extLst>
          </p:cNvPr>
          <p:cNvSpPr/>
          <p:nvPr/>
        </p:nvSpPr>
        <p:spPr>
          <a:xfrm>
            <a:off x="1933145" y="5798525"/>
            <a:ext cx="2443319" cy="784746"/>
          </a:xfrm>
          <a:prstGeom prst="wedgeRectCallout">
            <a:avLst>
              <a:gd name="adj1" fmla="val -59756"/>
              <a:gd name="adj2" fmla="val 1091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⑦共通シートおよび実践記録を共有、コメントを記載し、フィードバック</a:t>
            </a:r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07308FA-E3BC-634D-5E3E-8D39599D76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672" y="2988923"/>
            <a:ext cx="1705195" cy="1616934"/>
          </a:xfrm>
          <a:prstGeom prst="rect">
            <a:avLst/>
          </a:prstGeom>
        </p:spPr>
      </p:pic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A01C4554-4CA4-09AB-28B3-B9346763D635}"/>
              </a:ext>
            </a:extLst>
          </p:cNvPr>
          <p:cNvGrpSpPr/>
          <p:nvPr/>
        </p:nvGrpSpPr>
        <p:grpSpPr>
          <a:xfrm>
            <a:off x="2381534" y="4422542"/>
            <a:ext cx="2293881" cy="922916"/>
            <a:chOff x="-989490" y="5785400"/>
            <a:chExt cx="2293881" cy="88138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CABD0B1A-424B-F373-755F-7FDF129F0D91}"/>
                </a:ext>
              </a:extLst>
            </p:cNvPr>
            <p:cNvGrpSpPr/>
            <p:nvPr/>
          </p:nvGrpSpPr>
          <p:grpSpPr>
            <a:xfrm>
              <a:off x="-989490" y="5785400"/>
              <a:ext cx="694629" cy="515698"/>
              <a:chOff x="-989490" y="5785400"/>
              <a:chExt cx="694629" cy="515698"/>
            </a:xfrm>
          </p:grpSpPr>
          <p:sp>
            <p:nvSpPr>
              <p:cNvPr id="10" name="フローチャート: 結合子 9">
                <a:extLst>
                  <a:ext uri="{FF2B5EF4-FFF2-40B4-BE49-F238E27FC236}">
                    <a16:creationId xmlns:a16="http://schemas.microsoft.com/office/drawing/2014/main" id="{7090B40F-027C-84A5-A2C0-4D5C02D11A34}"/>
                  </a:ext>
                </a:extLst>
              </p:cNvPr>
              <p:cNvSpPr/>
              <p:nvPr/>
            </p:nvSpPr>
            <p:spPr>
              <a:xfrm>
                <a:off x="-989490" y="5785400"/>
                <a:ext cx="540000" cy="515698"/>
              </a:xfrm>
              <a:prstGeom prst="flowChartConnector">
                <a:avLst/>
              </a:prstGeom>
              <a:solidFill>
                <a:srgbClr val="00B050">
                  <a:alpha val="4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11" name="フローチャート: 結合子 10">
                <a:extLst>
                  <a:ext uri="{FF2B5EF4-FFF2-40B4-BE49-F238E27FC236}">
                    <a16:creationId xmlns:a16="http://schemas.microsoft.com/office/drawing/2014/main" id="{F130D163-2E2F-FEA1-A7E4-4C72B00FE75F}"/>
                  </a:ext>
                </a:extLst>
              </p:cNvPr>
              <p:cNvSpPr/>
              <p:nvPr/>
            </p:nvSpPr>
            <p:spPr>
              <a:xfrm>
                <a:off x="-654861" y="5868551"/>
                <a:ext cx="360000" cy="343799"/>
              </a:xfrm>
              <a:prstGeom prst="flowChartConnector">
                <a:avLst/>
              </a:prstGeom>
              <a:solidFill>
                <a:schemeClr val="accent6">
                  <a:lumMod val="40000"/>
                  <a:lumOff val="60000"/>
                  <a:alpha val="5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74836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903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5D3D43DB-CB67-50C6-0D7B-BABDAE3B1DA6}"/>
                </a:ext>
              </a:extLst>
            </p:cNvPr>
            <p:cNvSpPr/>
            <p:nvPr/>
          </p:nvSpPr>
          <p:spPr>
            <a:xfrm>
              <a:off x="-952829" y="6027493"/>
              <a:ext cx="2257220" cy="63928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4400" b="1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Calibri" panose="020F0502020204030204"/>
                  <a:ea typeface="ＭＳ Ｐゴシック" panose="020B0600070205080204" pitchFamily="50" charset="-128"/>
                </a:rPr>
                <a:t>R</a:t>
              </a:r>
              <a:r>
                <a:rPr kumimoji="1" lang="en-US" altLang="ja-JP" sz="2400" b="1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Calibri" panose="020F0502020204030204"/>
                  <a:ea typeface="ＭＳ Ｐゴシック" panose="020B0600070205080204" pitchFamily="50" charset="-128"/>
                </a:rPr>
                <a:t>econstruction</a:t>
              </a:r>
            </a:p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noProof="0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Calibri" panose="020F0502020204030204"/>
                  <a:ea typeface="ＭＳ Ｐゴシック" panose="020B0600070205080204" pitchFamily="50" charset="-128"/>
                </a:rPr>
                <a:t>実践の振り返りを踏まえた</a:t>
              </a:r>
              <a:endParaRPr kumimoji="1" lang="en-US" altLang="ja-JP" sz="1400" noProof="0" dirty="0">
                <a:ln w="10160">
                  <a:solidFill>
                    <a:srgbClr val="70AD47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libri" panose="020F0502020204030204"/>
                <a:ea typeface="ＭＳ Ｐゴシック" panose="020B0600070205080204" pitchFamily="50" charset="-128"/>
              </a:endParaRPr>
            </a:p>
            <a:p>
              <a:pPr marL="0" marR="0" lvl="0" indent="0" algn="ctr" defTabSz="1474836" rtl="0" eaLnBrk="1" fontAlgn="auto" latinLnBrk="0" hangingPunct="1">
                <a:lnSpc>
                  <a:spcPts val="1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noProof="0" dirty="0">
                  <a:ln w="10160">
                    <a:solidFill>
                      <a:srgbClr val="70AD47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Calibri" panose="020F0502020204030204"/>
                  <a:ea typeface="ＭＳ Ｐゴシック" panose="020B0600070205080204" pitchFamily="50" charset="-128"/>
                </a:rPr>
                <a:t>デザインの見直し・再構成</a:t>
              </a:r>
              <a:endParaRPr kumimoji="1" lang="ja-JP" altLang="en-US" sz="1400" i="0" u="none" strike="noStrike" kern="1200" cap="none" spc="0" normalizeH="0" baseline="0" noProof="0" dirty="0">
                <a:ln w="10160">
                  <a:solidFill>
                    <a:srgbClr val="70AD47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alibri" panose="020F0502020204030204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C11670F-8784-1007-D8D4-A6554505A4B6}"/>
              </a:ext>
            </a:extLst>
          </p:cNvPr>
          <p:cNvSpPr/>
          <p:nvPr/>
        </p:nvSpPr>
        <p:spPr>
          <a:xfrm>
            <a:off x="4717372" y="4659206"/>
            <a:ext cx="4133737" cy="741362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indent="-360000">
              <a:lnSpc>
                <a:spcPts val="2600"/>
              </a:lnSpc>
            </a:pPr>
            <a:r>
              <a:rPr lang="ja-JP" altLang="en-US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実践を持ち寄り、貼り合わせ</a:t>
            </a:r>
            <a:endParaRPr lang="en-US" altLang="ja-JP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-360000">
              <a:lnSpc>
                <a:spcPts val="2600"/>
              </a:lnSpc>
            </a:pPr>
            <a:r>
              <a:rPr lang="ja-JP" altLang="en-US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子どもの学びの足跡を１枚のシートに</a:t>
            </a:r>
            <a:endParaRPr lang="en-US" altLang="ja-JP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-360000">
              <a:lnSpc>
                <a:spcPts val="2600"/>
              </a:lnSpc>
            </a:pPr>
            <a:endParaRPr lang="en-US" altLang="ja-JP" sz="24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-360000">
              <a:lnSpc>
                <a:spcPts val="2600"/>
              </a:lnSpc>
            </a:pPr>
            <a:r>
              <a:rPr lang="ja-JP" altLang="en-US" sz="240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  </a:t>
            </a:r>
            <a:endParaRPr lang="en-US" altLang="ja-JP" sz="24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indent="-360000">
              <a:lnSpc>
                <a:spcPts val="2600"/>
              </a:lnSpc>
            </a:pPr>
            <a:endParaRPr lang="en-US" altLang="ja-JP" sz="2400" dirty="0">
              <a:solidFill>
                <a:prstClr val="black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07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51" name="表 4"/>
          <p:cNvGraphicFramePr>
            <a:graphicFrameLocks noGrp="1"/>
          </p:cNvGraphicFramePr>
          <p:nvPr/>
        </p:nvGraphicFramePr>
        <p:xfrm>
          <a:off x="15276" y="328778"/>
          <a:ext cx="9115113" cy="63289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5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7803"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５歳児</a:t>
                      </a:r>
                    </a:p>
                  </a:txBody>
                  <a:tcPr marL="34290" marR="34290" marT="34290" marB="3429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第１学年</a:t>
                      </a: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80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時期</a:t>
                      </a:r>
                    </a:p>
                  </a:txBody>
                  <a:tcPr marL="34290" marR="34290" marT="34290" marB="34290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４・５・６・７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８・９・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11</a:t>
                      </a:r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12</a:t>
                      </a:r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１・２・３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４・５・６・７</a:t>
                      </a: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８・９・</a:t>
                      </a:r>
                      <a:r>
                        <a:rPr kumimoji="1" lang="en-US" altLang="ja-JP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10</a:t>
                      </a: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11</a:t>
                      </a: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・</a:t>
                      </a:r>
                      <a:r>
                        <a:rPr kumimoji="1" lang="en-US" altLang="ja-JP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12</a:t>
                      </a:r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/>
                      <a:endParaRPr kumimoji="1" lang="ja-JP" altLang="en-US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１・２・３</a:t>
                      </a:r>
                    </a:p>
                    <a:p>
                      <a:pPr algn="ctr"/>
                      <a:endParaRPr kumimoji="1" lang="en-US" altLang="ja-JP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36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幼児期の終わりまでに育ってほしい姿が見られた</a:t>
                      </a:r>
                      <a:endParaRPr kumimoji="1" lang="en-US" altLang="ja-JP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子どもの学びの姿</a:t>
                      </a:r>
                    </a:p>
                  </a:txBody>
                  <a:tcPr marL="34290" marR="34290" marT="34290" marB="34290" vert="eaVert" anchor="ctr"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chemeClr val="tx1"/>
                        </a:solidFill>
                        <a:ea typeface="UD デジタル 教科書体 N-R" panose="02020400000000000000"/>
                      </a:endParaRPr>
                    </a:p>
                    <a:p>
                      <a:endParaRPr kumimoji="1" lang="ja-JP" altLang="en-US" sz="800" dirty="0">
                        <a:solidFill>
                          <a:schemeClr val="tx1"/>
                        </a:solidFill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9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1392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latin typeface="UD デジタル 教科書体 N-R" panose="02020400000000000000" pitchFamily="17" charset="-128"/>
                          <a:ea typeface="UD デジタル 教科書体 N-R" panose="02020400000000000000" pitchFamily="17" charset="-128"/>
                        </a:rPr>
                        <a:t>他園・小学校からのコメント</a:t>
                      </a:r>
                    </a:p>
                  </a:txBody>
                  <a:tcPr marL="34290" marR="34290" marT="34290" marB="34290" vert="eaVert" anchor="ctr"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 vert="eaVert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latin typeface="UD デジタル 教科書体 N-R" panose="02020400000000000000" pitchFamily="17" charset="-128"/>
                        <a:ea typeface="UD デジタル 教科書体 N-R" panose="02020400000000000000" pitchFamily="17" charset="-128"/>
                      </a:endParaRPr>
                    </a:p>
                  </a:txBody>
                  <a:tcPr marL="34290" marR="34290" marT="34290" marB="34290">
                    <a:lnL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152" name="グループ化 6"/>
          <p:cNvGrpSpPr/>
          <p:nvPr/>
        </p:nvGrpSpPr>
        <p:grpSpPr>
          <a:xfrm>
            <a:off x="0" y="-37704"/>
            <a:ext cx="9247516" cy="331490"/>
            <a:chOff x="0" y="7164"/>
            <a:chExt cx="9247516" cy="331490"/>
          </a:xfrm>
        </p:grpSpPr>
        <p:sp>
          <p:nvSpPr>
            <p:cNvPr id="1153" name="角丸四角形 7"/>
            <p:cNvSpPr/>
            <p:nvPr/>
          </p:nvSpPr>
          <p:spPr>
            <a:xfrm>
              <a:off x="0" y="7164"/>
              <a:ext cx="9144000" cy="331490"/>
            </a:xfrm>
            <a:prstGeom prst="roundRect">
              <a:avLst>
                <a:gd name="adj" fmla="val 296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8575" cap="flat" cmpd="sng" algn="ctr">
              <a:noFill/>
              <a:prstDash val="solid"/>
            </a:ln>
            <a:effectLst/>
          </p:spPr>
          <p:txBody>
            <a:bodyPr lIns="65298" tIns="32649" rIns="65298" bIns="32649" rtlCol="0" anchor="ctr"/>
            <a:lstStyle/>
            <a:p>
              <a:pPr algn="ctr" defTabSz="914180">
                <a:defRPr/>
              </a:pPr>
              <a:endParaRPr kumimoji="0" lang="ja-JP" altLang="en-US" sz="1600" kern="0">
                <a:solidFill>
                  <a:prstClr val="white"/>
                </a:solidFill>
              </a:endParaRPr>
            </a:p>
          </p:txBody>
        </p:sp>
        <p:sp>
          <p:nvSpPr>
            <p:cNvPr id="1154" name="テキスト ボックス 8"/>
            <p:cNvSpPr txBox="1"/>
            <p:nvPr/>
          </p:nvSpPr>
          <p:spPr>
            <a:xfrm>
              <a:off x="34227" y="9817"/>
              <a:ext cx="4830850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滋賀県版「架け橋期カリキュラム」実践記録</a:t>
              </a:r>
              <a:endParaRPr lang="en-US" altLang="ja-JP" sz="135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  <p:sp>
          <p:nvSpPr>
            <p:cNvPr id="1155" name="テキスト ボックス 9"/>
            <p:cNvSpPr txBox="1"/>
            <p:nvPr/>
          </p:nvSpPr>
          <p:spPr>
            <a:xfrm>
              <a:off x="4899303" y="9817"/>
              <a:ext cx="4348213" cy="3000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　　　　　　　　　　　　　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【</a:t>
              </a:r>
              <a:r>
                <a:rPr lang="ja-JP" altLang="en-US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　　　　　区</a:t>
              </a:r>
              <a:r>
                <a:rPr lang="en-US" altLang="ja-JP" sz="1350" dirty="0">
                  <a:solidFill>
                    <a:prstClr val="black"/>
                  </a:solidFill>
                  <a:latin typeface="UD デジタル 教科書体 N-R" panose="02020400000000000000" pitchFamily="17" charset="-128"/>
                  <a:ea typeface="UD デジタル 教科書体 N-R" panose="02020400000000000000" pitchFamily="17" charset="-128"/>
                </a:rPr>
                <a:t>】</a:t>
              </a:r>
              <a:endParaRPr lang="ja-JP" altLang="en-US" sz="1350" dirty="0">
                <a:solidFill>
                  <a:prstClr val="black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-3720517" y="2860869"/>
            <a:ext cx="2808000" cy="720000"/>
            <a:chOff x="90184" y="3256063"/>
            <a:chExt cx="11135228" cy="2932692"/>
          </a:xfrm>
        </p:grpSpPr>
        <p:sp>
          <p:nvSpPr>
            <p:cNvPr id="13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4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5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6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7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8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19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-3802396" y="3900976"/>
            <a:ext cx="2808000" cy="720000"/>
            <a:chOff x="90184" y="3256063"/>
            <a:chExt cx="11135228" cy="2932692"/>
          </a:xfrm>
        </p:grpSpPr>
        <p:sp>
          <p:nvSpPr>
            <p:cNvPr id="22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3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4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5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6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7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28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F5D6DBAC-31B7-B99E-7896-28199575BE7E}"/>
              </a:ext>
            </a:extLst>
          </p:cNvPr>
          <p:cNvGrpSpPr/>
          <p:nvPr/>
        </p:nvGrpSpPr>
        <p:grpSpPr>
          <a:xfrm rot="20881255">
            <a:off x="-3726336" y="5205100"/>
            <a:ext cx="2808000" cy="720000"/>
            <a:chOff x="90184" y="3256063"/>
            <a:chExt cx="11135228" cy="2932692"/>
          </a:xfrm>
        </p:grpSpPr>
        <p:sp>
          <p:nvSpPr>
            <p:cNvPr id="30" name="矢印: 下カーブ 3">
              <a:extLst>
                <a:ext uri="{FF2B5EF4-FFF2-40B4-BE49-F238E27FC236}">
                  <a16:creationId xmlns:a16="http://schemas.microsoft.com/office/drawing/2014/main" id="{8F712A47-87FA-BD86-71D4-AA9EAB78586E}"/>
                </a:ext>
              </a:extLst>
            </p:cNvPr>
            <p:cNvSpPr/>
            <p:nvPr/>
          </p:nvSpPr>
          <p:spPr>
            <a:xfrm flipH="1">
              <a:off x="2102856" y="3308755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1" name="矢印: 下カーブ 5">
              <a:extLst>
                <a:ext uri="{FF2B5EF4-FFF2-40B4-BE49-F238E27FC236}">
                  <a16:creationId xmlns:a16="http://schemas.microsoft.com/office/drawing/2014/main" id="{F49B9D05-87CA-1768-A540-4FF890399FE9}"/>
                </a:ext>
              </a:extLst>
            </p:cNvPr>
            <p:cNvSpPr/>
            <p:nvPr/>
          </p:nvSpPr>
          <p:spPr>
            <a:xfrm flipV="1">
              <a:off x="90184" y="4748755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2" name="矢印: 下カーブ 6">
              <a:extLst>
                <a:ext uri="{FF2B5EF4-FFF2-40B4-BE49-F238E27FC236}">
                  <a16:creationId xmlns:a16="http://schemas.microsoft.com/office/drawing/2014/main" id="{B3A6E18D-A358-963C-A07D-B179E41657D1}"/>
                </a:ext>
              </a:extLst>
            </p:cNvPr>
            <p:cNvSpPr/>
            <p:nvPr/>
          </p:nvSpPr>
          <p:spPr>
            <a:xfrm flipV="1">
              <a:off x="2325241" y="4746663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635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3" name="矢印: 下カーブ 7">
              <a:extLst>
                <a:ext uri="{FF2B5EF4-FFF2-40B4-BE49-F238E27FC236}">
                  <a16:creationId xmlns:a16="http://schemas.microsoft.com/office/drawing/2014/main" id="{1EA1DFD8-7A0A-C564-FCD3-2768265D9A4E}"/>
                </a:ext>
              </a:extLst>
            </p:cNvPr>
            <p:cNvSpPr/>
            <p:nvPr/>
          </p:nvSpPr>
          <p:spPr>
            <a:xfrm flipH="1">
              <a:off x="4446851" y="3288781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4" name="矢印: 下カーブ 8">
              <a:extLst>
                <a:ext uri="{FF2B5EF4-FFF2-40B4-BE49-F238E27FC236}">
                  <a16:creationId xmlns:a16="http://schemas.microsoft.com/office/drawing/2014/main" id="{37ED7F31-C7DC-DB76-31AE-632C45FFF59A}"/>
                </a:ext>
              </a:extLst>
            </p:cNvPr>
            <p:cNvSpPr/>
            <p:nvPr/>
          </p:nvSpPr>
          <p:spPr>
            <a:xfrm flipV="1">
              <a:off x="4703066" y="4696832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5" name="矢印: 下カーブ 9">
              <a:extLst>
                <a:ext uri="{FF2B5EF4-FFF2-40B4-BE49-F238E27FC236}">
                  <a16:creationId xmlns:a16="http://schemas.microsoft.com/office/drawing/2014/main" id="{616D4594-C0C6-FE1A-6D51-7722C70B6978}"/>
                </a:ext>
              </a:extLst>
            </p:cNvPr>
            <p:cNvSpPr/>
            <p:nvPr/>
          </p:nvSpPr>
          <p:spPr>
            <a:xfrm flipH="1">
              <a:off x="6734290" y="3256063"/>
              <a:ext cx="216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  <p:sp>
          <p:nvSpPr>
            <p:cNvPr id="36" name="矢印: 下カーブ 10">
              <a:extLst>
                <a:ext uri="{FF2B5EF4-FFF2-40B4-BE49-F238E27FC236}">
                  <a16:creationId xmlns:a16="http://schemas.microsoft.com/office/drawing/2014/main" id="{DE856C90-EE52-8D8B-C87C-F83FE3DF74E3}"/>
                </a:ext>
              </a:extLst>
            </p:cNvPr>
            <p:cNvSpPr/>
            <p:nvPr/>
          </p:nvSpPr>
          <p:spPr>
            <a:xfrm flipV="1">
              <a:off x="6905412" y="4710087"/>
              <a:ext cx="4320000" cy="1440000"/>
            </a:xfrm>
            <a:prstGeom prst="curvedDownArrow">
              <a:avLst/>
            </a:prstGeom>
            <a:solidFill>
              <a:srgbClr val="ED7D31">
                <a:lumMod val="20000"/>
                <a:lumOff val="80000"/>
              </a:srgbClr>
            </a:solidFill>
            <a:ln w="12700" cap="flat" cmpd="sng" algn="ctr">
              <a:solidFill>
                <a:srgbClr val="ED7D31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1474836">
                <a:defRPr/>
              </a:pPr>
              <a:endParaRPr kumimoji="0" lang="ja-JP" altLang="en-US" sz="2903" kern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301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896</Words>
  <Application>Microsoft Office PowerPoint</Application>
  <PresentationFormat>画面に合わせる (4:3)</PresentationFormat>
  <Paragraphs>149</Paragraphs>
  <Slides>8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8</vt:i4>
      </vt:variant>
    </vt:vector>
  </HeadingPairs>
  <TitlesOfParts>
    <vt:vector size="22" baseType="lpstr">
      <vt:lpstr>BIZ UDPゴシック</vt:lpstr>
      <vt:lpstr>UD デジタル 教科書体 N-B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Office テーマ</vt:lpstr>
      <vt:lpstr>デザインの設定</vt:lpstr>
      <vt:lpstr>1_Office ​​テーマ</vt:lpstr>
      <vt:lpstr>1_Office テーマ</vt:lpstr>
      <vt:lpstr>6_Office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7</cp:revision>
  <dcterms:created xsi:type="dcterms:W3CDTF">2016-09-13T05:44:04Z</dcterms:created>
  <dcterms:modified xsi:type="dcterms:W3CDTF">2024-01-16T07:52:36Z</dcterms:modified>
</cp:coreProperties>
</file>