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Lst>
  <p:sldSz cx="12192000" cy="16256000"/>
  <p:notesSz cx="6888163" cy="100187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118" autoAdjust="0"/>
  </p:normalViewPr>
  <p:slideViewPr>
    <p:cSldViewPr snapToGrid="0">
      <p:cViewPr>
        <p:scale>
          <a:sx n="66" d="100"/>
          <a:sy n="66" d="100"/>
        </p:scale>
        <p:origin x="120" y="-17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p:spPr>
        <p:txBody>
          <a:bodyPr anchor="b"/>
          <a:lstStyle>
            <a:lvl1pPr algn="ctr">
              <a:defRPr sz="8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8538164"/>
            <a:ext cx="9144000" cy="3924769"/>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35368E8-29F4-415B-ACB7-D354587D8D1B}" type="datetimeFigureOut">
              <a:rPr kumimoji="1" lang="ja-JP" altLang="en-US" smtClean="0"/>
              <a:t>2024/4/30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5EFDCEA-4810-42CF-B60D-05429D31EBCF}" type="slidenum">
              <a:rPr kumimoji="1" lang="ja-JP" altLang="en-US" smtClean="0"/>
              <a:t>‹#›</a:t>
            </a:fld>
            <a:endParaRPr kumimoji="1" lang="ja-JP" altLang="en-US"/>
          </a:p>
        </p:txBody>
      </p:sp>
    </p:spTree>
    <p:extLst>
      <p:ext uri="{BB962C8B-B14F-4D97-AF65-F5344CB8AC3E}">
        <p14:creationId xmlns:p14="http://schemas.microsoft.com/office/powerpoint/2010/main" val="1434073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35368E8-29F4-415B-ACB7-D354587D8D1B}" type="datetimeFigureOut">
              <a:rPr kumimoji="1" lang="ja-JP" altLang="en-US" smtClean="0"/>
              <a:t>2024/4/30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5EFDCEA-4810-42CF-B60D-05429D31EBCF}" type="slidenum">
              <a:rPr kumimoji="1" lang="ja-JP" altLang="en-US" smtClean="0"/>
              <a:t>‹#›</a:t>
            </a:fld>
            <a:endParaRPr kumimoji="1" lang="ja-JP" altLang="en-US"/>
          </a:p>
        </p:txBody>
      </p:sp>
    </p:spTree>
    <p:extLst>
      <p:ext uri="{BB962C8B-B14F-4D97-AF65-F5344CB8AC3E}">
        <p14:creationId xmlns:p14="http://schemas.microsoft.com/office/powerpoint/2010/main" val="49209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1" y="865481"/>
            <a:ext cx="7734300" cy="1377620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35368E8-29F4-415B-ACB7-D354587D8D1B}" type="datetimeFigureOut">
              <a:rPr kumimoji="1" lang="ja-JP" altLang="en-US" smtClean="0"/>
              <a:t>2024/4/30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5EFDCEA-4810-42CF-B60D-05429D31EBCF}" type="slidenum">
              <a:rPr kumimoji="1" lang="ja-JP" altLang="en-US" smtClean="0"/>
              <a:t>‹#›</a:t>
            </a:fld>
            <a:endParaRPr kumimoji="1" lang="ja-JP" altLang="en-US"/>
          </a:p>
        </p:txBody>
      </p:sp>
    </p:spTree>
    <p:extLst>
      <p:ext uri="{BB962C8B-B14F-4D97-AF65-F5344CB8AC3E}">
        <p14:creationId xmlns:p14="http://schemas.microsoft.com/office/powerpoint/2010/main" val="1030516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35368E8-29F4-415B-ACB7-D354587D8D1B}" type="datetimeFigureOut">
              <a:rPr kumimoji="1" lang="ja-JP" altLang="en-US" smtClean="0"/>
              <a:t>2024/4/30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5EFDCEA-4810-42CF-B60D-05429D31EBCF}" type="slidenum">
              <a:rPr kumimoji="1" lang="ja-JP" altLang="en-US" smtClean="0"/>
              <a:t>‹#›</a:t>
            </a:fld>
            <a:endParaRPr kumimoji="1" lang="ja-JP" altLang="en-US"/>
          </a:p>
        </p:txBody>
      </p:sp>
    </p:spTree>
    <p:extLst>
      <p:ext uri="{BB962C8B-B14F-4D97-AF65-F5344CB8AC3E}">
        <p14:creationId xmlns:p14="http://schemas.microsoft.com/office/powerpoint/2010/main" val="3049997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p:spPr>
        <p:txBody>
          <a:bodyPr anchor="b"/>
          <a:lstStyle>
            <a:lvl1pPr>
              <a:defRPr sz="8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1" y="10878731"/>
            <a:ext cx="10515600" cy="3555999"/>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35368E8-29F4-415B-ACB7-D354587D8D1B}" type="datetimeFigureOut">
              <a:rPr kumimoji="1" lang="ja-JP" altLang="en-US" smtClean="0"/>
              <a:t>2024/4/30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5EFDCEA-4810-42CF-B60D-05429D31EBCF}" type="slidenum">
              <a:rPr kumimoji="1" lang="ja-JP" altLang="en-US" smtClean="0"/>
              <a:t>‹#›</a:t>
            </a:fld>
            <a:endParaRPr kumimoji="1" lang="ja-JP" altLang="en-US"/>
          </a:p>
        </p:txBody>
      </p:sp>
    </p:spTree>
    <p:extLst>
      <p:ext uri="{BB962C8B-B14F-4D97-AF65-F5344CB8AC3E}">
        <p14:creationId xmlns:p14="http://schemas.microsoft.com/office/powerpoint/2010/main" val="1016332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35368E8-29F4-415B-ACB7-D354587D8D1B}" type="datetimeFigureOut">
              <a:rPr kumimoji="1" lang="ja-JP" altLang="en-US" smtClean="0"/>
              <a:t>2024/4/30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5EFDCEA-4810-42CF-B60D-05429D31EBCF}" type="slidenum">
              <a:rPr kumimoji="1" lang="ja-JP" altLang="en-US" smtClean="0"/>
              <a:t>‹#›</a:t>
            </a:fld>
            <a:endParaRPr kumimoji="1" lang="ja-JP" altLang="en-US"/>
          </a:p>
        </p:txBody>
      </p:sp>
    </p:spTree>
    <p:extLst>
      <p:ext uri="{BB962C8B-B14F-4D97-AF65-F5344CB8AC3E}">
        <p14:creationId xmlns:p14="http://schemas.microsoft.com/office/powerpoint/2010/main" val="2559614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9" y="3984979"/>
            <a:ext cx="5157787"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4" name="Content Placeholder 3"/>
          <p:cNvSpPr>
            <a:spLocks noGrp="1"/>
          </p:cNvSpPr>
          <p:nvPr>
            <p:ph sz="half" idx="2"/>
          </p:nvPr>
        </p:nvSpPr>
        <p:spPr>
          <a:xfrm>
            <a:off x="839789" y="5937956"/>
            <a:ext cx="5157787" cy="87338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1" y="3984979"/>
            <a:ext cx="5183188"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6" name="Content Placeholder 5"/>
          <p:cNvSpPr>
            <a:spLocks noGrp="1"/>
          </p:cNvSpPr>
          <p:nvPr>
            <p:ph sz="quarter" idx="4"/>
          </p:nvPr>
        </p:nvSpPr>
        <p:spPr>
          <a:xfrm>
            <a:off x="6172201" y="5937956"/>
            <a:ext cx="5183188" cy="87338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35368E8-29F4-415B-ACB7-D354587D8D1B}" type="datetimeFigureOut">
              <a:rPr kumimoji="1" lang="ja-JP" altLang="en-US" smtClean="0"/>
              <a:t>2024/4/30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5EFDCEA-4810-42CF-B60D-05429D31EBCF}" type="slidenum">
              <a:rPr kumimoji="1" lang="ja-JP" altLang="en-US" smtClean="0"/>
              <a:t>‹#›</a:t>
            </a:fld>
            <a:endParaRPr kumimoji="1" lang="ja-JP" altLang="en-US"/>
          </a:p>
        </p:txBody>
      </p:sp>
    </p:spTree>
    <p:extLst>
      <p:ext uri="{BB962C8B-B14F-4D97-AF65-F5344CB8AC3E}">
        <p14:creationId xmlns:p14="http://schemas.microsoft.com/office/powerpoint/2010/main" val="1544017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35368E8-29F4-415B-ACB7-D354587D8D1B}" type="datetimeFigureOut">
              <a:rPr kumimoji="1" lang="ja-JP" altLang="en-US" smtClean="0"/>
              <a:t>2024/4/30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5EFDCEA-4810-42CF-B60D-05429D31EBCF}" type="slidenum">
              <a:rPr kumimoji="1" lang="ja-JP" altLang="en-US" smtClean="0"/>
              <a:t>‹#›</a:t>
            </a:fld>
            <a:endParaRPr kumimoji="1" lang="ja-JP" altLang="en-US"/>
          </a:p>
        </p:txBody>
      </p:sp>
    </p:spTree>
    <p:extLst>
      <p:ext uri="{BB962C8B-B14F-4D97-AF65-F5344CB8AC3E}">
        <p14:creationId xmlns:p14="http://schemas.microsoft.com/office/powerpoint/2010/main" val="682695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5368E8-29F4-415B-ACB7-D354587D8D1B}" type="datetimeFigureOut">
              <a:rPr kumimoji="1" lang="ja-JP" altLang="en-US" smtClean="0"/>
              <a:t>2024/4/30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5EFDCEA-4810-42CF-B60D-05429D31EBCF}" type="slidenum">
              <a:rPr kumimoji="1" lang="ja-JP" altLang="en-US" smtClean="0"/>
              <a:t>‹#›</a:t>
            </a:fld>
            <a:endParaRPr kumimoji="1" lang="ja-JP" altLang="en-US"/>
          </a:p>
        </p:txBody>
      </p:sp>
    </p:spTree>
    <p:extLst>
      <p:ext uri="{BB962C8B-B14F-4D97-AF65-F5344CB8AC3E}">
        <p14:creationId xmlns:p14="http://schemas.microsoft.com/office/powerpoint/2010/main" val="2237495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2340567"/>
            <a:ext cx="6172200" cy="11552296"/>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35368E8-29F4-415B-ACB7-D354587D8D1B}" type="datetimeFigureOut">
              <a:rPr kumimoji="1" lang="ja-JP" altLang="en-US" smtClean="0"/>
              <a:t>2024/4/30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5EFDCEA-4810-42CF-B60D-05429D31EBCF}" type="slidenum">
              <a:rPr kumimoji="1" lang="ja-JP" altLang="en-US" smtClean="0"/>
              <a:t>‹#›</a:t>
            </a:fld>
            <a:endParaRPr kumimoji="1" lang="ja-JP" altLang="en-US"/>
          </a:p>
        </p:txBody>
      </p:sp>
    </p:spTree>
    <p:extLst>
      <p:ext uri="{BB962C8B-B14F-4D97-AF65-F5344CB8AC3E}">
        <p14:creationId xmlns:p14="http://schemas.microsoft.com/office/powerpoint/2010/main" val="2904318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2340567"/>
            <a:ext cx="6172200" cy="11552296"/>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ja-JP" altLang="en-US"/>
              <a:t>図を追加</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35368E8-29F4-415B-ACB7-D354587D8D1B}" type="datetimeFigureOut">
              <a:rPr kumimoji="1" lang="ja-JP" altLang="en-US" smtClean="0"/>
              <a:t>2024/4/30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5EFDCEA-4810-42CF-B60D-05429D31EBCF}" type="slidenum">
              <a:rPr kumimoji="1" lang="ja-JP" altLang="en-US" smtClean="0"/>
              <a:t>‹#›</a:t>
            </a:fld>
            <a:endParaRPr kumimoji="1" lang="ja-JP" altLang="en-US"/>
          </a:p>
        </p:txBody>
      </p:sp>
    </p:spTree>
    <p:extLst>
      <p:ext uri="{BB962C8B-B14F-4D97-AF65-F5344CB8AC3E}">
        <p14:creationId xmlns:p14="http://schemas.microsoft.com/office/powerpoint/2010/main" val="346635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65485"/>
            <a:ext cx="10515600" cy="314207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4327407"/>
            <a:ext cx="10515600" cy="1031428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15066908"/>
            <a:ext cx="2743200" cy="865481"/>
          </a:xfrm>
          <a:prstGeom prst="rect">
            <a:avLst/>
          </a:prstGeom>
        </p:spPr>
        <p:txBody>
          <a:bodyPr vert="horz" lIns="91440" tIns="45720" rIns="91440" bIns="45720" rtlCol="0" anchor="ctr"/>
          <a:lstStyle>
            <a:lvl1pPr algn="l">
              <a:defRPr sz="1600">
                <a:solidFill>
                  <a:schemeClr val="tx1">
                    <a:tint val="75000"/>
                  </a:schemeClr>
                </a:solidFill>
              </a:defRPr>
            </a:lvl1pPr>
          </a:lstStyle>
          <a:p>
            <a:fld id="{935368E8-29F4-415B-ACB7-D354587D8D1B}" type="datetimeFigureOut">
              <a:rPr kumimoji="1" lang="ja-JP" altLang="en-US" smtClean="0"/>
              <a:t>2024/4/30</a:t>
            </a:fld>
            <a:endParaRPr kumimoji="1" lang="ja-JP" altLang="en-US"/>
          </a:p>
        </p:txBody>
      </p:sp>
      <p:sp>
        <p:nvSpPr>
          <p:cNvPr id="5" name="Footer Placeholder 4"/>
          <p:cNvSpPr>
            <a:spLocks noGrp="1"/>
          </p:cNvSpPr>
          <p:nvPr>
            <p:ph type="ftr" sz="quarter" idx="3"/>
          </p:nvPr>
        </p:nvSpPr>
        <p:spPr>
          <a:xfrm>
            <a:off x="4038600" y="15066908"/>
            <a:ext cx="4114800" cy="865481"/>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15066908"/>
            <a:ext cx="2743200" cy="865481"/>
          </a:xfrm>
          <a:prstGeom prst="rect">
            <a:avLst/>
          </a:prstGeom>
        </p:spPr>
        <p:txBody>
          <a:bodyPr vert="horz" lIns="91440" tIns="45720" rIns="91440" bIns="45720" rtlCol="0" anchor="ctr"/>
          <a:lstStyle>
            <a:lvl1pPr algn="r">
              <a:defRPr sz="1600">
                <a:solidFill>
                  <a:schemeClr val="tx1">
                    <a:tint val="75000"/>
                  </a:schemeClr>
                </a:solidFill>
              </a:defRPr>
            </a:lvl1pPr>
          </a:lstStyle>
          <a:p>
            <a:fld id="{25EFDCEA-4810-42CF-B60D-05429D31EBCF}" type="slidenum">
              <a:rPr kumimoji="1" lang="ja-JP" altLang="en-US" smtClean="0"/>
              <a:t>‹#›</a:t>
            </a:fld>
            <a:endParaRPr kumimoji="1" lang="ja-JP" altLang="en-US"/>
          </a:p>
        </p:txBody>
      </p:sp>
    </p:spTree>
    <p:extLst>
      <p:ext uri="{BB962C8B-B14F-4D97-AF65-F5344CB8AC3E}">
        <p14:creationId xmlns:p14="http://schemas.microsoft.com/office/powerpoint/2010/main" val="17216329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19170" rtl="0" eaLnBrk="1" latinLnBrk="0" hangingPunct="1">
        <a:lnSpc>
          <a:spcPct val="90000"/>
        </a:lnSpc>
        <a:spcBef>
          <a:spcPct val="0"/>
        </a:spcBef>
        <a:buNone/>
        <a:defRPr kumimoji="1"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kumimoji="1"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kumimoji="1"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kumimoji="1"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9pPr>
    </p:bodyStyle>
    <p:otherStyle>
      <a:defPPr>
        <a:defRPr lang="en-US"/>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mailto:fa0001@pref.shiga.lg.j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正方形/長方形 22"/>
          <p:cNvSpPr/>
          <p:nvPr/>
        </p:nvSpPr>
        <p:spPr>
          <a:xfrm>
            <a:off x="-222093" y="-80508"/>
            <a:ext cx="12836628" cy="1823306"/>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 name="グループ化 1"/>
          <p:cNvGrpSpPr/>
          <p:nvPr/>
        </p:nvGrpSpPr>
        <p:grpSpPr>
          <a:xfrm>
            <a:off x="-211961" y="196689"/>
            <a:ext cx="2476500" cy="1508551"/>
            <a:chOff x="14126210" y="1978295"/>
            <a:chExt cx="2476500" cy="1508551"/>
          </a:xfrm>
        </p:grpSpPr>
        <p:sp>
          <p:nvSpPr>
            <p:cNvPr id="14" name="円/楕円 13"/>
            <p:cNvSpPr/>
            <p:nvPr/>
          </p:nvSpPr>
          <p:spPr>
            <a:xfrm>
              <a:off x="14503641" y="1978295"/>
              <a:ext cx="1612900" cy="1508551"/>
            </a:xfrm>
            <a:prstGeom prst="ellipse">
              <a:avLst/>
            </a:prstGeom>
            <a:solidFill>
              <a:schemeClr val="bg1"/>
            </a:solidFill>
            <a:ln cmpd="dbl">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14126210" y="2216324"/>
              <a:ext cx="2476500" cy="1200329"/>
            </a:xfrm>
            <a:prstGeom prst="rect">
              <a:avLst/>
            </a:prstGeom>
            <a:noFill/>
          </p:spPr>
          <p:txBody>
            <a:bodyPr wrap="square" rtlCol="0">
              <a:spAutoFit/>
            </a:bodyPr>
            <a:lstStyle/>
            <a:p>
              <a:pPr algn="ctr"/>
              <a:r>
                <a:rPr kumimoji="1" lang="ja-JP" altLang="en-US" sz="2400" dirty="0"/>
                <a:t>滋賀県</a:t>
              </a:r>
              <a:endParaRPr kumimoji="1" lang="en-US" altLang="ja-JP" sz="2400" dirty="0"/>
            </a:p>
            <a:p>
              <a:pPr algn="ctr"/>
              <a:r>
                <a:rPr kumimoji="1" lang="ja-JP" altLang="en-US" sz="2400" dirty="0"/>
                <a:t>からの</a:t>
              </a:r>
              <a:endParaRPr kumimoji="1" lang="en-US" altLang="ja-JP" sz="2400" dirty="0"/>
            </a:p>
            <a:p>
              <a:pPr algn="ctr"/>
              <a:r>
                <a:rPr kumimoji="1" lang="ja-JP" altLang="en-US" sz="2400" dirty="0"/>
                <a:t>お知らせ</a:t>
              </a:r>
            </a:p>
          </p:txBody>
        </p:sp>
      </p:grpSp>
      <p:sp>
        <p:nvSpPr>
          <p:cNvPr id="43" name="テキスト ボックス 42"/>
          <p:cNvSpPr txBox="1"/>
          <p:nvPr/>
        </p:nvSpPr>
        <p:spPr>
          <a:xfrm>
            <a:off x="110353" y="900371"/>
            <a:ext cx="12192000" cy="707886"/>
          </a:xfrm>
          <a:prstGeom prst="rect">
            <a:avLst/>
          </a:prstGeom>
          <a:noFill/>
        </p:spPr>
        <p:txBody>
          <a:bodyPr wrap="square" rtlCol="0">
            <a:spAutoFit/>
          </a:bodyPr>
          <a:lstStyle/>
          <a:p>
            <a:pPr algn="ctr"/>
            <a:r>
              <a:rPr lang="ja-JP" altLang="en-US" sz="4000" b="1" dirty="0"/>
              <a:t>～　近未来技術等社会実装推進事業　～</a:t>
            </a:r>
            <a:endParaRPr kumimoji="1" lang="en-US" altLang="ja-JP" sz="4000" b="1" dirty="0"/>
          </a:p>
        </p:txBody>
      </p:sp>
      <p:sp>
        <p:nvSpPr>
          <p:cNvPr id="44" name="テキスト ボックス 43"/>
          <p:cNvSpPr txBox="1"/>
          <p:nvPr/>
        </p:nvSpPr>
        <p:spPr>
          <a:xfrm>
            <a:off x="100221" y="199085"/>
            <a:ext cx="12192000" cy="769441"/>
          </a:xfrm>
          <a:prstGeom prst="rect">
            <a:avLst/>
          </a:prstGeom>
          <a:noFill/>
        </p:spPr>
        <p:txBody>
          <a:bodyPr wrap="square" rtlCol="0">
            <a:spAutoFit/>
          </a:bodyPr>
          <a:lstStyle/>
          <a:p>
            <a:pPr algn="ctr"/>
            <a:r>
              <a:rPr lang="ja-JP" altLang="en-US" sz="4400" b="1" dirty="0"/>
              <a:t>社会を変革する取組を応援します</a:t>
            </a:r>
            <a:endParaRPr lang="en-US" altLang="ja-JP" sz="4400" b="1" dirty="0"/>
          </a:p>
        </p:txBody>
      </p:sp>
      <p:sp>
        <p:nvSpPr>
          <p:cNvPr id="52" name="正方形/長方形 51"/>
          <p:cNvSpPr/>
          <p:nvPr/>
        </p:nvSpPr>
        <p:spPr>
          <a:xfrm>
            <a:off x="0" y="15455559"/>
            <a:ext cx="12192000" cy="800441"/>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正方形/長方形 53"/>
          <p:cNvSpPr/>
          <p:nvPr/>
        </p:nvSpPr>
        <p:spPr>
          <a:xfrm>
            <a:off x="0" y="15444224"/>
            <a:ext cx="12192000" cy="461665"/>
          </a:xfrm>
          <a:prstGeom prst="rect">
            <a:avLst/>
          </a:prstGeom>
        </p:spPr>
        <p:txBody>
          <a:bodyPr wrap="square" lIns="0" rIns="0">
            <a:spAutoFit/>
          </a:bodyPr>
          <a:lstStyle/>
          <a:p>
            <a:pPr algn="ctr">
              <a:spcAft>
                <a:spcPts val="0"/>
              </a:spcAft>
              <a:buClr>
                <a:schemeClr val="accent1"/>
              </a:buClr>
            </a:pPr>
            <a:r>
              <a:rPr lang="ja-JP" altLang="en-US" sz="2400" b="1" kern="100" dirty="0">
                <a:latin typeface="Meiryo UI" panose="020B0604030504040204" pitchFamily="50" charset="-128"/>
                <a:ea typeface="Meiryo UI" panose="020B0604030504040204" pitchFamily="50" charset="-128"/>
                <a:cs typeface="Times New Roman" panose="02020603050405020304" pitchFamily="18" charset="0"/>
              </a:rPr>
              <a:t>お問い合わせ　：　　滋賀県商工観光労働部イノベーション推進課　　</a:t>
            </a:r>
            <a:endParaRPr lang="ja-JP" altLang="ja-JP" sz="24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5" name="正方形/長方形 54"/>
          <p:cNvSpPr/>
          <p:nvPr/>
        </p:nvSpPr>
        <p:spPr>
          <a:xfrm>
            <a:off x="2264539" y="15851627"/>
            <a:ext cx="7620000" cy="400110"/>
          </a:xfrm>
          <a:prstGeom prst="rect">
            <a:avLst/>
          </a:prstGeom>
        </p:spPr>
        <p:txBody>
          <a:bodyPr wrap="square">
            <a:spAutoFit/>
          </a:bodyPr>
          <a:lstStyle/>
          <a:p>
            <a:pPr algn="ctr">
              <a:spcAft>
                <a:spcPts val="0"/>
              </a:spcAft>
              <a:buClr>
                <a:schemeClr val="accent1"/>
              </a:buClr>
            </a:pPr>
            <a:r>
              <a:rPr lang="ja-JP" altLang="en-US" sz="2000" u="sng" dirty="0">
                <a:hlinkClick r:id="rId2"/>
              </a:rPr>
              <a:t>メールでお問い合わせください　　</a:t>
            </a:r>
            <a:r>
              <a:rPr lang="en-US" altLang="ja-JP" sz="2000" u="sng" dirty="0">
                <a:hlinkClick r:id="rId2"/>
              </a:rPr>
              <a:t>E-mail  </a:t>
            </a:r>
            <a:r>
              <a:rPr lang="ja-JP" altLang="en-US" sz="2000" u="sng" dirty="0">
                <a:hlinkClick r:id="rId2"/>
              </a:rPr>
              <a:t>：　</a:t>
            </a:r>
            <a:r>
              <a:rPr lang="en-US" altLang="ja-JP" sz="2000" u="sng" dirty="0">
                <a:hlinkClick r:id="rId2"/>
              </a:rPr>
              <a:t>  fd0002@pref.shiga.lg.jp</a:t>
            </a:r>
            <a:endParaRPr lang="ja-JP" altLang="ja-JP" sz="20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25" name="円/楕円 24"/>
          <p:cNvSpPr/>
          <p:nvPr/>
        </p:nvSpPr>
        <p:spPr>
          <a:xfrm>
            <a:off x="110353" y="2073910"/>
            <a:ext cx="952500" cy="914400"/>
          </a:xfrm>
          <a:prstGeom prst="ellipse">
            <a:avLst/>
          </a:prstGeom>
          <a:solidFill>
            <a:schemeClr val="bg1"/>
          </a:solidFill>
          <a:ln cmpd="dbl">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rPr>
              <a:t>１</a:t>
            </a:r>
          </a:p>
        </p:txBody>
      </p:sp>
      <p:sp>
        <p:nvSpPr>
          <p:cNvPr id="29" name="テキスト ボックス 28"/>
          <p:cNvSpPr txBox="1"/>
          <p:nvPr/>
        </p:nvSpPr>
        <p:spPr>
          <a:xfrm>
            <a:off x="1545453" y="2170420"/>
            <a:ext cx="10744200" cy="646331"/>
          </a:xfrm>
          <a:prstGeom prst="rect">
            <a:avLst/>
          </a:prstGeom>
          <a:noFill/>
        </p:spPr>
        <p:txBody>
          <a:bodyPr wrap="square" rtlCol="0">
            <a:spAutoFit/>
          </a:bodyPr>
          <a:lstStyle/>
          <a:p>
            <a:r>
              <a:rPr lang="ja-JP" altLang="en-US" sz="3600" dirty="0"/>
              <a:t>補助対象者</a:t>
            </a:r>
            <a:endParaRPr kumimoji="1" lang="en-US" altLang="ja-JP" sz="3600" dirty="0"/>
          </a:p>
        </p:txBody>
      </p:sp>
      <p:sp>
        <p:nvSpPr>
          <p:cNvPr id="30" name="正方形/長方形 29"/>
          <p:cNvSpPr/>
          <p:nvPr/>
        </p:nvSpPr>
        <p:spPr>
          <a:xfrm>
            <a:off x="1626268" y="2778531"/>
            <a:ext cx="10728223" cy="369332"/>
          </a:xfrm>
          <a:prstGeom prst="rect">
            <a:avLst/>
          </a:prstGeom>
        </p:spPr>
        <p:txBody>
          <a:bodyPr wrap="square">
            <a:spAutoFit/>
          </a:bodyPr>
          <a:lstStyle/>
          <a:p>
            <a:r>
              <a:rPr lang="ja-JP" altLang="en-US" dirty="0">
                <a:solidFill>
                  <a:srgbClr val="000000"/>
                </a:solidFill>
                <a:latin typeface="+mn-ea"/>
              </a:rPr>
              <a:t>本補助金の補助対象者は、</a:t>
            </a:r>
            <a:r>
              <a:rPr lang="ja-JP" altLang="en-US" u="sng" dirty="0">
                <a:solidFill>
                  <a:srgbClr val="000000"/>
                </a:solidFill>
                <a:latin typeface="+mn-ea"/>
              </a:rPr>
              <a:t>県内外</a:t>
            </a:r>
            <a:r>
              <a:rPr lang="ja-JP" altLang="en-US" dirty="0">
                <a:solidFill>
                  <a:srgbClr val="000000"/>
                </a:solidFill>
                <a:latin typeface="+mn-ea"/>
              </a:rPr>
              <a:t>の企業、団体等です。</a:t>
            </a:r>
          </a:p>
        </p:txBody>
      </p:sp>
      <p:sp>
        <p:nvSpPr>
          <p:cNvPr id="31" name="円/楕円 30"/>
          <p:cNvSpPr/>
          <p:nvPr/>
        </p:nvSpPr>
        <p:spPr>
          <a:xfrm>
            <a:off x="110354" y="3333965"/>
            <a:ext cx="952500" cy="914400"/>
          </a:xfrm>
          <a:prstGeom prst="ellipse">
            <a:avLst/>
          </a:prstGeom>
          <a:solidFill>
            <a:schemeClr val="bg1"/>
          </a:solidFill>
          <a:ln cmpd="dbl">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tx1"/>
                </a:solidFill>
                <a:latin typeface="+mn-ea"/>
              </a:rPr>
              <a:t>２</a:t>
            </a:r>
            <a:endParaRPr kumimoji="1" lang="ja-JP" altLang="en-US" sz="2400" b="1" dirty="0">
              <a:solidFill>
                <a:schemeClr val="tx1"/>
              </a:solidFill>
              <a:latin typeface="+mn-ea"/>
            </a:endParaRPr>
          </a:p>
        </p:txBody>
      </p:sp>
      <p:sp>
        <p:nvSpPr>
          <p:cNvPr id="32" name="テキスト ボックス 31"/>
          <p:cNvSpPr txBox="1"/>
          <p:nvPr/>
        </p:nvSpPr>
        <p:spPr>
          <a:xfrm>
            <a:off x="1545454" y="3401835"/>
            <a:ext cx="10198100" cy="646331"/>
          </a:xfrm>
          <a:prstGeom prst="rect">
            <a:avLst/>
          </a:prstGeom>
          <a:noFill/>
        </p:spPr>
        <p:txBody>
          <a:bodyPr wrap="square" rtlCol="0">
            <a:spAutoFit/>
          </a:bodyPr>
          <a:lstStyle/>
          <a:p>
            <a:r>
              <a:rPr lang="ja-JP" altLang="en-US" sz="3600" dirty="0">
                <a:latin typeface="+mn-ea"/>
              </a:rPr>
              <a:t>補助対象事業</a:t>
            </a:r>
            <a:endParaRPr kumimoji="1" lang="en-US" altLang="ja-JP" sz="2400" dirty="0">
              <a:latin typeface="+mn-ea"/>
            </a:endParaRPr>
          </a:p>
        </p:txBody>
      </p:sp>
      <p:sp>
        <p:nvSpPr>
          <p:cNvPr id="33" name="正方形/長方形 32"/>
          <p:cNvSpPr/>
          <p:nvPr/>
        </p:nvSpPr>
        <p:spPr>
          <a:xfrm>
            <a:off x="1626268" y="4048243"/>
            <a:ext cx="10728223" cy="369332"/>
          </a:xfrm>
          <a:prstGeom prst="rect">
            <a:avLst/>
          </a:prstGeom>
        </p:spPr>
        <p:txBody>
          <a:bodyPr wrap="square">
            <a:spAutoFit/>
          </a:bodyPr>
          <a:lstStyle/>
          <a:p>
            <a:r>
              <a:rPr lang="ja-JP" altLang="en-US" dirty="0">
                <a:solidFill>
                  <a:srgbClr val="000000"/>
                </a:solidFill>
                <a:latin typeface="+mn-ea"/>
              </a:rPr>
              <a:t>補助金交付決定後に着手する、次の申請区分および事業区分それぞれにおいていずれかに該当する取組。</a:t>
            </a:r>
          </a:p>
        </p:txBody>
      </p:sp>
      <p:sp>
        <p:nvSpPr>
          <p:cNvPr id="34" name="円/楕円 33"/>
          <p:cNvSpPr/>
          <p:nvPr/>
        </p:nvSpPr>
        <p:spPr>
          <a:xfrm>
            <a:off x="113060" y="7387186"/>
            <a:ext cx="952500" cy="914400"/>
          </a:xfrm>
          <a:prstGeom prst="ellipse">
            <a:avLst/>
          </a:prstGeom>
          <a:solidFill>
            <a:schemeClr val="bg1"/>
          </a:solidFill>
          <a:ln cmpd="dbl">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tx1"/>
                </a:solidFill>
                <a:latin typeface="+mn-ea"/>
              </a:rPr>
              <a:t>３</a:t>
            </a:r>
            <a:endParaRPr kumimoji="1" lang="ja-JP" altLang="en-US" sz="2400" b="1" dirty="0">
              <a:solidFill>
                <a:schemeClr val="tx1"/>
              </a:solidFill>
              <a:latin typeface="+mn-ea"/>
            </a:endParaRPr>
          </a:p>
        </p:txBody>
      </p:sp>
      <p:sp>
        <p:nvSpPr>
          <p:cNvPr id="35" name="テキスト ボックス 34"/>
          <p:cNvSpPr txBox="1"/>
          <p:nvPr/>
        </p:nvSpPr>
        <p:spPr>
          <a:xfrm>
            <a:off x="1545453" y="7491563"/>
            <a:ext cx="10744200" cy="646331"/>
          </a:xfrm>
          <a:prstGeom prst="rect">
            <a:avLst/>
          </a:prstGeom>
          <a:noFill/>
        </p:spPr>
        <p:txBody>
          <a:bodyPr wrap="square" rtlCol="0">
            <a:spAutoFit/>
          </a:bodyPr>
          <a:lstStyle/>
          <a:p>
            <a:r>
              <a:rPr lang="ja-JP" altLang="en-US" sz="3600" dirty="0">
                <a:latin typeface="+mn-ea"/>
              </a:rPr>
              <a:t>補助額</a:t>
            </a:r>
            <a:endParaRPr kumimoji="1" lang="en-US" altLang="ja-JP" sz="3600" dirty="0">
              <a:latin typeface="+mn-ea"/>
            </a:endParaRPr>
          </a:p>
        </p:txBody>
      </p:sp>
      <p:sp>
        <p:nvSpPr>
          <p:cNvPr id="36" name="正方形/長方形 35"/>
          <p:cNvSpPr/>
          <p:nvPr/>
        </p:nvSpPr>
        <p:spPr>
          <a:xfrm>
            <a:off x="1777989" y="8512419"/>
            <a:ext cx="5160843" cy="923330"/>
          </a:xfrm>
          <a:prstGeom prst="rect">
            <a:avLst/>
          </a:prstGeom>
        </p:spPr>
        <p:txBody>
          <a:bodyPr wrap="square">
            <a:spAutoFit/>
          </a:bodyPr>
          <a:lstStyle/>
          <a:p>
            <a:r>
              <a:rPr lang="ja-JP" altLang="ja-JP" dirty="0"/>
              <a:t>補助率</a:t>
            </a:r>
            <a:r>
              <a:rPr lang="ja-JP" altLang="en-US" dirty="0"/>
              <a:t>　　　　　　　</a:t>
            </a:r>
            <a:r>
              <a:rPr lang="ja-JP" altLang="ja-JP" dirty="0"/>
              <a:t>：</a:t>
            </a:r>
            <a:r>
              <a:rPr lang="ja-JP" altLang="en-US" dirty="0"/>
              <a:t>　</a:t>
            </a:r>
            <a:r>
              <a:rPr lang="ja-JP" altLang="ja-JP" dirty="0"/>
              <a:t>補助対象経費の</a:t>
            </a:r>
            <a:r>
              <a:rPr lang="en-US" altLang="ja-JP" dirty="0"/>
              <a:t>2</a:t>
            </a:r>
            <a:r>
              <a:rPr lang="ja-JP" altLang="ja-JP" dirty="0"/>
              <a:t>分の</a:t>
            </a:r>
            <a:r>
              <a:rPr lang="en-US" altLang="ja-JP" dirty="0"/>
              <a:t>1</a:t>
            </a:r>
            <a:r>
              <a:rPr lang="ja-JP" altLang="ja-JP" dirty="0"/>
              <a:t>以内</a:t>
            </a:r>
          </a:p>
          <a:p>
            <a:r>
              <a:rPr lang="ja-JP" altLang="ja-JP" dirty="0"/>
              <a:t>補助限度額</a:t>
            </a:r>
            <a:r>
              <a:rPr lang="ja-JP" altLang="en-US" dirty="0"/>
              <a:t>　　　　</a:t>
            </a:r>
            <a:r>
              <a:rPr lang="ja-JP" altLang="ja-JP" dirty="0"/>
              <a:t>：</a:t>
            </a:r>
            <a:r>
              <a:rPr lang="ja-JP" altLang="en-US" dirty="0"/>
              <a:t>　</a:t>
            </a:r>
            <a:r>
              <a:rPr lang="en-US" altLang="ja-JP" dirty="0"/>
              <a:t>1</a:t>
            </a:r>
            <a:r>
              <a:rPr lang="ja-JP" altLang="ja-JP" dirty="0"/>
              <a:t>件あたり</a:t>
            </a:r>
            <a:r>
              <a:rPr lang="en-US" altLang="ja-JP" dirty="0"/>
              <a:t>1,000</a:t>
            </a:r>
            <a:r>
              <a:rPr lang="ja-JP" altLang="ja-JP" dirty="0"/>
              <a:t>万円以内</a:t>
            </a:r>
          </a:p>
          <a:p>
            <a:r>
              <a:rPr lang="ja-JP" altLang="ja-JP" dirty="0"/>
              <a:t>交付決定下限額</a:t>
            </a:r>
            <a:r>
              <a:rPr lang="ja-JP" altLang="en-US" dirty="0"/>
              <a:t>　</a:t>
            </a:r>
            <a:r>
              <a:rPr lang="ja-JP" altLang="ja-JP" dirty="0"/>
              <a:t>：</a:t>
            </a:r>
            <a:r>
              <a:rPr lang="ja-JP" altLang="en-US" dirty="0"/>
              <a:t>　</a:t>
            </a:r>
            <a:r>
              <a:rPr lang="en-US" altLang="ja-JP" dirty="0"/>
              <a:t>100</a:t>
            </a:r>
            <a:r>
              <a:rPr lang="ja-JP" altLang="ja-JP" dirty="0"/>
              <a:t>万円</a:t>
            </a:r>
            <a:endParaRPr lang="ja-JP" altLang="en-US" b="1" dirty="0">
              <a:solidFill>
                <a:srgbClr val="000000"/>
              </a:solidFill>
              <a:latin typeface="+mn-ea"/>
            </a:endParaRPr>
          </a:p>
        </p:txBody>
      </p:sp>
      <p:sp>
        <p:nvSpPr>
          <p:cNvPr id="37" name="円/楕円 36"/>
          <p:cNvSpPr/>
          <p:nvPr/>
        </p:nvSpPr>
        <p:spPr>
          <a:xfrm>
            <a:off x="-1189" y="10681044"/>
            <a:ext cx="952500" cy="914400"/>
          </a:xfrm>
          <a:prstGeom prst="ellipse">
            <a:avLst/>
          </a:prstGeom>
          <a:solidFill>
            <a:schemeClr val="bg1"/>
          </a:solidFill>
          <a:ln cmpd="dbl">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latin typeface="+mn-ea"/>
              </a:rPr>
              <a:t>４</a:t>
            </a:r>
          </a:p>
        </p:txBody>
      </p:sp>
      <p:sp>
        <p:nvSpPr>
          <p:cNvPr id="38" name="テキスト ボックス 37"/>
          <p:cNvSpPr txBox="1"/>
          <p:nvPr/>
        </p:nvSpPr>
        <p:spPr>
          <a:xfrm>
            <a:off x="1428717" y="10780728"/>
            <a:ext cx="10744200" cy="646331"/>
          </a:xfrm>
          <a:prstGeom prst="rect">
            <a:avLst/>
          </a:prstGeom>
          <a:noFill/>
        </p:spPr>
        <p:txBody>
          <a:bodyPr wrap="square" rtlCol="0">
            <a:spAutoFit/>
          </a:bodyPr>
          <a:lstStyle/>
          <a:p>
            <a:r>
              <a:rPr lang="ja-JP" altLang="en-US" sz="3600" dirty="0">
                <a:latin typeface="+mn-ea"/>
              </a:rPr>
              <a:t>補助対象経費</a:t>
            </a:r>
            <a:endParaRPr kumimoji="1" lang="en-US" altLang="ja-JP" sz="3600" dirty="0">
              <a:latin typeface="+mn-ea"/>
            </a:endParaRPr>
          </a:p>
        </p:txBody>
      </p:sp>
      <p:sp>
        <p:nvSpPr>
          <p:cNvPr id="39" name="正方形/長方形 38"/>
          <p:cNvSpPr/>
          <p:nvPr/>
        </p:nvSpPr>
        <p:spPr>
          <a:xfrm>
            <a:off x="1581487" y="11430012"/>
            <a:ext cx="9956801" cy="646331"/>
          </a:xfrm>
          <a:prstGeom prst="rect">
            <a:avLst/>
          </a:prstGeom>
        </p:spPr>
        <p:txBody>
          <a:bodyPr wrap="square">
            <a:spAutoFit/>
          </a:bodyPr>
          <a:lstStyle/>
          <a:p>
            <a:r>
              <a:rPr lang="ja-JP" altLang="en-US" dirty="0">
                <a:solidFill>
                  <a:srgbClr val="000000"/>
                </a:solidFill>
                <a:latin typeface="+mn-ea"/>
              </a:rPr>
              <a:t>補助対象となる経費は、本事業の対象として明確に区分できるものであり、また、その経費の必要性及び金額の妥当性を証拠書類によって明確に確認できる経費です。（調査費、試作・試行・実験費等）</a:t>
            </a:r>
          </a:p>
        </p:txBody>
      </p:sp>
      <p:sp>
        <p:nvSpPr>
          <p:cNvPr id="40" name="円/楕円 39"/>
          <p:cNvSpPr/>
          <p:nvPr/>
        </p:nvSpPr>
        <p:spPr>
          <a:xfrm>
            <a:off x="48305" y="12076425"/>
            <a:ext cx="952500" cy="914400"/>
          </a:xfrm>
          <a:prstGeom prst="ellipse">
            <a:avLst/>
          </a:prstGeom>
          <a:solidFill>
            <a:schemeClr val="bg1"/>
          </a:solidFill>
          <a:ln cmpd="dbl">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latin typeface="+mn-ea"/>
              </a:rPr>
              <a:t>５</a:t>
            </a:r>
          </a:p>
        </p:txBody>
      </p:sp>
      <p:sp>
        <p:nvSpPr>
          <p:cNvPr id="41" name="テキスト ボックス 40"/>
          <p:cNvSpPr txBox="1"/>
          <p:nvPr/>
        </p:nvSpPr>
        <p:spPr>
          <a:xfrm>
            <a:off x="1483405" y="12112985"/>
            <a:ext cx="10744200" cy="646331"/>
          </a:xfrm>
          <a:prstGeom prst="rect">
            <a:avLst/>
          </a:prstGeom>
          <a:noFill/>
        </p:spPr>
        <p:txBody>
          <a:bodyPr wrap="square" rtlCol="0">
            <a:spAutoFit/>
          </a:bodyPr>
          <a:lstStyle/>
          <a:p>
            <a:r>
              <a:rPr lang="ja-JP" altLang="en-US" sz="3600" dirty="0">
                <a:latin typeface="+mn-ea"/>
              </a:rPr>
              <a:t>申請方法・受付期間</a:t>
            </a:r>
            <a:endParaRPr kumimoji="1" lang="en-US" altLang="ja-JP" sz="3600" dirty="0">
              <a:latin typeface="+mn-ea"/>
            </a:endParaRPr>
          </a:p>
        </p:txBody>
      </p:sp>
      <p:sp>
        <p:nvSpPr>
          <p:cNvPr id="42" name="正方形/長方形 41"/>
          <p:cNvSpPr/>
          <p:nvPr/>
        </p:nvSpPr>
        <p:spPr>
          <a:xfrm>
            <a:off x="1681120" y="12806190"/>
            <a:ext cx="11125201" cy="923330"/>
          </a:xfrm>
          <a:prstGeom prst="rect">
            <a:avLst/>
          </a:prstGeom>
        </p:spPr>
        <p:txBody>
          <a:bodyPr wrap="square">
            <a:spAutoFit/>
          </a:bodyPr>
          <a:lstStyle/>
          <a:p>
            <a:r>
              <a:rPr lang="ja-JP" altLang="en-US" dirty="0">
                <a:latin typeface="+mn-ea"/>
              </a:rPr>
              <a:t>申請方式　：　郵送または持参（一部メール送付あり）</a:t>
            </a:r>
            <a:endParaRPr lang="en-US" altLang="ja-JP" dirty="0">
              <a:latin typeface="+mn-ea"/>
            </a:endParaRPr>
          </a:p>
          <a:p>
            <a:r>
              <a:rPr lang="ja-JP" altLang="en-US" dirty="0">
                <a:latin typeface="+mn-ea"/>
              </a:rPr>
              <a:t>受付期間　：　令和６年４月</a:t>
            </a:r>
            <a:r>
              <a:rPr lang="en-US" altLang="ja-JP" dirty="0">
                <a:latin typeface="+mn-ea"/>
              </a:rPr>
              <a:t>30</a:t>
            </a:r>
            <a:r>
              <a:rPr lang="ja-JP" altLang="en-US" dirty="0">
                <a:latin typeface="+mn-ea"/>
              </a:rPr>
              <a:t>日（火）～５月</a:t>
            </a:r>
            <a:r>
              <a:rPr lang="en-US" altLang="ja-JP" dirty="0">
                <a:latin typeface="+mn-ea"/>
              </a:rPr>
              <a:t>31</a:t>
            </a:r>
            <a:r>
              <a:rPr lang="ja-JP" altLang="en-US" dirty="0">
                <a:latin typeface="+mn-ea"/>
              </a:rPr>
              <a:t>日（金）</a:t>
            </a:r>
            <a:r>
              <a:rPr lang="en-US" altLang="ja-JP" dirty="0">
                <a:latin typeface="+mn-ea"/>
              </a:rPr>
              <a:t>17</a:t>
            </a:r>
            <a:r>
              <a:rPr lang="ja-JP" altLang="en-US" dirty="0">
                <a:latin typeface="+mn-ea"/>
              </a:rPr>
              <a:t>時</a:t>
            </a:r>
            <a:endParaRPr lang="en-US" altLang="ja-JP" dirty="0">
              <a:latin typeface="+mn-ea"/>
            </a:endParaRPr>
          </a:p>
          <a:p>
            <a:r>
              <a:rPr lang="ja-JP" altLang="en-US" dirty="0">
                <a:latin typeface="+mn-ea"/>
              </a:rPr>
              <a:t>様式は県ＨＰに掲載しております。</a:t>
            </a:r>
            <a:r>
              <a:rPr lang="en-US" altLang="ja-JP" dirty="0">
                <a:latin typeface="+mn-ea"/>
              </a:rPr>
              <a:t>(https://www.pref.shiga.lg.jp/ippan/shigotosangyou/syougyou/)</a:t>
            </a:r>
          </a:p>
        </p:txBody>
      </p:sp>
      <p:sp>
        <p:nvSpPr>
          <p:cNvPr id="46" name="テキスト ボックス 45"/>
          <p:cNvSpPr txBox="1"/>
          <p:nvPr/>
        </p:nvSpPr>
        <p:spPr>
          <a:xfrm>
            <a:off x="1666447" y="13832326"/>
            <a:ext cx="10744200" cy="646331"/>
          </a:xfrm>
          <a:prstGeom prst="rect">
            <a:avLst/>
          </a:prstGeom>
          <a:noFill/>
        </p:spPr>
        <p:txBody>
          <a:bodyPr wrap="square" rtlCol="0">
            <a:spAutoFit/>
          </a:bodyPr>
          <a:lstStyle/>
          <a:p>
            <a:r>
              <a:rPr lang="ja-JP" altLang="en-US" sz="3600" dirty="0">
                <a:latin typeface="+mn-ea"/>
              </a:rPr>
              <a:t>留意事項</a:t>
            </a:r>
            <a:endParaRPr kumimoji="1" lang="en-US" altLang="ja-JP" sz="3600" dirty="0">
              <a:latin typeface="+mn-ea"/>
            </a:endParaRPr>
          </a:p>
        </p:txBody>
      </p:sp>
      <p:sp>
        <p:nvSpPr>
          <p:cNvPr id="47" name="正方形/長方形 46"/>
          <p:cNvSpPr/>
          <p:nvPr/>
        </p:nvSpPr>
        <p:spPr>
          <a:xfrm>
            <a:off x="1554048" y="14518915"/>
            <a:ext cx="10546484" cy="923330"/>
          </a:xfrm>
          <a:prstGeom prst="rect">
            <a:avLst/>
          </a:prstGeom>
        </p:spPr>
        <p:txBody>
          <a:bodyPr wrap="square">
            <a:spAutoFit/>
          </a:bodyPr>
          <a:lstStyle/>
          <a:p>
            <a:pPr marL="285750" indent="-285750">
              <a:buFont typeface="Arial" panose="020B0604020202020204" pitchFamily="34" charset="0"/>
              <a:buChar char="•"/>
            </a:pPr>
            <a:r>
              <a:rPr lang="ja-JP" altLang="en-US" dirty="0">
                <a:latin typeface="+mn-ea"/>
              </a:rPr>
              <a:t>提出いただいた事業計画を県庁内に設置する</a:t>
            </a:r>
            <a:r>
              <a:rPr lang="ja-JP" altLang="en-US" u="sng" dirty="0">
                <a:latin typeface="+mn-ea"/>
              </a:rPr>
              <a:t>審査会で審査し、より優れた事業提案を採択します。審査により、採択されない場合もあります</a:t>
            </a:r>
            <a:r>
              <a:rPr lang="ja-JP" altLang="en-US" dirty="0">
                <a:latin typeface="+mn-ea"/>
              </a:rPr>
              <a:t>。</a:t>
            </a:r>
            <a:endParaRPr lang="en-US" altLang="ja-JP" dirty="0">
              <a:latin typeface="+mn-ea"/>
            </a:endParaRPr>
          </a:p>
          <a:p>
            <a:pPr marL="285750" indent="-285750">
              <a:buFont typeface="Arial" panose="020B0604020202020204" pitchFamily="34" charset="0"/>
              <a:buChar char="•"/>
            </a:pPr>
            <a:r>
              <a:rPr lang="ja-JP" altLang="en-US" dirty="0">
                <a:latin typeface="+mn-ea"/>
              </a:rPr>
              <a:t>事業期間は令和６年</a:t>
            </a:r>
            <a:r>
              <a:rPr lang="en-US" altLang="ja-JP" dirty="0">
                <a:latin typeface="+mn-ea"/>
              </a:rPr>
              <a:t>7</a:t>
            </a:r>
            <a:r>
              <a:rPr lang="ja-JP" altLang="en-US" dirty="0">
                <a:latin typeface="+mn-ea"/>
              </a:rPr>
              <a:t>月上旬頃から令和７年３月</a:t>
            </a:r>
            <a:r>
              <a:rPr lang="en-US" altLang="ja-JP" dirty="0">
                <a:latin typeface="+mn-ea"/>
              </a:rPr>
              <a:t>10</a:t>
            </a:r>
            <a:r>
              <a:rPr lang="ja-JP" altLang="en-US" dirty="0">
                <a:latin typeface="+mn-ea"/>
              </a:rPr>
              <a:t>日（月）までとなります。</a:t>
            </a:r>
          </a:p>
        </p:txBody>
      </p:sp>
      <p:sp>
        <p:nvSpPr>
          <p:cNvPr id="48" name="円/楕円 47"/>
          <p:cNvSpPr/>
          <p:nvPr/>
        </p:nvSpPr>
        <p:spPr>
          <a:xfrm>
            <a:off x="29420" y="13698291"/>
            <a:ext cx="952500" cy="914400"/>
          </a:xfrm>
          <a:prstGeom prst="ellipse">
            <a:avLst/>
          </a:prstGeom>
          <a:solidFill>
            <a:schemeClr val="bg1"/>
          </a:solidFill>
          <a:ln cmpd="dbl">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latin typeface="+mn-ea"/>
              </a:rPr>
              <a:t>６</a:t>
            </a:r>
          </a:p>
        </p:txBody>
      </p:sp>
      <p:sp>
        <p:nvSpPr>
          <p:cNvPr id="57" name="正方形/長方形 56"/>
          <p:cNvSpPr/>
          <p:nvPr/>
        </p:nvSpPr>
        <p:spPr>
          <a:xfrm>
            <a:off x="2965786" y="6805637"/>
            <a:ext cx="8572502" cy="646331"/>
          </a:xfrm>
          <a:prstGeom prst="rect">
            <a:avLst/>
          </a:prstGeom>
        </p:spPr>
        <p:txBody>
          <a:bodyPr wrap="square">
            <a:spAutoFit/>
          </a:bodyPr>
          <a:lstStyle/>
          <a:p>
            <a:r>
              <a:rPr lang="ja-JP" altLang="en-US" dirty="0"/>
              <a:t>□　実証実験型</a:t>
            </a:r>
            <a:endParaRPr lang="en-US" altLang="ja-JP" dirty="0"/>
          </a:p>
          <a:p>
            <a:r>
              <a:rPr lang="ja-JP" altLang="en-US" dirty="0"/>
              <a:t>□　実装型</a:t>
            </a:r>
            <a:endParaRPr lang="en-US" altLang="ja-JP" dirty="0"/>
          </a:p>
        </p:txBody>
      </p:sp>
      <p:sp>
        <p:nvSpPr>
          <p:cNvPr id="59" name="正方形/長方形 58"/>
          <p:cNvSpPr/>
          <p:nvPr/>
        </p:nvSpPr>
        <p:spPr>
          <a:xfrm>
            <a:off x="13366504" y="8086843"/>
            <a:ext cx="4707863" cy="1243118"/>
          </a:xfrm>
          <a:prstGeom prst="rect">
            <a:avLst/>
          </a:prstGeom>
          <a:noFill/>
          <a:ln>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正方形/長方形 59"/>
          <p:cNvSpPr/>
          <p:nvPr/>
        </p:nvSpPr>
        <p:spPr>
          <a:xfrm>
            <a:off x="14075547" y="7992339"/>
            <a:ext cx="4737904" cy="1077218"/>
          </a:xfrm>
          <a:prstGeom prst="rect">
            <a:avLst/>
          </a:prstGeom>
        </p:spPr>
        <p:txBody>
          <a:bodyPr wrap="square">
            <a:spAutoFit/>
          </a:bodyPr>
          <a:lstStyle/>
          <a:p>
            <a:r>
              <a:rPr lang="ja-JP" altLang="en-US" sz="1600" dirty="0"/>
              <a:t>（例）</a:t>
            </a:r>
            <a:endParaRPr lang="en-US" altLang="ja-JP" sz="1600" dirty="0"/>
          </a:p>
          <a:p>
            <a:r>
              <a:rPr lang="ja-JP" altLang="en-US" sz="1600" dirty="0">
                <a:solidFill>
                  <a:srgbClr val="000000"/>
                </a:solidFill>
                <a:latin typeface="+mn-ea"/>
              </a:rPr>
              <a:t>　　事業費が</a:t>
            </a:r>
            <a:r>
              <a:rPr lang="en-US" altLang="ja-JP" sz="1600" dirty="0">
                <a:solidFill>
                  <a:srgbClr val="000000"/>
                </a:solidFill>
                <a:latin typeface="+mn-ea"/>
              </a:rPr>
              <a:t>1,500</a:t>
            </a:r>
            <a:r>
              <a:rPr lang="ja-JP" altLang="en-US" sz="1600" dirty="0">
                <a:solidFill>
                  <a:srgbClr val="000000"/>
                </a:solidFill>
                <a:latin typeface="+mn-ea"/>
              </a:rPr>
              <a:t>万円の場合、補助率</a:t>
            </a:r>
            <a:r>
              <a:rPr lang="en-US" altLang="ja-JP" sz="1600" dirty="0">
                <a:solidFill>
                  <a:srgbClr val="000000"/>
                </a:solidFill>
                <a:latin typeface="+mn-ea"/>
              </a:rPr>
              <a:t>2</a:t>
            </a:r>
            <a:r>
              <a:rPr lang="ja-JP" altLang="en-US" sz="1600" dirty="0">
                <a:solidFill>
                  <a:srgbClr val="000000"/>
                </a:solidFill>
                <a:latin typeface="+mn-ea"/>
              </a:rPr>
              <a:t>分の</a:t>
            </a:r>
            <a:r>
              <a:rPr lang="en-US" altLang="ja-JP" sz="1600" dirty="0">
                <a:solidFill>
                  <a:srgbClr val="000000"/>
                </a:solidFill>
                <a:latin typeface="+mn-ea"/>
              </a:rPr>
              <a:t>1</a:t>
            </a:r>
            <a:r>
              <a:rPr lang="ja-JP" altLang="en-US" sz="1600" dirty="0">
                <a:solidFill>
                  <a:srgbClr val="000000"/>
                </a:solidFill>
                <a:latin typeface="+mn-ea"/>
              </a:rPr>
              <a:t>以内　</a:t>
            </a:r>
            <a:br>
              <a:rPr lang="en-US" altLang="ja-JP" sz="1600" dirty="0">
                <a:solidFill>
                  <a:srgbClr val="000000"/>
                </a:solidFill>
                <a:latin typeface="+mn-ea"/>
              </a:rPr>
            </a:br>
            <a:r>
              <a:rPr lang="ja-JP" altLang="en-US" sz="1600" dirty="0">
                <a:solidFill>
                  <a:srgbClr val="000000"/>
                </a:solidFill>
                <a:latin typeface="+mn-ea"/>
              </a:rPr>
              <a:t>　のため補助金額は</a:t>
            </a:r>
            <a:r>
              <a:rPr lang="en-US" altLang="ja-JP" sz="1600" dirty="0">
                <a:solidFill>
                  <a:srgbClr val="000000"/>
                </a:solidFill>
                <a:latin typeface="+mn-ea"/>
              </a:rPr>
              <a:t>750</a:t>
            </a:r>
            <a:r>
              <a:rPr lang="ja-JP" altLang="en-US" sz="1600" dirty="0">
                <a:solidFill>
                  <a:srgbClr val="000000"/>
                </a:solidFill>
                <a:latin typeface="+mn-ea"/>
              </a:rPr>
              <a:t>万円となります。</a:t>
            </a:r>
            <a:br>
              <a:rPr lang="en-US" altLang="ja-JP" sz="1600" dirty="0">
                <a:solidFill>
                  <a:srgbClr val="000000"/>
                </a:solidFill>
                <a:latin typeface="+mn-ea"/>
              </a:rPr>
            </a:br>
            <a:r>
              <a:rPr lang="ja-JP" altLang="en-US" sz="1600" dirty="0">
                <a:solidFill>
                  <a:srgbClr val="000000"/>
                </a:solidFill>
                <a:latin typeface="+mn-ea"/>
              </a:rPr>
              <a:t>　　事業者様の負担額は</a:t>
            </a:r>
            <a:r>
              <a:rPr lang="en-US" altLang="ja-JP" sz="1600" dirty="0">
                <a:solidFill>
                  <a:srgbClr val="000000"/>
                </a:solidFill>
                <a:latin typeface="+mn-ea"/>
              </a:rPr>
              <a:t>750</a:t>
            </a:r>
            <a:r>
              <a:rPr lang="ja-JP" altLang="en-US" sz="1600" dirty="0">
                <a:solidFill>
                  <a:srgbClr val="000000"/>
                </a:solidFill>
                <a:latin typeface="+mn-ea"/>
              </a:rPr>
              <a:t>万円です。</a:t>
            </a:r>
          </a:p>
        </p:txBody>
      </p:sp>
      <p:pic>
        <p:nvPicPr>
          <p:cNvPr id="61" name="図 60"/>
          <p:cNvPicPr>
            <a:picLocks noChangeAspect="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24121" r="21349"/>
          <a:stretch/>
        </p:blipFill>
        <p:spPr>
          <a:xfrm>
            <a:off x="10549316" y="86729"/>
            <a:ext cx="1642684" cy="1618037"/>
          </a:xfrm>
          <a:prstGeom prst="rect">
            <a:avLst/>
          </a:prstGeom>
        </p:spPr>
      </p:pic>
      <p:sp>
        <p:nvSpPr>
          <p:cNvPr id="3" name="正方形/長方形 2"/>
          <p:cNvSpPr/>
          <p:nvPr/>
        </p:nvSpPr>
        <p:spPr>
          <a:xfrm>
            <a:off x="1743169" y="6790860"/>
            <a:ext cx="1216543" cy="68685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事業区分</a:t>
            </a:r>
            <a:endParaRPr kumimoji="1" lang="ja-JP" altLang="en-US" dirty="0">
              <a:solidFill>
                <a:schemeClr val="tx1"/>
              </a:solidFill>
            </a:endParaRPr>
          </a:p>
        </p:txBody>
      </p:sp>
      <p:sp>
        <p:nvSpPr>
          <p:cNvPr id="45" name="正方形/長方形 44"/>
          <p:cNvSpPr/>
          <p:nvPr/>
        </p:nvSpPr>
        <p:spPr>
          <a:xfrm>
            <a:off x="1743170" y="4545640"/>
            <a:ext cx="1216543" cy="208306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申請区分</a:t>
            </a:r>
            <a:endParaRPr kumimoji="1" lang="ja-JP" altLang="en-US" dirty="0">
              <a:solidFill>
                <a:schemeClr val="tx1"/>
              </a:solidFill>
            </a:endParaRPr>
          </a:p>
        </p:txBody>
      </p:sp>
      <p:sp>
        <p:nvSpPr>
          <p:cNvPr id="49" name="正方形/長方形 48"/>
          <p:cNvSpPr/>
          <p:nvPr/>
        </p:nvSpPr>
        <p:spPr>
          <a:xfrm>
            <a:off x="3077604" y="4541680"/>
            <a:ext cx="8665950" cy="2308324"/>
          </a:xfrm>
          <a:prstGeom prst="rect">
            <a:avLst/>
          </a:prstGeom>
        </p:spPr>
        <p:txBody>
          <a:bodyPr wrap="square">
            <a:spAutoFit/>
          </a:bodyPr>
          <a:lstStyle/>
          <a:p>
            <a:r>
              <a:rPr lang="ja-JP" altLang="en-US" dirty="0"/>
              <a:t>〇　通常枠</a:t>
            </a:r>
            <a:endParaRPr lang="en-US" altLang="ja-JP" dirty="0"/>
          </a:p>
          <a:p>
            <a:r>
              <a:rPr lang="ja-JP" altLang="en-US" dirty="0"/>
              <a:t>　・　健康しがの実現</a:t>
            </a:r>
            <a:endParaRPr lang="en-US" altLang="ja-JP" dirty="0"/>
          </a:p>
          <a:p>
            <a:r>
              <a:rPr lang="ja-JP" altLang="en-US" dirty="0"/>
              <a:t>　・　ＩＴ、ロボット、データ等の活用によるデジタル社会への対応</a:t>
            </a:r>
            <a:endParaRPr lang="en-US" altLang="ja-JP" dirty="0"/>
          </a:p>
          <a:p>
            <a:r>
              <a:rPr lang="ja-JP" altLang="en-US" dirty="0"/>
              <a:t>　・　</a:t>
            </a:r>
            <a:r>
              <a:rPr lang="ja-JP" altLang="en-US" dirty="0">
                <a:latin typeface="+mn-ea"/>
              </a:rPr>
              <a:t>自然災害への強さを含めた森・川・里・湖等の自然と共存した社会の実現</a:t>
            </a:r>
            <a:endParaRPr lang="en-US" altLang="ja-JP" dirty="0">
              <a:latin typeface="+mn-ea"/>
            </a:endParaRPr>
          </a:p>
          <a:p>
            <a:r>
              <a:rPr lang="ja-JP" altLang="en-US" dirty="0">
                <a:latin typeface="+mn-ea"/>
              </a:rPr>
              <a:t>〇　</a:t>
            </a:r>
            <a:r>
              <a:rPr lang="en-US" altLang="ja-JP" dirty="0">
                <a:latin typeface="+mn-ea"/>
              </a:rPr>
              <a:t>CO₂</a:t>
            </a:r>
            <a:r>
              <a:rPr lang="ja-JP" altLang="en-US" dirty="0">
                <a:latin typeface="+mn-ea"/>
              </a:rPr>
              <a:t>ネ</a:t>
            </a:r>
            <a:r>
              <a:rPr lang="ja-JP" altLang="en-US" dirty="0"/>
              <a:t>ットゼロ枠</a:t>
            </a:r>
            <a:endParaRPr lang="en-US" altLang="ja-JP" dirty="0"/>
          </a:p>
          <a:p>
            <a:r>
              <a:rPr lang="ja-JP" altLang="en-US" dirty="0"/>
              <a:t>　・　ＣＯ₂削減等による環境負荷の少ない社会の実現</a:t>
            </a:r>
            <a:endParaRPr lang="en-US" altLang="ja-JP" dirty="0"/>
          </a:p>
          <a:p>
            <a:r>
              <a:rPr lang="ja-JP" altLang="en-US" dirty="0">
                <a:latin typeface="+mn-ea"/>
              </a:rPr>
              <a:t>〇　スタートアップ</a:t>
            </a:r>
            <a:r>
              <a:rPr lang="ja-JP" altLang="en-US" dirty="0"/>
              <a:t>枠</a:t>
            </a:r>
            <a:endParaRPr lang="en-US" altLang="ja-JP" dirty="0"/>
          </a:p>
          <a:p>
            <a:r>
              <a:rPr lang="ja-JP" altLang="en-US" dirty="0"/>
              <a:t>　・　</a:t>
            </a:r>
            <a:r>
              <a:rPr lang="en-US" altLang="ja-JP" dirty="0"/>
              <a:t>CO2</a:t>
            </a:r>
            <a:r>
              <a:rPr lang="ja-JP" altLang="en-US" dirty="0"/>
              <a:t>ネットゼロ枠と同様。ただし、創業後</a:t>
            </a:r>
            <a:r>
              <a:rPr lang="en-US" altLang="ja-JP" dirty="0"/>
              <a:t>15</a:t>
            </a:r>
            <a:r>
              <a:rPr lang="ja-JP" altLang="en-US" dirty="0"/>
              <a:t>年以内かつ未上場事業者のみ対象</a:t>
            </a:r>
            <a:endParaRPr lang="en-US" altLang="ja-JP" dirty="0"/>
          </a:p>
        </p:txBody>
      </p:sp>
      <p:graphicFrame>
        <p:nvGraphicFramePr>
          <p:cNvPr id="4" name="表 3"/>
          <p:cNvGraphicFramePr>
            <a:graphicFrameLocks noGrp="1"/>
          </p:cNvGraphicFramePr>
          <p:nvPr>
            <p:extLst>
              <p:ext uri="{D42A27DB-BD31-4B8C-83A1-F6EECF244321}">
                <p14:modId xmlns:p14="http://schemas.microsoft.com/office/powerpoint/2010/main" val="931555797"/>
              </p:ext>
            </p:extLst>
          </p:nvPr>
        </p:nvGraphicFramePr>
        <p:xfrm>
          <a:off x="210834" y="8327329"/>
          <a:ext cx="11770332" cy="2103918"/>
        </p:xfrm>
        <a:graphic>
          <a:graphicData uri="http://schemas.openxmlformats.org/drawingml/2006/table">
            <a:tbl>
              <a:tblPr firstRow="1" bandRow="1">
                <a:tableStyleId>{5C22544A-7EE6-4342-B048-85BDC9FD1C3A}</a:tableStyleId>
              </a:tblPr>
              <a:tblGrid>
                <a:gridCol w="2428798">
                  <a:extLst>
                    <a:ext uri="{9D8B030D-6E8A-4147-A177-3AD203B41FA5}">
                      <a16:colId xmlns:a16="http://schemas.microsoft.com/office/drawing/2014/main" val="20000"/>
                    </a:ext>
                  </a:extLst>
                </a:gridCol>
                <a:gridCol w="3304446">
                  <a:extLst>
                    <a:ext uri="{9D8B030D-6E8A-4147-A177-3AD203B41FA5}">
                      <a16:colId xmlns:a16="http://schemas.microsoft.com/office/drawing/2014/main" val="20001"/>
                    </a:ext>
                  </a:extLst>
                </a:gridCol>
                <a:gridCol w="3022886">
                  <a:extLst>
                    <a:ext uri="{9D8B030D-6E8A-4147-A177-3AD203B41FA5}">
                      <a16:colId xmlns:a16="http://schemas.microsoft.com/office/drawing/2014/main" val="20002"/>
                    </a:ext>
                  </a:extLst>
                </a:gridCol>
                <a:gridCol w="3014202">
                  <a:extLst>
                    <a:ext uri="{9D8B030D-6E8A-4147-A177-3AD203B41FA5}">
                      <a16:colId xmlns:a16="http://schemas.microsoft.com/office/drawing/2014/main" val="3838619843"/>
                    </a:ext>
                  </a:extLst>
                </a:gridCol>
              </a:tblGrid>
              <a:tr h="392076">
                <a:tc>
                  <a:txBody>
                    <a:bodyPr/>
                    <a:lstStyle/>
                    <a:p>
                      <a:pPr algn="l"/>
                      <a:endParaRPr kumimoji="1" lang="ja-JP" altLang="en-US" dirty="0"/>
                    </a:p>
                  </a:txBody>
                  <a:tcPr/>
                </a:tc>
                <a:tc>
                  <a:txBody>
                    <a:bodyPr/>
                    <a:lstStyle/>
                    <a:p>
                      <a:pPr algn="l"/>
                      <a:r>
                        <a:rPr kumimoji="1" lang="ja-JP" altLang="en-US" sz="1800" dirty="0"/>
                        <a:t>通常枠</a:t>
                      </a:r>
                    </a:p>
                  </a:txBody>
                  <a:tcPr/>
                </a:tc>
                <a:tc>
                  <a:txBody>
                    <a:bodyPr/>
                    <a:lstStyle/>
                    <a:p>
                      <a:pPr algn="l"/>
                      <a:r>
                        <a:rPr kumimoji="1" lang="en-US" altLang="ja-JP" sz="1800" dirty="0"/>
                        <a:t>CO₂</a:t>
                      </a:r>
                      <a:r>
                        <a:rPr kumimoji="1" lang="ja-JP" altLang="en-US" sz="1800" dirty="0"/>
                        <a:t>ネットゼロ枠</a:t>
                      </a:r>
                    </a:p>
                  </a:txBody>
                  <a:tcPr/>
                </a:tc>
                <a:tc>
                  <a:txBody>
                    <a:bodyPr/>
                    <a:lstStyle/>
                    <a:p>
                      <a:pPr algn="l"/>
                      <a:r>
                        <a:rPr kumimoji="1" lang="ja-JP" altLang="en-US" sz="1800" dirty="0"/>
                        <a:t>スタートアップ枠</a:t>
                      </a:r>
                    </a:p>
                  </a:txBody>
                  <a:tcPr/>
                </a:tc>
                <a:extLst>
                  <a:ext uri="{0D108BD9-81ED-4DB2-BD59-A6C34878D82A}">
                    <a16:rowId xmlns:a16="http://schemas.microsoft.com/office/drawing/2014/main" val="10000"/>
                  </a:ext>
                </a:extLst>
              </a:tr>
              <a:tr h="548906">
                <a:tc>
                  <a:txBody>
                    <a:bodyPr/>
                    <a:lstStyle/>
                    <a:p>
                      <a:pPr algn="l"/>
                      <a:r>
                        <a:rPr kumimoji="1" lang="ja-JP" altLang="en-US" sz="1800" dirty="0"/>
                        <a:t>補助率</a:t>
                      </a:r>
                      <a:endParaRPr kumimoji="1" lang="en-US" altLang="ja-JP" sz="1800" dirty="0"/>
                    </a:p>
                  </a:txBody>
                  <a:tcPr anchor="ctr"/>
                </a:tc>
                <a:tc>
                  <a:txBody>
                    <a:bodyPr/>
                    <a:lstStyle/>
                    <a:p>
                      <a:pPr algn="l"/>
                      <a:r>
                        <a:rPr kumimoji="1" lang="ja-JP" altLang="en-US" sz="1800" dirty="0"/>
                        <a:t>補助対象経費の２分の１以内</a:t>
                      </a:r>
                    </a:p>
                  </a:txBody>
                  <a:tcPr anchor="ctr"/>
                </a:tc>
                <a:tc>
                  <a:txBody>
                    <a:bodyPr/>
                    <a:lstStyle/>
                    <a:p>
                      <a:pPr algn="l"/>
                      <a:r>
                        <a:rPr kumimoji="1" lang="ja-JP" altLang="en-US" sz="1800" dirty="0"/>
                        <a:t>補助対象経費の３分の２以内</a:t>
                      </a:r>
                    </a:p>
                  </a:txBody>
                  <a:tcPr anchor="ct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1" lang="ja-JP" altLang="en-US" sz="1800" dirty="0"/>
                        <a:t>補助対象経費の３分の２以内</a:t>
                      </a:r>
                    </a:p>
                  </a:txBody>
                  <a:tcPr anchor="ctr"/>
                </a:tc>
                <a:extLst>
                  <a:ext uri="{0D108BD9-81ED-4DB2-BD59-A6C34878D82A}">
                    <a16:rowId xmlns:a16="http://schemas.microsoft.com/office/drawing/2014/main" val="10001"/>
                  </a:ext>
                </a:extLst>
              </a:tr>
              <a:tr h="548906">
                <a:tc>
                  <a:txBody>
                    <a:bodyPr/>
                    <a:lstStyle/>
                    <a:p>
                      <a:pPr algn="l"/>
                      <a:r>
                        <a:rPr kumimoji="1" lang="ja-JP" altLang="en-US" sz="1800" dirty="0"/>
                        <a:t>補助限度額</a:t>
                      </a:r>
                    </a:p>
                  </a:txBody>
                  <a:tcPr anchor="ctr"/>
                </a:tc>
                <a:tc>
                  <a:txBody>
                    <a:bodyPr/>
                    <a:lstStyle/>
                    <a:p>
                      <a:pPr algn="l"/>
                      <a:r>
                        <a:rPr kumimoji="1" lang="ja-JP" altLang="en-US" sz="1800" dirty="0"/>
                        <a:t>１件あたり</a:t>
                      </a:r>
                      <a:r>
                        <a:rPr kumimoji="1" lang="en-US" altLang="ja-JP" sz="1800" dirty="0"/>
                        <a:t>1,000</a:t>
                      </a:r>
                      <a:r>
                        <a:rPr kumimoji="1" lang="ja-JP" altLang="en-US" sz="1800" dirty="0"/>
                        <a:t>万円以内</a:t>
                      </a:r>
                    </a:p>
                  </a:txBody>
                  <a:tcPr anchor="ctr"/>
                </a:tc>
                <a:tc>
                  <a:txBody>
                    <a:bodyPr/>
                    <a:lstStyle/>
                    <a:p>
                      <a:pPr algn="l"/>
                      <a:r>
                        <a:rPr kumimoji="1" lang="ja-JP" altLang="en-US" sz="1800" dirty="0"/>
                        <a:t>１件あたり</a:t>
                      </a:r>
                      <a:r>
                        <a:rPr kumimoji="1" lang="en-US" altLang="ja-JP" sz="1800" dirty="0"/>
                        <a:t>2,000</a:t>
                      </a:r>
                      <a:r>
                        <a:rPr kumimoji="1" lang="ja-JP" altLang="en-US" sz="1800" dirty="0"/>
                        <a:t>万円以内</a:t>
                      </a:r>
                    </a:p>
                  </a:txBody>
                  <a:tcPr anchor="ct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1" lang="ja-JP" altLang="en-US" sz="1800" dirty="0"/>
                        <a:t>１件あたり</a:t>
                      </a:r>
                      <a:r>
                        <a:rPr kumimoji="1" lang="en-US" altLang="ja-JP" sz="1800" dirty="0"/>
                        <a:t>2,000</a:t>
                      </a:r>
                      <a:r>
                        <a:rPr kumimoji="1" lang="ja-JP" altLang="en-US" sz="1800" dirty="0"/>
                        <a:t>万円以内</a:t>
                      </a:r>
                    </a:p>
                  </a:txBody>
                  <a:tcPr anchor="ctr"/>
                </a:tc>
                <a:extLst>
                  <a:ext uri="{0D108BD9-81ED-4DB2-BD59-A6C34878D82A}">
                    <a16:rowId xmlns:a16="http://schemas.microsoft.com/office/drawing/2014/main" val="10002"/>
                  </a:ext>
                </a:extLst>
              </a:tr>
              <a:tr h="548906">
                <a:tc>
                  <a:txBody>
                    <a:bodyPr/>
                    <a:lstStyle/>
                    <a:p>
                      <a:pPr algn="l"/>
                      <a:r>
                        <a:rPr kumimoji="1" lang="ja-JP" altLang="en-US" sz="1800" dirty="0"/>
                        <a:t>交付決定下限額</a:t>
                      </a:r>
                    </a:p>
                  </a:txBody>
                  <a:tcPr anchor="ctr"/>
                </a:tc>
                <a:tc>
                  <a:txBody>
                    <a:bodyPr/>
                    <a:lstStyle/>
                    <a:p>
                      <a:pPr algn="l"/>
                      <a:r>
                        <a:rPr kumimoji="1" lang="en-US" altLang="ja-JP" sz="1800" dirty="0"/>
                        <a:t>100</a:t>
                      </a:r>
                      <a:r>
                        <a:rPr kumimoji="1" lang="ja-JP" altLang="en-US" sz="1800" dirty="0"/>
                        <a:t>万円</a:t>
                      </a:r>
                    </a:p>
                  </a:txBody>
                  <a:tcPr anchor="ctr"/>
                </a:tc>
                <a:tc>
                  <a:txBody>
                    <a:bodyPr/>
                    <a:lstStyle/>
                    <a:p>
                      <a:pPr algn="l"/>
                      <a:r>
                        <a:rPr kumimoji="1" lang="en-US" altLang="ja-JP" sz="1800" dirty="0"/>
                        <a:t>100</a:t>
                      </a:r>
                      <a:r>
                        <a:rPr kumimoji="1" lang="ja-JP" altLang="en-US" sz="1800" dirty="0"/>
                        <a:t>万円</a:t>
                      </a:r>
                    </a:p>
                  </a:txBody>
                  <a:tcPr anchor="ct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1" lang="en-US" altLang="ja-JP" sz="1800" dirty="0"/>
                        <a:t>100</a:t>
                      </a:r>
                      <a:r>
                        <a:rPr kumimoji="1" lang="ja-JP" altLang="en-US" sz="1800" dirty="0"/>
                        <a:t>万円</a:t>
                      </a:r>
                    </a:p>
                  </a:txBody>
                  <a:tcPr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8298251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1150</TotalTime>
  <Words>510</Words>
  <Application>Microsoft Office PowerPoint</Application>
  <PresentationFormat>ユーザー設定</PresentationFormat>
  <Paragraphs>59</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Ｐゴシック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福永　光記</dc:creator>
  <cp:lastModifiedBy>神屋　道也</cp:lastModifiedBy>
  <cp:revision>126</cp:revision>
  <cp:lastPrinted>2024-04-19T05:07:45Z</cp:lastPrinted>
  <dcterms:created xsi:type="dcterms:W3CDTF">2020-07-20T07:55:08Z</dcterms:created>
  <dcterms:modified xsi:type="dcterms:W3CDTF">2024-04-30T00:20:07Z</dcterms:modified>
</cp:coreProperties>
</file>