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Lst>
  <p:sldSz cx="12192000" cy="16256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美華" initials="田中　美華" lastIdx="1" clrIdx="0">
    <p:extLst>
      <p:ext uri="{19B8F6BF-5375-455C-9EA6-DF929625EA0E}">
        <p15:presenceInfo xmlns:p15="http://schemas.microsoft.com/office/powerpoint/2012/main" userId="S-1-5-21-1030396762-312032870-26113423-62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1" autoAdjust="0"/>
    <p:restoredTop sz="94660"/>
  </p:normalViewPr>
  <p:slideViewPr>
    <p:cSldViewPr snapToGrid="0">
      <p:cViewPr varScale="1">
        <p:scale>
          <a:sx n="31" d="100"/>
          <a:sy n="31" d="100"/>
        </p:scale>
        <p:origin x="2220"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96463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193050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8643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6512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10894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188890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241676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52224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74682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87851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9193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746078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FED4B835-807D-4D8E-A131-9DFC9271F258}"/>
              </a:ext>
            </a:extLst>
          </p:cNvPr>
          <p:cNvSpPr/>
          <p:nvPr/>
        </p:nvSpPr>
        <p:spPr>
          <a:xfrm>
            <a:off x="30208" y="33509"/>
            <a:ext cx="12161792" cy="1639149"/>
          </a:xfrm>
          <a:prstGeom prst="roundRect">
            <a:avLst>
              <a:gd name="adj" fmla="val 50000"/>
            </a:avLst>
          </a:prstGeom>
          <a:solidFill>
            <a:schemeClr val="accent5">
              <a:lumMod val="7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200" b="1" dirty="0">
                <a:latin typeface="BIZ UDゴシック" panose="020B0400000000000000" pitchFamily="49" charset="-128"/>
                <a:ea typeface="BIZ UDゴシック" panose="020B0400000000000000" pitchFamily="49" charset="-128"/>
              </a:rPr>
              <a:t>「滋賀県車いす使用者等用駐車場利用証制度」</a:t>
            </a:r>
            <a:r>
              <a:rPr lang="ja-JP" altLang="en-US" sz="4000" dirty="0">
                <a:latin typeface="BIZ UDゴシック" panose="020B0400000000000000" pitchFamily="49" charset="-128"/>
                <a:ea typeface="BIZ UDゴシック" panose="020B0400000000000000" pitchFamily="49" charset="-128"/>
              </a:rPr>
              <a:t>のお知らせ</a:t>
            </a:r>
            <a:endParaRPr lang="en-US" altLang="ja-JP" sz="4800" dirty="0">
              <a:latin typeface="BIZ UDゴシック" panose="020B0400000000000000" pitchFamily="49" charset="-128"/>
              <a:ea typeface="BIZ UDゴシック" panose="020B0400000000000000" pitchFamily="49" charset="-128"/>
            </a:endParaRPr>
          </a:p>
        </p:txBody>
      </p:sp>
      <p:graphicFrame>
        <p:nvGraphicFramePr>
          <p:cNvPr id="39" name="表 2">
            <a:extLst>
              <a:ext uri="{FF2B5EF4-FFF2-40B4-BE49-F238E27FC236}">
                <a16:creationId xmlns:a16="http://schemas.microsoft.com/office/drawing/2014/main" id="{063D3BE1-7CC9-466A-889C-CAC7C3DC9B46}"/>
              </a:ext>
            </a:extLst>
          </p:cNvPr>
          <p:cNvGraphicFramePr>
            <a:graphicFrameLocks noGrp="1"/>
          </p:cNvGraphicFramePr>
          <p:nvPr>
            <p:extLst>
              <p:ext uri="{D42A27DB-BD31-4B8C-83A1-F6EECF244321}">
                <p14:modId xmlns:p14="http://schemas.microsoft.com/office/powerpoint/2010/main" val="3716993418"/>
              </p:ext>
            </p:extLst>
          </p:nvPr>
        </p:nvGraphicFramePr>
        <p:xfrm>
          <a:off x="-31788" y="1773903"/>
          <a:ext cx="12161791" cy="660397"/>
        </p:xfrm>
        <a:graphic>
          <a:graphicData uri="http://schemas.openxmlformats.org/drawingml/2006/table">
            <a:tbl>
              <a:tblPr firstRow="1" bandRow="1">
                <a:tableStyleId>{BDBED569-4797-4DF1-A0F4-6AAB3CD982D8}</a:tableStyleId>
              </a:tblPr>
              <a:tblGrid>
                <a:gridCol w="506821">
                  <a:extLst>
                    <a:ext uri="{9D8B030D-6E8A-4147-A177-3AD203B41FA5}">
                      <a16:colId xmlns:a16="http://schemas.microsoft.com/office/drawing/2014/main" val="2816068021"/>
                    </a:ext>
                  </a:extLst>
                </a:gridCol>
                <a:gridCol w="11654970">
                  <a:extLst>
                    <a:ext uri="{9D8B030D-6E8A-4147-A177-3AD203B41FA5}">
                      <a16:colId xmlns:a16="http://schemas.microsoft.com/office/drawing/2014/main" val="1235363898"/>
                    </a:ext>
                  </a:extLst>
                </a:gridCol>
              </a:tblGrid>
              <a:tr h="660397">
                <a:tc>
                  <a:txBody>
                    <a:bodyPr/>
                    <a:lstStyle/>
                    <a:p>
                      <a:pPr algn="ctr"/>
                      <a:r>
                        <a:rPr kumimoji="1" lang="ja-JP" altLang="en-US" sz="3200" b="0" dirty="0">
                          <a:solidFill>
                            <a:schemeClr val="tx1"/>
                          </a:solidFill>
                          <a:latin typeface="BIZ UDゴシック" panose="020B0400000000000000" pitchFamily="49" charset="-128"/>
                          <a:ea typeface="BIZ UDゴシック" panose="020B0400000000000000" pitchFamily="49"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5386"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800" b="1" dirty="0">
                          <a:solidFill>
                            <a:srgbClr val="0070C0"/>
                          </a:solidFill>
                          <a:latin typeface="BIZ UDゴシック" panose="020B0400000000000000" pitchFamily="49" charset="-128"/>
                          <a:ea typeface="BIZ UDゴシック" panose="020B0400000000000000" pitchFamily="49" charset="-128"/>
                        </a:rPr>
                        <a:t>この駐車区画は移動に配慮が必要な人のための「車いす優先区画」です。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0937544"/>
                  </a:ext>
                </a:extLst>
              </a:tr>
            </a:tbl>
          </a:graphicData>
        </a:graphic>
      </p:graphicFrame>
      <p:graphicFrame>
        <p:nvGraphicFramePr>
          <p:cNvPr id="40" name="表 2">
            <a:extLst>
              <a:ext uri="{FF2B5EF4-FFF2-40B4-BE49-F238E27FC236}">
                <a16:creationId xmlns:a16="http://schemas.microsoft.com/office/drawing/2014/main" id="{7C68BEBB-C34F-4299-9C11-E725A9AA3979}"/>
              </a:ext>
            </a:extLst>
          </p:cNvPr>
          <p:cNvGraphicFramePr>
            <a:graphicFrameLocks noGrp="1"/>
          </p:cNvGraphicFramePr>
          <p:nvPr>
            <p:extLst>
              <p:ext uri="{D42A27DB-BD31-4B8C-83A1-F6EECF244321}">
                <p14:modId xmlns:p14="http://schemas.microsoft.com/office/powerpoint/2010/main" val="812662942"/>
              </p:ext>
            </p:extLst>
          </p:nvPr>
        </p:nvGraphicFramePr>
        <p:xfrm>
          <a:off x="23093" y="2557760"/>
          <a:ext cx="5198631" cy="4273570"/>
        </p:xfrm>
        <a:graphic>
          <a:graphicData uri="http://schemas.openxmlformats.org/drawingml/2006/table">
            <a:tbl>
              <a:tblPr firstRow="1" bandRow="1">
                <a:tableStyleId>{BDBED569-4797-4DF1-A0F4-6AAB3CD982D8}</a:tableStyleId>
              </a:tblPr>
              <a:tblGrid>
                <a:gridCol w="440666">
                  <a:extLst>
                    <a:ext uri="{9D8B030D-6E8A-4147-A177-3AD203B41FA5}">
                      <a16:colId xmlns:a16="http://schemas.microsoft.com/office/drawing/2014/main" val="2816068021"/>
                    </a:ext>
                  </a:extLst>
                </a:gridCol>
                <a:gridCol w="4757965">
                  <a:extLst>
                    <a:ext uri="{9D8B030D-6E8A-4147-A177-3AD203B41FA5}">
                      <a16:colId xmlns:a16="http://schemas.microsoft.com/office/drawing/2014/main" val="1235363898"/>
                    </a:ext>
                  </a:extLst>
                </a:gridCol>
              </a:tblGrid>
              <a:tr h="1353860">
                <a:tc>
                  <a:txBody>
                    <a:bodyPr/>
                    <a:lstStyle/>
                    <a:p>
                      <a:pPr marL="0" marR="0" lvl="0" indent="0" algn="ctr" defTabSz="94713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BIZ UDゴシック" panose="020B0400000000000000" pitchFamily="49" charset="-128"/>
                          <a:ea typeface="BIZ UDゴシック" panose="020B0400000000000000" pitchFamily="49"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r>
                        <a:rPr kumimoji="1" lang="ja-JP" altLang="en-US" sz="2400" b="1" dirty="0">
                          <a:solidFill>
                            <a:schemeClr val="tx1"/>
                          </a:solidFill>
                          <a:latin typeface="BIZ UDゴシック" panose="020B0400000000000000" pitchFamily="49" charset="-128"/>
                          <a:ea typeface="BIZ UDゴシック" panose="020B0400000000000000" pitchFamily="49" charset="-128"/>
                        </a:rPr>
                        <a:t>「車いす優先区画」は</a:t>
                      </a:r>
                      <a:r>
                        <a:rPr kumimoji="1" lang="ja-JP" altLang="en-US" sz="2400" b="1" u="sng" dirty="0">
                          <a:solidFill>
                            <a:srgbClr val="0070C0"/>
                          </a:solidFill>
                          <a:latin typeface="BIZ UDゴシック" panose="020B0400000000000000" pitchFamily="49" charset="-128"/>
                          <a:ea typeface="BIZ UDゴシック" panose="020B0400000000000000" pitchFamily="49" charset="-128"/>
                        </a:rPr>
                        <a:t>車いす使用者が乗り降りするために、通常区画より幅が広くなっています。</a:t>
                      </a:r>
                      <a:endParaRPr kumimoji="1" lang="en-US" altLang="ja-JP" sz="2400" b="1" u="sng" dirty="0">
                        <a:solidFill>
                          <a:srgbClr val="0070C0"/>
                        </a:solidFill>
                        <a:latin typeface="BIZ UDゴシック" panose="020B0400000000000000" pitchFamily="49" charset="-128"/>
                        <a:ea typeface="BIZ UDゴシック" panose="020B0400000000000000"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905433"/>
                  </a:ext>
                </a:extLst>
              </a:tr>
              <a:tr h="1365230">
                <a:tc>
                  <a:txBody>
                    <a:bodyPr/>
                    <a:lstStyle/>
                    <a:p>
                      <a:pPr marL="0" marR="0" lvl="0" indent="0" algn="ctr" defTabSz="94713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BIZ UDゴシック" panose="020B0400000000000000" pitchFamily="49" charset="-128"/>
                          <a:ea typeface="BIZ UDゴシック" panose="020B0400000000000000" pitchFamily="49"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400" b="1" dirty="0">
                          <a:solidFill>
                            <a:schemeClr val="tx1"/>
                          </a:solidFill>
                          <a:latin typeface="BIZ UDゴシック" panose="020B0400000000000000" pitchFamily="49" charset="-128"/>
                          <a:ea typeface="BIZ UDゴシック" panose="020B0400000000000000" pitchFamily="49" charset="-128"/>
                        </a:rPr>
                        <a:t>「思いやり区画」は車いす使用者以外の移動に配慮が必要な方のための通常と同じ幅の区画です。</a:t>
                      </a:r>
                      <a:endParaRPr kumimoji="1" lang="en-US" altLang="ja-JP" sz="2400" b="1" u="sng"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335096"/>
                  </a:ext>
                </a:extLst>
              </a:tr>
              <a:tr h="191157">
                <a:tc>
                  <a:txBody>
                    <a:bodyPr/>
                    <a:lstStyle/>
                    <a:p>
                      <a:pPr marL="0" marR="0" lvl="0" indent="0" algn="ctr" defTabSz="94713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BIZ UDゴシック" panose="020B0400000000000000" pitchFamily="49" charset="-128"/>
                          <a:ea typeface="BIZ UDゴシック" panose="020B0400000000000000" pitchFamily="49"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r>
                        <a:rPr kumimoji="1" lang="ja-JP" altLang="en-US" sz="2400" b="1" dirty="0">
                          <a:solidFill>
                            <a:schemeClr val="tx1"/>
                          </a:solidFill>
                          <a:latin typeface="BIZ UDゴシック" panose="020B0400000000000000" pitchFamily="49" charset="-128"/>
                          <a:ea typeface="BIZ UDゴシック" panose="020B0400000000000000" pitchFamily="49" charset="-128"/>
                        </a:rPr>
                        <a:t>車いすを使用されていない人は「車いす優先区画」への駐車はご遠慮くださいますよう御理解・御協力お願いします。</a:t>
                      </a:r>
                      <a:endParaRPr kumimoji="1" lang="en-US" altLang="ja-JP" sz="24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4262941"/>
                  </a:ext>
                </a:extLst>
              </a:tr>
            </a:tbl>
          </a:graphicData>
        </a:graphic>
      </p:graphicFrame>
      <p:cxnSp>
        <p:nvCxnSpPr>
          <p:cNvPr id="9" name="直線矢印コネクタ 8">
            <a:extLst>
              <a:ext uri="{FF2B5EF4-FFF2-40B4-BE49-F238E27FC236}">
                <a16:creationId xmlns:a16="http://schemas.microsoft.com/office/drawing/2014/main" id="{FBFD6AF5-D3A9-4B42-ADEF-BBBBDC358250}"/>
              </a:ext>
            </a:extLst>
          </p:cNvPr>
          <p:cNvCxnSpPr>
            <a:cxnSpLocks/>
          </p:cNvCxnSpPr>
          <p:nvPr/>
        </p:nvCxnSpPr>
        <p:spPr>
          <a:xfrm>
            <a:off x="13052773" y="-949169"/>
            <a:ext cx="3343275" cy="0"/>
          </a:xfrm>
          <a:prstGeom prst="straightConnector1">
            <a:avLst/>
          </a:prstGeom>
          <a:ln w="1111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BDD0F701-600A-4F8A-A0A0-9EDC954777F3}"/>
              </a:ext>
            </a:extLst>
          </p:cNvPr>
          <p:cNvCxnSpPr>
            <a:cxnSpLocks/>
          </p:cNvCxnSpPr>
          <p:nvPr/>
        </p:nvCxnSpPr>
        <p:spPr>
          <a:xfrm>
            <a:off x="16344095" y="-949169"/>
            <a:ext cx="2423678" cy="0"/>
          </a:xfrm>
          <a:prstGeom prst="straightConnector1">
            <a:avLst/>
          </a:prstGeom>
          <a:ln w="111125">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0E64B49C-FFCC-4B30-B482-F08EEBF1B71C}"/>
              </a:ext>
            </a:extLst>
          </p:cNvPr>
          <p:cNvSpPr/>
          <p:nvPr/>
        </p:nvSpPr>
        <p:spPr>
          <a:xfrm>
            <a:off x="13885441" y="-915153"/>
            <a:ext cx="2510607" cy="455447"/>
          </a:xfrm>
          <a:prstGeom prst="rect">
            <a:avLst/>
          </a:prstGeom>
        </p:spPr>
        <p:txBody>
          <a:bodyPr wrap="square" lIns="71567" tIns="35783" rIns="71567" bIns="35783">
            <a:spAutoFit/>
          </a:bodyPr>
          <a:lstStyle/>
          <a:p>
            <a:pPr>
              <a:lnSpc>
                <a:spcPct val="150000"/>
              </a:lnSpc>
              <a:buClr>
                <a:srgbClr val="FF0000"/>
              </a:buClr>
              <a:buSzPct val="110000"/>
            </a:pPr>
            <a:r>
              <a:rPr lang="ja-JP" altLang="en-US" sz="2000" b="1" dirty="0">
                <a:solidFill>
                  <a:srgbClr val="0070C0"/>
                </a:solidFill>
                <a:latin typeface="BIZ UDゴシック" panose="020B0400000000000000" pitchFamily="49" charset="-128"/>
                <a:ea typeface="BIZ UDゴシック" panose="020B0400000000000000" pitchFamily="49" charset="-128"/>
              </a:rPr>
              <a:t>通常より広い</a:t>
            </a:r>
            <a:endParaRPr lang="en-US" altLang="ja-JP" sz="2000" b="1" dirty="0">
              <a:solidFill>
                <a:srgbClr val="0070C0"/>
              </a:solidFill>
              <a:latin typeface="BIZ UDゴシック" panose="020B0400000000000000" pitchFamily="49" charset="-128"/>
              <a:ea typeface="BIZ UDゴシック" panose="020B0400000000000000" pitchFamily="49" charset="-128"/>
            </a:endParaRPr>
          </a:p>
        </p:txBody>
      </p:sp>
      <p:sp>
        <p:nvSpPr>
          <p:cNvPr id="51" name="正方形/長方形 50">
            <a:extLst>
              <a:ext uri="{FF2B5EF4-FFF2-40B4-BE49-F238E27FC236}">
                <a16:creationId xmlns:a16="http://schemas.microsoft.com/office/drawing/2014/main" id="{F053CDB6-C176-4967-9955-4F14DD4B685A}"/>
              </a:ext>
            </a:extLst>
          </p:cNvPr>
          <p:cNvSpPr/>
          <p:nvPr/>
        </p:nvSpPr>
        <p:spPr>
          <a:xfrm>
            <a:off x="17084816" y="-882530"/>
            <a:ext cx="2510607" cy="455447"/>
          </a:xfrm>
          <a:prstGeom prst="rect">
            <a:avLst/>
          </a:prstGeom>
        </p:spPr>
        <p:txBody>
          <a:bodyPr wrap="square" lIns="71567" tIns="35783" rIns="71567" bIns="35783">
            <a:spAutoFit/>
          </a:bodyPr>
          <a:lstStyle/>
          <a:p>
            <a:pPr>
              <a:lnSpc>
                <a:spcPct val="150000"/>
              </a:lnSpc>
              <a:buClr>
                <a:srgbClr val="FF0000"/>
              </a:buClr>
              <a:buSzPct val="110000"/>
            </a:pPr>
            <a:r>
              <a:rPr lang="ja-JP" altLang="en-US" sz="2000" b="1" dirty="0">
                <a:solidFill>
                  <a:srgbClr val="0070C0"/>
                </a:solidFill>
                <a:latin typeface="BIZ UDゴシック" panose="020B0400000000000000" pitchFamily="49" charset="-128"/>
                <a:ea typeface="BIZ UDゴシック" panose="020B0400000000000000" pitchFamily="49" charset="-128"/>
              </a:rPr>
              <a:t>通常幅</a:t>
            </a:r>
            <a:endParaRPr lang="en-US" altLang="ja-JP" sz="2000" b="1" dirty="0">
              <a:solidFill>
                <a:srgbClr val="0070C0"/>
              </a:solidFill>
              <a:latin typeface="BIZ UDゴシック" panose="020B0400000000000000" pitchFamily="49" charset="-128"/>
              <a:ea typeface="BIZ UDゴシック" panose="020B0400000000000000" pitchFamily="49" charset="-128"/>
            </a:endParaRPr>
          </a:p>
        </p:txBody>
      </p:sp>
      <p:sp>
        <p:nvSpPr>
          <p:cNvPr id="59" name="角丸四角形 31">
            <a:extLst>
              <a:ext uri="{FF2B5EF4-FFF2-40B4-BE49-F238E27FC236}">
                <a16:creationId xmlns:a16="http://schemas.microsoft.com/office/drawing/2014/main" id="{859C874F-1307-4A2C-B6AC-DCF3DED54FF2}"/>
              </a:ext>
            </a:extLst>
          </p:cNvPr>
          <p:cNvSpPr/>
          <p:nvPr/>
        </p:nvSpPr>
        <p:spPr>
          <a:xfrm>
            <a:off x="30998" y="7223406"/>
            <a:ext cx="12130003" cy="7464915"/>
          </a:xfrm>
          <a:prstGeom prst="roundRect">
            <a:avLst>
              <a:gd name="adj" fmla="val 45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A0088D09-38F1-4FF2-8495-82E40A3B8FA1}"/>
              </a:ext>
            </a:extLst>
          </p:cNvPr>
          <p:cNvSpPr txBox="1"/>
          <p:nvPr/>
        </p:nvSpPr>
        <p:spPr>
          <a:xfrm>
            <a:off x="410399" y="9657985"/>
            <a:ext cx="11862968" cy="461665"/>
          </a:xfrm>
          <a:prstGeom prst="rect">
            <a:avLst/>
          </a:prstGeom>
          <a:noFill/>
          <a:ln>
            <a:noFill/>
          </a:ln>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滋賀県健康福祉政策課あて申請してください。</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62" name="円/楕円 14">
            <a:extLst>
              <a:ext uri="{FF2B5EF4-FFF2-40B4-BE49-F238E27FC236}">
                <a16:creationId xmlns:a16="http://schemas.microsoft.com/office/drawing/2014/main" id="{7C77B25E-2282-4B3A-9A00-9AED28686A56}"/>
              </a:ext>
            </a:extLst>
          </p:cNvPr>
          <p:cNvSpPr/>
          <p:nvPr/>
        </p:nvSpPr>
        <p:spPr>
          <a:xfrm>
            <a:off x="3192659" y="8195287"/>
            <a:ext cx="360169" cy="4280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DB74F0AB-4705-478F-B05A-0FE1C540E239}"/>
              </a:ext>
            </a:extLst>
          </p:cNvPr>
          <p:cNvSpPr/>
          <p:nvPr/>
        </p:nvSpPr>
        <p:spPr>
          <a:xfrm>
            <a:off x="208421" y="8194391"/>
            <a:ext cx="3207879" cy="428909"/>
          </a:xfrm>
          <a:prstGeom prst="roundRect">
            <a:avLst>
              <a:gd name="adj" fmla="val 815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atin typeface="BIZ UDゴシック" panose="020B0400000000000000" pitchFamily="49" charset="-128"/>
                <a:ea typeface="BIZ UDゴシック" panose="020B0400000000000000" pitchFamily="49" charset="-128"/>
              </a:rPr>
              <a:t>利用証をお持ちの方</a:t>
            </a:r>
            <a:endParaRPr lang="en-US" altLang="ja-JP" sz="2400" dirty="0">
              <a:latin typeface="BIZ UDゴシック" panose="020B0400000000000000" pitchFamily="49" charset="-128"/>
              <a:ea typeface="BIZ UDゴシック" panose="020B0400000000000000" pitchFamily="49" charset="-128"/>
            </a:endParaRPr>
          </a:p>
        </p:txBody>
      </p:sp>
      <p:sp>
        <p:nvSpPr>
          <p:cNvPr id="66" name="テキスト ボックス 65">
            <a:extLst>
              <a:ext uri="{FF2B5EF4-FFF2-40B4-BE49-F238E27FC236}">
                <a16:creationId xmlns:a16="http://schemas.microsoft.com/office/drawing/2014/main" id="{3747818B-25BB-4E61-A6EF-DD41A95F10B5}"/>
              </a:ext>
            </a:extLst>
          </p:cNvPr>
          <p:cNvSpPr txBox="1"/>
          <p:nvPr/>
        </p:nvSpPr>
        <p:spPr>
          <a:xfrm>
            <a:off x="360821" y="7280896"/>
            <a:ext cx="11862968" cy="830997"/>
          </a:xfrm>
          <a:prstGeom prst="rect">
            <a:avLst/>
          </a:prstGeom>
          <a:noFill/>
          <a:ln>
            <a:noFill/>
          </a:ln>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滋賀県では、障害者や高齢者など移動に配慮が必要な人が使いやすい駐車場とするため、「滋賀県車いす使用者等用駐車場利用証」を発行しています。</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6EE56976-5215-4E34-9173-B03033B6EDFB}"/>
              </a:ext>
            </a:extLst>
          </p:cNvPr>
          <p:cNvSpPr txBox="1"/>
          <p:nvPr/>
        </p:nvSpPr>
        <p:spPr>
          <a:xfrm>
            <a:off x="395993" y="8651270"/>
            <a:ext cx="11862968" cy="461665"/>
          </a:xfrm>
          <a:prstGeom prst="rect">
            <a:avLst/>
          </a:prstGeom>
          <a:noFill/>
          <a:ln>
            <a:noFill/>
          </a:ln>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ルームミラーに吊り下げるなど、車外から見えやすい位置に掲示してください。</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69" name="円/楕円 14">
            <a:extLst>
              <a:ext uri="{FF2B5EF4-FFF2-40B4-BE49-F238E27FC236}">
                <a16:creationId xmlns:a16="http://schemas.microsoft.com/office/drawing/2014/main" id="{F247C59C-B234-4CCF-B719-38A6B3C6CEC0}"/>
              </a:ext>
            </a:extLst>
          </p:cNvPr>
          <p:cNvSpPr/>
          <p:nvPr/>
        </p:nvSpPr>
        <p:spPr>
          <a:xfrm>
            <a:off x="4297559" y="9182623"/>
            <a:ext cx="360169" cy="4280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2AECBEEC-CF4B-4BD7-A940-70D32A1A6CA5}"/>
              </a:ext>
            </a:extLst>
          </p:cNvPr>
          <p:cNvSpPr/>
          <p:nvPr/>
        </p:nvSpPr>
        <p:spPr>
          <a:xfrm>
            <a:off x="208421" y="9181728"/>
            <a:ext cx="4287379" cy="428060"/>
          </a:xfrm>
          <a:prstGeom prst="roundRect">
            <a:avLst>
              <a:gd name="adj" fmla="val 815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atin typeface="BIZ UDゴシック" panose="020B0400000000000000" pitchFamily="49" charset="-128"/>
                <a:ea typeface="BIZ UDゴシック" panose="020B0400000000000000" pitchFamily="49" charset="-128"/>
              </a:rPr>
              <a:t>利用証の交付を希望される方</a:t>
            </a:r>
            <a:endParaRPr lang="en-US" altLang="ja-JP" sz="2400" dirty="0">
              <a:latin typeface="BIZ UDゴシック" panose="020B0400000000000000" pitchFamily="49" charset="-128"/>
              <a:ea typeface="BIZ UDゴシック" panose="020B0400000000000000" pitchFamily="49" charset="-128"/>
            </a:endParaRPr>
          </a:p>
        </p:txBody>
      </p:sp>
      <p:sp>
        <p:nvSpPr>
          <p:cNvPr id="76" name="テキスト ボックス 75">
            <a:extLst>
              <a:ext uri="{FF2B5EF4-FFF2-40B4-BE49-F238E27FC236}">
                <a16:creationId xmlns:a16="http://schemas.microsoft.com/office/drawing/2014/main" id="{9D11445C-F398-41B1-A7B8-04F223957365}"/>
              </a:ext>
            </a:extLst>
          </p:cNvPr>
          <p:cNvSpPr txBox="1"/>
          <p:nvPr/>
        </p:nvSpPr>
        <p:spPr>
          <a:xfrm>
            <a:off x="284621" y="10176800"/>
            <a:ext cx="1901001" cy="446276"/>
          </a:xfrm>
          <a:prstGeom prst="rect">
            <a:avLst/>
          </a:prstGeom>
          <a:noFill/>
          <a:ln>
            <a:solidFill>
              <a:schemeClr val="tx1"/>
            </a:solidFill>
          </a:ln>
        </p:spPr>
        <p:txBody>
          <a:bodyPr wrap="square" rtlCol="0">
            <a:spAutoFit/>
          </a:bodyPr>
          <a:lstStyle/>
          <a:p>
            <a:pPr algn="ctr"/>
            <a:r>
              <a:rPr kumimoji="1" lang="ja-JP" altLang="en-US" sz="2300" b="1" dirty="0">
                <a:solidFill>
                  <a:srgbClr val="0070C0"/>
                </a:solidFill>
                <a:latin typeface="BIZ UDPゴシック" panose="020B0400000000000000" pitchFamily="50" charset="-128"/>
                <a:ea typeface="BIZ UDPゴシック" panose="020B0400000000000000" pitchFamily="50" charset="-128"/>
              </a:rPr>
              <a:t>交付対象者</a:t>
            </a:r>
            <a:endParaRPr kumimoji="1" lang="en-US" altLang="ja-JP" sz="2300" b="1" dirty="0">
              <a:solidFill>
                <a:srgbClr val="0070C0"/>
              </a:solidFill>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9A3AD7D3-1332-4709-A0C0-68338A01836E}"/>
              </a:ext>
            </a:extLst>
          </p:cNvPr>
          <p:cNvSpPr txBox="1"/>
          <p:nvPr/>
        </p:nvSpPr>
        <p:spPr>
          <a:xfrm>
            <a:off x="283405" y="10645799"/>
            <a:ext cx="7850945" cy="1061829"/>
          </a:xfrm>
          <a:prstGeom prst="rect">
            <a:avLst/>
          </a:prstGeom>
          <a:noFill/>
          <a:ln>
            <a:noFill/>
          </a:ln>
        </p:spPr>
        <p:txBody>
          <a:bodyPr wrap="square" rtlCol="0">
            <a:spAutoFit/>
          </a:bodyPr>
          <a:lstStyle/>
          <a:p>
            <a:r>
              <a:rPr kumimoji="1" lang="ja-JP" altLang="en-US" sz="2100" b="1" dirty="0">
                <a:latin typeface="BIZ UDPゴシック" panose="020B0400000000000000" pitchFamily="50" charset="-128"/>
                <a:ea typeface="BIZ UDPゴシック" panose="020B0400000000000000" pitchFamily="50" charset="-128"/>
              </a:rPr>
              <a:t>身体障害者、知的障害者、精神障害者、難病患者、要介護高齢者、妊産婦等、けが人などで、移動に配慮が必要な人です。県ホームページをご覧いただくか、下記の問い合わせ先へご連絡ください。</a:t>
            </a:r>
            <a:endParaRPr kumimoji="1" lang="en-US" altLang="ja-JP" sz="2100" b="1" dirty="0">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1E7FB3D1-E693-4A75-B78A-8FABAD84931C}"/>
              </a:ext>
            </a:extLst>
          </p:cNvPr>
          <p:cNvSpPr txBox="1"/>
          <p:nvPr/>
        </p:nvSpPr>
        <p:spPr>
          <a:xfrm>
            <a:off x="322721" y="11716106"/>
            <a:ext cx="2229979" cy="446276"/>
          </a:xfrm>
          <a:prstGeom prst="rect">
            <a:avLst/>
          </a:prstGeom>
          <a:noFill/>
          <a:ln>
            <a:solidFill>
              <a:schemeClr val="tx1"/>
            </a:solidFill>
          </a:ln>
        </p:spPr>
        <p:txBody>
          <a:bodyPr wrap="square" rtlCol="0">
            <a:spAutoFit/>
          </a:bodyPr>
          <a:lstStyle/>
          <a:p>
            <a:pPr algn="ctr"/>
            <a:r>
              <a:rPr lang="ja-JP" altLang="en-US" sz="2300" b="1" dirty="0">
                <a:solidFill>
                  <a:srgbClr val="0070C0"/>
                </a:solidFill>
                <a:latin typeface="BIZ UDPゴシック" panose="020B0400000000000000" pitchFamily="50" charset="-128"/>
                <a:ea typeface="BIZ UDPゴシック" panose="020B0400000000000000" pitchFamily="50" charset="-128"/>
              </a:rPr>
              <a:t>利用証の種類</a:t>
            </a:r>
            <a:endParaRPr kumimoji="1" lang="en-US" altLang="ja-JP" sz="2300" b="1" dirty="0">
              <a:solidFill>
                <a:srgbClr val="0070C0"/>
              </a:solidFill>
              <a:latin typeface="BIZ UDPゴシック" panose="020B0400000000000000" pitchFamily="50" charset="-128"/>
              <a:ea typeface="BIZ UDPゴシック" panose="020B0400000000000000" pitchFamily="50" charset="-128"/>
            </a:endParaRPr>
          </a:p>
        </p:txBody>
      </p:sp>
      <p:sp>
        <p:nvSpPr>
          <p:cNvPr id="84" name="テキスト ボックス 83">
            <a:extLst>
              <a:ext uri="{FF2B5EF4-FFF2-40B4-BE49-F238E27FC236}">
                <a16:creationId xmlns:a16="http://schemas.microsoft.com/office/drawing/2014/main" id="{0C0D41C5-223F-46B2-931A-FE526EF56BD1}"/>
              </a:ext>
            </a:extLst>
          </p:cNvPr>
          <p:cNvSpPr txBox="1"/>
          <p:nvPr/>
        </p:nvSpPr>
        <p:spPr>
          <a:xfrm>
            <a:off x="321506" y="12185105"/>
            <a:ext cx="9060620" cy="738664"/>
          </a:xfrm>
          <a:prstGeom prst="rect">
            <a:avLst/>
          </a:prstGeom>
          <a:noFill/>
          <a:ln>
            <a:noFill/>
          </a:ln>
        </p:spPr>
        <p:txBody>
          <a:bodyPr wrap="square" rtlCol="0">
            <a:spAutoFit/>
          </a:bodyPr>
          <a:lstStyle/>
          <a:p>
            <a:pPr marL="342900" indent="-342900">
              <a:buFont typeface="Wingdings" panose="05000000000000000000" pitchFamily="2" charset="2"/>
              <a:buChar char="l"/>
            </a:pPr>
            <a:r>
              <a:rPr lang="ja-JP" altLang="en-US" sz="2100" b="1" dirty="0">
                <a:latin typeface="BIZ UDPゴシック" panose="020B0400000000000000" pitchFamily="50" charset="-128"/>
                <a:ea typeface="BIZ UDPゴシック" panose="020B0400000000000000" pitchFamily="50" charset="-128"/>
              </a:rPr>
              <a:t>車いすの使用者：車いす優先区画（左）</a:t>
            </a:r>
            <a:endParaRPr lang="en-US" altLang="ja-JP" sz="2100" b="1"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l"/>
            </a:pPr>
            <a:r>
              <a:rPr kumimoji="1" lang="ja-JP" altLang="en-US" sz="2100" b="1" dirty="0">
                <a:latin typeface="BIZ UDPゴシック" panose="020B0400000000000000" pitchFamily="50" charset="-128"/>
                <a:ea typeface="BIZ UDPゴシック" panose="020B0400000000000000" pitchFamily="50" charset="-128"/>
              </a:rPr>
              <a:t>車いす使用者以外の移動に配慮が必要な人：思いやり区画用（右）</a:t>
            </a:r>
            <a:endParaRPr kumimoji="1" lang="en-US" altLang="ja-JP" sz="2100" b="1" dirty="0">
              <a:latin typeface="BIZ UDPゴシック" panose="020B0400000000000000" pitchFamily="50" charset="-128"/>
              <a:ea typeface="BIZ UDPゴシック" panose="020B0400000000000000" pitchFamily="50" charset="-128"/>
            </a:endParaRPr>
          </a:p>
        </p:txBody>
      </p:sp>
      <p:pic>
        <p:nvPicPr>
          <p:cNvPr id="85" name="図 84">
            <a:extLst>
              <a:ext uri="{FF2B5EF4-FFF2-40B4-BE49-F238E27FC236}">
                <a16:creationId xmlns:a16="http://schemas.microsoft.com/office/drawing/2014/main" id="{C91B85D6-E12A-4D3F-97EB-6D2CF80505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85292" y="9845589"/>
            <a:ext cx="1747051" cy="3131810"/>
          </a:xfrm>
          <a:prstGeom prst="rect">
            <a:avLst/>
          </a:prstGeom>
        </p:spPr>
      </p:pic>
      <p:pic>
        <p:nvPicPr>
          <p:cNvPr id="86" name="図 85">
            <a:extLst>
              <a:ext uri="{FF2B5EF4-FFF2-40B4-BE49-F238E27FC236}">
                <a16:creationId xmlns:a16="http://schemas.microsoft.com/office/drawing/2014/main" id="{57166017-1068-4412-9E02-533B645D69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63806" y="9837638"/>
            <a:ext cx="1748581" cy="3143658"/>
          </a:xfrm>
          <a:prstGeom prst="rect">
            <a:avLst/>
          </a:prstGeom>
        </p:spPr>
      </p:pic>
      <p:sp>
        <p:nvSpPr>
          <p:cNvPr id="91" name="テキスト ボックス 90">
            <a:extLst>
              <a:ext uri="{FF2B5EF4-FFF2-40B4-BE49-F238E27FC236}">
                <a16:creationId xmlns:a16="http://schemas.microsoft.com/office/drawing/2014/main" id="{BA4D50E3-D812-4FD3-89ED-83FE0C5B80E1}"/>
              </a:ext>
            </a:extLst>
          </p:cNvPr>
          <p:cNvSpPr txBox="1"/>
          <p:nvPr/>
        </p:nvSpPr>
        <p:spPr>
          <a:xfrm>
            <a:off x="321506" y="12994901"/>
            <a:ext cx="4050469" cy="446276"/>
          </a:xfrm>
          <a:prstGeom prst="rect">
            <a:avLst/>
          </a:prstGeom>
          <a:noFill/>
          <a:ln>
            <a:solidFill>
              <a:schemeClr val="tx1"/>
            </a:solidFill>
          </a:ln>
        </p:spPr>
        <p:txBody>
          <a:bodyPr wrap="square" rtlCol="0">
            <a:spAutoFit/>
          </a:bodyPr>
          <a:lstStyle/>
          <a:p>
            <a:pPr algn="ctr"/>
            <a:r>
              <a:rPr lang="ja-JP" altLang="en-US" sz="2300" b="1" dirty="0">
                <a:solidFill>
                  <a:srgbClr val="0070C0"/>
                </a:solidFill>
                <a:latin typeface="BIZ UDPゴシック" panose="020B0400000000000000" pitchFamily="50" charset="-128"/>
                <a:ea typeface="BIZ UDPゴシック" panose="020B0400000000000000" pitchFamily="50" charset="-128"/>
              </a:rPr>
              <a:t>申請窓口および問い合わせ先</a:t>
            </a:r>
            <a:endParaRPr kumimoji="1" lang="en-US" altLang="ja-JP" sz="2300" b="1" dirty="0">
              <a:solidFill>
                <a:srgbClr val="0070C0"/>
              </a:solidFill>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139F1763-7660-4151-87B7-7AA47A7F5C2A}"/>
              </a:ext>
            </a:extLst>
          </p:cNvPr>
          <p:cNvSpPr txBox="1"/>
          <p:nvPr/>
        </p:nvSpPr>
        <p:spPr>
          <a:xfrm>
            <a:off x="353275" y="13482214"/>
            <a:ext cx="11485448" cy="415498"/>
          </a:xfrm>
          <a:prstGeom prst="rect">
            <a:avLst/>
          </a:prstGeom>
          <a:noFill/>
        </p:spPr>
        <p:txBody>
          <a:bodyPr wrap="square" rtlCol="0">
            <a:spAutoFit/>
          </a:bodyPr>
          <a:lstStyle/>
          <a:p>
            <a:r>
              <a:rPr kumimoji="1" lang="zh-TW" altLang="en-US" sz="2100" dirty="0">
                <a:latin typeface="BIZ UDゴシック" panose="020B0400000000000000" pitchFamily="49" charset="-128"/>
                <a:ea typeface="BIZ UDゴシック" panose="020B0400000000000000" pitchFamily="49" charset="-128"/>
              </a:rPr>
              <a:t>滋賀県健康医療福祉部健康福祉政策課</a:t>
            </a:r>
          </a:p>
        </p:txBody>
      </p:sp>
      <p:sp>
        <p:nvSpPr>
          <p:cNvPr id="103" name="テキスト ボックス 102">
            <a:extLst>
              <a:ext uri="{FF2B5EF4-FFF2-40B4-BE49-F238E27FC236}">
                <a16:creationId xmlns:a16="http://schemas.microsoft.com/office/drawing/2014/main" id="{41239123-FAF4-4AB8-B1FA-77F9982CAAD8}"/>
              </a:ext>
            </a:extLst>
          </p:cNvPr>
          <p:cNvSpPr txBox="1"/>
          <p:nvPr/>
        </p:nvSpPr>
        <p:spPr>
          <a:xfrm>
            <a:off x="584753" y="13940132"/>
            <a:ext cx="11485448" cy="738664"/>
          </a:xfrm>
          <a:prstGeom prst="rect">
            <a:avLst/>
          </a:prstGeom>
          <a:noFill/>
        </p:spPr>
        <p:txBody>
          <a:bodyPr wrap="square" rtlCol="0">
            <a:spAutoFit/>
          </a:bodyPr>
          <a:lstStyle/>
          <a:p>
            <a:r>
              <a:rPr kumimoji="1" lang="zh-TW" altLang="en-US" sz="2100" dirty="0">
                <a:latin typeface="BIZ UDゴシック" panose="020B0400000000000000" pitchFamily="49" charset="-128"/>
                <a:ea typeface="BIZ UDゴシック" panose="020B0400000000000000" pitchFamily="49" charset="-128"/>
              </a:rPr>
              <a:t>☎</a:t>
            </a:r>
            <a:r>
              <a:rPr kumimoji="1" lang="en-US" altLang="ja-JP" sz="2100" dirty="0">
                <a:latin typeface="BIZ UDゴシック" panose="020B0400000000000000" pitchFamily="49" charset="-128"/>
                <a:ea typeface="BIZ UDゴシック" panose="020B0400000000000000" pitchFamily="49" charset="-128"/>
              </a:rPr>
              <a:t>〔</a:t>
            </a:r>
            <a:r>
              <a:rPr kumimoji="1" lang="ja-JP" altLang="en-US" sz="2100" dirty="0">
                <a:latin typeface="BIZ UDゴシック" panose="020B0400000000000000" pitchFamily="49" charset="-128"/>
                <a:ea typeface="BIZ UDゴシック" panose="020B0400000000000000" pitchFamily="49" charset="-128"/>
              </a:rPr>
              <a:t>電話</a:t>
            </a:r>
            <a:r>
              <a:rPr kumimoji="1" lang="en-US" altLang="ja-JP" sz="2100" dirty="0">
                <a:latin typeface="BIZ UDゴシック" panose="020B0400000000000000" pitchFamily="49" charset="-128"/>
                <a:ea typeface="BIZ UDゴシック" panose="020B0400000000000000" pitchFamily="49" charset="-128"/>
              </a:rPr>
              <a:t>〕</a:t>
            </a:r>
            <a:r>
              <a:rPr kumimoji="1" lang="zh-TW" altLang="en-US" sz="2100" dirty="0">
                <a:latin typeface="BIZ UDゴシック" panose="020B0400000000000000" pitchFamily="49" charset="-128"/>
                <a:ea typeface="BIZ UDゴシック" panose="020B0400000000000000" pitchFamily="49" charset="-128"/>
              </a:rPr>
              <a:t> </a:t>
            </a:r>
            <a:r>
              <a:rPr kumimoji="1" lang="en-US" altLang="zh-TW" sz="2100" dirty="0">
                <a:latin typeface="BIZ UDゴシック" panose="020B0400000000000000" pitchFamily="49" charset="-128"/>
                <a:ea typeface="BIZ UDゴシック" panose="020B0400000000000000" pitchFamily="49" charset="-128"/>
              </a:rPr>
              <a:t>077</a:t>
            </a:r>
            <a:r>
              <a:rPr kumimoji="1" lang="zh-TW" altLang="en-US" sz="2100" dirty="0">
                <a:latin typeface="BIZ UDゴシック" panose="020B0400000000000000" pitchFamily="49" charset="-128"/>
                <a:ea typeface="BIZ UDゴシック" panose="020B0400000000000000" pitchFamily="49" charset="-128"/>
              </a:rPr>
              <a:t>－</a:t>
            </a:r>
            <a:r>
              <a:rPr kumimoji="1" lang="en-US" altLang="zh-TW" sz="2100" dirty="0">
                <a:latin typeface="BIZ UDゴシック" panose="020B0400000000000000" pitchFamily="49" charset="-128"/>
                <a:ea typeface="BIZ UDゴシック" panose="020B0400000000000000" pitchFamily="49" charset="-128"/>
              </a:rPr>
              <a:t>528</a:t>
            </a:r>
            <a:r>
              <a:rPr kumimoji="1" lang="zh-TW" altLang="en-US" sz="2100" dirty="0">
                <a:latin typeface="BIZ UDゴシック" panose="020B0400000000000000" pitchFamily="49" charset="-128"/>
                <a:ea typeface="BIZ UDゴシック" panose="020B0400000000000000" pitchFamily="49" charset="-128"/>
              </a:rPr>
              <a:t>－</a:t>
            </a:r>
            <a:r>
              <a:rPr kumimoji="1" lang="en-US" altLang="zh-TW" sz="2100" dirty="0">
                <a:latin typeface="BIZ UDゴシック" panose="020B0400000000000000" pitchFamily="49" charset="-128"/>
                <a:ea typeface="BIZ UDゴシック" panose="020B0400000000000000" pitchFamily="49" charset="-128"/>
              </a:rPr>
              <a:t>3512</a:t>
            </a:r>
            <a:r>
              <a:rPr lang="ja-JP" altLang="en-US" sz="2100" dirty="0">
                <a:latin typeface="BIZ UDゴシック" panose="020B0400000000000000" pitchFamily="49" charset="-128"/>
                <a:ea typeface="BIZ UDゴシック" panose="020B0400000000000000" pitchFamily="49" charset="-128"/>
              </a:rPr>
              <a:t>　</a:t>
            </a:r>
            <a:r>
              <a:rPr kumimoji="1" lang="zh-TW" altLang="en-US" sz="2100" dirty="0">
                <a:latin typeface="BIZ UDゴシック" panose="020B0400000000000000" pitchFamily="49" charset="-128"/>
                <a:ea typeface="BIZ UDゴシック" panose="020B0400000000000000" pitchFamily="49" charset="-128"/>
              </a:rPr>
              <a:t>📠</a:t>
            </a:r>
            <a:r>
              <a:rPr kumimoji="1" lang="en-US" altLang="ja-JP" sz="2100" dirty="0">
                <a:latin typeface="BIZ UDゴシック" panose="020B0400000000000000" pitchFamily="49" charset="-128"/>
                <a:ea typeface="BIZ UDゴシック" panose="020B0400000000000000" pitchFamily="49" charset="-128"/>
              </a:rPr>
              <a:t>〔FAX〕</a:t>
            </a:r>
            <a:r>
              <a:rPr kumimoji="1" lang="zh-TW" altLang="en-US" sz="2100" dirty="0">
                <a:latin typeface="BIZ UDゴシック" panose="020B0400000000000000" pitchFamily="49" charset="-128"/>
                <a:ea typeface="BIZ UDゴシック" panose="020B0400000000000000" pitchFamily="49" charset="-128"/>
              </a:rPr>
              <a:t> </a:t>
            </a:r>
            <a:r>
              <a:rPr kumimoji="1" lang="en-US" altLang="zh-TW" sz="2100" dirty="0">
                <a:latin typeface="BIZ UDゴシック" panose="020B0400000000000000" pitchFamily="49" charset="-128"/>
                <a:ea typeface="BIZ UDゴシック" panose="020B0400000000000000" pitchFamily="49" charset="-128"/>
              </a:rPr>
              <a:t>077</a:t>
            </a:r>
            <a:r>
              <a:rPr kumimoji="1" lang="zh-TW" altLang="en-US" sz="2100" dirty="0">
                <a:latin typeface="BIZ UDゴシック" panose="020B0400000000000000" pitchFamily="49" charset="-128"/>
                <a:ea typeface="BIZ UDゴシック" panose="020B0400000000000000" pitchFamily="49" charset="-128"/>
              </a:rPr>
              <a:t>－</a:t>
            </a:r>
            <a:r>
              <a:rPr kumimoji="1" lang="en-US" altLang="zh-TW" sz="2100" dirty="0">
                <a:latin typeface="BIZ UDゴシック" panose="020B0400000000000000" pitchFamily="49" charset="-128"/>
                <a:ea typeface="BIZ UDゴシック" panose="020B0400000000000000" pitchFamily="49" charset="-128"/>
              </a:rPr>
              <a:t>528</a:t>
            </a:r>
            <a:r>
              <a:rPr kumimoji="1" lang="zh-TW" altLang="en-US" sz="2100" dirty="0">
                <a:latin typeface="BIZ UDゴシック" panose="020B0400000000000000" pitchFamily="49" charset="-128"/>
                <a:ea typeface="BIZ UDゴシック" panose="020B0400000000000000" pitchFamily="49" charset="-128"/>
              </a:rPr>
              <a:t>－</a:t>
            </a:r>
            <a:r>
              <a:rPr kumimoji="1" lang="en-US" altLang="zh-TW" sz="2100" dirty="0">
                <a:latin typeface="BIZ UDゴシック" panose="020B0400000000000000" pitchFamily="49" charset="-128"/>
                <a:ea typeface="BIZ UDゴシック" panose="020B0400000000000000" pitchFamily="49" charset="-128"/>
              </a:rPr>
              <a:t>4850</a:t>
            </a:r>
          </a:p>
          <a:p>
            <a:r>
              <a:rPr kumimoji="1" lang="en-US" altLang="zh-TW" sz="2100" dirty="0">
                <a:latin typeface="BIZ UDゴシック" panose="020B0400000000000000" pitchFamily="49" charset="-128"/>
                <a:ea typeface="BIZ UDゴシック" panose="020B0400000000000000" pitchFamily="49" charset="-128"/>
              </a:rPr>
              <a:t>✉</a:t>
            </a:r>
            <a:r>
              <a:rPr kumimoji="1" lang="en-US" altLang="ja-JP" sz="2100" dirty="0">
                <a:latin typeface="BIZ UDゴシック" panose="020B0400000000000000" pitchFamily="49" charset="-128"/>
                <a:ea typeface="BIZ UDゴシック" panose="020B0400000000000000" pitchFamily="49" charset="-128"/>
              </a:rPr>
              <a:t>〔</a:t>
            </a:r>
            <a:r>
              <a:rPr kumimoji="1" lang="ja-JP" altLang="en-US" sz="2100" dirty="0">
                <a:latin typeface="BIZ UDゴシック" panose="020B0400000000000000" pitchFamily="49" charset="-128"/>
                <a:ea typeface="BIZ UDゴシック" panose="020B0400000000000000" pitchFamily="49" charset="-128"/>
              </a:rPr>
              <a:t>メール</a:t>
            </a:r>
            <a:r>
              <a:rPr kumimoji="1" lang="en-US" altLang="ja-JP" sz="2100" dirty="0">
                <a:latin typeface="BIZ UDゴシック" panose="020B0400000000000000" pitchFamily="49" charset="-128"/>
                <a:ea typeface="BIZ UDゴシック" panose="020B0400000000000000" pitchFamily="49" charset="-128"/>
              </a:rPr>
              <a:t>〕</a:t>
            </a:r>
            <a:r>
              <a:rPr kumimoji="1" lang="en-US" altLang="zh-TW" sz="2100" dirty="0">
                <a:latin typeface="BIZ UDゴシック" panose="020B0400000000000000" pitchFamily="49" charset="-128"/>
                <a:ea typeface="BIZ UDゴシック" panose="020B0400000000000000" pitchFamily="49" charset="-128"/>
              </a:rPr>
              <a:t> ea0001@pref.shiga.lg.jp</a:t>
            </a:r>
          </a:p>
        </p:txBody>
      </p:sp>
      <p:sp>
        <p:nvSpPr>
          <p:cNvPr id="104" name="角丸四角形 31">
            <a:extLst>
              <a:ext uri="{FF2B5EF4-FFF2-40B4-BE49-F238E27FC236}">
                <a16:creationId xmlns:a16="http://schemas.microsoft.com/office/drawing/2014/main" id="{047A2274-215A-43F1-9F7D-6D496270CB0F}"/>
              </a:ext>
            </a:extLst>
          </p:cNvPr>
          <p:cNvSpPr/>
          <p:nvPr/>
        </p:nvSpPr>
        <p:spPr>
          <a:xfrm>
            <a:off x="1422400" y="14876776"/>
            <a:ext cx="9114973" cy="1316687"/>
          </a:xfrm>
          <a:prstGeom prst="roundRect">
            <a:avLst>
              <a:gd name="adj"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5" name="テキスト ボックス 104">
            <a:extLst>
              <a:ext uri="{FF2B5EF4-FFF2-40B4-BE49-F238E27FC236}">
                <a16:creationId xmlns:a16="http://schemas.microsoft.com/office/drawing/2014/main" id="{9B7A2C07-0171-4760-854D-10824540625D}"/>
              </a:ext>
            </a:extLst>
          </p:cNvPr>
          <p:cNvSpPr txBox="1"/>
          <p:nvPr/>
        </p:nvSpPr>
        <p:spPr>
          <a:xfrm>
            <a:off x="1936184" y="15000267"/>
            <a:ext cx="8589707" cy="1077218"/>
          </a:xfrm>
          <a:prstGeom prst="rect">
            <a:avLst/>
          </a:prstGeom>
          <a:noFill/>
          <a:ln>
            <a:noFill/>
          </a:ln>
        </p:spPr>
        <p:txBody>
          <a:bodyPr wrap="square" rtlCol="0">
            <a:spAutoFit/>
          </a:bodyPr>
          <a:lstStyle/>
          <a:p>
            <a:r>
              <a:rPr kumimoji="1" lang="ja-JP" altLang="en-US" sz="3200" b="1" dirty="0">
                <a:solidFill>
                  <a:srgbClr val="0070C0"/>
                </a:solidFill>
                <a:latin typeface="BIZ UDPゴシック" panose="020B0400000000000000" pitchFamily="50" charset="-128"/>
                <a:ea typeface="BIZ UDPゴシック" panose="020B0400000000000000" pitchFamily="50" charset="-128"/>
              </a:rPr>
              <a:t>配布元：駐車場管理者：〇〇〇〇〇〇〇〇</a:t>
            </a:r>
            <a:endParaRPr kumimoji="1" lang="en-US" altLang="ja-JP" sz="3200" b="1" dirty="0">
              <a:solidFill>
                <a:srgbClr val="0070C0"/>
              </a:solidFill>
              <a:latin typeface="BIZ UDPゴシック" panose="020B0400000000000000" pitchFamily="50" charset="-128"/>
              <a:ea typeface="BIZ UDPゴシック" panose="020B0400000000000000" pitchFamily="50" charset="-128"/>
            </a:endParaRPr>
          </a:p>
          <a:p>
            <a:r>
              <a:rPr lang="ja-JP" altLang="en-US" sz="3200" b="1" dirty="0">
                <a:solidFill>
                  <a:srgbClr val="0070C0"/>
                </a:solidFill>
                <a:latin typeface="BIZ UDPゴシック" panose="020B0400000000000000" pitchFamily="50" charset="-128"/>
                <a:ea typeface="BIZ UDPゴシック" panose="020B0400000000000000" pitchFamily="50" charset="-128"/>
              </a:rPr>
              <a:t>（連絡先　</a:t>
            </a:r>
            <a:r>
              <a:rPr lang="en-US" altLang="ja-JP" sz="3200" b="1" dirty="0">
                <a:solidFill>
                  <a:srgbClr val="0070C0"/>
                </a:solidFill>
                <a:latin typeface="BIZ UDPゴシック" panose="020B0400000000000000" pitchFamily="50" charset="-128"/>
                <a:ea typeface="BIZ UDPゴシック" panose="020B0400000000000000" pitchFamily="50" charset="-128"/>
              </a:rPr>
              <a:t>× × × × ×</a:t>
            </a:r>
            <a:r>
              <a:rPr lang="ja-JP" altLang="en-US" sz="3200" b="1" dirty="0">
                <a:solidFill>
                  <a:srgbClr val="0070C0"/>
                </a:solidFill>
                <a:latin typeface="BIZ UDPゴシック" panose="020B0400000000000000" pitchFamily="50" charset="-128"/>
                <a:ea typeface="BIZ UDPゴシック" panose="020B0400000000000000" pitchFamily="50" charset="-128"/>
              </a:rPr>
              <a:t>ー</a:t>
            </a:r>
            <a:r>
              <a:rPr lang="en-US" altLang="ja-JP" sz="3200" b="1" dirty="0">
                <a:solidFill>
                  <a:srgbClr val="0070C0"/>
                </a:solidFill>
                <a:latin typeface="BIZ UDPゴシック" panose="020B0400000000000000" pitchFamily="50" charset="-128"/>
                <a:ea typeface="BIZ UDPゴシック" panose="020B0400000000000000" pitchFamily="50" charset="-128"/>
              </a:rPr>
              <a:t>× × × </a:t>
            </a:r>
            <a:r>
              <a:rPr lang="ja-JP" altLang="en-US" sz="3200" b="1" dirty="0">
                <a:solidFill>
                  <a:srgbClr val="0070C0"/>
                </a:solidFill>
                <a:latin typeface="BIZ UDPゴシック" panose="020B0400000000000000" pitchFamily="50" charset="-128"/>
                <a:ea typeface="BIZ UDPゴシック" panose="020B0400000000000000" pitchFamily="50" charset="-128"/>
              </a:rPr>
              <a:t>ー</a:t>
            </a:r>
            <a:r>
              <a:rPr lang="en-US" altLang="ja-JP" sz="3200" b="1" dirty="0">
                <a:solidFill>
                  <a:srgbClr val="0070C0"/>
                </a:solidFill>
                <a:latin typeface="BIZ UDPゴシック" panose="020B0400000000000000" pitchFamily="50" charset="-128"/>
                <a:ea typeface="BIZ UDPゴシック" panose="020B0400000000000000" pitchFamily="50" charset="-128"/>
              </a:rPr>
              <a:t>× × × × </a:t>
            </a:r>
            <a:r>
              <a:rPr lang="ja-JP" altLang="en-US" sz="3200" b="1" dirty="0">
                <a:solidFill>
                  <a:srgbClr val="0070C0"/>
                </a:solidFill>
                <a:latin typeface="BIZ UDPゴシック" panose="020B0400000000000000" pitchFamily="50" charset="-128"/>
                <a:ea typeface="BIZ UDPゴシック" panose="020B0400000000000000" pitchFamily="50" charset="-128"/>
              </a:rPr>
              <a:t>）</a:t>
            </a:r>
            <a:endParaRPr kumimoji="1" lang="en-US" altLang="ja-JP" sz="3200" b="1" dirty="0">
              <a:solidFill>
                <a:srgbClr val="0070C0"/>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ABA68AE7-90A5-4C39-BFD0-2FA56DCA67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92" t="2457" b="11782"/>
          <a:stretch/>
        </p:blipFill>
        <p:spPr>
          <a:xfrm>
            <a:off x="5278902" y="3065634"/>
            <a:ext cx="6322723" cy="3050128"/>
          </a:xfrm>
          <a:prstGeom prst="rect">
            <a:avLst/>
          </a:prstGeom>
        </p:spPr>
      </p:pic>
      <p:cxnSp>
        <p:nvCxnSpPr>
          <p:cNvPr id="35" name="直線矢印コネクタ 34">
            <a:extLst>
              <a:ext uri="{FF2B5EF4-FFF2-40B4-BE49-F238E27FC236}">
                <a16:creationId xmlns:a16="http://schemas.microsoft.com/office/drawing/2014/main" id="{1EC45555-222D-4603-AFAE-8DF82C2230EB}"/>
              </a:ext>
            </a:extLst>
          </p:cNvPr>
          <p:cNvCxnSpPr>
            <a:cxnSpLocks/>
          </p:cNvCxnSpPr>
          <p:nvPr/>
        </p:nvCxnSpPr>
        <p:spPr>
          <a:xfrm>
            <a:off x="5380567" y="6115726"/>
            <a:ext cx="2816225" cy="1"/>
          </a:xfrm>
          <a:prstGeom prst="straightConnector1">
            <a:avLst/>
          </a:prstGeom>
          <a:ln w="111125">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4568918-05CD-4925-8FB8-320C8EB33125}"/>
              </a:ext>
            </a:extLst>
          </p:cNvPr>
          <p:cNvSpPr/>
          <p:nvPr/>
        </p:nvSpPr>
        <p:spPr>
          <a:xfrm>
            <a:off x="5958231" y="6126777"/>
            <a:ext cx="2510607" cy="455447"/>
          </a:xfrm>
          <a:prstGeom prst="rect">
            <a:avLst/>
          </a:prstGeom>
        </p:spPr>
        <p:txBody>
          <a:bodyPr wrap="square" lIns="71567" tIns="35783" rIns="71567" bIns="35783">
            <a:spAutoFit/>
          </a:bodyPr>
          <a:lstStyle/>
          <a:p>
            <a:pPr>
              <a:lnSpc>
                <a:spcPct val="150000"/>
              </a:lnSpc>
              <a:buClr>
                <a:srgbClr val="FF0000"/>
              </a:buClr>
              <a:buSzPct val="110000"/>
            </a:pPr>
            <a:r>
              <a:rPr lang="ja-JP" altLang="en-US" sz="2000" b="1" dirty="0">
                <a:latin typeface="BIZ UDゴシック" panose="020B0400000000000000" pitchFamily="49" charset="-128"/>
                <a:ea typeface="BIZ UDゴシック" panose="020B0400000000000000" pitchFamily="49" charset="-128"/>
              </a:rPr>
              <a:t>通常より広い</a:t>
            </a:r>
            <a:endParaRPr lang="en-US" altLang="ja-JP" sz="2000" b="1" dirty="0">
              <a:latin typeface="BIZ UDゴシック" panose="020B0400000000000000" pitchFamily="49" charset="-128"/>
              <a:ea typeface="BIZ UDゴシック" panose="020B0400000000000000" pitchFamily="49" charset="-128"/>
            </a:endParaRPr>
          </a:p>
        </p:txBody>
      </p:sp>
      <p:sp>
        <p:nvSpPr>
          <p:cNvPr id="38" name="正方形/長方形 37">
            <a:extLst>
              <a:ext uri="{FF2B5EF4-FFF2-40B4-BE49-F238E27FC236}">
                <a16:creationId xmlns:a16="http://schemas.microsoft.com/office/drawing/2014/main" id="{7A1CA0A0-3672-4B34-97FA-8E48D7400D44}"/>
              </a:ext>
            </a:extLst>
          </p:cNvPr>
          <p:cNvSpPr/>
          <p:nvPr/>
        </p:nvSpPr>
        <p:spPr>
          <a:xfrm>
            <a:off x="10672811" y="6124552"/>
            <a:ext cx="2510607" cy="455447"/>
          </a:xfrm>
          <a:prstGeom prst="rect">
            <a:avLst/>
          </a:prstGeom>
        </p:spPr>
        <p:txBody>
          <a:bodyPr wrap="square" lIns="71567" tIns="35783" rIns="71567" bIns="35783">
            <a:spAutoFit/>
          </a:bodyPr>
          <a:lstStyle/>
          <a:p>
            <a:pPr>
              <a:lnSpc>
                <a:spcPct val="150000"/>
              </a:lnSpc>
              <a:buClr>
                <a:srgbClr val="FF0000"/>
              </a:buClr>
              <a:buSzPct val="110000"/>
            </a:pPr>
            <a:r>
              <a:rPr lang="ja-JP" altLang="en-US" sz="2000" b="1" dirty="0">
                <a:latin typeface="BIZ UDゴシック" panose="020B0400000000000000" pitchFamily="49" charset="-128"/>
                <a:ea typeface="BIZ UDゴシック" panose="020B0400000000000000" pitchFamily="49" charset="-128"/>
              </a:rPr>
              <a:t>通常幅</a:t>
            </a:r>
            <a:endParaRPr lang="en-US" altLang="ja-JP" sz="2000" b="1" dirty="0">
              <a:latin typeface="BIZ UDゴシック" panose="020B0400000000000000" pitchFamily="49" charset="-128"/>
              <a:ea typeface="BIZ UDゴシック" panose="020B0400000000000000" pitchFamily="49" charset="-128"/>
            </a:endParaRPr>
          </a:p>
        </p:txBody>
      </p:sp>
      <p:sp>
        <p:nvSpPr>
          <p:cNvPr id="43" name="正方形/長方形 42">
            <a:extLst>
              <a:ext uri="{FF2B5EF4-FFF2-40B4-BE49-F238E27FC236}">
                <a16:creationId xmlns:a16="http://schemas.microsoft.com/office/drawing/2014/main" id="{E582A0EA-D3A0-4450-9095-EB5E0E0AB89C}"/>
              </a:ext>
            </a:extLst>
          </p:cNvPr>
          <p:cNvSpPr/>
          <p:nvPr/>
        </p:nvSpPr>
        <p:spPr>
          <a:xfrm>
            <a:off x="8695365" y="6126316"/>
            <a:ext cx="2510607" cy="455447"/>
          </a:xfrm>
          <a:prstGeom prst="rect">
            <a:avLst/>
          </a:prstGeom>
        </p:spPr>
        <p:txBody>
          <a:bodyPr wrap="square" lIns="71567" tIns="35783" rIns="71567" bIns="35783">
            <a:spAutoFit/>
          </a:bodyPr>
          <a:lstStyle/>
          <a:p>
            <a:pPr>
              <a:lnSpc>
                <a:spcPct val="150000"/>
              </a:lnSpc>
              <a:buClr>
                <a:srgbClr val="FF0000"/>
              </a:buClr>
              <a:buSzPct val="110000"/>
            </a:pPr>
            <a:r>
              <a:rPr lang="ja-JP" altLang="en-US" sz="2000" b="1" dirty="0">
                <a:latin typeface="BIZ UDゴシック" panose="020B0400000000000000" pitchFamily="49" charset="-128"/>
                <a:ea typeface="BIZ UDゴシック" panose="020B0400000000000000" pitchFamily="49" charset="-128"/>
              </a:rPr>
              <a:t>通常幅</a:t>
            </a:r>
            <a:endParaRPr lang="en-US" altLang="ja-JP" sz="2000" b="1" dirty="0">
              <a:latin typeface="BIZ UDゴシック" panose="020B0400000000000000" pitchFamily="49" charset="-128"/>
              <a:ea typeface="BIZ UDゴシック" panose="020B0400000000000000" pitchFamily="49" charset="-128"/>
            </a:endParaRPr>
          </a:p>
        </p:txBody>
      </p:sp>
      <p:pic>
        <p:nvPicPr>
          <p:cNvPr id="46" name="図 45">
            <a:extLst>
              <a:ext uri="{FF2B5EF4-FFF2-40B4-BE49-F238E27FC236}">
                <a16:creationId xmlns:a16="http://schemas.microsoft.com/office/drawing/2014/main" id="{E138E406-3881-4AA6-B3E8-E13E03FE05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324" t="2457" r="18962" b="11782"/>
          <a:stretch/>
        </p:blipFill>
        <p:spPr>
          <a:xfrm>
            <a:off x="10133395" y="3090769"/>
            <a:ext cx="1999649" cy="3024957"/>
          </a:xfrm>
          <a:prstGeom prst="rect">
            <a:avLst/>
          </a:prstGeom>
        </p:spPr>
      </p:pic>
      <p:pic>
        <p:nvPicPr>
          <p:cNvPr id="19" name="図 18">
            <a:extLst>
              <a:ext uri="{FF2B5EF4-FFF2-40B4-BE49-F238E27FC236}">
                <a16:creationId xmlns:a16="http://schemas.microsoft.com/office/drawing/2014/main" id="{5B6462A0-A0D5-4761-AF66-DB642342E2DC}"/>
              </a:ext>
            </a:extLst>
          </p:cNvPr>
          <p:cNvPicPr>
            <a:picLocks noChangeAspect="1"/>
          </p:cNvPicPr>
          <p:nvPr/>
        </p:nvPicPr>
        <p:blipFill rotWithShape="1">
          <a:blip r:embed="rId6">
            <a:extLst>
              <a:ext uri="{28A0092B-C50C-407E-A947-70E740481C1C}">
                <a14:useLocalDpi xmlns:a14="http://schemas.microsoft.com/office/drawing/2010/main" val="0"/>
              </a:ext>
            </a:extLst>
          </a:blip>
          <a:srcRect l="68818" t="13951" r="7057" b="6854"/>
          <a:stretch/>
        </p:blipFill>
        <p:spPr>
          <a:xfrm>
            <a:off x="8201025" y="3073670"/>
            <a:ext cx="1937267" cy="3055471"/>
          </a:xfrm>
          <a:prstGeom prst="rect">
            <a:avLst/>
          </a:prstGeom>
        </p:spPr>
      </p:pic>
      <p:sp>
        <p:nvSpPr>
          <p:cNvPr id="3" name="正方形/長方形 2">
            <a:extLst>
              <a:ext uri="{FF2B5EF4-FFF2-40B4-BE49-F238E27FC236}">
                <a16:creationId xmlns:a16="http://schemas.microsoft.com/office/drawing/2014/main" id="{7E62EA5C-47A8-4BED-BB5A-B1FCB302F67F}"/>
              </a:ext>
            </a:extLst>
          </p:cNvPr>
          <p:cNvSpPr/>
          <p:nvPr/>
        </p:nvSpPr>
        <p:spPr>
          <a:xfrm>
            <a:off x="5278902" y="2846897"/>
            <a:ext cx="6857100" cy="326886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四角形: 角を丸くする 43">
            <a:extLst>
              <a:ext uri="{FF2B5EF4-FFF2-40B4-BE49-F238E27FC236}">
                <a16:creationId xmlns:a16="http://schemas.microsoft.com/office/drawing/2014/main" id="{52A5928D-3138-4874-8ABA-A5629E37E857}"/>
              </a:ext>
            </a:extLst>
          </p:cNvPr>
          <p:cNvSpPr/>
          <p:nvPr/>
        </p:nvSpPr>
        <p:spPr>
          <a:xfrm>
            <a:off x="5770408" y="2679507"/>
            <a:ext cx="1930329" cy="330323"/>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車いす優先区画</a:t>
            </a:r>
            <a:endParaRPr lang="en-US" altLang="ja-JP" dirty="0">
              <a:latin typeface="BIZ UDゴシック" panose="020B0400000000000000" pitchFamily="49" charset="-128"/>
              <a:ea typeface="BIZ UDゴシック" panose="020B0400000000000000" pitchFamily="49" charset="-128"/>
            </a:endParaRPr>
          </a:p>
        </p:txBody>
      </p:sp>
      <p:cxnSp>
        <p:nvCxnSpPr>
          <p:cNvPr id="42" name="直線矢印コネクタ 41">
            <a:extLst>
              <a:ext uri="{FF2B5EF4-FFF2-40B4-BE49-F238E27FC236}">
                <a16:creationId xmlns:a16="http://schemas.microsoft.com/office/drawing/2014/main" id="{C38415C6-FADC-4E9C-9161-73A05A7C81E4}"/>
              </a:ext>
            </a:extLst>
          </p:cNvPr>
          <p:cNvCxnSpPr>
            <a:cxnSpLocks/>
          </p:cNvCxnSpPr>
          <p:nvPr/>
        </p:nvCxnSpPr>
        <p:spPr>
          <a:xfrm>
            <a:off x="10145573" y="6115762"/>
            <a:ext cx="1924628" cy="8790"/>
          </a:xfrm>
          <a:prstGeom prst="straightConnector1">
            <a:avLst/>
          </a:prstGeom>
          <a:ln w="1111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5371FE7D-E047-47AF-9C7F-E9801EE7B3A3}"/>
              </a:ext>
            </a:extLst>
          </p:cNvPr>
          <p:cNvCxnSpPr>
            <a:cxnSpLocks/>
          </p:cNvCxnSpPr>
          <p:nvPr/>
        </p:nvCxnSpPr>
        <p:spPr>
          <a:xfrm>
            <a:off x="8199225" y="6114018"/>
            <a:ext cx="1939999" cy="36"/>
          </a:xfrm>
          <a:prstGeom prst="straightConnector1">
            <a:avLst/>
          </a:prstGeom>
          <a:ln w="1111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393A8713-E55D-4EF9-AB76-551BCF2F33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2457" y="3118304"/>
            <a:ext cx="1233715" cy="1240106"/>
          </a:xfrm>
          <a:prstGeom prst="rect">
            <a:avLst/>
          </a:prstGeom>
        </p:spPr>
      </p:pic>
      <p:sp>
        <p:nvSpPr>
          <p:cNvPr id="47" name="四角形: 角を丸くする 46">
            <a:extLst>
              <a:ext uri="{FF2B5EF4-FFF2-40B4-BE49-F238E27FC236}">
                <a16:creationId xmlns:a16="http://schemas.microsoft.com/office/drawing/2014/main" id="{A61D829B-81EB-4BD6-A0F1-5D6C864BCB75}"/>
              </a:ext>
            </a:extLst>
          </p:cNvPr>
          <p:cNvSpPr/>
          <p:nvPr/>
        </p:nvSpPr>
        <p:spPr>
          <a:xfrm>
            <a:off x="8298473" y="2679660"/>
            <a:ext cx="1686560" cy="330323"/>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思いやり区画</a:t>
            </a:r>
            <a:endParaRPr lang="en-US" altLang="ja-JP" dirty="0">
              <a:latin typeface="BIZ UDゴシック" panose="020B0400000000000000" pitchFamily="49" charset="-128"/>
              <a:ea typeface="BIZ UDゴシック" panose="020B0400000000000000" pitchFamily="49" charset="-128"/>
            </a:endParaRPr>
          </a:p>
        </p:txBody>
      </p:sp>
      <p:sp>
        <p:nvSpPr>
          <p:cNvPr id="49" name="四角形: 角を丸くする 48">
            <a:extLst>
              <a:ext uri="{FF2B5EF4-FFF2-40B4-BE49-F238E27FC236}">
                <a16:creationId xmlns:a16="http://schemas.microsoft.com/office/drawing/2014/main" id="{B7B48A43-7738-41AD-A984-E4245A857D03}"/>
              </a:ext>
            </a:extLst>
          </p:cNvPr>
          <p:cNvSpPr/>
          <p:nvPr/>
        </p:nvSpPr>
        <p:spPr>
          <a:xfrm>
            <a:off x="10515600" y="2685372"/>
            <a:ext cx="1210610" cy="330323"/>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通常区画</a:t>
            </a:r>
            <a:endParaRPr lang="en-US" altLang="ja-JP" dirty="0">
              <a:latin typeface="BIZ UDゴシック" panose="020B0400000000000000" pitchFamily="49" charset="-128"/>
              <a:ea typeface="BIZ UDゴシック" panose="020B0400000000000000" pitchFamily="49" charset="-128"/>
            </a:endParaRPr>
          </a:p>
        </p:txBody>
      </p:sp>
      <p:sp>
        <p:nvSpPr>
          <p:cNvPr id="52" name="角丸四角形 45">
            <a:extLst>
              <a:ext uri="{FF2B5EF4-FFF2-40B4-BE49-F238E27FC236}">
                <a16:creationId xmlns:a16="http://schemas.microsoft.com/office/drawing/2014/main" id="{01A52FDF-2498-42EC-8EF4-8378EFDFFCF6}"/>
              </a:ext>
            </a:extLst>
          </p:cNvPr>
          <p:cNvSpPr/>
          <p:nvPr/>
        </p:nvSpPr>
        <p:spPr>
          <a:xfrm>
            <a:off x="7867669" y="13846700"/>
            <a:ext cx="2273355" cy="609457"/>
          </a:xfrm>
          <a:prstGeom prst="roundRect">
            <a:avLst>
              <a:gd name="adj" fmla="val 104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B42D4B33-DEE2-4133-AD60-F71A3B970F8C}"/>
              </a:ext>
            </a:extLst>
          </p:cNvPr>
          <p:cNvSpPr txBox="1"/>
          <p:nvPr/>
        </p:nvSpPr>
        <p:spPr>
          <a:xfrm>
            <a:off x="7056107" y="13961521"/>
            <a:ext cx="3469785" cy="400110"/>
          </a:xfrm>
          <a:prstGeom prst="rect">
            <a:avLst/>
          </a:prstGeom>
          <a:noFill/>
        </p:spPr>
        <p:txBody>
          <a:bodyPr wrap="square" rtlCol="0">
            <a:spAutoFit/>
          </a:bodyPr>
          <a:lstStyle/>
          <a:p>
            <a:pPr algn="ctr"/>
            <a:r>
              <a:rPr lang="ja-JP" altLang="en-US" sz="2000" b="1" dirty="0">
                <a:latin typeface="BIZ UDゴシック" panose="020B0400000000000000" pitchFamily="49" charset="-128"/>
                <a:ea typeface="BIZ UDゴシック" panose="020B0400000000000000" pitchFamily="49" charset="-128"/>
              </a:rPr>
              <a:t>滋賀県 車いす</a:t>
            </a:r>
            <a:endParaRPr kumimoji="1" lang="en-US" altLang="ja-JP" sz="2000" b="1" dirty="0">
              <a:latin typeface="BIZ UDゴシック" panose="020B0400000000000000" pitchFamily="49" charset="-128"/>
              <a:ea typeface="BIZ UDゴシック" panose="020B0400000000000000" pitchFamily="49" charset="-128"/>
            </a:endParaRPr>
          </a:p>
        </p:txBody>
      </p:sp>
      <p:pic>
        <p:nvPicPr>
          <p:cNvPr id="54" name="図 53">
            <a:extLst>
              <a:ext uri="{FF2B5EF4-FFF2-40B4-BE49-F238E27FC236}">
                <a16:creationId xmlns:a16="http://schemas.microsoft.com/office/drawing/2014/main" id="{2ADB313D-340D-4DBB-AB7C-77E802EA99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1334" y="13912938"/>
            <a:ext cx="453238" cy="453238"/>
          </a:xfrm>
          <a:prstGeom prst="rect">
            <a:avLst/>
          </a:prstGeom>
        </p:spPr>
      </p:pic>
      <p:pic>
        <p:nvPicPr>
          <p:cNvPr id="11" name="図 10">
            <a:extLst>
              <a:ext uri="{FF2B5EF4-FFF2-40B4-BE49-F238E27FC236}">
                <a16:creationId xmlns:a16="http://schemas.microsoft.com/office/drawing/2014/main" id="{8C349C8C-D27F-4CAD-851C-0AB85A5F3F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64043" y="13268970"/>
            <a:ext cx="1251661" cy="1257483"/>
          </a:xfrm>
          <a:prstGeom prst="rect">
            <a:avLst/>
          </a:prstGeom>
        </p:spPr>
      </p:pic>
      <p:pic>
        <p:nvPicPr>
          <p:cNvPr id="55" name="図 54">
            <a:extLst>
              <a:ext uri="{FF2B5EF4-FFF2-40B4-BE49-F238E27FC236}">
                <a16:creationId xmlns:a16="http://schemas.microsoft.com/office/drawing/2014/main" id="{064EB1D6-E030-48E5-9670-E89AC865C8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38748" y="15091067"/>
            <a:ext cx="899975" cy="899975"/>
          </a:xfrm>
          <a:prstGeom prst="rect">
            <a:avLst/>
          </a:prstGeom>
        </p:spPr>
      </p:pic>
    </p:spTree>
    <p:extLst>
      <p:ext uri="{BB962C8B-B14F-4D97-AF65-F5344CB8AC3E}">
        <p14:creationId xmlns:p14="http://schemas.microsoft.com/office/powerpoint/2010/main" val="31574243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345</Words>
  <Application>Microsoft Office PowerPoint</Application>
  <PresentationFormat>ユーザー設定</PresentationFormat>
  <Paragraphs>34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BIZ UDゴシック</vt:lpstr>
      <vt:lpstr>Arial</vt:lpstr>
      <vt:lpstr>Calibri</vt:lpstr>
      <vt:lpstr>Calibri Light</vt:lpstr>
      <vt:lpstr>Wingdings</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畑　直宏</dc:creator>
  <cp:lastModifiedBy>田中　美華</cp:lastModifiedBy>
  <cp:revision>79</cp:revision>
  <cp:lastPrinted>2023-08-20T07:32:42Z</cp:lastPrinted>
  <dcterms:created xsi:type="dcterms:W3CDTF">2023-03-30T07:29:12Z</dcterms:created>
  <dcterms:modified xsi:type="dcterms:W3CDTF">2024-04-04T05:08:24Z</dcterms:modified>
</cp:coreProperties>
</file>