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324" y="8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971892011998676E-2"/>
          <c:y val="5.9476796299123703E-2"/>
          <c:w val="0.92750761026552664"/>
          <c:h val="0.7972014927310896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marker>
            <c:symbol val="diamond"/>
            <c:size val="11"/>
          </c:marker>
          <c:dLbls>
            <c:dLbl>
              <c:idx val="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228307965781582E-2"/>
                      <c:h val="6.355282878357787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12CD-4575-ABB4-B38807615E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平成26年</c:v>
                </c:pt>
                <c:pt idx="1">
                  <c:v>平成27年</c:v>
                </c:pt>
                <c:pt idx="2">
                  <c:v>平成28年</c:v>
                </c:pt>
                <c:pt idx="3">
                  <c:v>平成29年</c:v>
                </c:pt>
                <c:pt idx="4">
                  <c:v>平成30年</c:v>
                </c:pt>
                <c:pt idx="5">
                  <c:v>平成31年</c:v>
                </c:pt>
                <c:pt idx="6">
                  <c:v>令和２年</c:v>
                </c:pt>
                <c:pt idx="7">
                  <c:v>令和３年</c:v>
                </c:pt>
                <c:pt idx="8">
                  <c:v>令和４年</c:v>
                </c:pt>
                <c:pt idx="9">
                  <c:v>令和５年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4.12</c:v>
                </c:pt>
                <c:pt idx="1">
                  <c:v>4.21</c:v>
                </c:pt>
                <c:pt idx="2">
                  <c:v>4.32</c:v>
                </c:pt>
                <c:pt idx="3">
                  <c:v>4.3899999999999997</c:v>
                </c:pt>
                <c:pt idx="4">
                  <c:v>4.46</c:v>
                </c:pt>
                <c:pt idx="5" formatCode="0.00">
                  <c:v>4.5</c:v>
                </c:pt>
                <c:pt idx="6">
                  <c:v>4.47</c:v>
                </c:pt>
                <c:pt idx="7" formatCode="0.00">
                  <c:v>4.3</c:v>
                </c:pt>
                <c:pt idx="8">
                  <c:v>4.41</c:v>
                </c:pt>
                <c:pt idx="9">
                  <c:v>4.4800000000000004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0D1-4FF1-98F1-E487C0AFAE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661204048"/>
        <c:axId val="-1477617968"/>
      </c:lineChart>
      <c:catAx>
        <c:axId val="-16612040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0"/>
                </a:pPr>
                <a:r>
                  <a:rPr lang="ja-JP" altLang="en-US" sz="1200" b="0" dirty="0"/>
                  <a:t>（調査年）</a:t>
                </a:r>
              </a:p>
            </c:rich>
          </c:tx>
          <c:layout>
            <c:manualLayout>
              <c:xMode val="edge"/>
              <c:yMode val="edge"/>
              <c:x val="0.89556856674966778"/>
              <c:y val="0.92253935792228059"/>
            </c:manualLayout>
          </c:layout>
          <c:overlay val="0"/>
          <c:spPr>
            <a:ln w="0"/>
          </c:spPr>
        </c:title>
        <c:numFmt formatCode="General" sourceLinked="0"/>
        <c:majorTickMark val="in"/>
        <c:minorTickMark val="none"/>
        <c:tickLblPos val="nextTo"/>
        <c:spPr>
          <a:ln w="19050"/>
        </c:spPr>
        <c:crossAx val="-1477617968"/>
        <c:crosses val="autoZero"/>
        <c:auto val="1"/>
        <c:lblAlgn val="ctr"/>
        <c:lblOffset val="100"/>
        <c:noMultiLvlLbl val="0"/>
      </c:catAx>
      <c:valAx>
        <c:axId val="-1477617968"/>
        <c:scaling>
          <c:orientation val="minMax"/>
          <c:max val="5"/>
          <c:min val="3.5"/>
        </c:scaling>
        <c:delete val="0"/>
        <c:axPos val="l"/>
        <c:majorGridlines>
          <c:spPr>
            <a:ln w="12700"/>
          </c:spPr>
        </c:majorGridlines>
        <c:numFmt formatCode="#,##0.0_);\(#,##0.0\)" sourceLinked="0"/>
        <c:majorTickMark val="none"/>
        <c:minorTickMark val="none"/>
        <c:tickLblPos val="nextTo"/>
        <c:spPr>
          <a:ln w="12700"/>
        </c:spPr>
        <c:txPr>
          <a:bodyPr/>
          <a:lstStyle/>
          <a:p>
            <a:pPr>
              <a:defRPr sz="1400"/>
            </a:pPr>
            <a:endParaRPr lang="ja-JP"/>
          </a:p>
        </c:txPr>
        <c:crossAx val="-1661204048"/>
        <c:crosses val="autoZero"/>
        <c:crossBetween val="between"/>
        <c:majorUnit val="0.5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2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2023/9/29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2023/9/29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2023/9/29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>
                <a:ea typeface="ＭＳ ゴシック" pitchFamily="49" charset="-128"/>
              </a:rPr>
              <a:t>⑧ボーナス</a:t>
            </a:r>
            <a:r>
              <a:rPr lang="ja-JP" altLang="en-US" sz="2000" b="1" dirty="0">
                <a:ea typeface="ＭＳ ゴシック" pitchFamily="49" charset="-128"/>
              </a:rPr>
              <a:t>（賞与および臨時給与）の支給状況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04528" y="6055404"/>
            <a:ext cx="382027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>
                <a:solidFill>
                  <a:srgbClr val="000000"/>
                </a:solidFill>
                <a:latin typeface="ＭＳ ゴシック"/>
                <a:ea typeface="ＭＳ ゴシック"/>
              </a:rPr>
              <a:t>注</a:t>
            </a:r>
            <a:r>
              <a:rPr kumimoji="1" lang="ja-JP" altLang="en-US" sz="1050" dirty="0">
                <a:solidFill>
                  <a:srgbClr val="000000"/>
                </a:solidFill>
                <a:latin typeface="ＭＳ ゴシック"/>
                <a:ea typeface="ＭＳ ゴシック"/>
              </a:rPr>
              <a:t>　前年８月から当年７月までの１年間の支給状況です。</a:t>
            </a:r>
            <a:endParaRPr kumimoji="1" lang="ja-JP" altLang="en-US" sz="1050" dirty="0">
              <a:latin typeface="ＭＳ ゴシック" pitchFamily="49" charset="-128"/>
              <a:ea typeface="ＭＳ ゴシック" pitchFamily="49" charset="-128"/>
            </a:endParaRPr>
          </a:p>
        </p:txBody>
      </p:sp>
      <p:graphicFrame>
        <p:nvGraphicFramePr>
          <p:cNvPr id="9" name="コンテンツ プレースホルダ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9338496"/>
              </p:ext>
            </p:extLst>
          </p:nvPr>
        </p:nvGraphicFramePr>
        <p:xfrm>
          <a:off x="272480" y="1124744"/>
          <a:ext cx="9001000" cy="4813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1"/>
          <p:cNvSpPr txBox="1"/>
          <p:nvPr/>
        </p:nvSpPr>
        <p:spPr>
          <a:xfrm>
            <a:off x="128464" y="960983"/>
            <a:ext cx="646331" cy="276999"/>
          </a:xfrm>
          <a:prstGeom prst="rect">
            <a:avLst/>
          </a:prstGeom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dirty="0">
                <a:latin typeface="+mj-ea"/>
                <a:ea typeface="+mj-ea"/>
              </a:rPr>
              <a:t>（月分）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33</Words>
  <Application>Microsoft Office PowerPoint</Application>
  <PresentationFormat>A4 210 x 297 mm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吉岡　創一郎</cp:lastModifiedBy>
  <cp:revision>51</cp:revision>
  <dcterms:created xsi:type="dcterms:W3CDTF">2013-02-06T02:17:09Z</dcterms:created>
  <dcterms:modified xsi:type="dcterms:W3CDTF">2023-09-29T09:08:28Z</dcterms:modified>
</cp:coreProperties>
</file>