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CFF"/>
    <a:srgbClr val="FFCCCC"/>
    <a:srgbClr val="FF99FF"/>
    <a:srgbClr val="FF66CC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110" d="100"/>
          <a:sy n="110" d="100"/>
        </p:scale>
        <p:origin x="328" y="8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bg1">
            <a:lumMod val="65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事務関係職種</c:v>
                </c:pt>
              </c:strCache>
            </c:strRef>
          </c:tx>
          <c:spPr>
            <a:gradFill flip="none" rotWithShape="1">
              <a:gsLst>
                <a:gs pos="0">
                  <a:srgbClr val="00B0F0"/>
                </a:gs>
                <a:gs pos="80000">
                  <a:srgbClr val="4F81BD">
                    <a:lumMod val="60000"/>
                    <a:lumOff val="40000"/>
                  </a:srgbClr>
                </a:gs>
              </a:gsLst>
              <a:lin ang="5400000" scaled="1"/>
              <a:tileRect/>
            </a:gradFill>
            <a:ln>
              <a:solidFill>
                <a:srgbClr val="002060"/>
              </a:solidFill>
            </a:ln>
          </c:spPr>
          <c:invertIfNegative val="0"/>
          <c:dLbls>
            <c:dLbl>
              <c:idx val="0"/>
              <c:layout>
                <c:manualLayout>
                  <c:x val="-1.5095674995720912E-2"/>
                  <c:y val="-8.53884839846166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1E-460C-BF03-4EB998D2CC36}"/>
                </c:ext>
              </c:extLst>
            </c:dLbl>
            <c:dLbl>
              <c:idx val="1"/>
              <c:layout>
                <c:manualLayout>
                  <c:x val="-1.7252199995109612E-2"/>
                  <c:y val="-8.5388483984616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1E-460C-BF03-4EB998D2CC36}"/>
                </c:ext>
              </c:extLst>
            </c:dLbl>
            <c:dLbl>
              <c:idx val="2"/>
              <c:layout>
                <c:manualLayout>
                  <c:x val="-1.7252369800227676E-2"/>
                  <c:y val="-1.4942984697307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1E-460C-BF03-4EB998D2CC36}"/>
                </c:ext>
              </c:extLst>
            </c:dLbl>
            <c:dLbl>
              <c:idx val="3"/>
              <c:layout>
                <c:manualLayout>
                  <c:x val="4.313049998777403E-3"/>
                  <c:y val="-2.348200118333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1E-460C-BF03-4EB998D2CC36}"/>
                </c:ext>
              </c:extLst>
            </c:dLbl>
            <c:spPr>
              <a:noFill/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部長</c:v>
                </c:pt>
                <c:pt idx="1">
                  <c:v>課長</c:v>
                </c:pt>
                <c:pt idx="2">
                  <c:v>係長</c:v>
                </c:pt>
                <c:pt idx="3">
                  <c:v>係員</c:v>
                </c:pt>
              </c:strCache>
            </c:strRef>
          </c:cat>
          <c:val>
            <c:numRef>
              <c:f>Sheet1!$B$2:$B$5</c:f>
              <c:numCache>
                <c:formatCode>#,##0_ </c:formatCode>
                <c:ptCount val="4"/>
                <c:pt idx="0">
                  <c:v>627954</c:v>
                </c:pt>
                <c:pt idx="1">
                  <c:v>563052</c:v>
                </c:pt>
                <c:pt idx="2">
                  <c:v>405733</c:v>
                </c:pt>
                <c:pt idx="3">
                  <c:v>298998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1E-460C-BF03-4EB998D2CC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技術関係職種</c:v>
                </c:pt>
              </c:strCache>
            </c:strRef>
          </c:tx>
          <c:spPr>
            <a:gradFill flip="none" rotWithShape="1">
              <a:gsLst>
                <a:gs pos="0">
                  <a:srgbClr val="FF0000"/>
                </a:gs>
                <a:gs pos="70000">
                  <a:srgbClr val="FF6600"/>
                </a:gs>
              </a:gsLst>
              <a:lin ang="5400000" scaled="1"/>
              <a:tileRect/>
            </a:gradFill>
            <a:ln>
              <a:solidFill>
                <a:srgbClr val="C00000"/>
              </a:solidFill>
            </a:ln>
          </c:spPr>
          <c:invertIfNegative val="0"/>
          <c:dLbls>
            <c:dLbl>
              <c:idx val="0"/>
              <c:layout>
                <c:manualLayout>
                  <c:x val="1.5095674995720912E-2"/>
                  <c:y val="-2.1347120996154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1E-460C-BF03-4EB998D2CC36}"/>
                </c:ext>
              </c:extLst>
            </c:dLbl>
            <c:dLbl>
              <c:idx val="1"/>
              <c:layout>
                <c:manualLayout>
                  <c:x val="3.8817449988996632E-2"/>
                  <c:y val="-4.26942419923083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1E-460C-BF03-4EB998D2CC36}"/>
                </c:ext>
              </c:extLst>
            </c:dLbl>
            <c:dLbl>
              <c:idx val="2"/>
              <c:layout>
                <c:manualLayout>
                  <c:x val="2.3721774993275716E-2"/>
                  <c:y val="-1.9212408896538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71E-460C-BF03-4EB998D2CC36}"/>
                </c:ext>
              </c:extLst>
            </c:dLbl>
            <c:dLbl>
              <c:idx val="3"/>
              <c:layout>
                <c:manualLayout>
                  <c:x val="4.5287024987162736E-2"/>
                  <c:y val="-1.2808440685259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71E-460C-BF03-4EB998D2CC36}"/>
                </c:ext>
              </c:extLst>
            </c:dLbl>
            <c:spPr>
              <a:noFill/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部長</c:v>
                </c:pt>
                <c:pt idx="1">
                  <c:v>課長</c:v>
                </c:pt>
                <c:pt idx="2">
                  <c:v>係長</c:v>
                </c:pt>
                <c:pt idx="3">
                  <c:v>係員</c:v>
                </c:pt>
              </c:strCache>
            </c:strRef>
          </c:cat>
          <c:val>
            <c:numRef>
              <c:f>Sheet1!$C$2:$C$5</c:f>
              <c:numCache>
                <c:formatCode>#,##0_ </c:formatCode>
                <c:ptCount val="4"/>
                <c:pt idx="0">
                  <c:v>702463</c:v>
                </c:pt>
                <c:pt idx="1">
                  <c:v>564564</c:v>
                </c:pt>
                <c:pt idx="2">
                  <c:v>443134</c:v>
                </c:pt>
                <c:pt idx="3">
                  <c:v>317738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71E-460C-BF03-4EB998D2CC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49034064"/>
        <c:axId val="-49025904"/>
        <c:axId val="0"/>
      </c:bar3DChart>
      <c:catAx>
        <c:axId val="-49034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49025904"/>
        <c:crosses val="autoZero"/>
        <c:auto val="1"/>
        <c:lblAlgn val="ctr"/>
        <c:lblOffset val="100"/>
        <c:tickLblSkip val="1"/>
        <c:noMultiLvlLbl val="0"/>
      </c:catAx>
      <c:valAx>
        <c:axId val="-49025904"/>
        <c:scaling>
          <c:orientation val="minMax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490340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1338926940329176"/>
          <c:y val="2.6352484188509488E-2"/>
          <c:w val="0.38184756119097302"/>
          <c:h val="4.9119936437129121E-2"/>
        </c:manualLayout>
      </c:layout>
      <c:overlay val="0"/>
      <c:txPr>
        <a:bodyPr/>
        <a:lstStyle/>
        <a:p>
          <a:pPr>
            <a:defRPr sz="1200" kern="0" baseline="0"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9DD59-5262-4E7C-BF73-D4E49FEA39B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6135D-4885-4952-B539-8C6AAC09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51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6135D-4885-4952-B539-8C6AAC0966A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6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⑦職種別平均年齢および平均給与額</a:t>
            </a:r>
          </a:p>
        </p:txBody>
      </p:sp>
      <p:graphicFrame>
        <p:nvGraphicFramePr>
          <p:cNvPr id="10" name="コンテンツ プレースホルダ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45691581"/>
              </p:ext>
            </p:extLst>
          </p:nvPr>
        </p:nvGraphicFramePr>
        <p:xfrm>
          <a:off x="0" y="908720"/>
          <a:ext cx="5889104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272480" y="119675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（円）</a:t>
            </a:r>
            <a:endParaRPr kumimoji="1" lang="en-US" altLang="ja-JP" sz="1200" dirty="0">
              <a:latin typeface="+mn-ea"/>
            </a:endParaRPr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92228925"/>
              </p:ext>
            </p:extLst>
          </p:nvPr>
        </p:nvGraphicFramePr>
        <p:xfrm>
          <a:off x="6177544" y="1459182"/>
          <a:ext cx="3672000" cy="389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職種名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平均年齢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令和</a:t>
                      </a:r>
                      <a:r>
                        <a:rPr kumimoji="1" lang="en-US" altLang="ja-JP" sz="1200"/>
                        <a:t>5</a:t>
                      </a:r>
                      <a:r>
                        <a:rPr kumimoji="1" lang="ja-JP" altLang="en-US" sz="1200"/>
                        <a:t>年</a:t>
                      </a:r>
                      <a:r>
                        <a:rPr kumimoji="1" lang="en-US" altLang="ja-JP" sz="1200" dirty="0"/>
                        <a:t>4</a:t>
                      </a:r>
                      <a:r>
                        <a:rPr kumimoji="1" lang="ja-JP" altLang="en-US" sz="1200" dirty="0"/>
                        <a:t>月分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平均給与額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事務関係職種</a:t>
                      </a:r>
                    </a:p>
                  </a:txBody>
                  <a:tcPr vert="wordArtVertRtl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/>
                        <a:t>歳</a:t>
                      </a: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/>
                        <a:t>円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vert="wordArtVertRtl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部長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54.3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627,954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課長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50.6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563,052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係長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47.6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405,733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係員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38.3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298,998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0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技術関係職種</a:t>
                      </a:r>
                    </a:p>
                  </a:txBody>
                  <a:tcPr vert="wordArtVertRtl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部長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53.1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702,463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課長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48.8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564,564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係長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43.7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443,134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係員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36.4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317,738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6141223" y="5374377"/>
            <a:ext cx="38523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</a:rPr>
              <a:t>注　「平均給与額」とは、該当従業員にきまって支給する</a:t>
            </a:r>
            <a:endParaRPr lang="en-US" altLang="ja-JP" sz="110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</a:rPr>
              <a:t>　給与総額（時間外手当額を除く）の平均額です。</a:t>
            </a:r>
            <a:endParaRPr kumimoji="1" lang="ja-JP" altLang="en-US" sz="11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94</Words>
  <Application>Microsoft Office PowerPoint</Application>
  <PresentationFormat>A4 210 x 297 mm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吉岡　創一郎</cp:lastModifiedBy>
  <cp:revision>78</cp:revision>
  <cp:lastPrinted>2022-09-30T05:42:07Z</cp:lastPrinted>
  <dcterms:created xsi:type="dcterms:W3CDTF">2013-02-06T02:17:09Z</dcterms:created>
  <dcterms:modified xsi:type="dcterms:W3CDTF">2023-09-29T09:34:01Z</dcterms:modified>
</cp:coreProperties>
</file>