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6" y="4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22817189168336"/>
          <c:y val="9.7812234494477485E-2"/>
          <c:w val="0.84726742811809741"/>
          <c:h val="0.798390857329121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大学卒</c:v>
                </c:pt>
              </c:strCache>
            </c:strRef>
          </c:tx>
          <c:spPr>
            <a:gradFill flip="none" rotWithShape="1">
              <a:gsLst>
                <a:gs pos="0">
                  <a:srgbClr val="0070C0"/>
                </a:gs>
                <a:gs pos="70000">
                  <a:srgbClr val="1F497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1.7252199995109612E-2"/>
                  <c:y val="-7.1870411423207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A6-4CAF-AD66-07EE17BC7A07}"/>
                </c:ext>
              </c:extLst>
            </c:dLbl>
            <c:dLbl>
              <c:idx val="1"/>
              <c:layout>
                <c:manualLayout>
                  <c:x val="1.293914999633221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A6-4CAF-AD66-07EE17BC7A07}"/>
                </c:ext>
              </c:extLst>
            </c:dLbl>
            <c:dLbl>
              <c:idx val="2"/>
              <c:layout>
                <c:manualLayout>
                  <c:x val="8.625930192436744E-3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A6-4CAF-AD66-07EE17BC7A07}"/>
                </c:ext>
              </c:extLst>
            </c:dLbl>
            <c:spPr>
              <a:noFill/>
              <a:ln>
                <a:noFill/>
              </a:ln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211026</c:v>
                </c:pt>
                <c:pt idx="1">
                  <c:v>216592</c:v>
                </c:pt>
                <c:pt idx="2">
                  <c:v>212845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A6-4CAF-AD66-07EE17BC7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短大卒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92D050"/>
                </a:gs>
              </a:gsLst>
              <a:lin ang="5400000" scaled="1"/>
              <a:tileRect/>
            </a:gradFill>
            <a:ln>
              <a:solidFill>
                <a:srgbClr val="008000"/>
              </a:solidFill>
            </a:ln>
          </c:spPr>
          <c:invertIfNegative val="0"/>
          <c:dLbls>
            <c:dLbl>
              <c:idx val="0"/>
              <c:layout>
                <c:manualLayout>
                  <c:x val="3.234787499083052E-2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A6-4CAF-AD66-07EE17BC7A07}"/>
                </c:ext>
              </c:extLst>
            </c:dLbl>
            <c:dLbl>
              <c:idx val="1"/>
              <c:layout>
                <c:manualLayout>
                  <c:x val="5.3913124984717536E-2"/>
                  <c:y val="-1.197840190386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A6-4CAF-AD66-07EE17BC7A07}"/>
                </c:ext>
              </c:extLst>
            </c:dLbl>
            <c:dLbl>
              <c:idx val="2"/>
              <c:layout>
                <c:manualLayout>
                  <c:x val="4.9600074985940164E-2"/>
                  <c:y val="-1.19784019038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A6-4CAF-AD66-07EE17BC7A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Sheet1!$C$2:$C$4</c:f>
              <c:numCache>
                <c:formatCode>#,##0_ </c:formatCode>
                <c:ptCount val="3"/>
                <c:pt idx="0">
                  <c:v>195210</c:v>
                </c:pt>
                <c:pt idx="1">
                  <c:v>191579</c:v>
                </c:pt>
                <c:pt idx="2">
                  <c:v>193566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A6-4CAF-AD66-07EE17BC7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高校卒</c:v>
                </c:pt>
              </c:strCache>
            </c:strRef>
          </c:tx>
          <c:spPr>
            <a:gradFill flip="none" rotWithShape="1">
              <a:gsLst>
                <a:gs pos="0">
                  <a:srgbClr val="FFCCFF"/>
                </a:gs>
                <a:gs pos="70000">
                  <a:srgbClr val="FFCCCC"/>
                </a:gs>
              </a:gsLst>
              <a:lin ang="16200000" scaled="1"/>
              <a:tileRect/>
            </a:gradFill>
            <a:ln>
              <a:solidFill>
                <a:srgbClr val="FF66CC"/>
              </a:solidFill>
            </a:ln>
          </c:spPr>
          <c:invertIfNegative val="0"/>
          <c:dLbls>
            <c:dLbl>
              <c:idx val="0"/>
              <c:layout>
                <c:manualLayout>
                  <c:x val="4.9600074985940164E-2"/>
                  <c:y val="-1.4374082284641538E-2"/>
                </c:manualLayout>
              </c:layout>
              <c:tx>
                <c:rich>
                  <a:bodyPr/>
                  <a:lstStyle/>
                  <a:p>
                    <a:fld id="{1B12359F-E2BF-4008-9FB8-32A10DAAB50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6A6-4CAF-AD66-07EE17BC7A07}"/>
                </c:ext>
              </c:extLst>
            </c:dLbl>
            <c:dLbl>
              <c:idx val="1"/>
              <c:layout>
                <c:manualLayout>
                  <c:x val="4.5287024987162673E-2"/>
                  <c:y val="-7.1870411423207723E-3"/>
                </c:manualLayout>
              </c:layout>
              <c:tx>
                <c:rich>
                  <a:bodyPr/>
                  <a:lstStyle/>
                  <a:p>
                    <a:fld id="{08A5D163-1163-42C7-BE09-FDB513464649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6A6-4CAF-AD66-07EE17BC7A07}"/>
                </c:ext>
              </c:extLst>
            </c:dLbl>
            <c:dLbl>
              <c:idx val="2"/>
              <c:layout>
                <c:manualLayout>
                  <c:x val="5.1756599985328874E-2"/>
                  <c:y val="-1.1978401903867954E-2"/>
                </c:manualLayout>
              </c:layout>
              <c:tx>
                <c:rich>
                  <a:bodyPr/>
                  <a:lstStyle/>
                  <a:p>
                    <a:fld id="{CCDF9C2B-4774-4BCB-878E-A711F1A7DF75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D6A6-4CAF-AD66-07EE17BC7A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Sheet1!$D$2:$D$4</c:f>
              <c:numCache>
                <c:formatCode>#,##0_ </c:formatCode>
                <c:ptCount val="3"/>
                <c:pt idx="0">
                  <c:v>174588</c:v>
                </c:pt>
                <c:pt idx="1">
                  <c:v>183569</c:v>
                </c:pt>
                <c:pt idx="2">
                  <c:v>177013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6A6-4CAF-AD66-07EE17BC7A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86839360"/>
        <c:axId val="41610128"/>
        <c:axId val="0"/>
      </c:bar3DChart>
      <c:catAx>
        <c:axId val="1986839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1610128"/>
        <c:crosses val="autoZero"/>
        <c:auto val="1"/>
        <c:lblAlgn val="ctr"/>
        <c:lblOffset val="100"/>
        <c:tickLblSkip val="1"/>
        <c:noMultiLvlLbl val="0"/>
      </c:catAx>
      <c:valAx>
        <c:axId val="41610128"/>
        <c:scaling>
          <c:orientation val="minMax"/>
          <c:max val="220000"/>
          <c:min val="150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986839360"/>
        <c:crosses val="autoZero"/>
        <c:crossBetween val="between"/>
        <c:majorUnit val="50000"/>
      </c:valAx>
    </c:plotArea>
    <c:legend>
      <c:legendPos val="t"/>
      <c:layout>
        <c:manualLayout>
          <c:xMode val="edge"/>
          <c:yMode val="edge"/>
          <c:x val="0.31338926940329132"/>
          <c:y val="1.4374082284641538E-2"/>
          <c:w val="0.38184756119097291"/>
          <c:h val="4.9119936437129107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80988" y="896020"/>
            <a:ext cx="9361040" cy="5167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　県内民間企業の職種別、学歴別の初任給は、大学卒の事務員が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211,026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216,592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円、短大卒の事務員が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195,210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円、</a:t>
            </a:r>
            <a:endParaRPr lang="en-US" altLang="ja-JP" sz="1200" dirty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技術者が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191,579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円、高校卒の事務員が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174,588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183,569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円となっています。</a:t>
            </a:r>
            <a:endParaRPr lang="en-US" altLang="ja-JP" sz="1200" dirty="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>
                <a:ea typeface="ＭＳ ゴシック" pitchFamily="49" charset="-128"/>
              </a:rPr>
              <a:t>⑥職種</a:t>
            </a:r>
            <a:r>
              <a:rPr lang="ja-JP" altLang="en-US" sz="2000" b="1" dirty="0">
                <a:ea typeface="ＭＳ ゴシック" pitchFamily="49" charset="-128"/>
              </a:rPr>
              <a:t>別・学歴別初任給</a:t>
            </a: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024723"/>
              </p:ext>
            </p:extLst>
          </p:nvPr>
        </p:nvGraphicFramePr>
        <p:xfrm>
          <a:off x="6139944" y="2780928"/>
          <a:ext cx="3708000" cy="239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大学卒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短大卒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高校卒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新卒事務員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211,026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195,210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174,588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新卒技術者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216,592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191,579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183,569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・技術者計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212,845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193,566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177,013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4017290"/>
              </p:ext>
            </p:extLst>
          </p:nvPr>
        </p:nvGraphicFramePr>
        <p:xfrm>
          <a:off x="0" y="1556792"/>
          <a:ext cx="588910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49238" y="188825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（円）</a:t>
            </a:r>
            <a:endParaRPr kumimoji="1" lang="en-US" altLang="ja-JP" sz="1200" dirty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95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70</cp:revision>
  <cp:lastPrinted>2014-08-18T12:24:01Z</cp:lastPrinted>
  <dcterms:created xsi:type="dcterms:W3CDTF">2013-02-06T02:17:09Z</dcterms:created>
  <dcterms:modified xsi:type="dcterms:W3CDTF">2023-09-19T09:41:16Z</dcterms:modified>
</cp:coreProperties>
</file>