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FF99FF"/>
    <a:srgbClr val="FF66CC"/>
    <a:srgbClr val="8264A2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94" autoAdjust="0"/>
    <p:restoredTop sz="94660"/>
  </p:normalViewPr>
  <p:slideViewPr>
    <p:cSldViewPr>
      <p:cViewPr varScale="1">
        <p:scale>
          <a:sx n="110" d="100"/>
          <a:sy n="110" d="100"/>
        </p:scale>
        <p:origin x="732" y="8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explosion val="4"/>
          <c:dPt>
            <c:idx val="0"/>
            <c:bubble3D val="0"/>
            <c:explosion val="10"/>
            <c:extLst>
              <c:ext xmlns:c16="http://schemas.microsoft.com/office/drawing/2014/chart" uri="{C3380CC4-5D6E-409C-BE32-E72D297353CC}">
                <c16:uniqueId val="{00000000-40AB-4A63-BC5C-F13EB212A883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1-40AB-4A63-BC5C-F13EB212A88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40AB-4A63-BC5C-F13EB212A883}"/>
              </c:ext>
            </c:extLst>
          </c:dPt>
          <c:dLbls>
            <c:dLbl>
              <c:idx val="0"/>
              <c:layout>
                <c:manualLayout>
                  <c:x val="-0.23695660934866006"/>
                  <c:y val="-0.14090345168437579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新規学卒者の</a:t>
                    </a:r>
                  </a:p>
                  <a:p>
                    <a:r>
                      <a:rPr lang="ja-JP" altLang="en-US" dirty="0"/>
                      <a:t>採用なし
</a:t>
                    </a:r>
                    <a:r>
                      <a:rPr lang="en-US" altLang="ja-JP" dirty="0"/>
                      <a:t>68.9%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0AB-4A63-BC5C-F13EB212A883}"/>
                </c:ext>
              </c:extLst>
            </c:dLbl>
            <c:dLbl>
              <c:idx val="1"/>
              <c:layout>
                <c:manualLayout>
                  <c:x val="3.9193184706369594E-2"/>
                  <c:y val="-0.14507549224271268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dirty="0"/>
                      <a:t>増額
</a:t>
                    </a:r>
                    <a:r>
                      <a:rPr lang="en-US" altLang="ja-JP" sz="900" dirty="0"/>
                      <a:t>(66.3%)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0AB-4A63-BC5C-F13EB212A883}"/>
                </c:ext>
              </c:extLst>
            </c:dLbl>
            <c:dLbl>
              <c:idx val="2"/>
              <c:layout>
                <c:manualLayout>
                  <c:x val="0.12867612382335736"/>
                  <c:y val="-5.1395007671281391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dirty="0"/>
                      <a:t>　据置き
</a:t>
                    </a:r>
                    <a:r>
                      <a:rPr lang="en-US" altLang="ja-JP" sz="900" dirty="0"/>
                      <a:t>(33.7%)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0AB-4A63-BC5C-F13EB212A883}"/>
                </c:ext>
              </c:extLst>
            </c:dLbl>
            <c:dLbl>
              <c:idx val="3"/>
              <c:layout>
                <c:manualLayout>
                  <c:x val="5.9770613646224366E-2"/>
                  <c:y val="-2.1180581627701353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dirty="0"/>
                      <a:t>　減額</a:t>
                    </a:r>
                  </a:p>
                  <a:p>
                    <a:r>
                      <a:rPr lang="en-US" altLang="ja-JP" sz="900" dirty="0"/>
                      <a:t>(0.0%)</a:t>
                    </a:r>
                    <a:endParaRPr lang="ja-JP" alt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0AB-4A63-BC5C-F13EB212A883}"/>
                </c:ext>
              </c:extLst>
            </c:dLbl>
            <c:dLbl>
              <c:idx val="4"/>
              <c:layout>
                <c:manualLayout>
                  <c:x val="-0.20239475416743496"/>
                  <c:y val="8.6629298560328596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0AB-4A63-BC5C-F13EB212A883}"/>
                </c:ext>
              </c:extLst>
            </c:dLbl>
            <c:dLbl>
              <c:idx val="5"/>
              <c:layout>
                <c:manualLayout>
                  <c:x val="-8.0562926289732259E-2"/>
                  <c:y val="7.472708018160996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AB-4A63-BC5C-F13EB212A883}"/>
                </c:ext>
              </c:extLst>
            </c:dLbl>
            <c:dLbl>
              <c:idx val="6"/>
              <c:layout>
                <c:manualLayout>
                  <c:x val="-5.9349116477497146E-2"/>
                  <c:y val="-0.1093705361709762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AB-4A63-BC5C-F13EB212A883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</c:spPr>
            <c:txPr>
              <a:bodyPr/>
              <a:lstStyle/>
              <a:p>
                <a:pPr>
                  <a:defRPr sz="900"/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新規学卒者の採用なし</c:v>
                </c:pt>
                <c:pt idx="1">
                  <c:v>増額</c:v>
                </c:pt>
                <c:pt idx="2">
                  <c:v>据置き</c:v>
                </c:pt>
                <c:pt idx="3">
                  <c:v>減額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0.68899999999999995</c:v>
                </c:pt>
                <c:pt idx="1">
                  <c:v>0.20619300000000002</c:v>
                </c:pt>
                <c:pt idx="2">
                  <c:v>0.10480700000000001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0AB-4A63-BC5C-F13EB212A883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0-20FF-4CB0-9EFA-DE02B4083FA7}"/>
              </c:ext>
            </c:extLst>
          </c:dPt>
          <c:dPt>
            <c:idx val="1"/>
            <c:bubble3D val="0"/>
            <c:explosion val="1"/>
            <c:extLst>
              <c:ext xmlns:c16="http://schemas.microsoft.com/office/drawing/2014/chart" uri="{C3380CC4-5D6E-409C-BE32-E72D297353CC}">
                <c16:uniqueId val="{00000001-20FF-4CB0-9EFA-DE02B4083FA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20FF-4CB0-9EFA-DE02B4083FA7}"/>
              </c:ext>
            </c:extLst>
          </c:dPt>
          <c:dLbls>
            <c:dLbl>
              <c:idx val="0"/>
              <c:layout>
                <c:manualLayout>
                  <c:x val="-0.12327302399009853"/>
                  <c:y val="-0.2587051534248444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baseline="0" dirty="0">
                        <a:latin typeface="+mn-ea"/>
                        <a:ea typeface="+mn-ea"/>
                      </a:rPr>
                      <a:t>新規学卒者の</a:t>
                    </a:r>
                  </a:p>
                  <a:p>
                    <a:r>
                      <a:rPr lang="ja-JP" altLang="en-US" baseline="0" dirty="0">
                        <a:latin typeface="+mn-ea"/>
                        <a:ea typeface="+mn-ea"/>
                      </a:rPr>
                      <a:t>採用なし
</a:t>
                    </a:r>
                    <a:r>
                      <a:rPr lang="en-US" altLang="ja-JP" baseline="0" dirty="0">
                        <a:latin typeface="+mn-lt"/>
                        <a:ea typeface="+mn-ea"/>
                      </a:rPr>
                      <a:t>88.8%</a:t>
                    </a:r>
                    <a:endParaRPr lang="ja-JP" altLang="en-US" dirty="0">
                      <a:latin typeface="+mn-lt"/>
                      <a:ea typeface="+mn-ea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0FF-4CB0-9EFA-DE02B4083FA7}"/>
                </c:ext>
              </c:extLst>
            </c:dLbl>
            <c:dLbl>
              <c:idx val="1"/>
              <c:layout>
                <c:manualLayout>
                  <c:x val="-3.697246653347154E-2"/>
                  <c:y val="-3.0054878491074286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baseline="0" dirty="0">
                        <a:latin typeface="ＭＳ Ｐゴシック" pitchFamily="50" charset="-128"/>
                        <a:ea typeface="ＭＳ Ｐゴシック" pitchFamily="50" charset="-128"/>
                      </a:rPr>
                      <a:t>増額
</a:t>
                    </a:r>
                    <a:r>
                      <a:rPr lang="en-US" altLang="ja-JP" sz="900" baseline="0" dirty="0">
                        <a:latin typeface="+mn-lt"/>
                        <a:ea typeface="ＭＳ Ｐゴシック" pitchFamily="50" charset="-128"/>
                      </a:rPr>
                      <a:t>(77.4%)</a:t>
                    </a:r>
                    <a:endParaRPr lang="ja-JP" altLang="en-US" sz="1000" dirty="0">
                      <a:latin typeface="+mn-lt"/>
                      <a:ea typeface="ＭＳ Ｐゴシック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0FF-4CB0-9EFA-DE02B4083FA7}"/>
                </c:ext>
              </c:extLst>
            </c:dLbl>
            <c:dLbl>
              <c:idx val="2"/>
              <c:layout>
                <c:manualLayout>
                  <c:x val="-1.3359994543546045E-2"/>
                  <c:y val="-2.4634801992471395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baseline="0" dirty="0">
                        <a:latin typeface="+mn-ea"/>
                        <a:ea typeface="+mn-ea"/>
                      </a:rPr>
                      <a:t>据置き
</a:t>
                    </a:r>
                    <a:r>
                      <a:rPr lang="en-US" altLang="ja-JP" sz="900" baseline="0" dirty="0">
                        <a:latin typeface="+mn-lt"/>
                        <a:ea typeface="+mn-ea"/>
                      </a:rPr>
                      <a:t>(22.6%)</a:t>
                    </a:r>
                    <a:endParaRPr lang="ja-JP" altLang="en-US" dirty="0">
                      <a:latin typeface="+mn-lt"/>
                      <a:ea typeface="+mn-ea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0FF-4CB0-9EFA-DE02B4083FA7}"/>
                </c:ext>
              </c:extLst>
            </c:dLbl>
            <c:dLbl>
              <c:idx val="3"/>
              <c:layout>
                <c:manualLayout>
                  <c:x val="2.8266885479344493E-2"/>
                  <c:y val="-1.2909491088334991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baseline="0" dirty="0">
                        <a:latin typeface="ＭＳ Ｐゴシック" pitchFamily="50" charset="-128"/>
                        <a:ea typeface="ＭＳ Ｐゴシック" pitchFamily="50" charset="-128"/>
                      </a:rPr>
                      <a:t>減額
</a:t>
                    </a:r>
                    <a:r>
                      <a:rPr lang="en-US" altLang="ja-JP" sz="900" baseline="0" dirty="0">
                        <a:latin typeface="+mn-lt"/>
                        <a:ea typeface="ＭＳ Ｐゴシック" pitchFamily="50" charset="-128"/>
                      </a:rPr>
                      <a:t>(0.0%)</a:t>
                    </a:r>
                    <a:endParaRPr lang="ja-JP" altLang="en-US" dirty="0">
                      <a:latin typeface="+mn-lt"/>
                      <a:ea typeface="ＭＳ Ｐゴシック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0FF-4CB0-9EFA-DE02B4083FA7}"/>
                </c:ext>
              </c:extLst>
            </c:dLbl>
            <c:dLbl>
              <c:idx val="4"/>
              <c:layout>
                <c:manualLayout>
                  <c:x val="-0.20239475416743502"/>
                  <c:y val="8.662929856032859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FF-4CB0-9EFA-DE02B4083FA7}"/>
                </c:ext>
              </c:extLst>
            </c:dLbl>
            <c:dLbl>
              <c:idx val="5"/>
              <c:layout>
                <c:manualLayout>
                  <c:x val="2.5316857500149348E-3"/>
                  <c:y val="0.1040870536178712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FF-4CB0-9EFA-DE02B4083FA7}"/>
                </c:ext>
              </c:extLst>
            </c:dLbl>
            <c:dLbl>
              <c:idx val="6"/>
              <c:layout>
                <c:manualLayout>
                  <c:x val="-0.11253976906881799"/>
                  <c:y val="-6.826644103375015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FF-4CB0-9EFA-DE02B4083FA7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</c:spPr>
            <c:txPr>
              <a:bodyPr/>
              <a:lstStyle/>
              <a:p>
                <a:pPr>
                  <a:defRPr sz="900"/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新規学卒者の採用なし</c:v>
                </c:pt>
                <c:pt idx="1">
                  <c:v>増額</c:v>
                </c:pt>
                <c:pt idx="2">
                  <c:v>据置き</c:v>
                </c:pt>
                <c:pt idx="3">
                  <c:v>減額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0.88800000000000001</c:v>
                </c:pt>
                <c:pt idx="1">
                  <c:v>8.6688000000000001E-2</c:v>
                </c:pt>
                <c:pt idx="2">
                  <c:v>2.5312000000000001E-2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0FF-4CB0-9EFA-DE02B4083FA7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0.37752</cdr:x>
      <cdr:y>0.33223</cdr:y>
    </cdr:from>
    <cdr:to>
      <cdr:x>0.51759</cdr:x>
      <cdr:y>0.44876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1712640" y="1437109"/>
          <a:ext cx="635386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0.19841</cdr:x>
      <cdr:y>0.2737</cdr:y>
    </cdr:from>
    <cdr:to>
      <cdr:x>0.48703</cdr:x>
      <cdr:y>0.35648</cdr:y>
    </cdr:to>
    <cdr:sp macro="" textlink="">
      <cdr:nvSpPr>
        <cdr:cNvPr id="5" name="テキスト ボックス 4"/>
        <cdr:cNvSpPr txBox="1"/>
      </cdr:nvSpPr>
      <cdr:spPr>
        <a:xfrm xmlns:a="http://schemas.openxmlformats.org/drawingml/2006/main">
          <a:off x="925576" y="1221087"/>
          <a:ext cx="1346401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ja-JP" altLang="en-US" sz="900" dirty="0"/>
            <a:t>新規学卒者の採用あり　　　　</a:t>
          </a:r>
          <a:r>
            <a:rPr lang="en-US" altLang="ja-JP" sz="900" dirty="0"/>
            <a:t>31.1%</a:t>
          </a:r>
          <a:endParaRPr lang="ja-JP" altLang="en-US" sz="9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0.49544</cdr:x>
      <cdr:y>0.2296</cdr:y>
    </cdr:from>
    <cdr:to>
      <cdr:x>0.49544</cdr:x>
      <cdr:y>0.2296</cdr:y>
    </cdr:to>
    <cdr:cxnSp macro="">
      <cdr:nvCxnSpPr>
        <cdr:cNvPr id="5" name="直線コネクタ 4">
          <a:extLst xmlns:a="http://schemas.openxmlformats.org/drawingml/2006/main">
            <a:ext uri="{FF2B5EF4-FFF2-40B4-BE49-F238E27FC236}">
              <a16:creationId xmlns:a16="http://schemas.microsoft.com/office/drawing/2014/main" id="{B78FB0B7-5C85-4B60-8B6C-2E1FECD51092}"/>
            </a:ext>
          </a:extLst>
        </cdr:cNvPr>
        <cdr:cNvCxnSpPr/>
      </cdr:nvCxnSpPr>
      <cdr:spPr>
        <a:xfrm xmlns:a="http://schemas.openxmlformats.org/drawingml/2006/main">
          <a:off x="2382552" y="1060375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40368-48C3-4683-B654-FCE14ADA7888}" type="datetimeFigureOut">
              <a:rPr kumimoji="1" lang="ja-JP" altLang="en-US" smtClean="0"/>
              <a:pPr/>
              <a:t>2023/10/4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54"/>
          <p:cNvSpPr>
            <a:spLocks noChangeArrowheads="1"/>
          </p:cNvSpPr>
          <p:nvPr/>
        </p:nvSpPr>
        <p:spPr bwMode="auto">
          <a:xfrm>
            <a:off x="1822748" y="178014"/>
            <a:ext cx="6247928" cy="44267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B0F0"/>
              </a:gs>
              <a:gs pos="50000">
                <a:srgbClr val="FFFFFF"/>
              </a:gs>
              <a:gs pos="100000">
                <a:srgbClr val="00B0F0"/>
              </a:gs>
            </a:gsLst>
            <a:lin ang="5400000" scaled="1"/>
          </a:gradFill>
          <a:ln w="38100" cmpd="dbl" algn="ctr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000" b="1" dirty="0">
                <a:ea typeface="ＭＳ ゴシック" pitchFamily="49" charset="-128"/>
              </a:rPr>
              <a:t>⑤初任給の改定状況</a:t>
            </a:r>
          </a:p>
        </p:txBody>
      </p:sp>
      <p:graphicFrame>
        <p:nvGraphicFramePr>
          <p:cNvPr id="11" name="コンテンツ プレースホルダ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63637178"/>
              </p:ext>
            </p:extLst>
          </p:nvPr>
        </p:nvGraphicFramePr>
        <p:xfrm>
          <a:off x="0" y="1271810"/>
          <a:ext cx="4664968" cy="4461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1511375" y="6012199"/>
            <a:ext cx="54745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 sz="1000"/>
            </a:pPr>
            <a:r>
              <a:rPr lang="ja-JP" altLang="en-US" sz="1100" dirty="0">
                <a:solidFill>
                  <a:srgbClr val="000000"/>
                </a:solidFill>
                <a:latin typeface="ＭＳ ゴシック"/>
                <a:ea typeface="ＭＳ ゴシック"/>
              </a:rPr>
              <a:t>注　（　）の割合は、「新規学卒者の採用あり」の事業所を</a:t>
            </a:r>
            <a:r>
              <a:rPr lang="en-US" altLang="ja-JP" sz="1100" dirty="0">
                <a:solidFill>
                  <a:srgbClr val="000000"/>
                </a:solidFill>
                <a:latin typeface="ＭＳ ゴシック"/>
                <a:ea typeface="ＭＳ ゴシック"/>
              </a:rPr>
              <a:t>100</a:t>
            </a:r>
            <a:r>
              <a:rPr lang="ja-JP" altLang="en-US" sz="1100" dirty="0">
                <a:solidFill>
                  <a:srgbClr val="000000"/>
                </a:solidFill>
                <a:latin typeface="ＭＳ ゴシック"/>
                <a:ea typeface="ＭＳ ゴシック"/>
              </a:rPr>
              <a:t>とした割合です。</a:t>
            </a:r>
          </a:p>
          <a:p>
            <a:pPr>
              <a:defRPr sz="1000"/>
            </a:pPr>
            <a:r>
              <a:rPr lang="ja-JP" altLang="en-US" sz="1100" dirty="0">
                <a:solidFill>
                  <a:srgbClr val="000000"/>
                </a:solidFill>
                <a:latin typeface="ＭＳ ゴシック"/>
                <a:ea typeface="ＭＳ ゴシック"/>
              </a:rPr>
              <a:t>　</a:t>
            </a:r>
            <a:endParaRPr kumimoji="1" lang="ja-JP" altLang="en-US" sz="11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86389" y="960983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大学卒</a:t>
            </a:r>
            <a:endParaRPr kumimoji="1" lang="ja-JP" altLang="en-US" sz="1400" dirty="0"/>
          </a:p>
        </p:txBody>
      </p:sp>
      <p:graphicFrame>
        <p:nvGraphicFramePr>
          <p:cNvPr id="9" name="コンテンツ プレースホルダ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3177718"/>
              </p:ext>
            </p:extLst>
          </p:nvPr>
        </p:nvGraphicFramePr>
        <p:xfrm>
          <a:off x="4946712" y="1216497"/>
          <a:ext cx="4808984" cy="4618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7113240" y="908720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高校卒</a:t>
            </a:r>
            <a:endParaRPr kumimoji="1" lang="ja-JP" altLang="en-US" sz="1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337878" y="2492896"/>
            <a:ext cx="1296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新規学卒者の採用あり</a:t>
            </a:r>
            <a:endParaRPr kumimoji="1" lang="en-US" altLang="ja-JP" sz="900" dirty="0"/>
          </a:p>
          <a:p>
            <a:pPr algn="ctr"/>
            <a:r>
              <a:rPr lang="en-US" altLang="ja-JP" sz="900" dirty="0"/>
              <a:t>11.2%</a:t>
            </a:r>
            <a:endParaRPr kumimoji="1" lang="ja-JP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92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w263966</dc:creator>
  <cp:lastModifiedBy>吉岡　創一郎</cp:lastModifiedBy>
  <cp:revision>112</cp:revision>
  <cp:lastPrinted>2016-09-26T07:46:19Z</cp:lastPrinted>
  <dcterms:created xsi:type="dcterms:W3CDTF">2013-02-06T02:17:09Z</dcterms:created>
  <dcterms:modified xsi:type="dcterms:W3CDTF">2023-10-04T01:24:29Z</dcterms:modified>
</cp:coreProperties>
</file>