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CCFF"/>
    <a:srgbClr val="FFCCCC"/>
    <a:srgbClr val="FF99FF"/>
    <a:srgbClr val="8264A2"/>
    <a:srgbClr val="FFCC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864" y="7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39"/>
    </mc:Choice>
    <mc:Fallback>
      <c:style val="39"/>
    </mc:Fallback>
  </mc:AlternateContent>
  <c:chart>
    <c:title>
      <c:tx>
        <c:rich>
          <a:bodyPr/>
          <a:lstStyle/>
          <a:p>
            <a:pPr>
              <a:defRPr sz="1400" b="0"/>
            </a:pPr>
            <a:r>
              <a:rPr lang="ja-JP" sz="1400" b="0"/>
              <a:t>課長級</a:t>
            </a:r>
          </a:p>
        </c:rich>
      </c:tx>
      <c:layout>
        <c:manualLayout>
          <c:xMode val="edge"/>
          <c:yMode val="edge"/>
          <c:x val="0.47413680226006633"/>
          <c:y val="7.4957127270759094E-2"/>
        </c:manualLayout>
      </c:layout>
      <c:overlay val="0"/>
    </c:title>
    <c:autoTitleDeleted val="0"/>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Sheet1!$B$1</c:f>
              <c:strCache>
                <c:ptCount val="1"/>
                <c:pt idx="0">
                  <c:v>増額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令和３年</c:v>
                </c:pt>
                <c:pt idx="1">
                  <c:v>令和４年</c:v>
                </c:pt>
                <c:pt idx="2">
                  <c:v>令和５年</c:v>
                </c:pt>
              </c:strCache>
            </c:strRef>
          </c:cat>
          <c:val>
            <c:numRef>
              <c:f>Sheet1!$B$2:$B$4</c:f>
              <c:numCache>
                <c:formatCode>0.0%</c:formatCode>
                <c:ptCount val="3"/>
                <c:pt idx="0">
                  <c:v>0.19400000000000001</c:v>
                </c:pt>
                <c:pt idx="1">
                  <c:v>0.24099999999999999</c:v>
                </c:pt>
                <c:pt idx="2">
                  <c:v>0.28699999999999998</c:v>
                </c:pt>
              </c:numCache>
            </c:numRef>
          </c:val>
          <c:extLst>
            <c:ext xmlns:c16="http://schemas.microsoft.com/office/drawing/2014/chart" uri="{C3380CC4-5D6E-409C-BE32-E72D297353CC}">
              <c16:uniqueId val="{00000000-7DB5-45A7-B1C9-613ADE35D0A3}"/>
            </c:ext>
          </c:extLst>
        </c:ser>
        <c:ser>
          <c:idx val="1"/>
          <c:order val="1"/>
          <c:tx>
            <c:strRef>
              <c:f>Sheet1!$C$1</c:f>
              <c:strCache>
                <c:ptCount val="1"/>
                <c:pt idx="0">
                  <c:v>減額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令和３年</c:v>
                </c:pt>
                <c:pt idx="1">
                  <c:v>令和４年</c:v>
                </c:pt>
                <c:pt idx="2">
                  <c:v>令和５年</c:v>
                </c:pt>
              </c:strCache>
            </c:strRef>
          </c:cat>
          <c:val>
            <c:numRef>
              <c:f>Sheet1!$C$2:$C$4</c:f>
              <c:numCache>
                <c:formatCode>0.0%</c:formatCode>
                <c:ptCount val="3"/>
                <c:pt idx="0">
                  <c:v>0.10100000000000001</c:v>
                </c:pt>
                <c:pt idx="1">
                  <c:v>0.03</c:v>
                </c:pt>
                <c:pt idx="2">
                  <c:v>5.2999999999999999E-2</c:v>
                </c:pt>
              </c:numCache>
            </c:numRef>
          </c:val>
          <c:extLst>
            <c:ext xmlns:c16="http://schemas.microsoft.com/office/drawing/2014/chart" uri="{C3380CC4-5D6E-409C-BE32-E72D297353CC}">
              <c16:uniqueId val="{00000001-7DB5-45A7-B1C9-613ADE35D0A3}"/>
            </c:ext>
          </c:extLst>
        </c:ser>
        <c:ser>
          <c:idx val="2"/>
          <c:order val="2"/>
          <c:tx>
            <c:strRef>
              <c:f>Sheet1!$D$1</c:f>
              <c:strCache>
                <c:ptCount val="1"/>
                <c:pt idx="0">
                  <c:v>変化なし</c:v>
                </c:pt>
              </c:strCache>
            </c:strRef>
          </c:tx>
          <c:invertIfNegative val="0"/>
          <c:dLbls>
            <c:dLbl>
              <c:idx val="0"/>
              <c:layout>
                <c:manualLayout>
                  <c:x val="1.6797075457224329E-2"/>
                  <c:y val="-9.044579092351479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DB5-45A7-B1C9-613ADE35D0A3}"/>
                </c:ext>
              </c:extLst>
            </c:dLbl>
            <c:dLbl>
              <c:idx val="1"/>
              <c:layout>
                <c:manualLayout>
                  <c:x val="1.119805030481622E-2"/>
                  <c:y val="-4.522289546175781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DB5-45A7-B1C9-613ADE35D0A3}"/>
                </c:ext>
              </c:extLst>
            </c:dLbl>
            <c:dLbl>
              <c:idx val="2"/>
              <c:layout>
                <c:manualLayout>
                  <c:x val="1.119805030481622E-2"/>
                  <c:y val="-4.522289546175781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DB5-45A7-B1C9-613ADE35D0A3}"/>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令和３年</c:v>
                </c:pt>
                <c:pt idx="1">
                  <c:v>令和４年</c:v>
                </c:pt>
                <c:pt idx="2">
                  <c:v>令和５年</c:v>
                </c:pt>
              </c:strCache>
            </c:strRef>
          </c:cat>
          <c:val>
            <c:numRef>
              <c:f>Sheet1!$D$2:$D$4</c:f>
              <c:numCache>
                <c:formatCode>0.0%</c:formatCode>
                <c:ptCount val="3"/>
                <c:pt idx="0">
                  <c:v>0.48699999999999999</c:v>
                </c:pt>
                <c:pt idx="1">
                  <c:v>0.52600000000000002</c:v>
                </c:pt>
                <c:pt idx="2">
                  <c:v>0.52100000000000002</c:v>
                </c:pt>
              </c:numCache>
            </c:numRef>
          </c:val>
          <c:extLst>
            <c:ext xmlns:c16="http://schemas.microsoft.com/office/drawing/2014/chart" uri="{C3380CC4-5D6E-409C-BE32-E72D297353CC}">
              <c16:uniqueId val="{00000005-7DB5-45A7-B1C9-613ADE35D0A3}"/>
            </c:ext>
          </c:extLst>
        </c:ser>
        <c:ser>
          <c:idx val="3"/>
          <c:order val="3"/>
          <c:tx>
            <c:strRef>
              <c:f>Sheet1!$E$1</c:f>
              <c:strCache>
                <c:ptCount val="1"/>
                <c:pt idx="0">
                  <c:v>定期昇給中止</c:v>
                </c:pt>
              </c:strCache>
            </c:strRef>
          </c:tx>
          <c:invertIfNegative val="0"/>
          <c:dLbls>
            <c:dLbl>
              <c:idx val="0"/>
              <c:layout>
                <c:manualLayout>
                  <c:x val="-9.7982940167141916E-3"/>
                  <c:y val="1.35668686385274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DB5-45A7-B1C9-613ADE35D0A3}"/>
                </c:ext>
              </c:extLst>
            </c:dLbl>
            <c:dLbl>
              <c:idx val="1"/>
              <c:layout>
                <c:manualLayout>
                  <c:x val="-1.119805030481622E-2"/>
                  <c:y val="-4.522289546175781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DB5-45A7-B1C9-613ADE35D0A3}"/>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令和３年</c:v>
                </c:pt>
                <c:pt idx="1">
                  <c:v>令和４年</c:v>
                </c:pt>
                <c:pt idx="2">
                  <c:v>令和５年</c:v>
                </c:pt>
              </c:strCache>
            </c:strRef>
          </c:cat>
          <c:val>
            <c:numRef>
              <c:f>Sheet1!$E$2:$E$4</c:f>
              <c:numCache>
                <c:formatCode>0.0%</c:formatCode>
                <c:ptCount val="3"/>
                <c:pt idx="0">
                  <c:v>2.3E-2</c:v>
                </c:pt>
                <c:pt idx="1">
                  <c:v>0.01</c:v>
                </c:pt>
                <c:pt idx="2">
                  <c:v>8.9999999999999993E-3</c:v>
                </c:pt>
              </c:numCache>
            </c:numRef>
          </c:val>
          <c:extLst>
            <c:ext xmlns:c16="http://schemas.microsoft.com/office/drawing/2014/chart" uri="{C3380CC4-5D6E-409C-BE32-E72D297353CC}">
              <c16:uniqueId val="{00000008-7DB5-45A7-B1C9-613ADE35D0A3}"/>
            </c:ext>
          </c:extLst>
        </c:ser>
        <c:ser>
          <c:idx val="4"/>
          <c:order val="4"/>
          <c:tx>
            <c:strRef>
              <c:f>Sheet1!$F$1</c:f>
              <c:strCache>
                <c:ptCount val="1"/>
                <c:pt idx="0">
                  <c:v>定期昇給制度なし</c:v>
                </c:pt>
              </c:strCache>
            </c:strRef>
          </c:tx>
          <c:invertIfNegative val="0"/>
          <c:dLbls>
            <c:dLbl>
              <c:idx val="0"/>
              <c:layout>
                <c:manualLayout>
                  <c:x val="6.9987814405102402E-3"/>
                  <c:y val="1.35668686385274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DB5-45A7-B1C9-613ADE35D0A3}"/>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令和３年</c:v>
                </c:pt>
                <c:pt idx="1">
                  <c:v>令和４年</c:v>
                </c:pt>
                <c:pt idx="2">
                  <c:v>令和５年</c:v>
                </c:pt>
              </c:strCache>
            </c:strRef>
          </c:cat>
          <c:val>
            <c:numRef>
              <c:f>Sheet1!$F$2:$F$4</c:f>
              <c:numCache>
                <c:formatCode>0.0%</c:formatCode>
                <c:ptCount val="3"/>
                <c:pt idx="0">
                  <c:v>0.19500000000000001</c:v>
                </c:pt>
                <c:pt idx="1">
                  <c:v>0.193</c:v>
                </c:pt>
                <c:pt idx="2">
                  <c:v>0.13</c:v>
                </c:pt>
              </c:numCache>
            </c:numRef>
          </c:val>
          <c:extLst>
            <c:ext xmlns:c16="http://schemas.microsoft.com/office/drawing/2014/chart" uri="{C3380CC4-5D6E-409C-BE32-E72D297353CC}">
              <c16:uniqueId val="{0000000A-7DB5-45A7-B1C9-613ADE35D0A3}"/>
            </c:ext>
          </c:extLst>
        </c:ser>
        <c:dLbls>
          <c:showLegendKey val="0"/>
          <c:showVal val="0"/>
          <c:showCatName val="0"/>
          <c:showSerName val="0"/>
          <c:showPercent val="0"/>
          <c:showBubbleSize val="0"/>
        </c:dLbls>
        <c:gapWidth val="150"/>
        <c:shape val="box"/>
        <c:axId val="511813200"/>
        <c:axId val="511815376"/>
        <c:axId val="0"/>
      </c:bar3DChart>
      <c:catAx>
        <c:axId val="511813200"/>
        <c:scaling>
          <c:orientation val="minMax"/>
        </c:scaling>
        <c:delete val="0"/>
        <c:axPos val="l"/>
        <c:numFmt formatCode="General" sourceLinked="0"/>
        <c:majorTickMark val="out"/>
        <c:minorTickMark val="none"/>
        <c:tickLblPos val="nextTo"/>
        <c:txPr>
          <a:bodyPr/>
          <a:lstStyle/>
          <a:p>
            <a:pPr>
              <a:defRPr sz="1200"/>
            </a:pPr>
            <a:endParaRPr lang="ja-JP"/>
          </a:p>
        </c:txPr>
        <c:crossAx val="511815376"/>
        <c:crosses val="autoZero"/>
        <c:auto val="1"/>
        <c:lblAlgn val="ctr"/>
        <c:lblOffset val="100"/>
        <c:noMultiLvlLbl val="0"/>
      </c:catAx>
      <c:valAx>
        <c:axId val="511815376"/>
        <c:scaling>
          <c:orientation val="minMax"/>
        </c:scaling>
        <c:delete val="0"/>
        <c:axPos val="b"/>
        <c:majorGridlines/>
        <c:numFmt formatCode="0%" sourceLinked="1"/>
        <c:majorTickMark val="out"/>
        <c:minorTickMark val="none"/>
        <c:tickLblPos val="nextTo"/>
        <c:txPr>
          <a:bodyPr/>
          <a:lstStyle/>
          <a:p>
            <a:pPr>
              <a:defRPr sz="1200"/>
            </a:pPr>
            <a:endParaRPr lang="ja-JP"/>
          </a:p>
        </c:txPr>
        <c:crossAx val="511813200"/>
        <c:crosses val="autoZero"/>
        <c:crossBetween val="between"/>
        <c:majorUnit val="0.2"/>
      </c:valAx>
    </c:plotArea>
    <c:legend>
      <c:legendPos val="r"/>
      <c:legendEntry>
        <c:idx val="3"/>
        <c:txPr>
          <a:bodyPr/>
          <a:lstStyle/>
          <a:p>
            <a:pPr>
              <a:defRPr sz="1200" baseline="0">
                <a:latin typeface="+mn-ea"/>
                <a:ea typeface="ＭＳ Ｐゴシック" panose="020B0600070205080204" pitchFamily="50" charset="-128"/>
                <a:cs typeface="Arial Unicode MS" panose="020B0604020202020204" pitchFamily="50" charset="-128"/>
              </a:defRPr>
            </a:pPr>
            <a:endParaRPr lang="ja-JP"/>
          </a:p>
        </c:txPr>
      </c:legendEntry>
      <c:overlay val="0"/>
      <c:txPr>
        <a:bodyPr/>
        <a:lstStyle/>
        <a:p>
          <a:pPr>
            <a:defRPr sz="1200" baseline="0">
              <a:ea typeface="ＭＳ Ｐゴシック" panose="020B0600070205080204" pitchFamily="50" charset="-128"/>
            </a:defRPr>
          </a:pPr>
          <a:endParaRPr lang="ja-JP"/>
        </a:p>
      </c:txPr>
    </c:legend>
    <c:plotVisOnly val="1"/>
    <c:dispBlanksAs val="gap"/>
    <c:showDLblsOverMax val="0"/>
  </c:chart>
  <c:spPr>
    <a:noFill/>
    <a:ln>
      <a:noFill/>
    </a:ln>
  </c:spPr>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39"/>
    </mc:Choice>
    <mc:Fallback>
      <c:style val="39"/>
    </mc:Fallback>
  </mc:AlternateContent>
  <c:chart>
    <c:title>
      <c:tx>
        <c:rich>
          <a:bodyPr/>
          <a:lstStyle/>
          <a:p>
            <a:pPr>
              <a:defRPr sz="1400" b="0"/>
            </a:pPr>
            <a:r>
              <a:rPr lang="ja-JP" altLang="en-US" sz="1400" b="0" dirty="0"/>
              <a:t>係　員</a:t>
            </a:r>
            <a:endParaRPr lang="ja-JP" sz="1400" b="0" dirty="0"/>
          </a:p>
        </c:rich>
      </c:tx>
      <c:layout>
        <c:manualLayout>
          <c:xMode val="edge"/>
          <c:yMode val="edge"/>
          <c:x val="0.4769362674378354"/>
          <c:y val="7.4956949227863584E-2"/>
        </c:manualLayout>
      </c:layout>
      <c:overlay val="0"/>
    </c:title>
    <c:autoTitleDeleted val="0"/>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Sheet1!$B$1</c:f>
              <c:strCache>
                <c:ptCount val="1"/>
                <c:pt idx="0">
                  <c:v>増額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令和３年</c:v>
                </c:pt>
                <c:pt idx="1">
                  <c:v>令和４年</c:v>
                </c:pt>
                <c:pt idx="2">
                  <c:v>令和５年</c:v>
                </c:pt>
              </c:strCache>
            </c:strRef>
          </c:cat>
          <c:val>
            <c:numRef>
              <c:f>Sheet1!$B$2:$B$4</c:f>
              <c:numCache>
                <c:formatCode>0.0%</c:formatCode>
                <c:ptCount val="3"/>
                <c:pt idx="0">
                  <c:v>0.189</c:v>
                </c:pt>
                <c:pt idx="1">
                  <c:v>0.28499999999999998</c:v>
                </c:pt>
                <c:pt idx="2">
                  <c:v>0.378</c:v>
                </c:pt>
              </c:numCache>
            </c:numRef>
          </c:val>
          <c:extLst>
            <c:ext xmlns:c16="http://schemas.microsoft.com/office/drawing/2014/chart" uri="{C3380CC4-5D6E-409C-BE32-E72D297353CC}">
              <c16:uniqueId val="{00000000-8694-4797-8E65-957048DF4348}"/>
            </c:ext>
          </c:extLst>
        </c:ser>
        <c:ser>
          <c:idx val="1"/>
          <c:order val="1"/>
          <c:tx>
            <c:strRef>
              <c:f>Sheet1!$C$1</c:f>
              <c:strCache>
                <c:ptCount val="1"/>
                <c:pt idx="0">
                  <c:v>減額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令和３年</c:v>
                </c:pt>
                <c:pt idx="1">
                  <c:v>令和４年</c:v>
                </c:pt>
                <c:pt idx="2">
                  <c:v>令和５年</c:v>
                </c:pt>
              </c:strCache>
            </c:strRef>
          </c:cat>
          <c:val>
            <c:numRef>
              <c:f>Sheet1!$C$2:$C$4</c:f>
              <c:numCache>
                <c:formatCode>0.0%</c:formatCode>
                <c:ptCount val="3"/>
                <c:pt idx="0">
                  <c:v>9.7000000000000003E-2</c:v>
                </c:pt>
                <c:pt idx="1">
                  <c:v>3.7999999999999999E-2</c:v>
                </c:pt>
                <c:pt idx="2">
                  <c:v>5.0999999999999997E-2</c:v>
                </c:pt>
              </c:numCache>
            </c:numRef>
          </c:val>
          <c:extLst>
            <c:ext xmlns:c16="http://schemas.microsoft.com/office/drawing/2014/chart" uri="{C3380CC4-5D6E-409C-BE32-E72D297353CC}">
              <c16:uniqueId val="{00000001-8694-4797-8E65-957048DF4348}"/>
            </c:ext>
          </c:extLst>
        </c:ser>
        <c:ser>
          <c:idx val="2"/>
          <c:order val="2"/>
          <c:tx>
            <c:strRef>
              <c:f>Sheet1!$D$1</c:f>
              <c:strCache>
                <c:ptCount val="1"/>
                <c:pt idx="0">
                  <c:v>変化なし</c:v>
                </c:pt>
              </c:strCache>
            </c:strRef>
          </c:tx>
          <c:invertIfNegative val="0"/>
          <c:dLbls>
            <c:dLbl>
              <c:idx val="0"/>
              <c:layout>
                <c:manualLayout>
                  <c:x val="1.2597806592918247E-2"/>
                  <c:y val="-9.044579092351479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694-4797-8E65-957048DF4348}"/>
                </c:ext>
              </c:extLst>
            </c:dLbl>
            <c:dLbl>
              <c:idx val="1"/>
              <c:layout>
                <c:manualLayout>
                  <c:x val="1.3997562881020274E-2"/>
                  <c:y val="-4.522289546175781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694-4797-8E65-957048DF4348}"/>
                </c:ext>
              </c:extLst>
            </c:dLbl>
            <c:dLbl>
              <c:idx val="2"/>
              <c:layout>
                <c:manualLayout>
                  <c:x val="1.6797075457224329E-2"/>
                  <c:y val="-4.522289546175781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694-4797-8E65-957048DF4348}"/>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令和３年</c:v>
                </c:pt>
                <c:pt idx="1">
                  <c:v>令和４年</c:v>
                </c:pt>
                <c:pt idx="2">
                  <c:v>令和５年</c:v>
                </c:pt>
              </c:strCache>
            </c:strRef>
          </c:cat>
          <c:val>
            <c:numRef>
              <c:f>Sheet1!$D$2:$D$4</c:f>
              <c:numCache>
                <c:formatCode>0.0%</c:formatCode>
                <c:ptCount val="3"/>
                <c:pt idx="0">
                  <c:v>0.53500000000000003</c:v>
                </c:pt>
                <c:pt idx="1">
                  <c:v>0.57499999999999996</c:v>
                </c:pt>
                <c:pt idx="2">
                  <c:v>0.51400000000000001</c:v>
                </c:pt>
              </c:numCache>
            </c:numRef>
          </c:val>
          <c:extLst>
            <c:ext xmlns:c16="http://schemas.microsoft.com/office/drawing/2014/chart" uri="{C3380CC4-5D6E-409C-BE32-E72D297353CC}">
              <c16:uniqueId val="{00000005-8694-4797-8E65-957048DF4348}"/>
            </c:ext>
          </c:extLst>
        </c:ser>
        <c:ser>
          <c:idx val="3"/>
          <c:order val="3"/>
          <c:tx>
            <c:strRef>
              <c:f>Sheet1!$E$1</c:f>
              <c:strCache>
                <c:ptCount val="1"/>
                <c:pt idx="0">
                  <c:v>定期昇給中止</c:v>
                </c:pt>
              </c:strCache>
            </c:strRef>
          </c:tx>
          <c:invertIfNegative val="0"/>
          <c:dLbls>
            <c:dLbl>
              <c:idx val="0"/>
              <c:layout>
                <c:manualLayout>
                  <c:x val="-2.5195613185836494E-2"/>
                  <c:y val="-9.044579092351479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694-4797-8E65-957048DF4348}"/>
                </c:ext>
              </c:extLst>
            </c:dLbl>
            <c:dLbl>
              <c:idx val="1"/>
              <c:layout>
                <c:manualLayout>
                  <c:x val="-1.6797075457224329E-2"/>
                  <c:y val="-4.522289546175781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694-4797-8E65-957048DF4348}"/>
                </c:ext>
              </c:extLst>
            </c:dLbl>
            <c:dLbl>
              <c:idx val="2"/>
              <c:layout>
                <c:manualLayout>
                  <c:x val="-2.0996344321530514E-2"/>
                  <c:y val="-4.52228954617582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694-4797-8E65-957048DF4348}"/>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令和３年</c:v>
                </c:pt>
                <c:pt idx="1">
                  <c:v>令和４年</c:v>
                </c:pt>
                <c:pt idx="2">
                  <c:v>令和５年</c:v>
                </c:pt>
              </c:strCache>
            </c:strRef>
          </c:cat>
          <c:val>
            <c:numRef>
              <c:f>Sheet1!$E$2:$E$4</c:f>
              <c:numCache>
                <c:formatCode>0.0%</c:formatCode>
                <c:ptCount val="3"/>
                <c:pt idx="0">
                  <c:v>2.3E-2</c:v>
                </c:pt>
                <c:pt idx="1">
                  <c:v>8.9999999999999993E-3</c:v>
                </c:pt>
                <c:pt idx="2">
                  <c:v>8.9999999999999993E-3</c:v>
                </c:pt>
              </c:numCache>
            </c:numRef>
          </c:val>
          <c:extLst>
            <c:ext xmlns:c16="http://schemas.microsoft.com/office/drawing/2014/chart" uri="{C3380CC4-5D6E-409C-BE32-E72D297353CC}">
              <c16:uniqueId val="{00000009-8694-4797-8E65-957048DF4348}"/>
            </c:ext>
          </c:extLst>
        </c:ser>
        <c:ser>
          <c:idx val="4"/>
          <c:order val="4"/>
          <c:tx>
            <c:strRef>
              <c:f>Sheet1!$F$1</c:f>
              <c:strCache>
                <c:ptCount val="1"/>
                <c:pt idx="0">
                  <c:v>定期昇給制度なし</c:v>
                </c:pt>
              </c:strCache>
            </c:strRef>
          </c:tx>
          <c:invertIfNegative val="0"/>
          <c:dLbls>
            <c:dLbl>
              <c:idx val="1"/>
              <c:layout>
                <c:manualLayout>
                  <c:x val="5.5990251524081101E-3"/>
                  <c:y val="-4.522289546175781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694-4797-8E65-957048DF4348}"/>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令和３年</c:v>
                </c:pt>
                <c:pt idx="1">
                  <c:v>令和４年</c:v>
                </c:pt>
                <c:pt idx="2">
                  <c:v>令和５年</c:v>
                </c:pt>
              </c:strCache>
            </c:strRef>
          </c:cat>
          <c:val>
            <c:numRef>
              <c:f>Sheet1!$F$2:$F$4</c:f>
              <c:numCache>
                <c:formatCode>0.0%</c:formatCode>
                <c:ptCount val="3"/>
                <c:pt idx="0">
                  <c:v>0.156</c:v>
                </c:pt>
                <c:pt idx="1">
                  <c:v>9.2999999999999999E-2</c:v>
                </c:pt>
                <c:pt idx="2">
                  <c:v>4.8000000000000001E-2</c:v>
                </c:pt>
              </c:numCache>
            </c:numRef>
          </c:val>
          <c:extLst>
            <c:ext xmlns:c16="http://schemas.microsoft.com/office/drawing/2014/chart" uri="{C3380CC4-5D6E-409C-BE32-E72D297353CC}">
              <c16:uniqueId val="{0000000B-8694-4797-8E65-957048DF4348}"/>
            </c:ext>
          </c:extLst>
        </c:ser>
        <c:dLbls>
          <c:showLegendKey val="0"/>
          <c:showVal val="1"/>
          <c:showCatName val="0"/>
          <c:showSerName val="0"/>
          <c:showPercent val="0"/>
          <c:showBubbleSize val="0"/>
        </c:dLbls>
        <c:gapWidth val="150"/>
        <c:shape val="box"/>
        <c:axId val="511820272"/>
        <c:axId val="511815920"/>
        <c:axId val="0"/>
      </c:bar3DChart>
      <c:catAx>
        <c:axId val="511820272"/>
        <c:scaling>
          <c:orientation val="minMax"/>
        </c:scaling>
        <c:delete val="0"/>
        <c:axPos val="l"/>
        <c:numFmt formatCode="General" sourceLinked="0"/>
        <c:majorTickMark val="out"/>
        <c:minorTickMark val="none"/>
        <c:tickLblPos val="nextTo"/>
        <c:txPr>
          <a:bodyPr/>
          <a:lstStyle/>
          <a:p>
            <a:pPr>
              <a:defRPr sz="1200"/>
            </a:pPr>
            <a:endParaRPr lang="ja-JP"/>
          </a:p>
        </c:txPr>
        <c:crossAx val="511815920"/>
        <c:crosses val="autoZero"/>
        <c:auto val="1"/>
        <c:lblAlgn val="ctr"/>
        <c:lblOffset val="100"/>
        <c:noMultiLvlLbl val="0"/>
      </c:catAx>
      <c:valAx>
        <c:axId val="511815920"/>
        <c:scaling>
          <c:orientation val="minMax"/>
        </c:scaling>
        <c:delete val="0"/>
        <c:axPos val="b"/>
        <c:majorGridlines/>
        <c:numFmt formatCode="0%" sourceLinked="1"/>
        <c:majorTickMark val="out"/>
        <c:minorTickMark val="none"/>
        <c:tickLblPos val="nextTo"/>
        <c:txPr>
          <a:bodyPr/>
          <a:lstStyle/>
          <a:p>
            <a:pPr>
              <a:defRPr sz="1200"/>
            </a:pPr>
            <a:endParaRPr lang="ja-JP"/>
          </a:p>
        </c:txPr>
        <c:crossAx val="511820272"/>
        <c:crosses val="autoZero"/>
        <c:crossBetween val="between"/>
        <c:majorUnit val="0.2"/>
      </c:valAx>
    </c:plotArea>
    <c:legend>
      <c:legendPos val="r"/>
      <c:legendEntry>
        <c:idx val="3"/>
        <c:txPr>
          <a:bodyPr/>
          <a:lstStyle/>
          <a:p>
            <a:pPr>
              <a:defRPr sz="1200" baseline="0">
                <a:latin typeface="+mn-ea"/>
                <a:ea typeface="ＭＳ Ｐゴシック" panose="020B0600070205080204" pitchFamily="50" charset="-128"/>
              </a:defRPr>
            </a:pPr>
            <a:endParaRPr lang="ja-JP"/>
          </a:p>
        </c:txPr>
      </c:legendEntry>
      <c:overlay val="0"/>
      <c:txPr>
        <a:bodyPr/>
        <a:lstStyle/>
        <a:p>
          <a:pPr>
            <a:defRPr sz="1200" baseline="0">
              <a:ea typeface="ＭＳ Ｐゴシック" panose="020B0600070205080204" pitchFamily="50" charset="-128"/>
            </a:defRPr>
          </a:pPr>
          <a:endParaRPr lang="ja-JP"/>
        </a:p>
      </c:txPr>
    </c:legend>
    <c:plotVisOnly val="1"/>
    <c:dispBlanksAs val="gap"/>
    <c:showDLblsOverMax val="0"/>
  </c:chart>
  <c:spPr>
    <a:noFill/>
    <a:ln>
      <a:noFill/>
    </a:ln>
  </c:spPr>
  <c:txPr>
    <a:bodyPr/>
    <a:lstStyle/>
    <a:p>
      <a:pPr>
        <a:defRPr sz="1800"/>
      </a:pPr>
      <a:endParaRPr lang="ja-JP"/>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2023/9/29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2023/9/29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2023/9/29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2023/9/29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2023/9/29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2023/9/29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C7B40368-48C3-4683-B654-FCE14ADA7888}" type="datetimeFigureOut">
              <a:rPr kumimoji="1" lang="ja-JP" altLang="en-US" smtClean="0"/>
              <a:pPr/>
              <a:t>2023/9/29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C7B40368-48C3-4683-B654-FCE14ADA7888}" type="datetimeFigureOut">
              <a:rPr kumimoji="1" lang="ja-JP" altLang="en-US" smtClean="0"/>
              <a:pPr/>
              <a:t>2023/9/29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7B40368-48C3-4683-B654-FCE14ADA7888}" type="datetimeFigureOut">
              <a:rPr kumimoji="1" lang="ja-JP" altLang="en-US" smtClean="0"/>
              <a:pPr/>
              <a:t>2023/9/29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2023/9/29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2023/9/29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40368-48C3-4683-B654-FCE14ADA7888}" type="datetimeFigureOut">
              <a:rPr kumimoji="1" lang="ja-JP" altLang="en-US" smtClean="0"/>
              <a:pPr/>
              <a:t>2023/9/29</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FEB3F-0E6B-46BA-8C76-BFA3888F359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54"/>
          <p:cNvSpPr>
            <a:spLocks noChangeArrowheads="1"/>
          </p:cNvSpPr>
          <p:nvPr/>
        </p:nvSpPr>
        <p:spPr bwMode="auto">
          <a:xfrm>
            <a:off x="1822748" y="178014"/>
            <a:ext cx="6247928" cy="442674"/>
          </a:xfrm>
          <a:prstGeom prst="roundRect">
            <a:avLst>
              <a:gd name="adj" fmla="val 16667"/>
            </a:avLst>
          </a:prstGeom>
          <a:gradFill rotWithShape="1">
            <a:gsLst>
              <a:gs pos="0">
                <a:srgbClr val="00B0F0"/>
              </a:gs>
              <a:gs pos="50000">
                <a:srgbClr val="FFFFFF"/>
              </a:gs>
              <a:gs pos="100000">
                <a:srgbClr val="00B0F0"/>
              </a:gs>
            </a:gsLst>
            <a:lin ang="5400000" scaled="1"/>
          </a:gradFill>
          <a:ln w="38100" cmpd="dbl" algn="ctr">
            <a:solidFill>
              <a:schemeClr val="tx1"/>
            </a:solidFill>
            <a:round/>
            <a:headEnd/>
            <a:tailEnd/>
          </a:ln>
        </p:spPr>
        <p:txBody>
          <a:bodyPr wrap="square" anchor="ctr">
            <a:spAutoFit/>
          </a:bodyPr>
          <a:lstStyle/>
          <a:p>
            <a:pPr algn="ctr"/>
            <a:r>
              <a:rPr lang="ja-JP" altLang="en-US" sz="2000" b="1" dirty="0">
                <a:ea typeface="ＭＳ ゴシック" pitchFamily="49" charset="-128"/>
              </a:rPr>
              <a:t>④定期昇給の実施状況</a:t>
            </a:r>
          </a:p>
        </p:txBody>
      </p:sp>
      <p:graphicFrame>
        <p:nvGraphicFramePr>
          <p:cNvPr id="16" name="コンテンツ プレースホルダ 10"/>
          <p:cNvGraphicFramePr>
            <a:graphicFrameLocks noGrp="1"/>
          </p:cNvGraphicFramePr>
          <p:nvPr>
            <p:ph sz="half" idx="1"/>
            <p:extLst>
              <p:ext uri="{D42A27DB-BD31-4B8C-83A1-F6EECF244321}">
                <p14:modId xmlns:p14="http://schemas.microsoft.com/office/powerpoint/2010/main" val="2907725798"/>
              </p:ext>
            </p:extLst>
          </p:nvPr>
        </p:nvGraphicFramePr>
        <p:xfrm>
          <a:off x="344488" y="3645024"/>
          <a:ext cx="9073008" cy="2808312"/>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372770" y="6453336"/>
            <a:ext cx="7686720" cy="230832"/>
          </a:xfrm>
          <a:prstGeom prst="rect">
            <a:avLst/>
          </a:prstGeom>
          <a:noFill/>
        </p:spPr>
        <p:txBody>
          <a:bodyPr wrap="none" rtlCol="0">
            <a:spAutoFit/>
          </a:bodyPr>
          <a:lstStyle/>
          <a:p>
            <a:r>
              <a:rPr kumimoji="1" lang="ja-JP" altLang="en-US" sz="900" dirty="0">
                <a:latin typeface="ＭＳ ゴシック" pitchFamily="49" charset="-128"/>
                <a:ea typeface="ＭＳ ゴシック" pitchFamily="49" charset="-128"/>
              </a:rPr>
              <a:t>注　定期昇給の有無が不明、定期昇給の実施が未定およびベース改定と定期昇給を分離することができない事業所を除いて集計しています</a:t>
            </a:r>
            <a:r>
              <a:rPr lang="ja-JP" altLang="en-US" sz="900" dirty="0">
                <a:latin typeface="ＭＳ ゴシック" pitchFamily="49" charset="-128"/>
                <a:ea typeface="ＭＳ ゴシック" pitchFamily="49" charset="-128"/>
              </a:rPr>
              <a:t>。</a:t>
            </a:r>
            <a:endParaRPr kumimoji="1" lang="ja-JP" altLang="en-US" sz="900" dirty="0">
              <a:latin typeface="ＭＳ ゴシック" pitchFamily="49" charset="-128"/>
              <a:ea typeface="ＭＳ ゴシック" pitchFamily="49" charset="-128"/>
            </a:endParaRPr>
          </a:p>
        </p:txBody>
      </p:sp>
      <p:graphicFrame>
        <p:nvGraphicFramePr>
          <p:cNvPr id="8" name="コンテンツ プレースホルダ 10"/>
          <p:cNvGraphicFramePr>
            <a:graphicFrameLocks noGrp="1"/>
          </p:cNvGraphicFramePr>
          <p:nvPr>
            <p:ph sz="half" idx="1"/>
            <p:extLst>
              <p:ext uri="{D42A27DB-BD31-4B8C-83A1-F6EECF244321}">
                <p14:modId xmlns:p14="http://schemas.microsoft.com/office/powerpoint/2010/main" val="2740096221"/>
              </p:ext>
            </p:extLst>
          </p:nvPr>
        </p:nvGraphicFramePr>
        <p:xfrm>
          <a:off x="344488" y="764704"/>
          <a:ext cx="9073008" cy="280831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55</Words>
  <Application>Microsoft Office PowerPoint</Application>
  <PresentationFormat>A4 210 x 297 mm</PresentationFormat>
  <Paragraphs>17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w263966</dc:creator>
  <cp:lastModifiedBy>吉岡　創一郎</cp:lastModifiedBy>
  <cp:revision>86</cp:revision>
  <dcterms:created xsi:type="dcterms:W3CDTF">2013-02-06T02:17:09Z</dcterms:created>
  <dcterms:modified xsi:type="dcterms:W3CDTF">2023-09-29T07:26:11Z</dcterms:modified>
</cp:coreProperties>
</file>