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6" y="4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sz="1400" b="0"/>
              <a:t>課長級</a:t>
            </a:r>
          </a:p>
        </c:rich>
      </c:tx>
      <c:layout>
        <c:manualLayout>
          <c:xMode val="edge"/>
          <c:yMode val="edge"/>
          <c:x val="0.47413680226006633"/>
          <c:y val="7.49571272707590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0.26800000000000002</c:v>
                </c:pt>
                <c:pt idx="1">
                  <c:v>0.39300000000000002</c:v>
                </c:pt>
                <c:pt idx="2">
                  <c:v>0.47599999999999998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FB-46B2-A140-171976EFDA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99756288102032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FB-46B2-A140-171976EFD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0.21199999999999999</c:v>
                </c:pt>
                <c:pt idx="1">
                  <c:v>9.2999999999999999E-2</c:v>
                </c:pt>
                <c:pt idx="2">
                  <c:v>9.9000000000000005E-2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FB-46B2-A140-171976EFDAD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795856897734467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FB-46B2-A140-171976EFDADB}"/>
                </c:ext>
              </c:extLst>
            </c:dLbl>
            <c:dLbl>
              <c:idx val="1"/>
              <c:layout>
                <c:manualLayout>
                  <c:x val="6.99878144051013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FB-46B2-A140-171976EFDADB}"/>
                </c:ext>
              </c:extLst>
            </c:dLbl>
            <c:dLbl>
              <c:idx val="2"/>
              <c:layout>
                <c:manualLayout>
                  <c:x val="2.23961006096324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FB-46B2-A140-171976EFD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1.9E-2</c:v>
                </c:pt>
                <c:pt idx="1">
                  <c:v>0</c:v>
                </c:pt>
                <c:pt idx="2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FB-46B2-A140-171976EFDAD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ベース改定の慣行なし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0.501</c:v>
                </c:pt>
                <c:pt idx="1">
                  <c:v>0.51400000000000001</c:v>
                </c:pt>
                <c:pt idx="2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4FB-46B2-A140-171976EFD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991658720"/>
        <c:axId val="-1806753520"/>
        <c:axId val="0"/>
      </c:bar3DChart>
      <c:catAx>
        <c:axId val="-1991658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53520"/>
        <c:crosses val="autoZero"/>
        <c:auto val="1"/>
        <c:lblAlgn val="ctr"/>
        <c:lblOffset val="100"/>
        <c:noMultiLvlLbl val="0"/>
      </c:catAx>
      <c:valAx>
        <c:axId val="-180675352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991658720"/>
        <c:crosses val="autoZero"/>
        <c:crossBetween val="between"/>
        <c:majorUnit val="0.2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altLang="en-US" sz="1400" b="0" dirty="0"/>
              <a:t>係　員</a:t>
            </a:r>
            <a:endParaRPr lang="ja-JP" sz="1400" b="0" dirty="0"/>
          </a:p>
        </c:rich>
      </c:tx>
      <c:layout>
        <c:manualLayout>
          <c:xMode val="edge"/>
          <c:yMode val="edge"/>
          <c:x val="0.4769362674378354"/>
          <c:y val="7.495694922786358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0.32900000000000001</c:v>
                </c:pt>
                <c:pt idx="1">
                  <c:v>0.49</c:v>
                </c:pt>
                <c:pt idx="2">
                  <c:v>0.60499999999999998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8-4109-8CDB-39C30DD904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797075457224381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18-4109-8CDB-39C30DD90487}"/>
                </c:ext>
              </c:extLst>
            </c:dLbl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18-4109-8CDB-39C30DD90487}"/>
                </c:ext>
              </c:extLst>
            </c:dLbl>
            <c:dLbl>
              <c:idx val="2"/>
              <c:layout>
                <c:manualLayout>
                  <c:x val="-8.398537728612164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18-4109-8CDB-39C30DD90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0.26</c:v>
                </c:pt>
                <c:pt idx="1">
                  <c:v>9.5000000000000001E-2</c:v>
                </c:pt>
                <c:pt idx="2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618-4109-8CDB-39C30DD9048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6965240193772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18-4109-8CDB-39C30DD90487}"/>
                </c:ext>
              </c:extLst>
            </c:dLbl>
            <c:dLbl>
              <c:idx val="1"/>
              <c:layout>
                <c:manualLayout>
                  <c:x val="3.079441790418348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18-4109-8CDB-39C30DD90487}"/>
                </c:ext>
              </c:extLst>
            </c:dLbl>
            <c:dLbl>
              <c:idx val="2"/>
              <c:layout>
                <c:manualLayout>
                  <c:x val="2.519561318583649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18-4109-8CDB-39C30DD904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1.7999999999999999E-2</c:v>
                </c:pt>
                <c:pt idx="1">
                  <c:v>0</c:v>
                </c:pt>
                <c:pt idx="2">
                  <c:v>5.0000000000000001E-3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18-4109-8CDB-39C30DD9048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ベース改定の慣行なし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令和３年</c:v>
                </c:pt>
                <c:pt idx="1">
                  <c:v>令和４年</c:v>
                </c:pt>
                <c:pt idx="2">
                  <c:v>令和５年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0.39300000000000002</c:v>
                </c:pt>
                <c:pt idx="1">
                  <c:v>0.41499999999999998</c:v>
                </c:pt>
                <c:pt idx="2">
                  <c:v>0.34699999999999998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618-4109-8CDB-39C30DD904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806766576"/>
        <c:axId val="-1806752976"/>
        <c:axId val="0"/>
      </c:bar3DChart>
      <c:catAx>
        <c:axId val="-18067665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52976"/>
        <c:crosses val="autoZero"/>
        <c:auto val="1"/>
        <c:lblAlgn val="ctr"/>
        <c:lblOffset val="100"/>
        <c:noMultiLvlLbl val="0"/>
      </c:catAx>
      <c:valAx>
        <c:axId val="-18067529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806766576"/>
        <c:crosses val="autoZero"/>
        <c:crossBetween val="between"/>
        <c:majorUnit val="0.2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2023/9/19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③給与改定の状況</a:t>
            </a:r>
          </a:p>
        </p:txBody>
      </p:sp>
      <p:graphicFrame>
        <p:nvGraphicFramePr>
          <p:cNvPr id="16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435914"/>
              </p:ext>
            </p:extLst>
          </p:nvPr>
        </p:nvGraphicFramePr>
        <p:xfrm>
          <a:off x="344488" y="364502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72770" y="6453336"/>
            <a:ext cx="66736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ＭＳ ゴシック" pitchFamily="49" charset="-128"/>
                <a:ea typeface="ＭＳ ゴシック" pitchFamily="49" charset="-128"/>
              </a:rPr>
              <a:t>注　ベース改定の慣行の有無が不明およびベース改定の実施が未定の事業所を除いて集計しています</a:t>
            </a:r>
            <a:r>
              <a:rPr lang="ja-JP" altLang="en-US" sz="1100" dirty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44388933"/>
              </p:ext>
            </p:extLst>
          </p:nvPr>
        </p:nvGraphicFramePr>
        <p:xfrm>
          <a:off x="344488" y="76470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42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吉岡　創一郎</cp:lastModifiedBy>
  <cp:revision>76</cp:revision>
  <dcterms:created xsi:type="dcterms:W3CDTF">2013-02-06T02:17:09Z</dcterms:created>
  <dcterms:modified xsi:type="dcterms:W3CDTF">2023-09-19T09:16:39Z</dcterms:modified>
</cp:coreProperties>
</file>