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24" y="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0027463242255"/>
          <c:y val="0.23373173716820927"/>
          <c:w val="0.74577964994983359"/>
          <c:h val="0.64477051939111141"/>
        </c:manualLayout>
      </c:layout>
      <c:pieChart>
        <c:varyColors val="1"/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0658-432C-A865-42156794F2D1}"/>
              </c:ext>
            </c:extLst>
          </c:dPt>
          <c:dLbls>
            <c:dLbl>
              <c:idx val="0"/>
              <c:layout>
                <c:manualLayout>
                  <c:x val="3.0708576423726684E-2"/>
                  <c:y val="-2.518913026849231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58-432C-A865-42156794F2D1}"/>
                </c:ext>
              </c:extLst>
            </c:dLbl>
            <c:dLbl>
              <c:idx val="1"/>
              <c:layout>
                <c:manualLayout>
                  <c:x val="-0.16447664120300326"/>
                  <c:y val="-0.165381702746117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58-432C-A865-42156794F2D1}"/>
                </c:ext>
              </c:extLst>
            </c:dLbl>
            <c:dLbl>
              <c:idx val="2"/>
              <c:layout>
                <c:manualLayout>
                  <c:x val="4.1189554766341244E-2"/>
                  <c:y val="1.235714832096687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58-432C-A865-42156794F2D1}"/>
                </c:ext>
              </c:extLst>
            </c:dLbl>
            <c:dLbl>
              <c:idx val="3"/>
              <c:layout>
                <c:manualLayout>
                  <c:x val="3.9015233959573119E-2"/>
                  <c:y val="-4.835730130803947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0509680262032"/>
                      <c:h val="7.35886942553354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658-432C-A865-42156794F2D1}"/>
                </c:ext>
              </c:extLst>
            </c:dLbl>
            <c:dLbl>
              <c:idx val="4"/>
              <c:layout>
                <c:manualLayout>
                  <c:x val="6.2188561170302185E-2"/>
                  <c:y val="-0.1458873250210357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58-432C-A865-42156794F2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鉱業,採石業,砂利採取業、建設業</c:v>
                </c:pt>
                <c:pt idx="1">
                  <c:v>製造業</c:v>
                </c:pt>
                <c:pt idx="2">
                  <c:v>電気・ガス・熱供給・水道業、情報通信業、運輸業,郵便業</c:v>
                </c:pt>
                <c:pt idx="3">
                  <c:v>卸売業,小売業</c:v>
                </c:pt>
                <c:pt idx="4">
                  <c:v>金融業,保険業、不動産業,物品賃貸業</c:v>
                </c:pt>
                <c:pt idx="5">
                  <c:v>教育,学習支援業、医療,福祉、サービス業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4.0983606557377046E-2</c:v>
                </c:pt>
                <c:pt idx="1">
                  <c:v>0.67213114754098358</c:v>
                </c:pt>
                <c:pt idx="2">
                  <c:v>9.0163934426229511E-2</c:v>
                </c:pt>
                <c:pt idx="3">
                  <c:v>1.6393442622950821E-2</c:v>
                </c:pt>
                <c:pt idx="4">
                  <c:v>3.2786885245901641E-2</c:v>
                </c:pt>
                <c:pt idx="5">
                  <c:v>0.14754098360655737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58-432C-A865-42156794F2D1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列1</c:v>
                      </c:pt>
                    </c:strCache>
                  </c:strRef>
                </c:tx>
                <c:dPt>
                  <c:idx val="1"/>
                  <c:bubble3D val="0"/>
                  <c:spPr>
                    <a:solidFill>
                      <a:schemeClr val="accent2">
                        <a:lumMod val="40000"/>
                        <a:lumOff val="60000"/>
                      </a:schemeClr>
                    </a:solidFill>
                  </c:spPr>
                  <c:extLst>
                    <c:ext xmlns:c16="http://schemas.microsoft.com/office/drawing/2014/chart" uri="{C3380CC4-5D6E-409C-BE32-E72D297353CC}">
                      <c16:uniqueId val="{00000001-E866-46E3-A40B-67B6AEAA16A7}"/>
                    </c:ext>
                  </c:extLst>
                </c:dPt>
                <c:dLbls>
                  <c:dLbl>
                    <c:idx val="0"/>
                    <c:layout>
                      <c:manualLayout>
                        <c:x val="0.14750344617682293"/>
                        <c:y val="-3.9448099135623041E-2"/>
                      </c:manualLayout>
                    </c:layout>
                    <c:tx>
                      <c:rich>
                        <a:bodyPr/>
                        <a:lstStyle/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鉱業</a:t>
                          </a:r>
                          <a:r>
                            <a:rPr lang="en-US" altLang="zh-TW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  <a:r>
                            <a:rPr lang="zh-TW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採石業</a:t>
                          </a:r>
                          <a:r>
                            <a:rPr lang="en-US" altLang="zh-TW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砂利採取業、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建設業　</a:t>
                          </a:r>
                          <a:r>
                            <a:rPr lang="en-US" altLang="zh-TW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5</a:t>
                          </a:r>
                        </a:p>
                      </c:rich>
                    </c:tx>
                    <c:spPr/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>
                      <c:ext uri="{CE6537A1-D6FC-4f65-9D91-7224C49458BB}"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2-E866-46E3-A40B-67B6AEAA16A7}"/>
                      </c:ext>
                    </c:extLst>
                  </c:dLbl>
                  <c:dLbl>
                    <c:idx val="1"/>
                    <c:layout>
                      <c:manualLayout>
                        <c:x val="-1.5357384904772269E-2"/>
                        <c:y val="2.6569073663275454E-2"/>
                      </c:manualLayout>
                    </c:layout>
                    <c:tx>
                      <c:rich>
                        <a:bodyPr/>
                        <a:lstStyle/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ja-JP" altLang="en-US" sz="800" dirty="0">
                              <a:latin typeface="+mn-ea"/>
                              <a:ea typeface="+mn-ea"/>
                            </a:rPr>
                            <a:t>製</a:t>
                          </a:r>
                          <a:r>
                            <a:rPr lang="ja-JP" altLang="en-US" sz="800" dirty="0"/>
                            <a:t>造業　</a:t>
                          </a:r>
                          <a:r>
                            <a:rPr lang="en-US" altLang="ja-JP" sz="800" dirty="0"/>
                            <a:t>82</a:t>
                          </a:r>
                        </a:p>
                      </c:rich>
                    </c:tx>
                    <c:spPr/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>
                      <c:ext uri="{CE6537A1-D6FC-4f65-9D91-7224C49458BB}"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1-E866-46E3-A40B-67B6AEAA16A7}"/>
                      </c:ext>
                    </c:extLst>
                  </c:dLbl>
                  <c:dLbl>
                    <c:idx val="2"/>
                    <c:layout>
                      <c:manualLayout>
                        <c:x val="7.3037271795851844E-2"/>
                        <c:y val="2.9530138453300697E-2"/>
                      </c:manualLayout>
                    </c:layout>
                    <c:tx>
                      <c:rich>
                        <a:bodyPr/>
                        <a:lstStyle/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ja-JP" altLang="en-US" sz="800" dirty="0">
                              <a:latin typeface="+mn-ea"/>
                              <a:ea typeface="+mn-ea"/>
                            </a:rPr>
                            <a:t>電</a:t>
                          </a: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気・ガス・熱供給・水道業、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情報通信業、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運輸業</a:t>
                          </a:r>
                          <a:r>
                            <a:rPr lang="en-US" altLang="ja-JP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郵便業　</a:t>
                          </a:r>
                          <a:r>
                            <a:rPr lang="en-US" altLang="ja-JP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11</a:t>
                          </a:r>
                        </a:p>
                      </c:rich>
                    </c:tx>
                    <c:spPr/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>
                      <c:ext uri="{CE6537A1-D6FC-4f65-9D91-7224C49458BB}"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3-E866-46E3-A40B-67B6AEAA16A7}"/>
                      </c:ext>
                    </c:extLst>
                  </c:dLbl>
                  <c:dLbl>
                    <c:idx val="3"/>
                    <c:layout>
                      <c:manualLayout>
                        <c:x val="8.4274285592945784E-3"/>
                        <c:y val="-9.7525051633137003E-2"/>
                      </c:manualLayout>
                    </c:layout>
                    <c:tx>
                      <c:rich>
                        <a:bodyPr/>
                        <a:lstStyle/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卸売業</a:t>
                          </a:r>
                          <a:r>
                            <a:rPr lang="en-US" altLang="zh-TW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小売業　</a:t>
                          </a:r>
                          <a:r>
                            <a:rPr lang="en-US" altLang="zh-TW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2</a:t>
                          </a:r>
                        </a:p>
                      </c:rich>
                    </c:tx>
                    <c:spPr/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>
                      <c:ext uri="{CE6537A1-D6FC-4f65-9D91-7224C49458BB}"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4-E866-46E3-A40B-67B6AEAA16A7}"/>
                      </c:ext>
                    </c:extLst>
                  </c:dLbl>
                  <c:dLbl>
                    <c:idx val="4"/>
                    <c:layout>
                      <c:manualLayout>
                        <c:x val="9.3230585062615084E-2"/>
                        <c:y val="-0.17338904612560238"/>
                      </c:manualLayout>
                    </c:layout>
                    <c:tx>
                      <c:rich>
                        <a:bodyPr/>
                        <a:lstStyle/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金融業</a:t>
                          </a:r>
                          <a:r>
                            <a:rPr lang="en-US" altLang="zh-TW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  <a:r>
                            <a:rPr lang="zh-TW" altLang="en-US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保険業、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不動産業</a:t>
                          </a:r>
                          <a:r>
                            <a:rPr lang="en-US" altLang="zh-TW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zh-TW" altLang="en-US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物品賃貸業　</a:t>
                          </a:r>
                          <a:r>
                            <a:rPr lang="en-US" altLang="zh-TW" sz="800" b="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4</a:t>
                          </a:r>
                        </a:p>
                      </c:rich>
                    </c:tx>
                    <c:spPr/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>
                      <c:ext uri="{CE6537A1-D6FC-4f65-9D91-7224C49458BB}"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5-E866-46E3-A40B-67B6AEAA16A7}"/>
                      </c:ext>
                    </c:extLst>
                  </c:dLbl>
                  <c:dLbl>
                    <c:idx val="5"/>
                    <c:layout>
                      <c:manualLayout>
                        <c:x val="0.2158410440986766"/>
                        <c:y val="-7.8556375736250281E-2"/>
                      </c:manualLayout>
                    </c:layout>
                    <c:tx>
                      <c:rich>
                        <a:bodyPr/>
                        <a:lstStyle/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ja-JP" altLang="en-US" sz="800" dirty="0">
                              <a:latin typeface="+mn-ea"/>
                              <a:ea typeface="+mn-ea"/>
                            </a:rPr>
                            <a:t>教</a:t>
                          </a: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育</a:t>
                          </a:r>
                          <a:r>
                            <a:rPr lang="en-US" altLang="ja-JP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学習支援業、医療</a:t>
                          </a:r>
                          <a:r>
                            <a:rPr lang="en-US" altLang="ja-JP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,</a:t>
                          </a: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福祉、</a:t>
                          </a:r>
                        </a:p>
                        <a:p>
                          <a:pPr>
                            <a:defRPr sz="800">
                              <a:latin typeface="+mn-ea"/>
                              <a:ea typeface="+mn-ea"/>
                            </a:defRPr>
                          </a:pPr>
                          <a:r>
                            <a:rPr lang="ja-JP" altLang="en-US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サービス業　</a:t>
                          </a:r>
                          <a:r>
                            <a:rPr lang="en-US" altLang="ja-JP" sz="800" dirty="0">
                              <a:latin typeface="ＭＳ Ｐゴシック" pitchFamily="50" charset="-128"/>
                              <a:ea typeface="ＭＳ Ｐゴシック" pitchFamily="50" charset="-128"/>
                            </a:rPr>
                            <a:t>18</a:t>
                          </a:r>
                        </a:p>
                      </c:rich>
                    </c:tx>
                    <c:spPr/>
                    <c:showLegendKey val="0"/>
                    <c:showVal val="1"/>
                    <c:showCatName val="1"/>
                    <c:showSerName val="0"/>
                    <c:showPercent val="0"/>
                    <c:showBubbleSize val="0"/>
                    <c:extLst>
                      <c:ext uri="{CE6537A1-D6FC-4f65-9D91-7224C49458BB}">
                        <c15:showDataLabelsRange val="0"/>
                      </c:ext>
                      <c:ext xmlns:c16="http://schemas.microsoft.com/office/drawing/2014/chart" uri="{C3380CC4-5D6E-409C-BE32-E72D297353CC}">
                        <c16:uniqueId val="{00000006-E866-46E3-A40B-67B6AEAA16A7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/>
                    <a:lstStyle/>
                    <a:p>
                      <a:pPr>
                        <a:defRPr sz="1000">
                          <a:latin typeface="+mn-ea"/>
                          <a:ea typeface="+mn-ea"/>
                        </a:defRPr>
                      </a:pPr>
                      <a:endParaRPr lang="ja-JP"/>
                    </a:p>
                  </c:txPr>
                  <c:showLegendKey val="0"/>
                  <c:showVal val="1"/>
                  <c:showCatName val="1"/>
                  <c:showSerName val="0"/>
                  <c:showPercent val="0"/>
                  <c:showBubbleSize val="0"/>
                  <c:showLeaderLines val="1"/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鉱業,採石業,砂利採取業、建設業</c:v>
                      </c:pt>
                      <c:pt idx="1">
                        <c:v>製造業</c:v>
                      </c:pt>
                      <c:pt idx="2">
                        <c:v>電気・ガス・熱供給・水道業、情報通信業、運輸業,郵便業</c:v>
                      </c:pt>
                      <c:pt idx="3">
                        <c:v>卸売業,小売業</c:v>
                      </c:pt>
                      <c:pt idx="4">
                        <c:v>金融業,保険業、不動産業,物品賃貸業</c:v>
                      </c:pt>
                      <c:pt idx="5">
                        <c:v>教育,学習支援業、医療,福祉、サービス業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Sheet1!$B$2:$B$7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5</c:v>
                      </c:pt>
                      <c:pt idx="1">
                        <c:v>82</c:v>
                      </c:pt>
                      <c:pt idx="2">
                        <c:v>11</c:v>
                      </c:pt>
                      <c:pt idx="3">
                        <c:v>2</c:v>
                      </c:pt>
                      <c:pt idx="4">
                        <c:v>4</c:v>
                      </c:pt>
                      <c:pt idx="5">
                        <c:v>18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E866-46E3-A40B-67B6AEAA16A7}"/>
                  </c:ext>
                </c:extLst>
              </c15:ser>
            </c15:filteredPieSeries>
          </c:ext>
        </c:extLst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2023/10/4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8367" y="896020"/>
            <a:ext cx="9101137" cy="66077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　令和５年職種別民間給与実態調査では、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133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事業所に対して実地調査を行いました。その結果、事業所規模が調査対象外であることが判明した事業所２所、調査不能</a:t>
            </a:r>
            <a:r>
              <a:rPr lang="ja-JP" altLang="en-US" sz="1200">
                <a:solidFill>
                  <a:schemeClr val="tx1"/>
                </a:solidFill>
                <a:latin typeface="ＭＳ ゴシック"/>
                <a:ea typeface="ＭＳ ゴシック"/>
              </a:rPr>
              <a:t>の事業所９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所を除いた、</a:t>
            </a:r>
            <a:r>
              <a:rPr lang="en-US" altLang="ja-JP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122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事業所について調査を完結することができました。</a:t>
            </a:r>
            <a:endParaRPr lang="en-US" altLang="ja-JP" sz="1200" dirty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　調査の完結した事業所は、下記のとおりです。</a:t>
            </a: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②産業別調査事業所数</a:t>
            </a:r>
          </a:p>
        </p:txBody>
      </p:sp>
      <p:graphicFrame>
        <p:nvGraphicFramePr>
          <p:cNvPr id="16" name="コンテンツ プレースホルダ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0099366"/>
              </p:ext>
            </p:extLst>
          </p:nvPr>
        </p:nvGraphicFramePr>
        <p:xfrm>
          <a:off x="-155079" y="1529607"/>
          <a:ext cx="452095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2387387"/>
              </p:ext>
            </p:extLst>
          </p:nvPr>
        </p:nvGraphicFramePr>
        <p:xfrm>
          <a:off x="4448944" y="2151956"/>
          <a:ext cx="5292534" cy="418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0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0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規模計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en-US" altLang="ja-JP" sz="900" u="none" strike="noStrike" dirty="0"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5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産業計</a:t>
                      </a:r>
                      <a:endParaRPr kumimoji="1" lang="en-US" altLang="ja-JP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900" dirty="0"/>
                        <a:t>事業所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事業所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事業所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事業所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事業所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事業所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122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24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19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45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鉱業</a:t>
                      </a:r>
                      <a:r>
                        <a:rPr kumimoji="1" lang="en-US" altLang="zh-TW" sz="900" dirty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採石業</a:t>
                      </a:r>
                      <a:r>
                        <a:rPr kumimoji="1" lang="en-US" altLang="zh-TW" sz="900" dirty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砂利採取業、建設業</a:t>
                      </a:r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製造業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82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17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32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電気・ガス・熱供給・</a:t>
                      </a:r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水道業、情報通信業、運輸業</a:t>
                      </a:r>
                      <a:r>
                        <a:rPr kumimoji="1" lang="en-US" altLang="zh-TW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郵便業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卸売業</a:t>
                      </a:r>
                      <a:r>
                        <a:rPr kumimoji="1" lang="en-US" altLang="zh-TW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小売業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金融業</a:t>
                      </a:r>
                      <a:r>
                        <a:rPr kumimoji="1" lang="en-US" altLang="zh-TW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保険業</a:t>
                      </a:r>
                      <a:r>
                        <a:rPr kumimoji="1" lang="ja-JP" altLang="en-US" sz="900" dirty="0" err="1">
                          <a:latin typeface="ＭＳ Ｐゴシック" pitchFamily="50" charset="-128"/>
                          <a:ea typeface="ＭＳ Ｐゴシック" pitchFamily="50" charset="-128"/>
                        </a:rPr>
                        <a:t>、</a:t>
                      </a:r>
                      <a:endParaRPr kumimoji="1" lang="en-US" altLang="ja-JP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不動産業</a:t>
                      </a:r>
                      <a:r>
                        <a:rPr kumimoji="1" lang="en-US" altLang="zh-TW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物品賃貸業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教育</a:t>
                      </a:r>
                      <a:r>
                        <a:rPr kumimoji="1" lang="en-US" altLang="zh-TW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学習支援業、</a:t>
                      </a:r>
                      <a:endParaRPr kumimoji="1" lang="en-US" altLang="zh-TW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医療</a:t>
                      </a:r>
                      <a:r>
                        <a:rPr kumimoji="1" lang="en-US" altLang="ja-JP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福祉、</a:t>
                      </a:r>
                      <a:endParaRPr kumimoji="1" lang="en-US" altLang="ja-JP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latin typeface="ＭＳ Ｐゴシック" pitchFamily="50" charset="-128"/>
                          <a:ea typeface="ＭＳ Ｐゴシック" pitchFamily="50" charset="-128"/>
                        </a:rPr>
                        <a:t>サービス業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18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12419" y="6331203"/>
            <a:ext cx="4368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+mj-ea"/>
                <a:ea typeface="+mj-ea"/>
              </a:rPr>
              <a:t>注　上記のほか、事業所規模が調査対象外であることが判明した事業所２所、</a:t>
            </a:r>
            <a:endParaRPr lang="en-US" altLang="ja-JP" sz="1000" dirty="0">
              <a:latin typeface="+mj-ea"/>
              <a:ea typeface="+mj-ea"/>
            </a:endParaRPr>
          </a:p>
          <a:p>
            <a:r>
              <a:rPr lang="en-US" altLang="ja-JP" sz="1000" dirty="0">
                <a:latin typeface="+mj-ea"/>
                <a:ea typeface="+mj-ea"/>
              </a:rPr>
              <a:t>   </a:t>
            </a:r>
            <a:r>
              <a:rPr lang="ja-JP" altLang="en-US" sz="1000" dirty="0">
                <a:latin typeface="+mj-ea"/>
                <a:ea typeface="+mj-ea"/>
              </a:rPr>
              <a:t>  </a:t>
            </a:r>
            <a:r>
              <a:rPr lang="en-US" altLang="ja-JP" sz="1000" dirty="0">
                <a:latin typeface="+mj-ea"/>
                <a:ea typeface="+mj-ea"/>
              </a:rPr>
              <a:t> </a:t>
            </a:r>
            <a:r>
              <a:rPr lang="ja-JP" altLang="en-US" sz="1000" dirty="0">
                <a:latin typeface="+mj-ea"/>
                <a:ea typeface="+mj-ea"/>
              </a:rPr>
              <a:t>調査不能の事業所が９所ありました。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06" y="215195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企業規模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437" y="22673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/>
              <a:t>産業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304</Words>
  <Application>Microsoft Office PowerPoint</Application>
  <PresentationFormat>A4 210 x 297 mm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吉岡　創一郎</cp:lastModifiedBy>
  <cp:revision>78</cp:revision>
  <cp:lastPrinted>2017-09-18T23:33:20Z</cp:lastPrinted>
  <dcterms:created xsi:type="dcterms:W3CDTF">2013-02-06T02:17:09Z</dcterms:created>
  <dcterms:modified xsi:type="dcterms:W3CDTF">2023-10-04T01:21:17Z</dcterms:modified>
</cp:coreProperties>
</file>