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58" r:id="rId4"/>
    <p:sldId id="259" r:id="rId5"/>
    <p:sldId id="265" r:id="rId6"/>
    <p:sldId id="260" r:id="rId7"/>
    <p:sldId id="261" r:id="rId8"/>
    <p:sldId id="262" r:id="rId9"/>
    <p:sldId id="263" r:id="rId10"/>
    <p:sldId id="268" r:id="rId11"/>
    <p:sldId id="266" r:id="rId12"/>
    <p:sldId id="267" r:id="rId1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4333" autoAdjust="0"/>
  </p:normalViewPr>
  <p:slideViewPr>
    <p:cSldViewPr snapToGrid="0">
      <p:cViewPr varScale="1">
        <p:scale>
          <a:sx n="118" d="100"/>
          <a:sy n="118" d="100"/>
        </p:scale>
        <p:origin x="624" y="120"/>
      </p:cViewPr>
      <p:guideLst/>
    </p:cSldViewPr>
  </p:slideViewPr>
  <p:notesTextViewPr>
    <p:cViewPr>
      <p:scale>
        <a:sx n="150" d="100"/>
        <a:sy n="150" d="100"/>
      </p:scale>
      <p:origin x="0" y="0"/>
    </p:cViewPr>
  </p:notesTextViewPr>
  <p:notesViewPr>
    <p:cSldViewPr snapToGrid="0">
      <p:cViewPr>
        <p:scale>
          <a:sx n="93" d="100"/>
          <a:sy n="93" d="100"/>
        </p:scale>
        <p:origin x="20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22B791F-5A23-498E-8C41-E6A1F5B8ECF0}" type="datetimeFigureOut">
              <a:rPr kumimoji="1" lang="ja-JP" altLang="en-US" smtClean="0"/>
              <a:t>2023/7/14</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540064C-EBB8-4070-B7D1-7BB9C21CD889}" type="slidenum">
              <a:rPr kumimoji="1" lang="ja-JP" altLang="en-US" smtClean="0"/>
              <a:t>‹#›</a:t>
            </a:fld>
            <a:endParaRPr kumimoji="1" lang="ja-JP" altLang="en-US"/>
          </a:p>
        </p:txBody>
      </p:sp>
    </p:spTree>
    <p:extLst>
      <p:ext uri="{BB962C8B-B14F-4D97-AF65-F5344CB8AC3E}">
        <p14:creationId xmlns:p14="http://schemas.microsoft.com/office/powerpoint/2010/main" val="359110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B014005-58ED-457E-AD80-4927D2B6B03C}" type="datetimeFigureOut">
              <a:rPr kumimoji="1" lang="ja-JP" altLang="en-US" smtClean="0"/>
              <a:t>2023/7/14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A433C77-B742-44F1-A686-AA2F3E47609E}" type="slidenum">
              <a:rPr kumimoji="1" lang="ja-JP" altLang="en-US" smtClean="0"/>
              <a:t>‹#›</a:t>
            </a:fld>
            <a:endParaRPr kumimoji="1" lang="ja-JP" altLang="en-US"/>
          </a:p>
        </p:txBody>
      </p:sp>
    </p:spTree>
    <p:extLst>
      <p:ext uri="{BB962C8B-B14F-4D97-AF65-F5344CB8AC3E}">
        <p14:creationId xmlns:p14="http://schemas.microsoft.com/office/powerpoint/2010/main" val="7802209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1</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78425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10</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0050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11</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37400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12</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93409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2</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99606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3</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00456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4</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00927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0470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6</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4349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7</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614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8</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58272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A433C77-B742-44F1-A686-AA2F3E47609E}" type="slidenum">
              <a:rPr kumimoji="1" lang="ja-JP" altLang="en-US" smtClean="0"/>
              <a:t>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178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33714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70183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10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78315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1932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56402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356660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322204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89178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4707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39705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73519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62557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88471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62682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188D20-06E6-4F98-842E-6586C2B7E1DC}" type="datetimeFigureOut">
              <a:rPr kumimoji="1" lang="ja-JP" altLang="en-US" smtClean="0"/>
              <a:t>2023/7/14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417863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188D20-06E6-4F98-842E-6586C2B7E1DC}" type="datetimeFigureOut">
              <a:rPr kumimoji="1" lang="ja-JP" altLang="en-US" smtClean="0"/>
              <a:t>2023/7/14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B61AA2-678D-42B5-AF0E-2B933AFF4A8B}" type="slidenum">
              <a:rPr kumimoji="1" lang="ja-JP" altLang="en-US" smtClean="0"/>
              <a:t>‹#›</a:t>
            </a:fld>
            <a:endParaRPr kumimoji="1" lang="ja-JP" altLang="en-US"/>
          </a:p>
        </p:txBody>
      </p:sp>
    </p:spTree>
    <p:extLst>
      <p:ext uri="{BB962C8B-B14F-4D97-AF65-F5344CB8AC3E}">
        <p14:creationId xmlns:p14="http://schemas.microsoft.com/office/powerpoint/2010/main" val="2967156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6776" y="1250830"/>
            <a:ext cx="10341293" cy="646331"/>
          </a:xfrm>
          <a:prstGeom prst="rect">
            <a:avLst/>
          </a:prstGeom>
          <a:noFill/>
        </p:spPr>
        <p:txBody>
          <a:bodyPr wrap="none" lIns="91440" tIns="45720" rIns="91440" bIns="45720">
            <a:spAutoFit/>
          </a:bodyPr>
          <a:lstStyle/>
          <a:p>
            <a:pPr algn="ctr"/>
            <a:r>
              <a:rPr lang="ja-JP" altLang="en-US" sz="3600" b="1" dirty="0">
                <a:ln w="6600">
                  <a:solidFill>
                    <a:schemeClr val="accent2"/>
                  </a:solidFill>
                  <a:prstDash val="solid"/>
                </a:ln>
                <a:solidFill>
                  <a:srgbClr val="FFFFFF"/>
                </a:solidFill>
                <a:effectLst>
                  <a:outerShdw dist="38100" dir="2700000" algn="tl" rotWithShape="0">
                    <a:schemeClr val="accent2"/>
                  </a:outerShdw>
                </a:effectLst>
              </a:rPr>
              <a:t>不登校等子育て支援および教育支援室の取組から</a:t>
            </a:r>
            <a:endParaRPr lang="en-US" altLang="ja-JP"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正方形/長方形 4"/>
          <p:cNvSpPr/>
          <p:nvPr/>
        </p:nvSpPr>
        <p:spPr>
          <a:xfrm>
            <a:off x="5362238" y="5105290"/>
            <a:ext cx="3570208" cy="1200329"/>
          </a:xfrm>
          <a:prstGeom prst="rect">
            <a:avLst/>
          </a:prstGeom>
          <a:noFill/>
        </p:spPr>
        <p:txBody>
          <a:bodyPr wrap="none" lIns="91440" tIns="45720" rIns="91440" bIns="45720">
            <a:spAutoFit/>
          </a:bodyPr>
          <a:lstStyle/>
          <a:p>
            <a:r>
              <a:rPr lang="ja-JP" altLang="en-US" sz="36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2800" b="1" dirty="0">
                <a:ln w="6600">
                  <a:solidFill>
                    <a:schemeClr val="accent2"/>
                  </a:solidFill>
                  <a:prstDash val="solid"/>
                </a:ln>
                <a:solidFill>
                  <a:srgbClr val="FFFFFF"/>
                </a:solidFill>
                <a:effectLst>
                  <a:outerShdw dist="38100" dir="2700000" algn="tl" rotWithShape="0">
                    <a:schemeClr val="accent2"/>
                  </a:outerShdw>
                </a:effectLst>
              </a:rPr>
              <a:t>守山市教育研究所</a:t>
            </a:r>
            <a:endParaRPr lang="en-US" altLang="ja-JP" sz="2800" b="1" dirty="0">
              <a:ln w="6600">
                <a:solidFill>
                  <a:schemeClr val="accent2"/>
                </a:solidFill>
                <a:prstDash val="solid"/>
              </a:ln>
              <a:solidFill>
                <a:srgbClr val="FFFFFF"/>
              </a:solidFill>
              <a:effectLst>
                <a:outerShdw dist="38100" dir="2700000" algn="tl" rotWithShape="0">
                  <a:schemeClr val="accent2"/>
                </a:outerShdw>
              </a:effectLst>
            </a:endParaRPr>
          </a:p>
          <a:p>
            <a:r>
              <a:rPr lang="ja-JP" altLang="en-US" sz="36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2400" b="1" dirty="0">
                <a:ln w="6600">
                  <a:solidFill>
                    <a:schemeClr val="accent2"/>
                  </a:solidFill>
                  <a:prstDash val="solid"/>
                </a:ln>
                <a:solidFill>
                  <a:srgbClr val="FFFFFF"/>
                </a:solidFill>
                <a:effectLst>
                  <a:outerShdw dist="38100" dir="2700000" algn="tl" rotWithShape="0">
                    <a:schemeClr val="accent2"/>
                  </a:outerShdw>
                </a:effectLst>
              </a:rPr>
              <a:t>所長　脇阪　久徳</a:t>
            </a:r>
            <a:endParaRPr lang="en-US" altLang="ja-JP" sz="2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1809" y="3606501"/>
            <a:ext cx="3304712" cy="2478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a:extLst>
              <a:ext uri="{FF2B5EF4-FFF2-40B4-BE49-F238E27FC236}">
                <a16:creationId xmlns:a16="http://schemas.microsoft.com/office/drawing/2014/main" id="{5BE06920-2684-4681-821F-7BBD04C2A4BA}"/>
              </a:ext>
            </a:extLst>
          </p:cNvPr>
          <p:cNvSpPr txBox="1"/>
          <p:nvPr/>
        </p:nvSpPr>
        <p:spPr>
          <a:xfrm>
            <a:off x="8990252" y="258945"/>
            <a:ext cx="272701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dist"/>
            <a:r>
              <a:rPr kumimoji="1" lang="ja-JP" altLang="en-US" sz="1400" dirty="0"/>
              <a:t>令和５年（</a:t>
            </a:r>
            <a:r>
              <a:rPr kumimoji="1" lang="en-US" altLang="ja-JP" sz="1400" dirty="0"/>
              <a:t>2023</a:t>
            </a:r>
            <a:r>
              <a:rPr kumimoji="1" lang="ja-JP" altLang="en-US" sz="1400" dirty="0"/>
              <a:t>年）７月</a:t>
            </a:r>
            <a:r>
              <a:rPr kumimoji="1" lang="en-US" altLang="ja-JP" sz="1400" dirty="0"/>
              <a:t>21</a:t>
            </a:r>
            <a:r>
              <a:rPr kumimoji="1" lang="ja-JP" altLang="en-US" sz="1400" dirty="0"/>
              <a:t>日</a:t>
            </a:r>
            <a:endParaRPr kumimoji="1" lang="en-US" altLang="ja-JP" sz="1400" dirty="0"/>
          </a:p>
          <a:p>
            <a:pPr algn="dist"/>
            <a:r>
              <a:rPr kumimoji="1" lang="ja-JP" altLang="en-US" sz="1400" dirty="0"/>
              <a:t>第２回総合教育会議</a:t>
            </a:r>
            <a:endParaRPr kumimoji="1" lang="en-US" altLang="ja-JP" sz="1400" dirty="0"/>
          </a:p>
          <a:p>
            <a:pPr algn="dist"/>
            <a:r>
              <a:rPr kumimoji="1" lang="ja-JP" altLang="en-US" sz="1400" dirty="0"/>
              <a:t>資料２－３</a:t>
            </a:r>
          </a:p>
        </p:txBody>
      </p:sp>
    </p:spTree>
    <p:extLst>
      <p:ext uri="{BB962C8B-B14F-4D97-AF65-F5344CB8AC3E}">
        <p14:creationId xmlns:p14="http://schemas.microsoft.com/office/powerpoint/2010/main" val="205650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3494" y="332903"/>
            <a:ext cx="5114346"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ある事例から</a:t>
            </a:r>
            <a:r>
              <a:rPr lang="ja-JP" altLang="en-US" sz="2400" b="1" dirty="0">
                <a:ln w="6600">
                  <a:solidFill>
                    <a:schemeClr val="accent2"/>
                  </a:solidFill>
                  <a:prstDash val="solid"/>
                </a:ln>
                <a:solidFill>
                  <a:srgbClr val="FFFFFF"/>
                </a:solidFill>
                <a:effectLst>
                  <a:outerShdw dist="38100" dir="2700000" algn="tl" rotWithShape="0">
                    <a:schemeClr val="accent2"/>
                  </a:outerShdw>
                </a:effectLst>
              </a:rPr>
              <a:t>（</a:t>
            </a:r>
            <a:r>
              <a:rPr lang="en-US" altLang="ja-JP" sz="2400" b="1" dirty="0">
                <a:ln w="6600">
                  <a:solidFill>
                    <a:schemeClr val="accent2"/>
                  </a:solidFill>
                  <a:prstDash val="solid"/>
                </a:ln>
                <a:solidFill>
                  <a:srgbClr val="FFFFFF"/>
                </a:solidFill>
                <a:effectLst>
                  <a:outerShdw dist="38100" dir="2700000" algn="tl" rotWithShape="0">
                    <a:schemeClr val="accent2"/>
                  </a:outerShdw>
                </a:effectLst>
              </a:rPr>
              <a:t>A</a:t>
            </a:r>
            <a:r>
              <a:rPr lang="ja-JP" altLang="en-US" sz="2400" b="1" dirty="0">
                <a:ln w="6600">
                  <a:solidFill>
                    <a:schemeClr val="accent2"/>
                  </a:solidFill>
                  <a:prstDash val="solid"/>
                </a:ln>
                <a:solidFill>
                  <a:srgbClr val="FFFFFF"/>
                </a:solidFill>
                <a:effectLst>
                  <a:outerShdw dist="38100" dir="2700000" algn="tl" rotWithShape="0">
                    <a:schemeClr val="accent2"/>
                  </a:outerShdw>
                </a:effectLst>
              </a:rPr>
              <a:t>さん）</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テキスト ボックス 4"/>
          <p:cNvSpPr txBox="1"/>
          <p:nvPr/>
        </p:nvSpPr>
        <p:spPr>
          <a:xfrm>
            <a:off x="1031966" y="979445"/>
            <a:ext cx="7981405" cy="1200329"/>
          </a:xfrm>
          <a:prstGeom prst="rect">
            <a:avLst/>
          </a:prstGeom>
          <a:noFill/>
          <a:ln>
            <a:solidFill>
              <a:schemeClr val="tx1"/>
            </a:solidFill>
          </a:ln>
        </p:spPr>
        <p:txBody>
          <a:bodyPr wrap="square" rtlCol="0">
            <a:spAutoFit/>
          </a:bodyPr>
          <a:lstStyle/>
          <a:p>
            <a:r>
              <a:rPr kumimoji="1" lang="ja-JP" altLang="en-US" dirty="0"/>
              <a:t>小学校</a:t>
            </a:r>
            <a:r>
              <a:rPr kumimoji="1" lang="en-US" altLang="ja-JP" dirty="0"/>
              <a:t>1</a:t>
            </a:r>
            <a:r>
              <a:rPr kumimoji="1" lang="ja-JP" altLang="en-US" dirty="0"/>
              <a:t>年生の頃より「行きたくない」と行き渋りがあった。４年生の頃までは「いや」と言いながらも、遅刻や早退をしながら、ほぼ毎日登校できた。学年が上がるにつれ、別室の時間が増える。５年生２学期ころより、まったく登校できなくなる。５年生の１０月よりくすのき教室へ。</a:t>
            </a:r>
          </a:p>
        </p:txBody>
      </p:sp>
      <p:sp>
        <p:nvSpPr>
          <p:cNvPr id="6" name="テキスト ボックス 5"/>
          <p:cNvSpPr txBox="1"/>
          <p:nvPr/>
        </p:nvSpPr>
        <p:spPr>
          <a:xfrm>
            <a:off x="2364378" y="3062481"/>
            <a:ext cx="4937760" cy="646331"/>
          </a:xfrm>
          <a:prstGeom prst="rect">
            <a:avLst/>
          </a:prstGeom>
          <a:noFill/>
        </p:spPr>
        <p:txBody>
          <a:bodyPr wrap="square" rtlCol="0">
            <a:spAutoFit/>
          </a:bodyPr>
          <a:lstStyle/>
          <a:p>
            <a:r>
              <a:rPr kumimoji="1" lang="ja-JP" altLang="en-US" dirty="0"/>
              <a:t>○学校と緊密な連携、ケース会議の実施</a:t>
            </a:r>
            <a:endParaRPr kumimoji="1" lang="en-US" altLang="ja-JP" dirty="0"/>
          </a:p>
          <a:p>
            <a:r>
              <a:rPr kumimoji="1" lang="ja-JP" altLang="en-US" dirty="0"/>
              <a:t>　　</a:t>
            </a:r>
            <a:r>
              <a:rPr kumimoji="1" lang="ja-JP" altLang="en-US" sz="1400" dirty="0"/>
              <a:t>・学校の協力、学校からのこまめな連絡</a:t>
            </a:r>
          </a:p>
        </p:txBody>
      </p:sp>
      <p:sp>
        <p:nvSpPr>
          <p:cNvPr id="7" name="テキスト ボックス 6"/>
          <p:cNvSpPr txBox="1"/>
          <p:nvPr/>
        </p:nvSpPr>
        <p:spPr>
          <a:xfrm>
            <a:off x="2364378" y="4191409"/>
            <a:ext cx="4937760" cy="800219"/>
          </a:xfrm>
          <a:prstGeom prst="rect">
            <a:avLst/>
          </a:prstGeom>
          <a:noFill/>
        </p:spPr>
        <p:txBody>
          <a:bodyPr wrap="square" rtlCol="0">
            <a:spAutoFit/>
          </a:bodyPr>
          <a:lstStyle/>
          <a:p>
            <a:r>
              <a:rPr kumimoji="1" lang="ja-JP" altLang="en-US" dirty="0"/>
              <a:t>○適切なアセスメント</a:t>
            </a:r>
            <a:endParaRPr kumimoji="1" lang="en-US" altLang="ja-JP" dirty="0"/>
          </a:p>
          <a:p>
            <a:r>
              <a:rPr kumimoji="1" lang="ja-JP" altLang="en-US" sz="1400" dirty="0"/>
              <a:t>　　　・期待に応えようと頑張りすぎる</a:t>
            </a:r>
            <a:endParaRPr kumimoji="1" lang="en-US" altLang="ja-JP" sz="1400" dirty="0"/>
          </a:p>
          <a:p>
            <a:r>
              <a:rPr kumimoji="1" lang="ja-JP" altLang="en-US" sz="1400" dirty="0"/>
              <a:t>　　　・母親の過干渉、心配性、不安</a:t>
            </a:r>
          </a:p>
        </p:txBody>
      </p:sp>
      <p:sp>
        <p:nvSpPr>
          <p:cNvPr id="8" name="テキスト ボックス 7"/>
          <p:cNvSpPr txBox="1"/>
          <p:nvPr/>
        </p:nvSpPr>
        <p:spPr>
          <a:xfrm>
            <a:off x="2364378" y="5081251"/>
            <a:ext cx="6962502" cy="369332"/>
          </a:xfrm>
          <a:prstGeom prst="rect">
            <a:avLst/>
          </a:prstGeom>
          <a:noFill/>
        </p:spPr>
        <p:txBody>
          <a:bodyPr wrap="square" rtlCol="0">
            <a:spAutoFit/>
          </a:bodyPr>
          <a:lstStyle/>
          <a:p>
            <a:r>
              <a:rPr kumimoji="1" lang="ja-JP" altLang="en-US" dirty="0"/>
              <a:t>○専門機関との連携（守山市民病院・守山市発達支援課）</a:t>
            </a:r>
          </a:p>
        </p:txBody>
      </p:sp>
      <p:sp>
        <p:nvSpPr>
          <p:cNvPr id="9" name="テキスト ボックス 8"/>
          <p:cNvSpPr txBox="1"/>
          <p:nvPr/>
        </p:nvSpPr>
        <p:spPr>
          <a:xfrm>
            <a:off x="2364378" y="3736879"/>
            <a:ext cx="5773782" cy="369332"/>
          </a:xfrm>
          <a:prstGeom prst="rect">
            <a:avLst/>
          </a:prstGeom>
          <a:noFill/>
        </p:spPr>
        <p:txBody>
          <a:bodyPr wrap="square" rtlCol="0">
            <a:spAutoFit/>
          </a:bodyPr>
          <a:lstStyle/>
          <a:p>
            <a:r>
              <a:rPr kumimoji="1" lang="ja-JP" altLang="en-US" dirty="0"/>
              <a:t>○保護者とのきめ細かい面談（適宜・月に１回程度）</a:t>
            </a:r>
          </a:p>
        </p:txBody>
      </p:sp>
      <p:sp>
        <p:nvSpPr>
          <p:cNvPr id="10" name="テキスト ボックス 9"/>
          <p:cNvSpPr txBox="1"/>
          <p:nvPr/>
        </p:nvSpPr>
        <p:spPr>
          <a:xfrm>
            <a:off x="2364378" y="2334957"/>
            <a:ext cx="4663440" cy="646331"/>
          </a:xfrm>
          <a:prstGeom prst="rect">
            <a:avLst/>
          </a:prstGeom>
          <a:noFill/>
        </p:spPr>
        <p:txBody>
          <a:bodyPr wrap="square" rtlCol="0">
            <a:spAutoFit/>
          </a:bodyPr>
          <a:lstStyle/>
          <a:p>
            <a:r>
              <a:rPr kumimoji="1" lang="ja-JP" altLang="en-US" dirty="0"/>
              <a:t>○本人の意思を育む（進路選択）</a:t>
            </a:r>
            <a:endParaRPr kumimoji="1" lang="en-US" altLang="ja-JP" dirty="0"/>
          </a:p>
          <a:p>
            <a:r>
              <a:rPr kumimoji="1" lang="ja-JP" altLang="en-US" dirty="0"/>
              <a:t>　　</a:t>
            </a:r>
            <a:r>
              <a:rPr kumimoji="1" lang="ja-JP" altLang="en-US" sz="1400" dirty="0"/>
              <a:t>・タイムリーで適切な声掛け（学校・くすのき）</a:t>
            </a:r>
          </a:p>
        </p:txBody>
      </p:sp>
      <p:sp>
        <p:nvSpPr>
          <p:cNvPr id="11" name="テキスト ボックス 10"/>
          <p:cNvSpPr txBox="1"/>
          <p:nvPr/>
        </p:nvSpPr>
        <p:spPr>
          <a:xfrm>
            <a:off x="1260566" y="5540206"/>
            <a:ext cx="7981406" cy="1200329"/>
          </a:xfrm>
          <a:prstGeom prst="rect">
            <a:avLst/>
          </a:prstGeom>
          <a:noFill/>
          <a:ln>
            <a:solidFill>
              <a:srgbClr val="00B050"/>
            </a:solidFill>
          </a:ln>
        </p:spPr>
        <p:txBody>
          <a:bodyPr wrap="square" rtlCol="0">
            <a:spAutoFit/>
          </a:bodyPr>
          <a:lstStyle/>
          <a:p>
            <a:r>
              <a:rPr kumimoji="1" lang="ja-JP" altLang="en-US" dirty="0"/>
              <a:t>現在　中学校２年生　中学校に入学後は、時には疲れて欠席の日もあるものの、毎日登校できている。</a:t>
            </a:r>
            <a:endParaRPr kumimoji="1" lang="en-US" altLang="ja-JP" dirty="0"/>
          </a:p>
          <a:p>
            <a:r>
              <a:rPr kumimoji="1" lang="ja-JP" altLang="en-US" dirty="0"/>
              <a:t>　今年の「私の思い」の学級発表会では、「私は不登校やった」と、自分の経験談を作文につづり、学級代表となり学年の場でも発表している。</a:t>
            </a:r>
          </a:p>
        </p:txBody>
      </p:sp>
    </p:spTree>
    <p:extLst>
      <p:ext uri="{BB962C8B-B14F-4D97-AF65-F5344CB8AC3E}">
        <p14:creationId xmlns:p14="http://schemas.microsoft.com/office/powerpoint/2010/main" val="29635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3493" y="332903"/>
            <a:ext cx="8749780"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教育相談・くすのき教室</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の活動から大切なこと</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テキスト ボックス 4"/>
          <p:cNvSpPr txBox="1"/>
          <p:nvPr/>
        </p:nvSpPr>
        <p:spPr>
          <a:xfrm>
            <a:off x="1463039" y="1094139"/>
            <a:ext cx="7485018" cy="1200329"/>
          </a:xfrm>
          <a:prstGeom prst="rect">
            <a:avLst/>
          </a:prstGeom>
          <a:solidFill>
            <a:schemeClr val="accent2">
              <a:lumMod val="60000"/>
              <a:lumOff val="40000"/>
            </a:schemeClr>
          </a:solidFill>
        </p:spPr>
        <p:txBody>
          <a:bodyPr wrap="square" rtlCol="0">
            <a:spAutoFit/>
          </a:bodyPr>
          <a:lstStyle/>
          <a:p>
            <a:r>
              <a:rPr kumimoji="1" lang="ja-JP" altLang="en-US" dirty="0"/>
              <a:t>　　</a:t>
            </a:r>
            <a:r>
              <a:rPr kumimoji="1" lang="ja-JP" altLang="en-US" sz="2400" dirty="0"/>
              <a:t>○安心・信頼そして拠り所</a:t>
            </a:r>
            <a:endParaRPr kumimoji="1" lang="en-US" altLang="ja-JP" sz="2400" dirty="0"/>
          </a:p>
          <a:p>
            <a:r>
              <a:rPr kumimoji="1" lang="ja-JP" altLang="en-US" sz="2400" dirty="0"/>
              <a:t>　　　保護者や児童生徒から</a:t>
            </a:r>
            <a:r>
              <a:rPr kumimoji="1" lang="ja-JP" altLang="en-US" sz="2400" b="1" dirty="0">
                <a:solidFill>
                  <a:srgbClr val="FF0000"/>
                </a:solidFill>
              </a:rPr>
              <a:t>「安心」</a:t>
            </a:r>
            <a:r>
              <a:rPr kumimoji="1" lang="ja-JP" altLang="en-US" sz="2400" dirty="0"/>
              <a:t>してもらえる。</a:t>
            </a:r>
            <a:endParaRPr kumimoji="1" lang="en-US" altLang="ja-JP" sz="2400" dirty="0"/>
          </a:p>
          <a:p>
            <a:r>
              <a:rPr kumimoji="1" lang="ja-JP" altLang="en-US" sz="2400" dirty="0"/>
              <a:t>　　　学校、教職員から</a:t>
            </a:r>
            <a:r>
              <a:rPr kumimoji="1" lang="ja-JP" altLang="en-US" sz="2400" b="1" dirty="0">
                <a:solidFill>
                  <a:srgbClr val="FF0000"/>
                </a:solidFill>
              </a:rPr>
              <a:t>「信頼」</a:t>
            </a:r>
            <a:r>
              <a:rPr kumimoji="1" lang="ja-JP" altLang="en-US" sz="2400" dirty="0"/>
              <a:t>してもらえる</a:t>
            </a:r>
            <a:r>
              <a:rPr kumimoji="1" lang="ja-JP" altLang="en-US" dirty="0"/>
              <a:t>。</a:t>
            </a:r>
          </a:p>
        </p:txBody>
      </p:sp>
      <p:sp>
        <p:nvSpPr>
          <p:cNvPr id="7" name="テキスト ボックス 6"/>
          <p:cNvSpPr txBox="1"/>
          <p:nvPr/>
        </p:nvSpPr>
        <p:spPr>
          <a:xfrm>
            <a:off x="1463037" y="2847150"/>
            <a:ext cx="9679577" cy="369332"/>
          </a:xfrm>
          <a:prstGeom prst="rect">
            <a:avLst/>
          </a:prstGeom>
          <a:noFill/>
        </p:spPr>
        <p:txBody>
          <a:bodyPr wrap="square" rtlCol="0">
            <a:spAutoFit/>
          </a:bodyPr>
          <a:lstStyle/>
          <a:p>
            <a:r>
              <a:rPr kumimoji="1" lang="ja-JP" altLang="en-US" dirty="0"/>
              <a:t>　　・校内組織の課題（　　　　　　　　　　　　、教育相談主任のフォロワーシップ）　　</a:t>
            </a:r>
          </a:p>
        </p:txBody>
      </p:sp>
      <p:sp>
        <p:nvSpPr>
          <p:cNvPr id="8" name="テキスト ボックス 7"/>
          <p:cNvSpPr txBox="1"/>
          <p:nvPr/>
        </p:nvSpPr>
        <p:spPr>
          <a:xfrm>
            <a:off x="1579416" y="4379082"/>
            <a:ext cx="6387738" cy="369332"/>
          </a:xfrm>
          <a:prstGeom prst="rect">
            <a:avLst/>
          </a:prstGeom>
          <a:noFill/>
        </p:spPr>
        <p:txBody>
          <a:bodyPr wrap="square" rtlCol="0">
            <a:spAutoFit/>
          </a:bodyPr>
          <a:lstStyle/>
          <a:p>
            <a:r>
              <a:rPr kumimoji="1" lang="ja-JP" altLang="en-US" dirty="0"/>
              <a:t>○個別の悩みや不安を持つ子どもへの対応と支援の広がり</a:t>
            </a:r>
          </a:p>
        </p:txBody>
      </p:sp>
      <p:sp>
        <p:nvSpPr>
          <p:cNvPr id="9" name="テキスト ボックス 8"/>
          <p:cNvSpPr txBox="1"/>
          <p:nvPr/>
        </p:nvSpPr>
        <p:spPr>
          <a:xfrm>
            <a:off x="1841860" y="6429686"/>
            <a:ext cx="4519749" cy="369332"/>
          </a:xfrm>
          <a:prstGeom prst="rect">
            <a:avLst/>
          </a:prstGeom>
          <a:noFill/>
        </p:spPr>
        <p:txBody>
          <a:bodyPr wrap="square" rtlCol="0">
            <a:spAutoFit/>
          </a:bodyPr>
          <a:lstStyle/>
          <a:p>
            <a:r>
              <a:rPr kumimoji="1" lang="ja-JP" altLang="en-US" dirty="0"/>
              <a:t>・</a:t>
            </a:r>
            <a:r>
              <a:rPr kumimoji="1" lang="ja-JP" altLang="en-US" b="1" dirty="0">
                <a:solidFill>
                  <a:srgbClr val="FF0000"/>
                </a:solidFill>
              </a:rPr>
              <a:t>経験値</a:t>
            </a:r>
            <a:r>
              <a:rPr kumimoji="1" lang="ja-JP" altLang="en-US" dirty="0"/>
              <a:t>を高める</a:t>
            </a:r>
          </a:p>
        </p:txBody>
      </p:sp>
      <p:sp>
        <p:nvSpPr>
          <p:cNvPr id="11" name="テキスト ボックス 10"/>
          <p:cNvSpPr txBox="1"/>
          <p:nvPr/>
        </p:nvSpPr>
        <p:spPr>
          <a:xfrm>
            <a:off x="1463037" y="2487867"/>
            <a:ext cx="2339439" cy="369332"/>
          </a:xfrm>
          <a:prstGeom prst="rect">
            <a:avLst/>
          </a:prstGeom>
          <a:noFill/>
        </p:spPr>
        <p:txBody>
          <a:bodyPr wrap="square" rtlCol="0">
            <a:spAutoFit/>
          </a:bodyPr>
          <a:lstStyle/>
          <a:p>
            <a:r>
              <a:rPr kumimoji="1" lang="ja-JP" altLang="en-US" dirty="0"/>
              <a:t>○きめ細かな連携</a:t>
            </a:r>
          </a:p>
        </p:txBody>
      </p:sp>
      <p:sp>
        <p:nvSpPr>
          <p:cNvPr id="12" name="テキスト ボックス 11"/>
          <p:cNvSpPr txBox="1"/>
          <p:nvPr/>
        </p:nvSpPr>
        <p:spPr>
          <a:xfrm>
            <a:off x="1018109" y="3831870"/>
            <a:ext cx="9679577" cy="369332"/>
          </a:xfrm>
          <a:prstGeom prst="rect">
            <a:avLst/>
          </a:prstGeom>
          <a:noFill/>
        </p:spPr>
        <p:txBody>
          <a:bodyPr wrap="square" rtlCol="0">
            <a:spAutoFit/>
          </a:bodyPr>
          <a:lstStyle/>
          <a:p>
            <a:r>
              <a:rPr kumimoji="1" lang="ja-JP" altLang="en-US" dirty="0"/>
              <a:t>　　　　・専門機関（発達支援課、専門医など）</a:t>
            </a:r>
          </a:p>
        </p:txBody>
      </p:sp>
      <p:sp>
        <p:nvSpPr>
          <p:cNvPr id="13" name="テキスト ボックス 12"/>
          <p:cNvSpPr txBox="1"/>
          <p:nvPr/>
        </p:nvSpPr>
        <p:spPr>
          <a:xfrm>
            <a:off x="1463037" y="3503630"/>
            <a:ext cx="9679577" cy="369332"/>
          </a:xfrm>
          <a:prstGeom prst="rect">
            <a:avLst/>
          </a:prstGeom>
          <a:noFill/>
        </p:spPr>
        <p:txBody>
          <a:bodyPr wrap="square" rtlCol="0">
            <a:spAutoFit/>
          </a:bodyPr>
          <a:lstStyle/>
          <a:p>
            <a:r>
              <a:rPr kumimoji="1" lang="ja-JP" altLang="en-US" dirty="0"/>
              <a:t>　　・学校との連携（</a:t>
            </a:r>
            <a:r>
              <a:rPr kumimoji="1" lang="ja-JP" altLang="en-US" b="1" dirty="0">
                <a:solidFill>
                  <a:srgbClr val="FF0000"/>
                </a:solidFill>
              </a:rPr>
              <a:t>子どもの情報交換</a:t>
            </a:r>
            <a:r>
              <a:rPr kumimoji="1" lang="ja-JP" altLang="en-US" dirty="0"/>
              <a:t>とアセスメント）</a:t>
            </a:r>
          </a:p>
        </p:txBody>
      </p:sp>
      <p:sp>
        <p:nvSpPr>
          <p:cNvPr id="14" name="テキスト ボックス 13"/>
          <p:cNvSpPr txBox="1"/>
          <p:nvPr/>
        </p:nvSpPr>
        <p:spPr>
          <a:xfrm>
            <a:off x="1463037" y="3176854"/>
            <a:ext cx="7279181" cy="369332"/>
          </a:xfrm>
          <a:prstGeom prst="rect">
            <a:avLst/>
          </a:prstGeom>
          <a:noFill/>
        </p:spPr>
        <p:txBody>
          <a:bodyPr wrap="square" rtlCol="0">
            <a:spAutoFit/>
          </a:bodyPr>
          <a:lstStyle/>
          <a:p>
            <a:r>
              <a:rPr kumimoji="1" lang="ja-JP" altLang="en-US" dirty="0"/>
              <a:t>　　・小中連携と　　　　　　　（学校教育課、保育幼稚園課）</a:t>
            </a:r>
          </a:p>
        </p:txBody>
      </p:sp>
      <p:sp>
        <p:nvSpPr>
          <p:cNvPr id="16" name="テキスト ボックス 15"/>
          <p:cNvSpPr txBox="1"/>
          <p:nvPr/>
        </p:nvSpPr>
        <p:spPr>
          <a:xfrm>
            <a:off x="4105474" y="2857199"/>
            <a:ext cx="2779242" cy="369332"/>
          </a:xfrm>
          <a:prstGeom prst="rect">
            <a:avLst/>
          </a:prstGeom>
          <a:noFill/>
        </p:spPr>
        <p:txBody>
          <a:bodyPr wrap="square" rtlCol="0">
            <a:spAutoFit/>
          </a:bodyPr>
          <a:lstStyle/>
          <a:p>
            <a:r>
              <a:rPr kumimoji="1" lang="ja-JP" altLang="en-US" b="1" dirty="0">
                <a:solidFill>
                  <a:srgbClr val="FF0000"/>
                </a:solidFill>
              </a:rPr>
              <a:t>管理職のリーダーシップ</a:t>
            </a:r>
            <a:endParaRPr kumimoji="1" lang="ja-JP" altLang="en-US" dirty="0"/>
          </a:p>
        </p:txBody>
      </p:sp>
      <p:sp>
        <p:nvSpPr>
          <p:cNvPr id="17" name="テキスト ボックス 16"/>
          <p:cNvSpPr txBox="1"/>
          <p:nvPr/>
        </p:nvSpPr>
        <p:spPr>
          <a:xfrm>
            <a:off x="3362691" y="3175390"/>
            <a:ext cx="1913909" cy="369332"/>
          </a:xfrm>
          <a:prstGeom prst="rect">
            <a:avLst/>
          </a:prstGeom>
          <a:noFill/>
        </p:spPr>
        <p:txBody>
          <a:bodyPr wrap="square" rtlCol="0">
            <a:spAutoFit/>
          </a:bodyPr>
          <a:lstStyle/>
          <a:p>
            <a:r>
              <a:rPr kumimoji="1" lang="ja-JP" altLang="en-US" b="1" dirty="0">
                <a:solidFill>
                  <a:srgbClr val="FF0000"/>
                </a:solidFill>
              </a:rPr>
              <a:t>就学前との連携</a:t>
            </a:r>
            <a:endParaRPr kumimoji="1" lang="ja-JP" altLang="en-US" dirty="0"/>
          </a:p>
        </p:txBody>
      </p:sp>
      <p:sp>
        <p:nvSpPr>
          <p:cNvPr id="18" name="テキスト ボックス 17"/>
          <p:cNvSpPr txBox="1"/>
          <p:nvPr/>
        </p:nvSpPr>
        <p:spPr>
          <a:xfrm>
            <a:off x="1463037" y="5329668"/>
            <a:ext cx="5842110" cy="369332"/>
          </a:xfrm>
          <a:prstGeom prst="rect">
            <a:avLst/>
          </a:prstGeom>
          <a:noFill/>
        </p:spPr>
        <p:txBody>
          <a:bodyPr wrap="square" rtlCol="0">
            <a:spAutoFit/>
          </a:bodyPr>
          <a:lstStyle/>
          <a:p>
            <a:r>
              <a:rPr kumimoji="1" lang="ja-JP" altLang="en-US" dirty="0"/>
              <a:t>　　・</a:t>
            </a:r>
            <a:r>
              <a:rPr kumimoji="1" lang="ja-JP" altLang="en-US" b="1" dirty="0">
                <a:solidFill>
                  <a:srgbClr val="FF0000"/>
                </a:solidFill>
              </a:rPr>
              <a:t>つながりの薄い子どもや保護者へのアプローチ</a:t>
            </a:r>
            <a:r>
              <a:rPr kumimoji="1" lang="ja-JP" altLang="en-US" dirty="0"/>
              <a:t>　</a:t>
            </a:r>
          </a:p>
        </p:txBody>
      </p:sp>
      <p:sp>
        <p:nvSpPr>
          <p:cNvPr id="19" name="テキスト ボックス 18"/>
          <p:cNvSpPr txBox="1"/>
          <p:nvPr/>
        </p:nvSpPr>
        <p:spPr>
          <a:xfrm>
            <a:off x="1018109" y="4695944"/>
            <a:ext cx="6387738" cy="369332"/>
          </a:xfrm>
          <a:prstGeom prst="rect">
            <a:avLst/>
          </a:prstGeom>
          <a:noFill/>
        </p:spPr>
        <p:txBody>
          <a:bodyPr wrap="square" rtlCol="0">
            <a:spAutoFit/>
          </a:bodyPr>
          <a:lstStyle/>
          <a:p>
            <a:r>
              <a:rPr kumimoji="1" lang="ja-JP" altLang="en-US" dirty="0"/>
              <a:t>　　　　・適切なアセスメント</a:t>
            </a:r>
          </a:p>
        </p:txBody>
      </p:sp>
      <p:sp>
        <p:nvSpPr>
          <p:cNvPr id="20" name="テキスト ボックス 19"/>
          <p:cNvSpPr txBox="1"/>
          <p:nvPr/>
        </p:nvSpPr>
        <p:spPr>
          <a:xfrm>
            <a:off x="1463037" y="5012118"/>
            <a:ext cx="6387738" cy="369332"/>
          </a:xfrm>
          <a:prstGeom prst="rect">
            <a:avLst/>
          </a:prstGeom>
          <a:noFill/>
        </p:spPr>
        <p:txBody>
          <a:bodyPr wrap="square" rtlCol="0">
            <a:spAutoFit/>
          </a:bodyPr>
          <a:lstStyle/>
          <a:p>
            <a:r>
              <a:rPr kumimoji="1" lang="ja-JP" altLang="en-US" dirty="0"/>
              <a:t>　　・充実した</a:t>
            </a:r>
            <a:r>
              <a:rPr kumimoji="1" lang="ja-JP" altLang="en-US" b="1" dirty="0">
                <a:solidFill>
                  <a:srgbClr val="FF0000"/>
                </a:solidFill>
              </a:rPr>
              <a:t>学び</a:t>
            </a:r>
            <a:r>
              <a:rPr kumimoji="1" lang="ja-JP" altLang="en-US" dirty="0"/>
              <a:t>や</a:t>
            </a:r>
            <a:r>
              <a:rPr kumimoji="1" lang="ja-JP" altLang="en-US" b="1" dirty="0">
                <a:solidFill>
                  <a:srgbClr val="FF0000"/>
                </a:solidFill>
              </a:rPr>
              <a:t>体験、温かい関わり</a:t>
            </a:r>
            <a:endParaRPr kumimoji="1" lang="ja-JP" altLang="en-US" dirty="0"/>
          </a:p>
        </p:txBody>
      </p:sp>
      <p:sp>
        <p:nvSpPr>
          <p:cNvPr id="21" name="テキスト ボックス 20"/>
          <p:cNvSpPr txBox="1"/>
          <p:nvPr/>
        </p:nvSpPr>
        <p:spPr>
          <a:xfrm>
            <a:off x="1579416" y="5743963"/>
            <a:ext cx="4519749" cy="369332"/>
          </a:xfrm>
          <a:prstGeom prst="rect">
            <a:avLst/>
          </a:prstGeom>
          <a:noFill/>
        </p:spPr>
        <p:txBody>
          <a:bodyPr wrap="square" rtlCol="0">
            <a:spAutoFit/>
          </a:bodyPr>
          <a:lstStyle/>
          <a:p>
            <a:r>
              <a:rPr kumimoji="1" lang="ja-JP" altLang="en-US" dirty="0"/>
              <a:t>○相談員・指導員の資質向上</a:t>
            </a:r>
          </a:p>
        </p:txBody>
      </p:sp>
      <p:sp>
        <p:nvSpPr>
          <p:cNvPr id="2" name="テキスト ボックス 1"/>
          <p:cNvSpPr txBox="1"/>
          <p:nvPr/>
        </p:nvSpPr>
        <p:spPr>
          <a:xfrm>
            <a:off x="1841860" y="6119336"/>
            <a:ext cx="5630091" cy="369332"/>
          </a:xfrm>
          <a:prstGeom prst="rect">
            <a:avLst/>
          </a:prstGeom>
          <a:noFill/>
        </p:spPr>
        <p:txBody>
          <a:bodyPr wrap="square" rtlCol="0">
            <a:spAutoFit/>
          </a:bodyPr>
          <a:lstStyle/>
          <a:p>
            <a:r>
              <a:rPr kumimoji="1" lang="ja-JP" altLang="en-US" dirty="0"/>
              <a:t>・事例検討会や運営懇談会で</a:t>
            </a:r>
            <a:r>
              <a:rPr kumimoji="1" lang="en-US" altLang="ja-JP" dirty="0"/>
              <a:t>SV</a:t>
            </a:r>
            <a:r>
              <a:rPr kumimoji="1" lang="ja-JP" altLang="en-US" dirty="0"/>
              <a:t>からの指導助言</a:t>
            </a:r>
          </a:p>
        </p:txBody>
      </p:sp>
    </p:spTree>
    <p:extLst>
      <p:ext uri="{BB962C8B-B14F-4D97-AF65-F5344CB8AC3E}">
        <p14:creationId xmlns:p14="http://schemas.microsoft.com/office/powerpoint/2010/main" val="10688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iterate type="lt">
                                    <p:tmPct val="10000"/>
                                  </p:iterate>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iterate type="lt">
                                    <p:tmPct val="10000"/>
                                  </p:iterate>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1" grpId="0"/>
      <p:bldP spid="12" grpId="0"/>
      <p:bldP spid="13" grpId="0"/>
      <p:bldP spid="14" grpId="0"/>
      <p:bldP spid="16" grpId="0"/>
      <p:bldP spid="17" grpId="0"/>
      <p:bldP spid="18" grpId="0"/>
      <p:bldP spid="19" grpId="0"/>
      <p:bldP spid="20" grpId="0"/>
      <p:bldP spid="2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9494" y="3684216"/>
            <a:ext cx="4258491" cy="400110"/>
          </a:xfrm>
          <a:prstGeom prst="rect">
            <a:avLst/>
          </a:prstGeom>
          <a:noFill/>
        </p:spPr>
        <p:txBody>
          <a:bodyPr wrap="square" rtlCol="0">
            <a:spAutoFit/>
          </a:bodyPr>
          <a:lstStyle/>
          <a:p>
            <a:r>
              <a:rPr kumimoji="1" lang="ja-JP" altLang="en-US" sz="2000" b="1" dirty="0">
                <a:solidFill>
                  <a:schemeClr val="accent1">
                    <a:lumMod val="50000"/>
                  </a:schemeClr>
                </a:solidFill>
              </a:rPr>
              <a:t>○相談員・指導員の資質向上</a:t>
            </a:r>
          </a:p>
        </p:txBody>
      </p:sp>
      <p:sp>
        <p:nvSpPr>
          <p:cNvPr id="9" name="正方形/長方形 8"/>
          <p:cNvSpPr/>
          <p:nvPr/>
        </p:nvSpPr>
        <p:spPr>
          <a:xfrm>
            <a:off x="463493" y="332903"/>
            <a:ext cx="3677433"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今後に向けて</a:t>
            </a:r>
            <a:endPar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テキスト ボックス 1"/>
          <p:cNvSpPr txBox="1"/>
          <p:nvPr/>
        </p:nvSpPr>
        <p:spPr>
          <a:xfrm>
            <a:off x="2321571" y="5938904"/>
            <a:ext cx="5824159" cy="654025"/>
          </a:xfrm>
          <a:prstGeom prst="rect">
            <a:avLst/>
          </a:prstGeom>
          <a:solidFill>
            <a:srgbClr val="92D050"/>
          </a:solidFill>
        </p:spPr>
        <p:txBody>
          <a:bodyPr wrap="square" rtlCol="0">
            <a:spAutoFit/>
          </a:bodyPr>
          <a:lstStyle/>
          <a:p>
            <a:r>
              <a:rPr kumimoji="1" lang="ja-JP" altLang="en-US" sz="2400" dirty="0"/>
              <a:t>　</a:t>
            </a:r>
            <a:r>
              <a:rPr kumimoji="1" lang="ja-JP" altLang="en-US" sz="2000" dirty="0">
                <a:latin typeface="+mj-ea"/>
                <a:ea typeface="+mj-ea"/>
              </a:rPr>
              <a:t>☆真摯に誠実に、温もりと情熱を持って☆</a:t>
            </a:r>
            <a:endParaRPr kumimoji="1" lang="en-US" altLang="ja-JP" sz="2000" dirty="0">
              <a:latin typeface="+mj-ea"/>
              <a:ea typeface="+mj-ea"/>
            </a:endParaRPr>
          </a:p>
          <a:p>
            <a:pPr>
              <a:lnSpc>
                <a:spcPts val="1500"/>
              </a:lnSpc>
            </a:pPr>
            <a:r>
              <a:rPr kumimoji="1" lang="ja-JP" altLang="en-US" sz="2400" dirty="0"/>
              <a:t>　　　</a:t>
            </a:r>
            <a:r>
              <a:rPr kumimoji="1" lang="ja-JP" altLang="en-US" sz="1600" dirty="0"/>
              <a:t>「教育は人なり」</a:t>
            </a:r>
          </a:p>
        </p:txBody>
      </p:sp>
      <p:sp>
        <p:nvSpPr>
          <p:cNvPr id="12" name="テキスト ボックス 11"/>
          <p:cNvSpPr txBox="1"/>
          <p:nvPr/>
        </p:nvSpPr>
        <p:spPr>
          <a:xfrm>
            <a:off x="829029" y="2289363"/>
            <a:ext cx="10365839" cy="400110"/>
          </a:xfrm>
          <a:prstGeom prst="rect">
            <a:avLst/>
          </a:prstGeom>
          <a:noFill/>
        </p:spPr>
        <p:txBody>
          <a:bodyPr wrap="square" rtlCol="0">
            <a:spAutoFit/>
          </a:bodyPr>
          <a:lstStyle/>
          <a:p>
            <a:r>
              <a:rPr kumimoji="1" lang="ja-JP" altLang="en-US" sz="2000" b="1" dirty="0">
                <a:solidFill>
                  <a:schemeClr val="accent1">
                    <a:lumMod val="50000"/>
                  </a:schemeClr>
                </a:solidFill>
              </a:rPr>
              <a:t>○多様な悩みや不安を持つ子どもへの対応と関わりのない子どもへの支援</a:t>
            </a:r>
          </a:p>
        </p:txBody>
      </p:sp>
      <p:sp>
        <p:nvSpPr>
          <p:cNvPr id="13" name="テキスト ボックス 12"/>
          <p:cNvSpPr txBox="1"/>
          <p:nvPr/>
        </p:nvSpPr>
        <p:spPr>
          <a:xfrm>
            <a:off x="2096736" y="5130575"/>
            <a:ext cx="5400276" cy="369332"/>
          </a:xfrm>
          <a:prstGeom prst="rect">
            <a:avLst/>
          </a:prstGeom>
          <a:noFill/>
        </p:spPr>
        <p:txBody>
          <a:bodyPr wrap="square" rtlCol="0">
            <a:spAutoFit/>
          </a:bodyPr>
          <a:lstStyle/>
          <a:p>
            <a:r>
              <a:rPr kumimoji="1" lang="ja-JP" altLang="en-US" dirty="0"/>
              <a:t>子どもを社会で自立できるようにするのではなく</a:t>
            </a:r>
          </a:p>
        </p:txBody>
      </p:sp>
      <p:sp>
        <p:nvSpPr>
          <p:cNvPr id="3" name="テキスト ボックス 2"/>
          <p:cNvSpPr txBox="1"/>
          <p:nvPr/>
        </p:nvSpPr>
        <p:spPr>
          <a:xfrm>
            <a:off x="830658" y="969606"/>
            <a:ext cx="3376752" cy="400110"/>
          </a:xfrm>
          <a:prstGeom prst="rect">
            <a:avLst/>
          </a:prstGeom>
          <a:noFill/>
        </p:spPr>
        <p:txBody>
          <a:bodyPr wrap="square" rtlCol="0">
            <a:spAutoFit/>
          </a:bodyPr>
          <a:lstStyle/>
          <a:p>
            <a:r>
              <a:rPr kumimoji="1" lang="ja-JP" altLang="en-US" sz="2000" b="1" dirty="0">
                <a:solidFill>
                  <a:schemeClr val="accent2">
                    <a:lumMod val="75000"/>
                  </a:schemeClr>
                </a:solidFill>
              </a:rPr>
              <a:t>○きめ細かな連携</a:t>
            </a:r>
          </a:p>
        </p:txBody>
      </p:sp>
      <p:sp>
        <p:nvSpPr>
          <p:cNvPr id="11" name="テキスト ボックス 10"/>
          <p:cNvSpPr txBox="1"/>
          <p:nvPr/>
        </p:nvSpPr>
        <p:spPr>
          <a:xfrm>
            <a:off x="1327047" y="1275697"/>
            <a:ext cx="7856142" cy="369332"/>
          </a:xfrm>
          <a:prstGeom prst="rect">
            <a:avLst/>
          </a:prstGeom>
          <a:noFill/>
        </p:spPr>
        <p:txBody>
          <a:bodyPr wrap="square" rtlCol="0">
            <a:spAutoFit/>
          </a:bodyPr>
          <a:lstStyle/>
          <a:p>
            <a:r>
              <a:rPr kumimoji="1" lang="ja-JP" altLang="en-US" dirty="0"/>
              <a:t>　・組織的な課題の改善（　　　　　　　　　　　　　　　　）</a:t>
            </a:r>
          </a:p>
        </p:txBody>
      </p:sp>
      <p:sp>
        <p:nvSpPr>
          <p:cNvPr id="14" name="テキスト ボックス 13"/>
          <p:cNvSpPr txBox="1"/>
          <p:nvPr/>
        </p:nvSpPr>
        <p:spPr>
          <a:xfrm>
            <a:off x="1327047" y="2592796"/>
            <a:ext cx="3449058"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ケアサポータ</a:t>
            </a:r>
            <a:r>
              <a:rPr kumimoji="1" lang="ja-JP" altLang="en-US" dirty="0"/>
              <a:t>派遣事業</a:t>
            </a:r>
          </a:p>
        </p:txBody>
      </p:sp>
      <p:sp>
        <p:nvSpPr>
          <p:cNvPr id="15" name="テキスト ボックス 14"/>
          <p:cNvSpPr txBox="1"/>
          <p:nvPr/>
        </p:nvSpPr>
        <p:spPr>
          <a:xfrm>
            <a:off x="1297110" y="4006676"/>
            <a:ext cx="2386847"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事例の紹介</a:t>
            </a:r>
            <a:endParaRPr kumimoji="1" lang="ja-JP" altLang="en-US" dirty="0"/>
          </a:p>
        </p:txBody>
      </p:sp>
      <p:sp>
        <p:nvSpPr>
          <p:cNvPr id="4" name="テキスト ボックス 3"/>
          <p:cNvSpPr txBox="1"/>
          <p:nvPr/>
        </p:nvSpPr>
        <p:spPr>
          <a:xfrm>
            <a:off x="2668656" y="5448979"/>
            <a:ext cx="5907361" cy="400110"/>
          </a:xfrm>
          <a:prstGeom prst="rect">
            <a:avLst/>
          </a:prstGeom>
          <a:noFill/>
        </p:spPr>
        <p:txBody>
          <a:bodyPr wrap="square" rtlCol="0">
            <a:spAutoFit/>
          </a:bodyPr>
          <a:lstStyle/>
          <a:p>
            <a:r>
              <a:rPr kumimoji="1" lang="ja-JP" altLang="en-US" sz="2000" b="1" dirty="0">
                <a:solidFill>
                  <a:schemeClr val="accent1">
                    <a:lumMod val="50000"/>
                  </a:schemeClr>
                </a:solidFill>
              </a:rPr>
              <a:t>子どもが自ら社会で自立できるように支援する。</a:t>
            </a:r>
          </a:p>
        </p:txBody>
      </p:sp>
      <p:sp>
        <p:nvSpPr>
          <p:cNvPr id="16" name="テキスト ボックス 15"/>
          <p:cNvSpPr txBox="1"/>
          <p:nvPr/>
        </p:nvSpPr>
        <p:spPr>
          <a:xfrm>
            <a:off x="1327047" y="1577392"/>
            <a:ext cx="4882706"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現場に入り込んで</a:t>
            </a:r>
            <a:r>
              <a:rPr kumimoji="1" lang="ja-JP" altLang="en-US" dirty="0"/>
              <a:t>の情報交換</a:t>
            </a:r>
          </a:p>
        </p:txBody>
      </p:sp>
      <p:sp>
        <p:nvSpPr>
          <p:cNvPr id="17" name="テキスト ボックス 16"/>
          <p:cNvSpPr txBox="1"/>
          <p:nvPr/>
        </p:nvSpPr>
        <p:spPr>
          <a:xfrm>
            <a:off x="1327047" y="1874541"/>
            <a:ext cx="3517578"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就学前教育</a:t>
            </a:r>
            <a:r>
              <a:rPr kumimoji="1" lang="ja-JP" altLang="en-US" dirty="0"/>
              <a:t>の重要性</a:t>
            </a:r>
          </a:p>
        </p:txBody>
      </p:sp>
      <p:sp>
        <p:nvSpPr>
          <p:cNvPr id="18" name="テキスト ボックス 17"/>
          <p:cNvSpPr txBox="1"/>
          <p:nvPr/>
        </p:nvSpPr>
        <p:spPr>
          <a:xfrm>
            <a:off x="1297110" y="2913407"/>
            <a:ext cx="8650454" cy="369332"/>
          </a:xfrm>
          <a:prstGeom prst="rect">
            <a:avLst/>
          </a:prstGeom>
          <a:noFill/>
        </p:spPr>
        <p:txBody>
          <a:bodyPr wrap="square" rtlCol="0">
            <a:spAutoFit/>
          </a:bodyPr>
          <a:lstStyle/>
          <a:p>
            <a:r>
              <a:rPr kumimoji="1" lang="ja-JP" altLang="en-US" dirty="0"/>
              <a:t>　・滋賀次世代文化芸術センター（美ココロ事業）等の</a:t>
            </a:r>
            <a:r>
              <a:rPr kumimoji="1" lang="ja-JP" altLang="en-US" dirty="0">
                <a:solidFill>
                  <a:srgbClr val="FF0000"/>
                </a:solidFill>
              </a:rPr>
              <a:t>体験活動</a:t>
            </a:r>
            <a:r>
              <a:rPr kumimoji="1" lang="ja-JP" altLang="en-US" dirty="0"/>
              <a:t>の重要性</a:t>
            </a:r>
          </a:p>
        </p:txBody>
      </p:sp>
      <p:sp>
        <p:nvSpPr>
          <p:cNvPr id="19" name="テキスト ボックス 18"/>
          <p:cNvSpPr txBox="1"/>
          <p:nvPr/>
        </p:nvSpPr>
        <p:spPr>
          <a:xfrm>
            <a:off x="1297110" y="3230839"/>
            <a:ext cx="8294914" cy="369332"/>
          </a:xfrm>
          <a:prstGeom prst="rect">
            <a:avLst/>
          </a:prstGeom>
          <a:noFill/>
        </p:spPr>
        <p:txBody>
          <a:bodyPr wrap="square" rtlCol="0">
            <a:spAutoFit/>
          </a:bodyPr>
          <a:lstStyle/>
          <a:p>
            <a:r>
              <a:rPr kumimoji="1" lang="ja-JP" altLang="en-US" dirty="0"/>
              <a:t>　・各校の別室登校や行き渋りのある子どもや保護者も、</a:t>
            </a:r>
            <a:r>
              <a:rPr kumimoji="1" lang="ja-JP" altLang="en-US" dirty="0">
                <a:solidFill>
                  <a:srgbClr val="FF0000"/>
                </a:solidFill>
              </a:rPr>
              <a:t>ともに体験活動</a:t>
            </a:r>
            <a:r>
              <a:rPr kumimoji="1" lang="ja-JP" altLang="en-US" dirty="0"/>
              <a:t>を</a:t>
            </a:r>
          </a:p>
        </p:txBody>
      </p:sp>
      <p:sp>
        <p:nvSpPr>
          <p:cNvPr id="20" name="テキスト ボックス 19"/>
          <p:cNvSpPr txBox="1"/>
          <p:nvPr/>
        </p:nvSpPr>
        <p:spPr>
          <a:xfrm>
            <a:off x="1297110" y="4283675"/>
            <a:ext cx="7661827"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学びや体験活動</a:t>
            </a:r>
            <a:r>
              <a:rPr kumimoji="1" lang="ja-JP" altLang="en-US" dirty="0"/>
              <a:t>および</a:t>
            </a:r>
            <a:r>
              <a:rPr kumimoji="1" lang="ja-JP" altLang="en-US" dirty="0">
                <a:solidFill>
                  <a:srgbClr val="FF0000"/>
                </a:solidFill>
              </a:rPr>
              <a:t>教室環境</a:t>
            </a:r>
            <a:r>
              <a:rPr kumimoji="1" lang="ja-JP" altLang="en-US" dirty="0"/>
              <a:t>等の交流</a:t>
            </a:r>
          </a:p>
        </p:txBody>
      </p:sp>
      <p:sp>
        <p:nvSpPr>
          <p:cNvPr id="21" name="テキスト ボックス 20"/>
          <p:cNvSpPr txBox="1"/>
          <p:nvPr/>
        </p:nvSpPr>
        <p:spPr>
          <a:xfrm>
            <a:off x="1297110" y="4602079"/>
            <a:ext cx="3679061" cy="369332"/>
          </a:xfrm>
          <a:prstGeom prst="rect">
            <a:avLst/>
          </a:prstGeom>
          <a:noFill/>
        </p:spPr>
        <p:txBody>
          <a:bodyPr wrap="square" rtlCol="0">
            <a:spAutoFit/>
          </a:bodyPr>
          <a:lstStyle/>
          <a:p>
            <a:r>
              <a:rPr kumimoji="1" lang="ja-JP" altLang="en-US" dirty="0"/>
              <a:t>　・</a:t>
            </a:r>
            <a:r>
              <a:rPr kumimoji="1" lang="ja-JP" altLang="en-US" dirty="0">
                <a:solidFill>
                  <a:srgbClr val="FF0000"/>
                </a:solidFill>
              </a:rPr>
              <a:t>研修機会</a:t>
            </a:r>
            <a:r>
              <a:rPr kumimoji="1" lang="ja-JP" altLang="en-US" dirty="0"/>
              <a:t>の確保</a:t>
            </a:r>
          </a:p>
        </p:txBody>
      </p:sp>
      <p:sp>
        <p:nvSpPr>
          <p:cNvPr id="22" name="テキスト ボックス 21"/>
          <p:cNvSpPr txBox="1"/>
          <p:nvPr/>
        </p:nvSpPr>
        <p:spPr>
          <a:xfrm>
            <a:off x="4207410" y="1275697"/>
            <a:ext cx="3700867" cy="369332"/>
          </a:xfrm>
          <a:prstGeom prst="rect">
            <a:avLst/>
          </a:prstGeom>
          <a:noFill/>
        </p:spPr>
        <p:txBody>
          <a:bodyPr wrap="square" rtlCol="0">
            <a:spAutoFit/>
          </a:bodyPr>
          <a:lstStyle/>
          <a:p>
            <a:r>
              <a:rPr kumimoji="1" lang="ja-JP" altLang="en-US" dirty="0">
                <a:solidFill>
                  <a:srgbClr val="FF0000"/>
                </a:solidFill>
              </a:rPr>
              <a:t>校長のリーダーシップ・指導助言</a:t>
            </a:r>
            <a:endParaRPr kumimoji="1" lang="ja-JP" altLang="en-US" dirty="0"/>
          </a:p>
        </p:txBody>
      </p:sp>
    </p:spTree>
    <p:extLst>
      <p:ext uri="{BB962C8B-B14F-4D97-AF65-F5344CB8AC3E}">
        <p14:creationId xmlns:p14="http://schemas.microsoft.com/office/powerpoint/2010/main" val="15692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2" grpId="0"/>
      <p:bldP spid="13" grpId="0"/>
      <p:bldP spid="3" grpId="0"/>
      <p:bldP spid="11" grpId="0"/>
      <p:bldP spid="14" grpId="0"/>
      <p:bldP spid="15" grpId="0"/>
      <p:bldP spid="4"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81743" y="1898744"/>
            <a:ext cx="9163597" cy="23336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97736" y="276387"/>
            <a:ext cx="3262432" cy="707886"/>
          </a:xfrm>
          <a:prstGeom prst="rect">
            <a:avLst/>
          </a:prstGeom>
          <a:noFill/>
        </p:spPr>
        <p:txBody>
          <a:bodyPr wrap="none" lIns="91440" tIns="45720" rIns="91440" bIns="45720">
            <a:spAutoFit/>
          </a:bodyPr>
          <a:lstStyle/>
          <a:p>
            <a:pPr algn="ctr"/>
            <a:r>
              <a:rPr lang="ja-JP" altLang="en-US" sz="4000" b="1" cap="none" spc="0" dirty="0">
                <a:ln w="6600">
                  <a:solidFill>
                    <a:schemeClr val="accent2"/>
                  </a:solidFill>
                  <a:prstDash val="solid"/>
                </a:ln>
                <a:solidFill>
                  <a:srgbClr val="FFFFFF"/>
                </a:solidFill>
                <a:effectLst>
                  <a:outerShdw dist="38100" dir="2700000" algn="tl" rotWithShape="0">
                    <a:schemeClr val="accent2"/>
                  </a:outerShdw>
                </a:effectLst>
              </a:rPr>
              <a:t>守山市の状況</a:t>
            </a:r>
          </a:p>
        </p:txBody>
      </p:sp>
      <p:sp>
        <p:nvSpPr>
          <p:cNvPr id="5" name="テキスト ボックス 4"/>
          <p:cNvSpPr txBox="1"/>
          <p:nvPr/>
        </p:nvSpPr>
        <p:spPr>
          <a:xfrm>
            <a:off x="1928952" y="984273"/>
            <a:ext cx="5133703"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人口（令和５年５月</a:t>
            </a:r>
            <a:r>
              <a:rPr kumimoji="1" lang="en-US" altLang="ja-JP" sz="2400" dirty="0">
                <a:latin typeface="HGPｺﾞｼｯｸE" panose="020B0900000000000000" pitchFamily="50" charset="-128"/>
                <a:ea typeface="HGPｺﾞｼｯｸE" panose="020B0900000000000000" pitchFamily="50" charset="-128"/>
              </a:rPr>
              <a:t>31</a:t>
            </a:r>
            <a:r>
              <a:rPr kumimoji="1" lang="ja-JP" altLang="en-US" sz="2400" dirty="0">
                <a:latin typeface="HGPｺﾞｼｯｸE" panose="020B0900000000000000" pitchFamily="50" charset="-128"/>
                <a:ea typeface="HGPｺﾞｼｯｸE" panose="020B0900000000000000" pitchFamily="50" charset="-128"/>
              </a:rPr>
              <a:t>日）　</a:t>
            </a:r>
            <a:r>
              <a:rPr kumimoji="1" lang="en-US" altLang="ja-JP" sz="2400" dirty="0">
                <a:latin typeface="HGPｺﾞｼｯｸE" panose="020B0900000000000000" pitchFamily="50" charset="-128"/>
                <a:ea typeface="HGPｺﾞｼｯｸE" panose="020B0900000000000000" pitchFamily="50" charset="-128"/>
              </a:rPr>
              <a:t>85,704</a:t>
            </a:r>
            <a:r>
              <a:rPr kumimoji="1" lang="ja-JP" altLang="en-US" sz="2400" dirty="0">
                <a:latin typeface="HGPｺﾞｼｯｸE" panose="020B0900000000000000" pitchFamily="50" charset="-128"/>
                <a:ea typeface="HGPｺﾞｼｯｸE" panose="020B0900000000000000" pitchFamily="50" charset="-128"/>
              </a:rPr>
              <a:t>人</a:t>
            </a:r>
          </a:p>
        </p:txBody>
      </p:sp>
      <p:sp>
        <p:nvSpPr>
          <p:cNvPr id="7" name="テキスト ボックス 6"/>
          <p:cNvSpPr txBox="1"/>
          <p:nvPr/>
        </p:nvSpPr>
        <p:spPr>
          <a:xfrm>
            <a:off x="1103814" y="1963748"/>
            <a:ext cx="8719454" cy="954107"/>
          </a:xfrm>
          <a:prstGeom prst="rect">
            <a:avLst/>
          </a:prstGeom>
          <a:noFill/>
        </p:spPr>
        <p:txBody>
          <a:bodyPr wrap="square" rtlCol="0">
            <a:spAutoFit/>
          </a:bodyPr>
          <a:lstStyle/>
          <a:p>
            <a:r>
              <a:rPr kumimoji="1" lang="ja-JP" altLang="en-US" sz="2800" dirty="0">
                <a:latin typeface="HGPｺﾞｼｯｸE" panose="020B0900000000000000" pitchFamily="50" charset="-128"/>
                <a:ea typeface="HGPｺﾞｼｯｸE" panose="020B0900000000000000" pitchFamily="50" charset="-128"/>
              </a:rPr>
              <a:t>◇小学校　９校　　　児童数　５，７１１人</a:t>
            </a:r>
            <a:endParaRPr kumimoji="1" lang="en-US" altLang="ja-JP" sz="2800" dirty="0">
              <a:latin typeface="HGPｺﾞｼｯｸE" panose="020B0900000000000000" pitchFamily="50" charset="-128"/>
              <a:ea typeface="HGPｺﾞｼｯｸE" panose="020B0900000000000000" pitchFamily="50" charset="-128"/>
            </a:endParaRPr>
          </a:p>
          <a:p>
            <a:r>
              <a:rPr kumimoji="1" lang="ja-JP" altLang="en-US" sz="2800" dirty="0">
                <a:latin typeface="HGPｺﾞｼｯｸE" panose="020B0900000000000000" pitchFamily="50" charset="-128"/>
                <a:ea typeface="HGPｺﾞｼｯｸE" panose="020B0900000000000000" pitchFamily="50" charset="-128"/>
              </a:rPr>
              <a:t>　</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守山小学校　児童数　</a:t>
            </a:r>
            <a:r>
              <a:rPr kumimoji="1" lang="en-US" altLang="ja-JP" sz="1600" dirty="0">
                <a:latin typeface="ＭＳ Ｐゴシック" panose="020B0600070205080204" pitchFamily="50" charset="-128"/>
                <a:ea typeface="ＭＳ Ｐゴシック" panose="020B0600070205080204" pitchFamily="50" charset="-128"/>
              </a:rPr>
              <a:t>1,072</a:t>
            </a:r>
            <a:r>
              <a:rPr kumimoji="1" lang="ja-JP" altLang="en-US" sz="1600" dirty="0">
                <a:latin typeface="ＭＳ Ｐゴシック" panose="020B0600070205080204" pitchFamily="50" charset="-128"/>
                <a:ea typeface="ＭＳ Ｐゴシック" panose="020B0600070205080204" pitchFamily="50" charset="-128"/>
              </a:rPr>
              <a:t>人　</a:t>
            </a:r>
            <a:r>
              <a:rPr kumimoji="1" lang="en-US" altLang="ja-JP" sz="1600" dirty="0">
                <a:latin typeface="ＭＳ Ｐゴシック" panose="020B0600070205080204" pitchFamily="50" charset="-128"/>
                <a:ea typeface="ＭＳ Ｐゴシック" panose="020B0600070205080204" pitchFamily="50" charset="-128"/>
              </a:rPr>
              <a:t>40</a:t>
            </a:r>
            <a:r>
              <a:rPr kumimoji="1" lang="ja-JP" altLang="en-US" sz="1600" dirty="0">
                <a:latin typeface="ＭＳ Ｐゴシック" panose="020B0600070205080204" pitchFamily="50" charset="-128"/>
                <a:ea typeface="ＭＳ Ｐゴシック" panose="020B0600070205080204" pitchFamily="50" charset="-128"/>
              </a:rPr>
              <a:t>学級　　　　　</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中洲小学校　　児童数　</a:t>
            </a:r>
            <a:r>
              <a:rPr kumimoji="1" lang="en-US" altLang="ja-JP" sz="1600" dirty="0">
                <a:latin typeface="ＭＳ Ｐゴシック" panose="020B0600070205080204" pitchFamily="50" charset="-128"/>
                <a:ea typeface="ＭＳ Ｐゴシック" panose="020B0600070205080204" pitchFamily="50" charset="-128"/>
              </a:rPr>
              <a:t>141</a:t>
            </a:r>
            <a:r>
              <a:rPr kumimoji="1" lang="ja-JP" altLang="en-US" sz="1600" dirty="0">
                <a:latin typeface="ＭＳ Ｐゴシック" panose="020B0600070205080204" pitchFamily="50" charset="-128"/>
                <a:ea typeface="ＭＳ Ｐゴシック" panose="020B0600070205080204" pitchFamily="50" charset="-128"/>
              </a:rPr>
              <a:t>人　　８学級</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7041">
            <a:off x="6026337" y="3701633"/>
            <a:ext cx="3796931" cy="2847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テキスト ボックス 9"/>
          <p:cNvSpPr txBox="1"/>
          <p:nvPr/>
        </p:nvSpPr>
        <p:spPr>
          <a:xfrm>
            <a:off x="1103814" y="3026529"/>
            <a:ext cx="8719454" cy="954107"/>
          </a:xfrm>
          <a:prstGeom prst="rect">
            <a:avLst/>
          </a:prstGeom>
          <a:noFill/>
        </p:spPr>
        <p:txBody>
          <a:bodyPr wrap="square" rtlCol="0">
            <a:spAutoFit/>
          </a:bodyPr>
          <a:lstStyle/>
          <a:p>
            <a:r>
              <a:rPr kumimoji="1" lang="ja-JP" altLang="en-US" sz="2800" dirty="0">
                <a:latin typeface="HGPｺﾞｼｯｸE" panose="020B0900000000000000" pitchFamily="50" charset="-128"/>
                <a:ea typeface="HGPｺﾞｼｯｸE" panose="020B0900000000000000" pitchFamily="50" charset="-128"/>
              </a:rPr>
              <a:t>◇中学校　４校　　　生徒数　２，７８２人</a:t>
            </a:r>
            <a:endParaRPr kumimoji="1" lang="en-US" altLang="ja-JP" sz="2800" dirty="0">
              <a:latin typeface="HGPｺﾞｼｯｸE" panose="020B0900000000000000" pitchFamily="50" charset="-128"/>
              <a:ea typeface="HGPｺﾞｼｯｸE" panose="020B0900000000000000" pitchFamily="50" charset="-128"/>
            </a:endParaRPr>
          </a:p>
          <a:p>
            <a:r>
              <a:rPr kumimoji="1" lang="ja-JP" altLang="en-US" sz="2800" dirty="0">
                <a:latin typeface="HGPｺﾞｼｯｸE" panose="020B0900000000000000" pitchFamily="50" charset="-128"/>
                <a:ea typeface="HGPｺﾞｼｯｸE" panose="020B0900000000000000" pitchFamily="50" charset="-128"/>
              </a:rPr>
              <a:t>　</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守山南中学校　生徒数　</a:t>
            </a:r>
            <a:r>
              <a:rPr kumimoji="1" lang="en-US" altLang="ja-JP" sz="1600" dirty="0">
                <a:latin typeface="ＭＳ Ｐゴシック" panose="020B0600070205080204" pitchFamily="50" charset="-128"/>
                <a:ea typeface="ＭＳ Ｐゴシック" panose="020B0600070205080204" pitchFamily="50" charset="-128"/>
              </a:rPr>
              <a:t>1,137</a:t>
            </a:r>
            <a:r>
              <a:rPr kumimoji="1" lang="ja-JP" altLang="en-US" sz="1600" dirty="0">
                <a:latin typeface="ＭＳ Ｐゴシック" panose="020B0600070205080204" pitchFamily="50" charset="-128"/>
                <a:ea typeface="ＭＳ Ｐゴシック" panose="020B0600070205080204" pitchFamily="50" charset="-128"/>
              </a:rPr>
              <a:t>人　</a:t>
            </a:r>
            <a:r>
              <a:rPr kumimoji="1" lang="en-US" altLang="ja-JP" sz="1600" dirty="0">
                <a:latin typeface="ＭＳ Ｐゴシック" panose="020B0600070205080204" pitchFamily="50" charset="-128"/>
                <a:ea typeface="ＭＳ Ｐゴシック" panose="020B0600070205080204" pitchFamily="50" charset="-128"/>
              </a:rPr>
              <a:t>40</a:t>
            </a:r>
            <a:r>
              <a:rPr kumimoji="1" lang="ja-JP" altLang="en-US" sz="1600" dirty="0">
                <a:latin typeface="ＭＳ Ｐゴシック" panose="020B0600070205080204" pitchFamily="50" charset="-128"/>
                <a:ea typeface="ＭＳ Ｐゴシック" panose="020B0600070205080204" pitchFamily="50" charset="-128"/>
              </a:rPr>
              <a:t>学級　　　　　</a:t>
            </a:r>
          </a:p>
        </p:txBody>
      </p:sp>
      <p:pic>
        <p:nvPicPr>
          <p:cNvPr id="3" name="図 2"/>
          <p:cNvPicPr>
            <a:picLocks noChangeAspect="1"/>
          </p:cNvPicPr>
          <p:nvPr/>
        </p:nvPicPr>
        <p:blipFill>
          <a:blip r:embed="rId4"/>
          <a:stretch>
            <a:fillRect/>
          </a:stretch>
        </p:blipFill>
        <p:spPr>
          <a:xfrm rot="21413620">
            <a:off x="934272" y="4319536"/>
            <a:ext cx="3272246" cy="2027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823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4687" y="174787"/>
            <a:ext cx="7571303" cy="584775"/>
          </a:xfrm>
          <a:prstGeom prst="rect">
            <a:avLst/>
          </a:prstGeom>
          <a:noFill/>
        </p:spPr>
        <p:txBody>
          <a:bodyPr wrap="none" lIns="91440" tIns="45720" rIns="91440" bIns="45720">
            <a:spAutoFit/>
          </a:bodyPr>
          <a:lstStyle/>
          <a:p>
            <a:pPr algn="ct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守山市の不登校児童生徒の現状について</a:t>
            </a:r>
          </a:p>
        </p:txBody>
      </p:sp>
      <p:pic>
        <p:nvPicPr>
          <p:cNvPr id="2" name="図 1"/>
          <p:cNvPicPr>
            <a:picLocks noChangeAspect="1"/>
          </p:cNvPicPr>
          <p:nvPr/>
        </p:nvPicPr>
        <p:blipFill>
          <a:blip r:embed="rId3"/>
          <a:stretch>
            <a:fillRect/>
          </a:stretch>
        </p:blipFill>
        <p:spPr>
          <a:xfrm>
            <a:off x="204687" y="3745145"/>
            <a:ext cx="10500941" cy="3112855"/>
          </a:xfrm>
          <a:prstGeom prst="rect">
            <a:avLst/>
          </a:prstGeom>
        </p:spPr>
      </p:pic>
      <p:pic>
        <p:nvPicPr>
          <p:cNvPr id="3" name="図 2"/>
          <p:cNvPicPr>
            <a:picLocks noChangeAspect="1"/>
          </p:cNvPicPr>
          <p:nvPr/>
        </p:nvPicPr>
        <p:blipFill>
          <a:blip r:embed="rId4"/>
          <a:stretch>
            <a:fillRect/>
          </a:stretch>
        </p:blipFill>
        <p:spPr>
          <a:xfrm>
            <a:off x="204687" y="1000422"/>
            <a:ext cx="10500941" cy="2841250"/>
          </a:xfrm>
          <a:prstGeom prst="rect">
            <a:avLst/>
          </a:prstGeom>
        </p:spPr>
      </p:pic>
      <p:sp>
        <p:nvSpPr>
          <p:cNvPr id="5" name="テキスト ボックス 4"/>
          <p:cNvSpPr txBox="1"/>
          <p:nvPr/>
        </p:nvSpPr>
        <p:spPr>
          <a:xfrm>
            <a:off x="518160" y="1234370"/>
            <a:ext cx="1502228" cy="369332"/>
          </a:xfrm>
          <a:prstGeom prst="rect">
            <a:avLst/>
          </a:prstGeom>
          <a:noFill/>
        </p:spPr>
        <p:txBody>
          <a:bodyPr wrap="square" rtlCol="0">
            <a:spAutoFit/>
          </a:bodyPr>
          <a:lstStyle/>
          <a:p>
            <a:r>
              <a:rPr kumimoji="1" lang="ja-JP" altLang="en-US" dirty="0"/>
              <a:t>◇小学校</a:t>
            </a:r>
          </a:p>
        </p:txBody>
      </p:sp>
      <p:sp>
        <p:nvSpPr>
          <p:cNvPr id="6" name="テキスト ボックス 5"/>
          <p:cNvSpPr txBox="1"/>
          <p:nvPr/>
        </p:nvSpPr>
        <p:spPr>
          <a:xfrm>
            <a:off x="518160" y="3969942"/>
            <a:ext cx="1206137" cy="369332"/>
          </a:xfrm>
          <a:prstGeom prst="rect">
            <a:avLst/>
          </a:prstGeom>
          <a:noFill/>
        </p:spPr>
        <p:txBody>
          <a:bodyPr wrap="square" rtlCol="0">
            <a:spAutoFit/>
          </a:bodyPr>
          <a:lstStyle/>
          <a:p>
            <a:r>
              <a:rPr kumimoji="1" lang="ja-JP" altLang="en-US" dirty="0"/>
              <a:t>◇中学校</a:t>
            </a:r>
          </a:p>
        </p:txBody>
      </p:sp>
      <p:sp>
        <p:nvSpPr>
          <p:cNvPr id="7" name="テキスト ボックス 6"/>
          <p:cNvSpPr txBox="1"/>
          <p:nvPr/>
        </p:nvSpPr>
        <p:spPr>
          <a:xfrm rot="21318154">
            <a:off x="204687" y="2021697"/>
            <a:ext cx="10180284" cy="1446550"/>
          </a:xfrm>
          <a:prstGeom prst="rect">
            <a:avLst/>
          </a:prstGeom>
          <a:noFill/>
        </p:spPr>
        <p:txBody>
          <a:bodyPr wrap="square" rtlCol="0">
            <a:spAutoFit/>
          </a:bodyPr>
          <a:lstStyle/>
          <a:p>
            <a:r>
              <a:rPr kumimoji="1" lang="ja-JP" altLang="en-US" sz="4400" dirty="0">
                <a:latin typeface="HGS創英角ｺﾞｼｯｸUB" panose="020B0900000000000000" pitchFamily="50" charset="-128"/>
                <a:ea typeface="HGS創英角ｺﾞｼｯｸUB" panose="020B0900000000000000" pitchFamily="50" charset="-128"/>
              </a:rPr>
              <a:t>不登校児童生徒の支援に悩む教職員に</a:t>
            </a:r>
            <a:r>
              <a:rPr kumimoji="1" lang="ja-JP" altLang="en-US" sz="4400" dirty="0">
                <a:solidFill>
                  <a:srgbClr val="FF0000"/>
                </a:solidFill>
                <a:latin typeface="HGS創英角ｺﾞｼｯｸUB" panose="020B0900000000000000" pitchFamily="50" charset="-128"/>
                <a:ea typeface="HGS創英角ｺﾞｼｯｸUB" panose="020B0900000000000000" pitchFamily="50" charset="-128"/>
              </a:rPr>
              <a:t>頼り</a:t>
            </a:r>
            <a:r>
              <a:rPr kumimoji="1" lang="ja-JP" altLang="en-US" sz="4400" dirty="0">
                <a:latin typeface="HGS創英角ｺﾞｼｯｸUB" panose="020B0900000000000000" pitchFamily="50" charset="-128"/>
                <a:ea typeface="HGS創英角ｺﾞｼｯｸUB" panose="020B0900000000000000" pitchFamily="50" charset="-128"/>
              </a:rPr>
              <a:t>にされ、</a:t>
            </a:r>
          </a:p>
        </p:txBody>
      </p:sp>
      <p:sp>
        <p:nvSpPr>
          <p:cNvPr id="8" name="テキスト ボックス 7"/>
          <p:cNvSpPr txBox="1"/>
          <p:nvPr/>
        </p:nvSpPr>
        <p:spPr>
          <a:xfrm rot="21320452">
            <a:off x="518160" y="3969942"/>
            <a:ext cx="10180284" cy="1446550"/>
          </a:xfrm>
          <a:prstGeom prst="rect">
            <a:avLst/>
          </a:prstGeom>
          <a:noFill/>
        </p:spPr>
        <p:txBody>
          <a:bodyPr wrap="square" rtlCol="0">
            <a:spAutoFit/>
          </a:bodyPr>
          <a:lstStyle/>
          <a:p>
            <a:r>
              <a:rPr kumimoji="1" lang="ja-JP" altLang="en-US" sz="4400" dirty="0">
                <a:latin typeface="HGS創英角ｺﾞｼｯｸUB" panose="020B0900000000000000" pitchFamily="50" charset="-128"/>
                <a:ea typeface="HGS創英角ｺﾞｼｯｸUB" panose="020B0900000000000000" pitchFamily="50" charset="-128"/>
              </a:rPr>
              <a:t>子どもや保護者の</a:t>
            </a:r>
            <a:r>
              <a:rPr kumimoji="1" lang="ja-JP" altLang="en-US" sz="4400" dirty="0">
                <a:solidFill>
                  <a:srgbClr val="FF0000"/>
                </a:solidFill>
                <a:latin typeface="HGS創英角ｺﾞｼｯｸUB" panose="020B0900000000000000" pitchFamily="50" charset="-128"/>
                <a:ea typeface="HGS創英角ｺﾞｼｯｸUB" panose="020B0900000000000000" pitchFamily="50" charset="-128"/>
              </a:rPr>
              <a:t>拠り所</a:t>
            </a:r>
            <a:r>
              <a:rPr kumimoji="1" lang="ja-JP" altLang="en-US" sz="4400" dirty="0">
                <a:latin typeface="HGS創英角ｺﾞｼｯｸUB" panose="020B0900000000000000" pitchFamily="50" charset="-128"/>
                <a:ea typeface="HGS創英角ｺﾞｼｯｸUB" panose="020B0900000000000000" pitchFamily="50" charset="-128"/>
              </a:rPr>
              <a:t>となる</a:t>
            </a:r>
            <a:endParaRPr kumimoji="1" lang="en-US" altLang="ja-JP" sz="4400" dirty="0">
              <a:latin typeface="HGS創英角ｺﾞｼｯｸUB" panose="020B0900000000000000" pitchFamily="50" charset="-128"/>
              <a:ea typeface="HGS創英角ｺﾞｼｯｸUB" panose="020B0900000000000000" pitchFamily="50" charset="-128"/>
            </a:endParaRPr>
          </a:p>
          <a:p>
            <a:r>
              <a:rPr kumimoji="1" lang="ja-JP" altLang="en-US" sz="4400" dirty="0">
                <a:latin typeface="HGS創英角ｺﾞｼｯｸUB" panose="020B0900000000000000" pitchFamily="50" charset="-128"/>
                <a:ea typeface="HGS創英角ｺﾞｼｯｸUB" panose="020B0900000000000000" pitchFamily="50" charset="-128"/>
              </a:rPr>
              <a:t>　　　　　　　　　　教育研究所に</a:t>
            </a:r>
          </a:p>
        </p:txBody>
      </p:sp>
    </p:spTree>
    <p:extLst>
      <p:ext uri="{BB962C8B-B14F-4D97-AF65-F5344CB8AC3E}">
        <p14:creationId xmlns:p14="http://schemas.microsoft.com/office/powerpoint/2010/main" val="414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3590" y="266369"/>
            <a:ext cx="4589484"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教育相談</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１</a:t>
            </a:r>
          </a:p>
        </p:txBody>
      </p:sp>
      <p:pic>
        <p:nvPicPr>
          <p:cNvPr id="2" name="図 1"/>
          <p:cNvPicPr>
            <a:picLocks noChangeAspect="1"/>
          </p:cNvPicPr>
          <p:nvPr/>
        </p:nvPicPr>
        <p:blipFill>
          <a:blip r:embed="rId3"/>
          <a:stretch>
            <a:fillRect/>
          </a:stretch>
        </p:blipFill>
        <p:spPr>
          <a:xfrm>
            <a:off x="2200826" y="1960327"/>
            <a:ext cx="6402846" cy="3844473"/>
          </a:xfrm>
          <a:prstGeom prst="rect">
            <a:avLst/>
          </a:prstGeom>
        </p:spPr>
      </p:pic>
      <p:sp>
        <p:nvSpPr>
          <p:cNvPr id="6" name="ストライプ矢印 5"/>
          <p:cNvSpPr/>
          <p:nvPr/>
        </p:nvSpPr>
        <p:spPr>
          <a:xfrm rot="19787724">
            <a:off x="4824054" y="3342224"/>
            <a:ext cx="2521321" cy="692751"/>
          </a:xfrm>
          <a:prstGeom prst="stripedRightArrow">
            <a:avLst>
              <a:gd name="adj1" fmla="val 54150"/>
              <a:gd name="adj2" fmla="val 101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38188" y="6026440"/>
            <a:ext cx="7628709"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今年度は、前年同期比　</a:t>
            </a:r>
            <a:r>
              <a:rPr kumimoji="1" lang="en-US" altLang="ja-JP" sz="3200" dirty="0">
                <a:solidFill>
                  <a:srgbClr val="FF0000"/>
                </a:solidFill>
                <a:latin typeface="HGP創英角ｺﾞｼｯｸUB" panose="020B0900000000000000" pitchFamily="50" charset="-128"/>
                <a:ea typeface="HGP創英角ｺﾞｼｯｸUB" panose="020B0900000000000000" pitchFamily="50" charset="-128"/>
              </a:rPr>
              <a:t>1.6</a:t>
            </a:r>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倍</a:t>
            </a:r>
            <a:r>
              <a:rPr kumimoji="1" lang="ja-JP" altLang="en-US" sz="3200" dirty="0">
                <a:latin typeface="HGP創英角ｺﾞｼｯｸUB" panose="020B0900000000000000" pitchFamily="50" charset="-128"/>
                <a:ea typeface="HGP創英角ｺﾞｼｯｸUB" panose="020B0900000000000000" pitchFamily="50" charset="-128"/>
              </a:rPr>
              <a:t>の増加！</a:t>
            </a:r>
          </a:p>
        </p:txBody>
      </p:sp>
      <p:sp>
        <p:nvSpPr>
          <p:cNvPr id="5" name="テキスト ボックス 4"/>
          <p:cNvSpPr txBox="1"/>
          <p:nvPr/>
        </p:nvSpPr>
        <p:spPr>
          <a:xfrm>
            <a:off x="1308268" y="876914"/>
            <a:ext cx="7658630" cy="861774"/>
          </a:xfrm>
          <a:prstGeom prst="rect">
            <a:avLst/>
          </a:prstGeom>
          <a:solidFill>
            <a:schemeClr val="accent2">
              <a:lumMod val="20000"/>
              <a:lumOff val="80000"/>
            </a:schemeClr>
          </a:solidFill>
        </p:spPr>
        <p:txBody>
          <a:bodyPr wrap="square" rtlCol="0">
            <a:spAutoFit/>
          </a:bodyPr>
          <a:lstStyle/>
          <a:p>
            <a:pPr>
              <a:lnSpc>
                <a:spcPts val="3000"/>
              </a:lnSpc>
            </a:pPr>
            <a:r>
              <a:rPr kumimoji="1" lang="ja-JP" altLang="en-US" sz="2400" dirty="0"/>
              <a:t>○児童生徒や保護者の悩みや不安に寄り添う支援</a:t>
            </a:r>
            <a:endParaRPr kumimoji="1" lang="en-US" altLang="ja-JP" sz="2400" dirty="0"/>
          </a:p>
          <a:p>
            <a:pPr>
              <a:lnSpc>
                <a:spcPts val="3000"/>
              </a:lnSpc>
            </a:pPr>
            <a:r>
              <a:rPr kumimoji="1" lang="ja-JP" altLang="en-US" sz="2800" dirty="0"/>
              <a:t>　</a:t>
            </a:r>
            <a:r>
              <a:rPr kumimoji="1" lang="ja-JP" altLang="en-US" sz="2000" dirty="0"/>
              <a:t>（児童生徒と保護者の並行面談）</a:t>
            </a:r>
            <a:endParaRPr kumimoji="1" lang="ja-JP" altLang="en-US" sz="2800" dirty="0"/>
          </a:p>
        </p:txBody>
      </p:sp>
    </p:spTree>
    <p:extLst>
      <p:ext uri="{BB962C8B-B14F-4D97-AF65-F5344CB8AC3E}">
        <p14:creationId xmlns:p14="http://schemas.microsoft.com/office/powerpoint/2010/main" val="12571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3589" y="266369"/>
            <a:ext cx="4302101"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教育相談</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２</a:t>
            </a:r>
          </a:p>
        </p:txBody>
      </p:sp>
      <p:pic>
        <p:nvPicPr>
          <p:cNvPr id="5" name="図 4" descr="H:\DCIM\218___06\IMG_4493.JPG"/>
          <p:cNvPicPr/>
          <p:nvPr/>
        </p:nvPicPr>
        <p:blipFill rotWithShape="1">
          <a:blip r:embed="rId3" cstate="print">
            <a:extLst>
              <a:ext uri="{28A0092B-C50C-407E-A947-70E740481C1C}">
                <a14:useLocalDpi xmlns:a14="http://schemas.microsoft.com/office/drawing/2010/main" val="0"/>
              </a:ext>
            </a:extLst>
          </a:blip>
          <a:srcRect r="15329"/>
          <a:stretch/>
        </p:blipFill>
        <p:spPr bwMode="auto">
          <a:xfrm rot="5400000">
            <a:off x="180793" y="4474469"/>
            <a:ext cx="2406604" cy="1941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0" name="テキスト ボックス 9"/>
          <p:cNvSpPr txBox="1"/>
          <p:nvPr/>
        </p:nvSpPr>
        <p:spPr>
          <a:xfrm>
            <a:off x="2680272" y="5932518"/>
            <a:ext cx="6896961" cy="584775"/>
          </a:xfrm>
          <a:prstGeom prst="rect">
            <a:avLst/>
          </a:prstGeom>
          <a:solidFill>
            <a:schemeClr val="accent2">
              <a:lumMod val="20000"/>
              <a:lumOff val="80000"/>
            </a:schemeClr>
          </a:solidFill>
        </p:spPr>
        <p:txBody>
          <a:bodyPr wrap="square" rtlCol="0">
            <a:spAutoFit/>
          </a:bodyPr>
          <a:lstStyle/>
          <a:p>
            <a:r>
              <a:rPr kumimoji="1" lang="ja-JP" altLang="en-US" sz="3200" b="1" dirty="0">
                <a:latin typeface="ＭＳ ゴシック" panose="020B0609070205080204" pitchFamily="49" charset="-128"/>
                <a:ea typeface="ＭＳ ゴシック" panose="020B0609070205080204" pitchFamily="49" charset="-128"/>
              </a:rPr>
              <a:t>☆</a:t>
            </a:r>
            <a:r>
              <a:rPr kumimoji="1" lang="ja-JP" altLang="en-US" sz="3200" b="1" dirty="0">
                <a:solidFill>
                  <a:schemeClr val="accent2">
                    <a:lumMod val="75000"/>
                  </a:schemeClr>
                </a:solidFill>
                <a:latin typeface="ＭＳ ゴシック" panose="020B0609070205080204" pitchFamily="49" charset="-128"/>
                <a:ea typeface="ＭＳ ゴシック" panose="020B0609070205080204" pitchFamily="49" charset="-128"/>
              </a:rPr>
              <a:t>教育相談から</a:t>
            </a:r>
            <a:r>
              <a:rPr kumimoji="1" lang="ja-JP" altLang="en-US" sz="3200" b="1" dirty="0">
                <a:latin typeface="ＭＳ ゴシック" panose="020B0609070205080204" pitchFamily="49" charset="-128"/>
                <a:ea typeface="ＭＳ ゴシック" panose="020B0609070205080204" pitchFamily="49" charset="-128"/>
              </a:rPr>
              <a:t>、</a:t>
            </a:r>
            <a:r>
              <a:rPr kumimoji="1" lang="ja-JP" altLang="en-US" sz="3200" b="1" dirty="0">
                <a:solidFill>
                  <a:schemeClr val="accent5">
                    <a:lumMod val="60000"/>
                    <a:lumOff val="40000"/>
                  </a:schemeClr>
                </a:solidFill>
                <a:latin typeface="ＭＳ ゴシック" panose="020B0609070205080204" pitchFamily="49" charset="-128"/>
                <a:ea typeface="ＭＳ ゴシック" panose="020B0609070205080204" pitchFamily="49" charset="-128"/>
              </a:rPr>
              <a:t>くすのき教室へ</a:t>
            </a:r>
          </a:p>
        </p:txBody>
      </p:sp>
      <p:sp>
        <p:nvSpPr>
          <p:cNvPr id="11" name="テキスト ボックス 10"/>
          <p:cNvSpPr txBox="1"/>
          <p:nvPr/>
        </p:nvSpPr>
        <p:spPr>
          <a:xfrm>
            <a:off x="2354602" y="4341590"/>
            <a:ext cx="7863840" cy="400110"/>
          </a:xfrm>
          <a:prstGeom prst="rect">
            <a:avLst/>
          </a:prstGeom>
          <a:noFill/>
        </p:spPr>
        <p:txBody>
          <a:bodyPr wrap="square" rtlCol="0">
            <a:spAutoFit/>
          </a:bodyPr>
          <a:lstStyle/>
          <a:p>
            <a:r>
              <a:rPr kumimoji="1" lang="ja-JP" altLang="en-US" sz="2000" dirty="0"/>
              <a:t>・保護者の教育相談だけにとどまって、本人は来所できないケース</a:t>
            </a:r>
          </a:p>
        </p:txBody>
      </p:sp>
      <p:sp>
        <p:nvSpPr>
          <p:cNvPr id="13" name="テキスト ボックス 12"/>
          <p:cNvSpPr txBox="1"/>
          <p:nvPr/>
        </p:nvSpPr>
        <p:spPr>
          <a:xfrm>
            <a:off x="2367665" y="4675854"/>
            <a:ext cx="7863840" cy="400110"/>
          </a:xfrm>
          <a:prstGeom prst="rect">
            <a:avLst/>
          </a:prstGeom>
          <a:noFill/>
        </p:spPr>
        <p:txBody>
          <a:bodyPr wrap="square" rtlCol="0">
            <a:spAutoFit/>
          </a:bodyPr>
          <a:lstStyle/>
          <a:p>
            <a:r>
              <a:rPr kumimoji="1" lang="ja-JP" altLang="en-US" sz="2000" dirty="0"/>
              <a:t>・来所はできていないが、教育相談につなぐことが望ましいケース</a:t>
            </a:r>
          </a:p>
        </p:txBody>
      </p:sp>
      <p:sp>
        <p:nvSpPr>
          <p:cNvPr id="14" name="テキスト ボックス 13"/>
          <p:cNvSpPr txBox="1"/>
          <p:nvPr/>
        </p:nvSpPr>
        <p:spPr>
          <a:xfrm>
            <a:off x="413588" y="3320287"/>
            <a:ext cx="3939045" cy="400110"/>
          </a:xfrm>
          <a:prstGeom prst="rect">
            <a:avLst/>
          </a:prstGeom>
          <a:noFill/>
        </p:spPr>
        <p:txBody>
          <a:bodyPr wrap="square" rtlCol="0">
            <a:spAutoFit/>
          </a:bodyPr>
          <a:lstStyle/>
          <a:p>
            <a:r>
              <a:rPr kumimoji="1" lang="ja-JP" altLang="en-US" sz="2000" dirty="0">
                <a:solidFill>
                  <a:srgbClr val="FF0000"/>
                </a:solidFill>
              </a:rPr>
              <a:t>◇課題の多様化◇</a:t>
            </a:r>
          </a:p>
        </p:txBody>
      </p:sp>
      <p:sp>
        <p:nvSpPr>
          <p:cNvPr id="2" name="テキスト ボックス 1"/>
          <p:cNvSpPr txBox="1"/>
          <p:nvPr/>
        </p:nvSpPr>
        <p:spPr>
          <a:xfrm>
            <a:off x="936749" y="3716141"/>
            <a:ext cx="9687216" cy="400110"/>
          </a:xfrm>
          <a:prstGeom prst="rect">
            <a:avLst/>
          </a:prstGeom>
          <a:noFill/>
        </p:spPr>
        <p:txBody>
          <a:bodyPr wrap="square" rtlCol="0">
            <a:spAutoFit/>
          </a:bodyPr>
          <a:lstStyle/>
          <a:p>
            <a:r>
              <a:rPr kumimoji="1" lang="ja-JP" altLang="en-US" sz="2000" dirty="0"/>
              <a:t>○医療・福祉・発達など、児童生徒および保護者の抱える課題が多岐にわたる</a:t>
            </a:r>
          </a:p>
        </p:txBody>
      </p:sp>
      <p:sp>
        <p:nvSpPr>
          <p:cNvPr id="12" name="テキスト ボックス 11"/>
          <p:cNvSpPr txBox="1"/>
          <p:nvPr/>
        </p:nvSpPr>
        <p:spPr>
          <a:xfrm>
            <a:off x="413589" y="1025619"/>
            <a:ext cx="2577806" cy="400110"/>
          </a:xfrm>
          <a:prstGeom prst="rect">
            <a:avLst/>
          </a:prstGeom>
          <a:noFill/>
        </p:spPr>
        <p:txBody>
          <a:bodyPr wrap="square" rtlCol="0">
            <a:spAutoFit/>
          </a:bodyPr>
          <a:lstStyle/>
          <a:p>
            <a:r>
              <a:rPr kumimoji="1" lang="ja-JP" altLang="en-US" sz="2000" dirty="0"/>
              <a:t>◇相談の内容から◇</a:t>
            </a:r>
          </a:p>
        </p:txBody>
      </p:sp>
      <p:sp>
        <p:nvSpPr>
          <p:cNvPr id="3" name="テキスト ボックス 2"/>
          <p:cNvSpPr txBox="1"/>
          <p:nvPr/>
        </p:nvSpPr>
        <p:spPr>
          <a:xfrm>
            <a:off x="1045029" y="1503942"/>
            <a:ext cx="5447211" cy="369332"/>
          </a:xfrm>
          <a:prstGeom prst="rect">
            <a:avLst/>
          </a:prstGeom>
          <a:noFill/>
        </p:spPr>
        <p:txBody>
          <a:bodyPr wrap="square" rtlCol="0">
            <a:spAutoFit/>
          </a:bodyPr>
          <a:lstStyle/>
          <a:p>
            <a:r>
              <a:rPr kumimoji="1" lang="ja-JP" altLang="en-US" dirty="0"/>
              <a:t>○不登校、子育てに悩む相談が９割を占める</a:t>
            </a:r>
          </a:p>
        </p:txBody>
      </p:sp>
      <p:sp>
        <p:nvSpPr>
          <p:cNvPr id="15" name="テキスト ボックス 14"/>
          <p:cNvSpPr txBox="1"/>
          <p:nvPr/>
        </p:nvSpPr>
        <p:spPr>
          <a:xfrm>
            <a:off x="2148883" y="2261688"/>
            <a:ext cx="3631474" cy="369332"/>
          </a:xfrm>
          <a:prstGeom prst="rect">
            <a:avLst/>
          </a:prstGeom>
          <a:noFill/>
        </p:spPr>
        <p:txBody>
          <a:bodyPr wrap="square" rtlCol="0">
            <a:spAutoFit/>
          </a:bodyPr>
          <a:lstStyle/>
          <a:p>
            <a:r>
              <a:rPr kumimoji="1" lang="ja-JP" altLang="en-US" dirty="0"/>
              <a:t>・小さい頃から行き渋りがあった</a:t>
            </a:r>
          </a:p>
        </p:txBody>
      </p:sp>
      <p:sp>
        <p:nvSpPr>
          <p:cNvPr id="16" name="テキスト ボックス 15"/>
          <p:cNvSpPr txBox="1"/>
          <p:nvPr/>
        </p:nvSpPr>
        <p:spPr>
          <a:xfrm>
            <a:off x="2148883" y="1913947"/>
            <a:ext cx="8095685" cy="369332"/>
          </a:xfrm>
          <a:prstGeom prst="rect">
            <a:avLst/>
          </a:prstGeom>
          <a:noFill/>
        </p:spPr>
        <p:txBody>
          <a:bodyPr wrap="square" rtlCol="0">
            <a:spAutoFit/>
          </a:bodyPr>
          <a:lstStyle/>
          <a:p>
            <a:r>
              <a:rPr kumimoji="1" lang="ja-JP" altLang="en-US" dirty="0"/>
              <a:t>・学校生活に困難さを抱えている（学習、集団活動・対人関係など）</a:t>
            </a:r>
          </a:p>
        </p:txBody>
      </p:sp>
      <p:sp>
        <p:nvSpPr>
          <p:cNvPr id="17" name="テキスト ボックス 16"/>
          <p:cNvSpPr txBox="1"/>
          <p:nvPr/>
        </p:nvSpPr>
        <p:spPr>
          <a:xfrm>
            <a:off x="2148882" y="2641924"/>
            <a:ext cx="6524063" cy="369332"/>
          </a:xfrm>
          <a:prstGeom prst="rect">
            <a:avLst/>
          </a:prstGeom>
          <a:noFill/>
        </p:spPr>
        <p:txBody>
          <a:bodyPr wrap="square" rtlCol="0">
            <a:spAutoFit/>
          </a:bodyPr>
          <a:lstStyle/>
          <a:p>
            <a:r>
              <a:rPr kumimoji="1" lang="ja-JP" altLang="en-US" dirty="0"/>
              <a:t>・家族に自分の思いを話せない、受け止めてもらいにくい</a:t>
            </a:r>
          </a:p>
        </p:txBody>
      </p:sp>
      <p:sp>
        <p:nvSpPr>
          <p:cNvPr id="18" name="テキスト ボックス 17"/>
          <p:cNvSpPr txBox="1"/>
          <p:nvPr/>
        </p:nvSpPr>
        <p:spPr>
          <a:xfrm>
            <a:off x="2380728" y="4977556"/>
            <a:ext cx="7863840" cy="400110"/>
          </a:xfrm>
          <a:prstGeom prst="rect">
            <a:avLst/>
          </a:prstGeom>
          <a:noFill/>
        </p:spPr>
        <p:txBody>
          <a:bodyPr wrap="square" rtlCol="0">
            <a:spAutoFit/>
          </a:bodyPr>
          <a:lstStyle/>
          <a:p>
            <a:r>
              <a:rPr kumimoji="1" lang="ja-JP" altLang="en-US" sz="2000" dirty="0"/>
              <a:t>・教育相談員との</a:t>
            </a:r>
            <a:r>
              <a:rPr kumimoji="1" lang="en-US" altLang="ja-JP" sz="2000" dirty="0"/>
              <a:t>1</a:t>
            </a:r>
            <a:r>
              <a:rPr kumimoji="1" lang="ja-JP" altLang="en-US" sz="2000" dirty="0"/>
              <a:t>対</a:t>
            </a:r>
            <a:r>
              <a:rPr kumimoji="1" lang="en-US" altLang="ja-JP" sz="2000" dirty="0"/>
              <a:t>1</a:t>
            </a:r>
            <a:r>
              <a:rPr kumimoji="1" lang="ja-JP" altLang="en-US" sz="2000" dirty="0"/>
              <a:t>面談から進むことができないケース</a:t>
            </a:r>
          </a:p>
        </p:txBody>
      </p:sp>
      <p:sp>
        <p:nvSpPr>
          <p:cNvPr id="20" name="テキスト ボックス 19"/>
          <p:cNvSpPr txBox="1"/>
          <p:nvPr/>
        </p:nvSpPr>
        <p:spPr>
          <a:xfrm rot="21070514">
            <a:off x="4377105" y="5171268"/>
            <a:ext cx="4652536" cy="707886"/>
          </a:xfrm>
          <a:prstGeom prst="rect">
            <a:avLst/>
          </a:prstGeom>
          <a:noFill/>
        </p:spPr>
        <p:txBody>
          <a:bodyPr wrap="square" rtlCol="0">
            <a:spAutoFit/>
          </a:bodyPr>
          <a:lstStyle/>
          <a:p>
            <a:r>
              <a:rPr kumimoji="1" lang="ja-JP" altLang="en-US" sz="4000" dirty="0">
                <a:solidFill>
                  <a:srgbClr val="FF0000"/>
                </a:solidFill>
                <a:latin typeface="HGS創英角ｺﾞｼｯｸUB" panose="020B0900000000000000" pitchFamily="50" charset="-128"/>
                <a:ea typeface="HGS創英角ｺﾞｼｯｸUB" panose="020B0900000000000000" pitchFamily="50" charset="-128"/>
              </a:rPr>
              <a:t>なかなか難しい！</a:t>
            </a:r>
          </a:p>
        </p:txBody>
      </p:sp>
    </p:spTree>
    <p:extLst>
      <p:ext uri="{BB962C8B-B14F-4D97-AF65-F5344CB8AC3E}">
        <p14:creationId xmlns:p14="http://schemas.microsoft.com/office/powerpoint/2010/main" val="8473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2" grpId="0"/>
      <p:bldP spid="12" grpId="0"/>
      <p:bldP spid="3" grpId="0"/>
      <p:bldP spid="15"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100" y="233693"/>
            <a:ext cx="6340197" cy="584775"/>
          </a:xfrm>
          <a:prstGeom prst="rect">
            <a:avLst/>
          </a:prstGeom>
          <a:noFill/>
        </p:spPr>
        <p:txBody>
          <a:bodyPr wrap="none" lIns="91440" tIns="45720" rIns="91440" bIns="45720">
            <a:spAutoFit/>
          </a:bodyPr>
          <a:lstStyle/>
          <a:p>
            <a:pPr algn="ctr"/>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くすのき教室</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の活動について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１</a:t>
            </a:r>
          </a:p>
        </p:txBody>
      </p:sp>
      <p:sp>
        <p:nvSpPr>
          <p:cNvPr id="4" name="テキスト ボックス 3"/>
          <p:cNvSpPr txBox="1"/>
          <p:nvPr/>
        </p:nvSpPr>
        <p:spPr>
          <a:xfrm>
            <a:off x="933515" y="1358119"/>
            <a:ext cx="8569235" cy="1477328"/>
          </a:xfrm>
          <a:prstGeom prst="rect">
            <a:avLst/>
          </a:prstGeom>
          <a:solidFill>
            <a:schemeClr val="accent2">
              <a:lumMod val="40000"/>
              <a:lumOff val="60000"/>
            </a:schemeClr>
          </a:solidFill>
        </p:spPr>
        <p:txBody>
          <a:bodyPr wrap="square" rtlCol="0">
            <a:spAutoFit/>
          </a:bodyPr>
          <a:lstStyle/>
          <a:p>
            <a:r>
              <a:rPr lang="ja-JP" altLang="ja-JP" dirty="0"/>
              <a:t>不登校児童生徒の人間関係づくり、情緒の安定・学習補充等のサポートを行い、</a:t>
            </a:r>
            <a:endParaRPr lang="en-US" altLang="ja-JP" dirty="0"/>
          </a:p>
          <a:p>
            <a:r>
              <a:rPr lang="ja-JP" altLang="ja-JP" dirty="0"/>
              <a:t>その社会的自立を支援する。</a:t>
            </a:r>
          </a:p>
          <a:p>
            <a:endParaRPr lang="ja-JP" altLang="ja-JP" dirty="0"/>
          </a:p>
          <a:p>
            <a:endParaRPr lang="en-US" altLang="ja-JP" dirty="0"/>
          </a:p>
          <a:p>
            <a:endParaRPr lang="ja-JP" altLang="ja-JP"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52" y="3726133"/>
            <a:ext cx="2808279" cy="2106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4"/>
          <a:stretch>
            <a:fillRect/>
          </a:stretch>
        </p:blipFill>
        <p:spPr>
          <a:xfrm>
            <a:off x="2773680" y="3290598"/>
            <a:ext cx="6873203" cy="2037047"/>
          </a:xfrm>
          <a:prstGeom prst="rect">
            <a:avLst/>
          </a:prstGeom>
        </p:spPr>
      </p:pic>
      <p:sp>
        <p:nvSpPr>
          <p:cNvPr id="9" name="テキスト ボックス 8"/>
          <p:cNvSpPr txBox="1"/>
          <p:nvPr/>
        </p:nvSpPr>
        <p:spPr>
          <a:xfrm>
            <a:off x="1241630" y="2056878"/>
            <a:ext cx="3976503" cy="369332"/>
          </a:xfrm>
          <a:prstGeom prst="rect">
            <a:avLst/>
          </a:prstGeom>
          <a:noFill/>
        </p:spPr>
        <p:txBody>
          <a:bodyPr wrap="square" rtlCol="0">
            <a:spAutoFit/>
          </a:bodyPr>
          <a:lstStyle/>
          <a:p>
            <a:r>
              <a:rPr lang="ja-JP" altLang="en-US" dirty="0"/>
              <a:t>・</a:t>
            </a:r>
            <a:r>
              <a:rPr lang="ja-JP" altLang="ja-JP" dirty="0"/>
              <a:t>学習状況に応じた個別学習支援</a:t>
            </a:r>
          </a:p>
        </p:txBody>
      </p:sp>
      <p:sp>
        <p:nvSpPr>
          <p:cNvPr id="10" name="テキスト ボックス 9"/>
          <p:cNvSpPr txBox="1"/>
          <p:nvPr/>
        </p:nvSpPr>
        <p:spPr>
          <a:xfrm>
            <a:off x="1241630" y="2452048"/>
            <a:ext cx="7333594" cy="369332"/>
          </a:xfrm>
          <a:prstGeom prst="rect">
            <a:avLst/>
          </a:prstGeom>
          <a:noFill/>
        </p:spPr>
        <p:txBody>
          <a:bodyPr wrap="square" rtlCol="0">
            <a:spAutoFit/>
          </a:bodyPr>
          <a:lstStyle/>
          <a:p>
            <a:r>
              <a:rPr lang="ja-JP" altLang="ja-JP" dirty="0"/>
              <a:t>・各種体験活動や集団活動（実習、遠足、外部講師による体験活動）</a:t>
            </a:r>
          </a:p>
        </p:txBody>
      </p:sp>
      <p:sp>
        <p:nvSpPr>
          <p:cNvPr id="13" name="テキスト ボックス 12"/>
          <p:cNvSpPr txBox="1"/>
          <p:nvPr/>
        </p:nvSpPr>
        <p:spPr>
          <a:xfrm>
            <a:off x="5311619" y="756663"/>
            <a:ext cx="5088555" cy="830997"/>
          </a:xfrm>
          <a:prstGeom prst="rect">
            <a:avLst/>
          </a:prstGeom>
          <a:noFill/>
        </p:spPr>
        <p:txBody>
          <a:bodyPr wrap="square" rtlCol="0">
            <a:spAutoFit/>
          </a:bodyPr>
          <a:lstStyle/>
          <a:p>
            <a:r>
              <a:rPr kumimoji="1" lang="ja-JP" altLang="en-US" sz="1400" dirty="0"/>
              <a:t>＜指導体制＞</a:t>
            </a:r>
            <a:endParaRPr kumimoji="1" lang="en-US" altLang="ja-JP" sz="1400" dirty="0"/>
          </a:p>
          <a:p>
            <a:r>
              <a:rPr kumimoji="1" lang="ja-JP" altLang="en-US" sz="1400" dirty="0"/>
              <a:t>指導員</a:t>
            </a:r>
            <a:r>
              <a:rPr kumimoji="1" lang="en-US" altLang="ja-JP" sz="1400" dirty="0"/>
              <a:t>1</a:t>
            </a:r>
            <a:r>
              <a:rPr kumimoji="1" lang="ja-JP" altLang="en-US" sz="1400" dirty="0"/>
              <a:t>名、学生ケアサポーター、（教育相談員）</a:t>
            </a:r>
          </a:p>
          <a:p>
            <a:endParaRPr kumimoji="1" lang="ja-JP" altLang="en-US" dirty="0"/>
          </a:p>
        </p:txBody>
      </p:sp>
      <p:sp>
        <p:nvSpPr>
          <p:cNvPr id="15" name="テキスト ボックス 14"/>
          <p:cNvSpPr txBox="1"/>
          <p:nvPr/>
        </p:nvSpPr>
        <p:spPr>
          <a:xfrm>
            <a:off x="2536334" y="5582741"/>
            <a:ext cx="7863840" cy="400110"/>
          </a:xfrm>
          <a:prstGeom prst="rect">
            <a:avLst/>
          </a:prstGeom>
          <a:noFill/>
        </p:spPr>
        <p:txBody>
          <a:bodyPr wrap="square" rtlCol="0">
            <a:spAutoFit/>
          </a:bodyPr>
          <a:lstStyle/>
          <a:p>
            <a:r>
              <a:rPr kumimoji="1" lang="ja-JP" altLang="en-US" sz="2000" b="1" dirty="0">
                <a:solidFill>
                  <a:schemeClr val="accent5">
                    <a:lumMod val="60000"/>
                    <a:lumOff val="40000"/>
                  </a:schemeClr>
                </a:solidFill>
              </a:rPr>
              <a:t>・体験、通室してもその集団にうまくなじめないケースがある</a:t>
            </a:r>
          </a:p>
        </p:txBody>
      </p:sp>
      <p:sp>
        <p:nvSpPr>
          <p:cNvPr id="3" name="テキスト ボックス 2"/>
          <p:cNvSpPr txBox="1"/>
          <p:nvPr/>
        </p:nvSpPr>
        <p:spPr>
          <a:xfrm>
            <a:off x="4751370" y="4779238"/>
            <a:ext cx="3823854" cy="369332"/>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2459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3087" y="292354"/>
            <a:ext cx="6620478"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くすのき教室</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の活動について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２</a:t>
            </a:r>
          </a:p>
        </p:txBody>
      </p:sp>
      <p:pic>
        <p:nvPicPr>
          <p:cNvPr id="5" name="図 4"/>
          <p:cNvPicPr>
            <a:picLocks noChangeAspect="1"/>
          </p:cNvPicPr>
          <p:nvPr/>
        </p:nvPicPr>
        <p:blipFill>
          <a:blip r:embed="rId3"/>
          <a:stretch>
            <a:fillRect/>
          </a:stretch>
        </p:blipFill>
        <p:spPr>
          <a:xfrm>
            <a:off x="1267096" y="907643"/>
            <a:ext cx="6404547" cy="242414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3564" y="3772602"/>
            <a:ext cx="3041774" cy="2281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テキスト ボックス 6"/>
          <p:cNvSpPr txBox="1"/>
          <p:nvPr/>
        </p:nvSpPr>
        <p:spPr>
          <a:xfrm>
            <a:off x="1556352" y="4216562"/>
            <a:ext cx="2913017" cy="461665"/>
          </a:xfrm>
          <a:prstGeom prst="rect">
            <a:avLst/>
          </a:prstGeom>
          <a:noFill/>
        </p:spPr>
        <p:txBody>
          <a:bodyPr wrap="square" rtlCol="0">
            <a:spAutoFit/>
          </a:bodyPr>
          <a:lstStyle/>
          <a:p>
            <a:r>
              <a:rPr kumimoji="1" lang="ja-JP" altLang="en-US" sz="2400" dirty="0">
                <a:latin typeface="HGS創英角ｺﾞｼｯｸUB" panose="020B0900000000000000" pitchFamily="50" charset="-128"/>
                <a:ea typeface="HGS創英角ｺﾞｼｯｸUB" panose="020B0900000000000000" pitchFamily="50" charset="-128"/>
              </a:rPr>
              <a:t>＜学習支援活動＞</a:t>
            </a:r>
          </a:p>
        </p:txBody>
      </p:sp>
      <p:sp>
        <p:nvSpPr>
          <p:cNvPr id="8" name="テキスト ボックス 7"/>
          <p:cNvSpPr txBox="1"/>
          <p:nvPr/>
        </p:nvSpPr>
        <p:spPr>
          <a:xfrm>
            <a:off x="1267096" y="5471678"/>
            <a:ext cx="5893222" cy="646331"/>
          </a:xfrm>
          <a:prstGeom prst="rect">
            <a:avLst/>
          </a:prstGeom>
          <a:noFill/>
        </p:spPr>
        <p:txBody>
          <a:bodyPr wrap="square" rtlCol="0">
            <a:spAutoFit/>
          </a:bodyPr>
          <a:lstStyle/>
          <a:p>
            <a:r>
              <a:rPr kumimoji="1" lang="ja-JP" altLang="en-US" dirty="0"/>
              <a:t>・</a:t>
            </a:r>
            <a:r>
              <a:rPr kumimoji="1" lang="en-US" altLang="ja-JP" dirty="0"/>
              <a:t>ICT</a:t>
            </a:r>
            <a:r>
              <a:rPr kumimoji="1" lang="ja-JP" altLang="en-US" dirty="0"/>
              <a:t>の活用</a:t>
            </a:r>
            <a:endParaRPr kumimoji="1" lang="en-US" altLang="ja-JP" dirty="0"/>
          </a:p>
          <a:p>
            <a:r>
              <a:rPr kumimoji="1" lang="ja-JP" altLang="en-US" dirty="0"/>
              <a:t>　（学校の授業とつないでオンライン学習、すらら）</a:t>
            </a:r>
          </a:p>
        </p:txBody>
      </p:sp>
      <p:sp>
        <p:nvSpPr>
          <p:cNvPr id="9" name="テキスト ボックス 8"/>
          <p:cNvSpPr txBox="1"/>
          <p:nvPr/>
        </p:nvSpPr>
        <p:spPr>
          <a:xfrm>
            <a:off x="1267096" y="4825347"/>
            <a:ext cx="3879668" cy="646331"/>
          </a:xfrm>
          <a:prstGeom prst="rect">
            <a:avLst/>
          </a:prstGeom>
          <a:noFill/>
        </p:spPr>
        <p:txBody>
          <a:bodyPr wrap="square" rtlCol="0">
            <a:spAutoFit/>
          </a:bodyPr>
          <a:lstStyle/>
          <a:p>
            <a:r>
              <a:rPr kumimoji="1" lang="ja-JP" altLang="en-US" dirty="0"/>
              <a:t>・自分の課題に合わせて学習</a:t>
            </a:r>
            <a:endParaRPr kumimoji="1" lang="en-US" altLang="ja-JP" dirty="0"/>
          </a:p>
          <a:p>
            <a:r>
              <a:rPr kumimoji="1" lang="ja-JP" altLang="en-US" dirty="0"/>
              <a:t>　　（新研究、学校のワークなど）</a:t>
            </a:r>
          </a:p>
        </p:txBody>
      </p:sp>
      <p:sp>
        <p:nvSpPr>
          <p:cNvPr id="10" name="テキスト ボックス 9"/>
          <p:cNvSpPr txBox="1"/>
          <p:nvPr/>
        </p:nvSpPr>
        <p:spPr>
          <a:xfrm>
            <a:off x="1652450" y="3431732"/>
            <a:ext cx="8288384" cy="369332"/>
          </a:xfrm>
          <a:prstGeom prst="rect">
            <a:avLst/>
          </a:prstGeom>
          <a:noFill/>
        </p:spPr>
        <p:txBody>
          <a:bodyPr wrap="square" rtlCol="0">
            <a:spAutoFit/>
          </a:bodyPr>
          <a:lstStyle/>
          <a:p>
            <a:r>
              <a:rPr kumimoji="1" lang="ja-JP" altLang="en-US" dirty="0"/>
              <a:t>☆時間・曜日は自分で決めて通室する。毎週火曜日は、学校チャレンジデー</a:t>
            </a:r>
          </a:p>
        </p:txBody>
      </p:sp>
      <p:sp>
        <p:nvSpPr>
          <p:cNvPr id="2" name="テキスト ボックス 1"/>
          <p:cNvSpPr txBox="1"/>
          <p:nvPr/>
        </p:nvSpPr>
        <p:spPr>
          <a:xfrm>
            <a:off x="1267096" y="6201820"/>
            <a:ext cx="6818813" cy="369332"/>
          </a:xfrm>
          <a:prstGeom prst="rect">
            <a:avLst/>
          </a:prstGeom>
          <a:noFill/>
        </p:spPr>
        <p:txBody>
          <a:bodyPr wrap="square" rtlCol="0">
            <a:spAutoFit/>
          </a:bodyPr>
          <a:lstStyle/>
          <a:p>
            <a:r>
              <a:rPr kumimoji="1" lang="ja-JP" altLang="en-US" dirty="0"/>
              <a:t>・学校と連携し、必要に応じて定期テストや実力テストの実施</a:t>
            </a:r>
          </a:p>
        </p:txBody>
      </p:sp>
    </p:spTree>
    <p:extLst>
      <p:ext uri="{BB962C8B-B14F-4D97-AF65-F5344CB8AC3E}">
        <p14:creationId xmlns:p14="http://schemas.microsoft.com/office/powerpoint/2010/main" val="7509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8663">
            <a:off x="4600430" y="853606"/>
            <a:ext cx="4140954" cy="3105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テキスト ボックス 4"/>
          <p:cNvSpPr txBox="1"/>
          <p:nvPr/>
        </p:nvSpPr>
        <p:spPr>
          <a:xfrm>
            <a:off x="1045027" y="965371"/>
            <a:ext cx="6283236" cy="461665"/>
          </a:xfrm>
          <a:prstGeom prst="rect">
            <a:avLst/>
          </a:prstGeom>
          <a:noFill/>
        </p:spPr>
        <p:txBody>
          <a:bodyPr wrap="square" rtlCol="0">
            <a:spAutoFit/>
          </a:bodyPr>
          <a:lstStyle/>
          <a:p>
            <a:r>
              <a:rPr kumimoji="1" lang="ja-JP" altLang="en-US" sz="2400" dirty="0">
                <a:latin typeface="HGS創英角ｺﾞｼｯｸUB" panose="020B0900000000000000" pitchFamily="50" charset="-128"/>
                <a:ea typeface="HGS創英角ｺﾞｼｯｸUB" panose="020B0900000000000000" pitchFamily="50" charset="-128"/>
              </a:rPr>
              <a:t>＜くすのきタイム（集団活動）活動＞</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4027">
            <a:off x="569993" y="1642271"/>
            <a:ext cx="2742628" cy="2056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2815">
            <a:off x="6095517" y="4466807"/>
            <a:ext cx="2978330" cy="2233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テキスト ボックス 9"/>
          <p:cNvSpPr txBox="1"/>
          <p:nvPr/>
        </p:nvSpPr>
        <p:spPr>
          <a:xfrm>
            <a:off x="4576093" y="3987069"/>
            <a:ext cx="3596642" cy="461665"/>
          </a:xfrm>
          <a:prstGeom prst="rect">
            <a:avLst/>
          </a:prstGeom>
          <a:noFill/>
        </p:spPr>
        <p:txBody>
          <a:bodyPr wrap="square" rtlCol="0">
            <a:spAutoFit/>
          </a:bodyPr>
          <a:lstStyle/>
          <a:p>
            <a:r>
              <a:rPr kumimoji="1" lang="ja-JP" altLang="en-US" sz="2400" dirty="0">
                <a:latin typeface="HGS創英角ｺﾞｼｯｸUB" panose="020B0900000000000000" pitchFamily="50" charset="-128"/>
                <a:ea typeface="HGS創英角ｺﾞｼｯｸUB" panose="020B0900000000000000" pitchFamily="50" charset="-128"/>
              </a:rPr>
              <a:t>＜調理実習活動＞</a:t>
            </a:r>
          </a:p>
        </p:txBody>
      </p:sp>
      <p:sp>
        <p:nvSpPr>
          <p:cNvPr id="12" name="正方形/長方形 11"/>
          <p:cNvSpPr/>
          <p:nvPr/>
        </p:nvSpPr>
        <p:spPr>
          <a:xfrm>
            <a:off x="341568" y="267589"/>
            <a:ext cx="6777231"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くすのき教室</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の活動について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３</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41155">
            <a:off x="1138959" y="4183758"/>
            <a:ext cx="3260727" cy="2445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98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3493" y="332903"/>
            <a:ext cx="6777231" cy="584775"/>
          </a:xfrm>
          <a:prstGeom prst="rect">
            <a:avLst/>
          </a:prstGeom>
          <a:no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くすのき教室</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の活動について　</a:t>
            </a:r>
            <a:r>
              <a:rPr lang="ja-JP" altLang="en-US" sz="2400" b="1" cap="none" spc="0" dirty="0">
                <a:ln w="6600">
                  <a:solidFill>
                    <a:schemeClr val="accent2"/>
                  </a:solidFill>
                  <a:prstDash val="solid"/>
                </a:ln>
                <a:solidFill>
                  <a:srgbClr val="FFFFFF"/>
                </a:solidFill>
                <a:effectLst>
                  <a:outerShdw dist="38100" dir="2700000" algn="tl" rotWithShape="0">
                    <a:schemeClr val="accent2"/>
                  </a:outerShdw>
                </a:effectLst>
              </a:rPr>
              <a:t>４</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437" y="1619211"/>
            <a:ext cx="4502331" cy="3376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04" y="1432673"/>
            <a:ext cx="5608317" cy="4206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テキスト ボックス 5"/>
          <p:cNvSpPr txBox="1"/>
          <p:nvPr/>
        </p:nvSpPr>
        <p:spPr>
          <a:xfrm>
            <a:off x="593090" y="851074"/>
            <a:ext cx="10264694" cy="461665"/>
          </a:xfrm>
          <a:prstGeom prst="rect">
            <a:avLst/>
          </a:prstGeom>
          <a:noFill/>
        </p:spPr>
        <p:txBody>
          <a:bodyPr wrap="square" rtlCol="0">
            <a:spAutoFit/>
          </a:bodyPr>
          <a:lstStyle/>
          <a:p>
            <a:r>
              <a:rPr kumimoji="1" lang="ja-JP" altLang="en-US" sz="2400" dirty="0">
                <a:latin typeface="HGS創英角ｺﾞｼｯｸUB" panose="020B0900000000000000" pitchFamily="50" charset="-128"/>
                <a:ea typeface="HGS創英角ｺﾞｼｯｸUB" panose="020B0900000000000000" pitchFamily="50" charset="-128"/>
              </a:rPr>
              <a:t>＜外部講師による体験活動（</a:t>
            </a:r>
            <a:r>
              <a:rPr kumimoji="1" lang="ja-JP" altLang="en-US" sz="2000" dirty="0">
                <a:latin typeface="HGS創英角ｺﾞｼｯｸUB" panose="020B0900000000000000" pitchFamily="50" charset="-128"/>
                <a:ea typeface="HGS創英角ｺﾞｼｯｸUB" panose="020B0900000000000000" pitchFamily="50" charset="-128"/>
              </a:rPr>
              <a:t>滋賀次世代文化芸術センター美ココロ事業など）</a:t>
            </a:r>
            <a:r>
              <a:rPr kumimoji="1" lang="ja-JP" altLang="en-US" sz="2400" dirty="0">
                <a:latin typeface="HGS創英角ｺﾞｼｯｸUB" panose="020B0900000000000000" pitchFamily="50" charset="-128"/>
                <a:ea typeface="HGS創英角ｺﾞｼｯｸUB" panose="020B0900000000000000" pitchFamily="50" charset="-128"/>
              </a:rPr>
              <a:t>＞</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401" y="1742321"/>
            <a:ext cx="6618969" cy="4964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テキスト ボックス 6"/>
          <p:cNvSpPr txBox="1"/>
          <p:nvPr/>
        </p:nvSpPr>
        <p:spPr>
          <a:xfrm>
            <a:off x="735377" y="5555100"/>
            <a:ext cx="8003674" cy="707886"/>
          </a:xfrm>
          <a:prstGeom prst="rect">
            <a:avLst/>
          </a:prstGeom>
          <a:noFill/>
        </p:spPr>
        <p:txBody>
          <a:bodyPr wrap="square" rtlCol="0">
            <a:spAutoFit/>
          </a:bodyPr>
          <a:lstStyle/>
          <a:p>
            <a:r>
              <a:rPr kumimoji="1" lang="ja-JP" altLang="en-US" sz="4000" dirty="0">
                <a:solidFill>
                  <a:srgbClr val="92D050"/>
                </a:solidFill>
                <a:latin typeface="HGS創英角ｺﾞｼｯｸUB" panose="020B0900000000000000" pitchFamily="50" charset="-128"/>
                <a:ea typeface="HGS創英角ｺﾞｼｯｸUB" panose="020B0900000000000000" pitchFamily="50" charset="-128"/>
              </a:rPr>
              <a:t>◇支援を広げる・機会を増やす◇</a:t>
            </a:r>
          </a:p>
        </p:txBody>
      </p:sp>
    </p:spTree>
    <p:extLst>
      <p:ext uri="{BB962C8B-B14F-4D97-AF65-F5344CB8AC3E}">
        <p14:creationId xmlns:p14="http://schemas.microsoft.com/office/powerpoint/2010/main" val="4529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1367</TotalTime>
  <Words>1151</Words>
  <Application>Microsoft Office PowerPoint</Application>
  <PresentationFormat>ワイド画面</PresentationFormat>
  <Paragraphs>119</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HGPｺﾞｼｯｸE</vt:lpstr>
      <vt:lpstr>HGP創英角ｺﾞｼｯｸUB</vt:lpstr>
      <vt:lpstr>HGS創英角ｺﾞｼｯｸUB</vt:lpstr>
      <vt:lpstr>ＭＳ Ｐゴシック</vt:lpstr>
      <vt:lpstr>ＭＳ ゴシック</vt:lpstr>
      <vt:lpstr>メイリオ</vt:lpstr>
      <vt:lpstr>游ゴシック</vt:lpstr>
      <vt:lpstr>Arial</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守山市役所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脇阪　久徳</dc:creator>
  <cp:lastModifiedBy>岸田　茜衣</cp:lastModifiedBy>
  <cp:revision>169</cp:revision>
  <cp:lastPrinted>2023-07-11T00:22:39Z</cp:lastPrinted>
  <dcterms:created xsi:type="dcterms:W3CDTF">2023-07-02T23:51:28Z</dcterms:created>
  <dcterms:modified xsi:type="dcterms:W3CDTF">2023-07-14T08:39:53Z</dcterms:modified>
</cp:coreProperties>
</file>