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61" r:id="rId2"/>
    <p:sldId id="262" r:id="rId3"/>
    <p:sldId id="263" r:id="rId4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D9DB"/>
    <a:srgbClr val="F78609"/>
    <a:srgbClr val="5BB0FC"/>
    <a:srgbClr val="052007"/>
    <a:srgbClr val="85A118"/>
    <a:srgbClr val="F6FFCB"/>
    <a:srgbClr val="F1D8B0"/>
    <a:srgbClr val="EBF4BD"/>
    <a:srgbClr val="F8FFCE"/>
    <a:srgbClr val="4BA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2" autoAdjust="0"/>
    <p:restoredTop sz="94660"/>
  </p:normalViewPr>
  <p:slideViewPr>
    <p:cSldViewPr snapToGrid="0">
      <p:cViewPr varScale="1">
        <p:scale>
          <a:sx n="78" d="100"/>
          <a:sy n="78" d="100"/>
        </p:scale>
        <p:origin x="23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1AFBB-A89E-4D66-97A7-6715EAD1A6C9}" type="datetimeFigureOut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33488"/>
            <a:ext cx="23034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941C5-8795-4CDF-8C3A-493D33C35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75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361FF-7545-4206-8B5A-95A5E673973F}" type="datetime1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770-BD4A-4437-ABB5-52E2EEE46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24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DFA32-620F-4272-9E92-0B8C727AEEED}" type="datetime1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770-BD4A-4437-ABB5-52E2EEE46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72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2B0-EA06-4C79-883A-952AADBE5CB7}" type="datetime1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770-BD4A-4437-ABB5-52E2EEE46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51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6C364-C68A-4120-A6B6-A696B685F690}" type="datetime1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770-BD4A-4437-ABB5-52E2EEE46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0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14363-22E1-4FC5-846F-37F4D1A7C3BF}" type="datetime1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770-BD4A-4437-ABB5-52E2EEE46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18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39D07-BBD1-44D0-BCAE-D66EAE933FA2}" type="datetime1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770-BD4A-4437-ABB5-52E2EEE46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709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F75B-8C4F-4D70-B127-EA1557FF878B}" type="datetime1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770-BD4A-4437-ABB5-52E2EEE46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39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48526-53B7-4E2F-9EE8-210500272020}" type="datetime1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770-BD4A-4437-ABB5-52E2EEE46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646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345D-BCBD-4ED3-BECB-0457D564D86D}" type="datetime1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770-BD4A-4437-ABB5-52E2EEE46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836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6072-8576-46A0-9461-C8B30836D158}" type="datetime1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770-BD4A-4437-ABB5-52E2EEE46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80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18FA1-62A8-4B16-BD38-5D7BEFE078AE}" type="datetime1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770-BD4A-4437-ABB5-52E2EEE46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64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E25DB-C16C-4808-B57F-4F0AC748954C}" type="datetime1">
              <a:rPr kumimoji="1" lang="ja-JP" altLang="en-US" smtClean="0"/>
              <a:t>2023/5/15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34770-BD4A-4437-ABB5-52E2EEE466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685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BB4D64BF-9A70-421A-B596-A81F53AA0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6" r="2801"/>
          <a:stretch/>
        </p:blipFill>
        <p:spPr>
          <a:xfrm>
            <a:off x="-67468" y="-20217"/>
            <a:ext cx="6925468" cy="220183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30679" y="99681"/>
            <a:ext cx="52637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「ビワイチの日２０２３」への</a:t>
            </a:r>
            <a:endParaRPr lang="en-US" altLang="ja-JP" sz="3200" dirty="0">
              <a:solidFill>
                <a:schemeClr val="tx1">
                  <a:lumMod val="95000"/>
                  <a:lumOff val="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協賛のお申し込みについて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368C3A5-AF44-44F8-A7F5-11621E80A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99681"/>
            <a:ext cx="697996" cy="9779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01F8615-6CBF-402B-A517-53A336134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493911"/>
              </p:ext>
            </p:extLst>
          </p:nvPr>
        </p:nvGraphicFramePr>
        <p:xfrm>
          <a:off x="635000" y="3786910"/>
          <a:ext cx="5394325" cy="4150630"/>
        </p:xfrm>
        <a:graphic>
          <a:graphicData uri="http://schemas.openxmlformats.org/drawingml/2006/table">
            <a:tbl>
              <a:tblPr firstRow="1" firstCol="1" bandRow="1"/>
              <a:tblGrid>
                <a:gridCol w="1797685">
                  <a:extLst>
                    <a:ext uri="{9D8B030D-6E8A-4147-A177-3AD203B41FA5}">
                      <a16:colId xmlns:a16="http://schemas.microsoft.com/office/drawing/2014/main" val="1519717822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2971649242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4074133591"/>
                    </a:ext>
                  </a:extLst>
                </a:gridCol>
              </a:tblGrid>
              <a:tr h="567069"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フリガナ</a:t>
                      </a:r>
                    </a:p>
                    <a:p>
                      <a:pPr algn="just"/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貴企業・団体名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154314"/>
                  </a:ext>
                </a:extLst>
              </a:tr>
              <a:tr h="567069"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フリガナ</a:t>
                      </a:r>
                    </a:p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代 表 者 御 芳 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604199"/>
                  </a:ext>
                </a:extLst>
              </a:tr>
              <a:tr h="283535"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御 住 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234163"/>
                  </a:ext>
                </a:extLst>
              </a:tr>
              <a:tr h="283535">
                <a:tc rowSpan="5"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御担当者連絡先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部 署 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82595"/>
                  </a:ext>
                </a:extLst>
              </a:tr>
              <a:tr h="2835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御 芳 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85061"/>
                  </a:ext>
                </a:extLst>
              </a:tr>
              <a:tr h="2835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電話番号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587546"/>
                  </a:ext>
                </a:extLst>
              </a:tr>
              <a:tr h="2835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F A X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902311"/>
                  </a:ext>
                </a:extLst>
              </a:tr>
              <a:tr h="2835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E - m a i l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828409"/>
                  </a:ext>
                </a:extLst>
              </a:tr>
              <a:tr h="748213"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協賛金額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400050" algn="r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935128"/>
                  </a:ext>
                </a:extLst>
              </a:tr>
              <a:tr h="567069">
                <a:tc>
                  <a:txBody>
                    <a:bodyPr/>
                    <a:lstStyle/>
                    <a:p>
                      <a:pPr algn="just"/>
                      <a:endParaRPr lang="en-US" alt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協賛の特典について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（希望されない場合はチェックをお願いします。）</a:t>
                      </a:r>
                    </a:p>
                    <a:p>
                      <a:pPr algn="just"/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□ </a:t>
                      </a:r>
                      <a:r>
                        <a:rPr lang="ja-JP" altLang="en-US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協賛の特典</a:t>
                      </a:r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を</a:t>
                      </a:r>
                      <a:r>
                        <a:rPr lang="ja-JP" altLang="en-US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受けることを</a:t>
                      </a:r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希望しません。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474127"/>
                  </a:ext>
                </a:extLst>
              </a:tr>
            </a:tbl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B50D9771-8566-4033-8910-E893D8868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79" y="2172226"/>
            <a:ext cx="6284054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「ビワイチの日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2023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」協賛申込書</a:t>
            </a:r>
            <a:endParaRPr kumimoji="0" lang="ja-JP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　　　　　　　　　　　　　　　　　　　　　　　　　　　　　　　　　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令和　　 年　　 月　　 日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滋賀プラス・サイクル推進協議会事務局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（滋賀県商工観光労働部観光振興局ビワイチ推進室内） 行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FAX 077-528-4877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）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0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「ビワイチの日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2023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」の趣旨に賛同し、下記のとおり協賛を申し込みます。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25E10F9-CB14-4EFB-8EEB-55009BD0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267" y="8016199"/>
            <a:ext cx="6284054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・協賛依頼書の送付期限：　年　月　日　まで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（当方から協賛依頼書・請求書をお送りしますが、期限がある場合にご記入ください。）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ja-JP" altLang="en-US" sz="1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振込予定日：　年　月　日　ごろ</a:t>
            </a:r>
            <a:endParaRPr kumimoji="0" lang="en-US" altLang="ja-JP" sz="1000" b="0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ja-JP" sz="1000" u="sng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〔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協賛申込書送付先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〕 </a:t>
            </a:r>
            <a:endParaRPr kumimoji="0" lang="en-US" altLang="ja-JP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滋賀プラス・サイクル推進協議会事務局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（滋賀県商工観光労働部観光振興局ビワイチ推進室内） 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協賛担当 </a:t>
            </a:r>
            <a:r>
              <a:rPr lang="ja-JP" altLang="en-US" sz="10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中嶌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〒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520-8577 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滋賀県大津市京町四丁目１番１号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TEL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077-528-3746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FAX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077-528-4877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E-mail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biwaichi@pref.shiga.lg.jp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F42C17C-9423-40A8-A5FB-4EA4DE43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99783" y="9212345"/>
            <a:ext cx="1543050" cy="527403"/>
          </a:xfrm>
        </p:spPr>
        <p:txBody>
          <a:bodyPr/>
          <a:lstStyle/>
          <a:p>
            <a:fld id="{94834770-BD4A-4437-ABB5-52E2EEE46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9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BB4D64BF-9A70-421A-B596-A81F53AA0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6" r="2801"/>
          <a:stretch/>
        </p:blipFill>
        <p:spPr>
          <a:xfrm>
            <a:off x="-67468" y="-20217"/>
            <a:ext cx="6925468" cy="220183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30679" y="99681"/>
            <a:ext cx="52637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「ビワイチの日２０２３」への</a:t>
            </a:r>
            <a:endParaRPr lang="en-US" altLang="ja-JP" sz="3200" dirty="0">
              <a:solidFill>
                <a:schemeClr val="tx1">
                  <a:lumMod val="95000"/>
                  <a:lumOff val="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協賛のお申し込みについて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368C3A5-AF44-44F8-A7F5-11621E80A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99681"/>
            <a:ext cx="697996" cy="9779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50D9771-8566-4033-8910-E893D8868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79" y="2172226"/>
            <a:ext cx="6284054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「ビワイチの日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2023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」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物品協賛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申込書</a:t>
            </a:r>
            <a:endParaRPr kumimoji="0" lang="ja-JP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　　　　　　　　　　　　　　　　　　　　　　　　　　　　　　　　　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令和　　 年　　 月　　 日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滋賀プラス・サイクル推進協議会事務局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（滋賀県商工観光労働部観光振興局ビワイチ推進室内） 行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FAX 077-528-4877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）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0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「ビワイチの日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2023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」の趣旨に賛同し、下記のとおり物品協賛を申し込みます。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25E10F9-CB14-4EFB-8EEB-55009BD0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139" y="8674942"/>
            <a:ext cx="62840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〔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協賛申込書送付先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〕 </a:t>
            </a:r>
            <a:endParaRPr kumimoji="0" lang="en-US" altLang="ja-JP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滋賀プラス・サイクル推進協議会事務局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（滋賀県商工観光労働部観光振興局ビワイチ推進室内） 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協賛担当 </a:t>
            </a:r>
            <a:r>
              <a:rPr lang="ja-JP" altLang="en-US" sz="10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中嶌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〒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520-8577 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滋賀県大津市京町四丁目１番１号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TEL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077-528-3746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FAX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077-528-4877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E-mail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biwaichi@pref.shiga.lg.jp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AA73FC94-6E6F-4C41-9923-995D7EAE2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93449"/>
              </p:ext>
            </p:extLst>
          </p:nvPr>
        </p:nvGraphicFramePr>
        <p:xfrm>
          <a:off x="677141" y="3757641"/>
          <a:ext cx="5394325" cy="4500045"/>
        </p:xfrm>
        <a:graphic>
          <a:graphicData uri="http://schemas.openxmlformats.org/drawingml/2006/table">
            <a:tbl>
              <a:tblPr firstRow="1" firstCol="1" bandRow="1"/>
              <a:tblGrid>
                <a:gridCol w="1797685">
                  <a:extLst>
                    <a:ext uri="{9D8B030D-6E8A-4147-A177-3AD203B41FA5}">
                      <a16:colId xmlns:a16="http://schemas.microsoft.com/office/drawing/2014/main" val="2357639174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599595642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4215862306"/>
                    </a:ext>
                  </a:extLst>
                </a:gridCol>
              </a:tblGrid>
              <a:tr h="562505"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フリガナ</a:t>
                      </a:r>
                    </a:p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貴企業・団体名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261798"/>
                  </a:ext>
                </a:extLst>
              </a:tr>
              <a:tr h="562505"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フリガナ</a:t>
                      </a:r>
                    </a:p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代 表 者 御 芳 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71285"/>
                  </a:ext>
                </a:extLst>
              </a:tr>
              <a:tr h="281253"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御 住 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662902"/>
                  </a:ext>
                </a:extLst>
              </a:tr>
              <a:tr h="281253">
                <a:tc rowSpan="5">
                  <a:txBody>
                    <a:bodyPr/>
                    <a:lstStyle/>
                    <a:p>
                      <a:pPr algn="just"/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御担当者連絡先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部 署 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35857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御 芳 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937529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電話番号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624182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F A X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556388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E - m a i l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973056"/>
                  </a:ext>
                </a:extLst>
              </a:tr>
              <a:tr h="281253">
                <a:tc rowSpan="4"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協賛内容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物品の名称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136575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形　　 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（提供、貸与等）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736508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数　　 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0439785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現金換算相当額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（御見積金額等）円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912021"/>
                  </a:ext>
                </a:extLst>
              </a:tr>
              <a:tr h="562505">
                <a:tc>
                  <a:txBody>
                    <a:bodyPr/>
                    <a:lstStyle/>
                    <a:p>
                      <a:pPr algn="just"/>
                      <a:endParaRPr lang="en-US" alt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協賛の特典について</a:t>
                      </a:r>
                      <a:endParaRPr lang="en-US" alt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（希望されない場合はチェックをお願いします。）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□ </a:t>
                      </a:r>
                      <a:r>
                        <a:rPr lang="ja-JP" altLang="en-US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協賛の特典</a:t>
                      </a:r>
                      <a:r>
                        <a:rPr lang="ja-JP" alt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を</a:t>
                      </a:r>
                      <a:r>
                        <a:rPr lang="ja-JP" altLang="en-US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受けることを</a:t>
                      </a:r>
                      <a:r>
                        <a:rPr lang="ja-JP" alt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希望しません。</a:t>
                      </a:r>
                    </a:p>
                    <a:p>
                      <a:pPr algn="just"/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26069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83A1B77-3499-4EBD-ACD9-5A8F7DAC1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51" y="8327197"/>
            <a:ext cx="557075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※お手数ですが、現金換算の都合上、御提供を予定されている物品の見積書を添付ください。</a:t>
            </a:r>
            <a:endParaRPr kumimoji="0" lang="ja-JP" altLang="ja-JP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19F5E9-71EF-4F07-B443-8DD103C5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34770-BD4A-4437-ABB5-52E2EEE4665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746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BB4D64BF-9A70-421A-B596-A81F53AA07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6" r="2801"/>
          <a:stretch/>
        </p:blipFill>
        <p:spPr>
          <a:xfrm>
            <a:off x="-67468" y="-20217"/>
            <a:ext cx="6925468" cy="2201835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30679" y="99681"/>
            <a:ext cx="52637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「ビワイチの日２０２３」への</a:t>
            </a:r>
            <a:endParaRPr lang="en-US" altLang="ja-JP" sz="3200" dirty="0">
              <a:solidFill>
                <a:schemeClr val="tx1">
                  <a:lumMod val="95000"/>
                  <a:lumOff val="5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協賛のお申し込みについて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7368C3A5-AF44-44F8-A7F5-11621E80A2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99681"/>
            <a:ext cx="697996" cy="9779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B50D9771-8566-4033-8910-E893D8868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679" y="2172226"/>
            <a:ext cx="6284054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「ビワイチの日</a:t>
            </a:r>
            <a:r>
              <a:rPr kumimoji="0" lang="en-US" altLang="ja-JP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2023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」役務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協賛</a:t>
            </a:r>
            <a:r>
              <a: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申込書</a:t>
            </a:r>
            <a:endParaRPr kumimoji="0" lang="ja-JP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　　　　　　　　　　　　　　　　　　　　　　　　　　　　　　　　　　　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令和　　 年　　 月　　 日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滋賀プラス・サイクル推進協議会事務局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（滋賀県商工観光労働部観光振興局ビワイチ推進室内） 行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FAX 077-528-4877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）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ja-JP" sz="10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「ビワイチの日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2023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」の趣旨に賛同し、下記のとおり役務協賛を申し込みます。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25E10F9-CB14-4EFB-8EEB-55009BD06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139" y="8674942"/>
            <a:ext cx="628405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〔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協賛申込書送付先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〕 </a:t>
            </a:r>
            <a:endParaRPr kumimoji="0" lang="en-US" altLang="ja-JP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滋賀プラス・サイクル推進協議会事務局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（滋賀県商工観光労働部観光振興局ビワイチ推進室内） 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協賛担当 </a:t>
            </a:r>
            <a:r>
              <a:rPr lang="ja-JP" altLang="en-US" sz="10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中嶌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〒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520-8577 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滋賀県大津市京町四丁目１番１号</a:t>
            </a:r>
            <a:endParaRPr kumimoji="0" lang="ja-JP" altLang="en-US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TEL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077-528-3746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FAX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077-528-4877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E-mail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：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biwaichi@pref.shiga.lg.jp</a:t>
            </a:r>
            <a:endParaRPr kumimoji="0" lang="en-US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AA73FC94-6E6F-4C41-9923-995D7EAE2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204061"/>
              </p:ext>
            </p:extLst>
          </p:nvPr>
        </p:nvGraphicFramePr>
        <p:xfrm>
          <a:off x="677141" y="3757641"/>
          <a:ext cx="5394325" cy="4500045"/>
        </p:xfrm>
        <a:graphic>
          <a:graphicData uri="http://schemas.openxmlformats.org/drawingml/2006/table">
            <a:tbl>
              <a:tblPr firstRow="1" firstCol="1" bandRow="1"/>
              <a:tblGrid>
                <a:gridCol w="1797685">
                  <a:extLst>
                    <a:ext uri="{9D8B030D-6E8A-4147-A177-3AD203B41FA5}">
                      <a16:colId xmlns:a16="http://schemas.microsoft.com/office/drawing/2014/main" val="2357639174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1599595642"/>
                    </a:ext>
                  </a:extLst>
                </a:gridCol>
                <a:gridCol w="1798320">
                  <a:extLst>
                    <a:ext uri="{9D8B030D-6E8A-4147-A177-3AD203B41FA5}">
                      <a16:colId xmlns:a16="http://schemas.microsoft.com/office/drawing/2014/main" val="4215862306"/>
                    </a:ext>
                  </a:extLst>
                </a:gridCol>
              </a:tblGrid>
              <a:tr h="562505"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フリガナ</a:t>
                      </a:r>
                    </a:p>
                    <a:p>
                      <a:pPr algn="just"/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貴企業・団体名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261798"/>
                  </a:ext>
                </a:extLst>
              </a:tr>
              <a:tr h="562505"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フリガナ</a:t>
                      </a:r>
                    </a:p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代 表 者 御 芳 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71285"/>
                  </a:ext>
                </a:extLst>
              </a:tr>
              <a:tr h="281253"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御 住 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〒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662902"/>
                  </a:ext>
                </a:extLst>
              </a:tr>
              <a:tr h="281253">
                <a:tc rowSpan="5"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御担当者連絡先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部 署 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35857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御 芳 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937529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電話番号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624182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F A X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4556388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E - m a i l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973056"/>
                  </a:ext>
                </a:extLst>
              </a:tr>
              <a:tr h="281253">
                <a:tc rowSpan="4">
                  <a:txBody>
                    <a:bodyPr/>
                    <a:lstStyle/>
                    <a:p>
                      <a:pPr algn="just"/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協賛内容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altLang="en-US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役務</a:t>
                      </a:r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の</a:t>
                      </a:r>
                      <a:r>
                        <a:rPr lang="ja-JP" altLang="en-US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内容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050" kern="1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1136575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4736508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0439785"/>
                  </a:ext>
                </a:extLst>
              </a:tr>
              <a:tr h="2812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45912021"/>
                  </a:ext>
                </a:extLst>
              </a:tr>
              <a:tr h="562505">
                <a:tc>
                  <a:txBody>
                    <a:bodyPr/>
                    <a:lstStyle/>
                    <a:p>
                      <a:pPr algn="just"/>
                      <a:endParaRPr lang="en-US" alt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ja-JP" altLang="en-US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協賛の特典について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（希望されない場合はチェックをお願いします。）</a:t>
                      </a:r>
                    </a:p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□</a:t>
                      </a:r>
                      <a:r>
                        <a:rPr lang="ja-JP" alt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altLang="en-US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協賛の特典</a:t>
                      </a:r>
                      <a:r>
                        <a:rPr lang="ja-JP" alt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を</a:t>
                      </a:r>
                      <a:r>
                        <a:rPr lang="ja-JP" altLang="en-US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受けることを</a:t>
                      </a:r>
                      <a:r>
                        <a:rPr lang="ja-JP" altLang="ja-JP" sz="1050" kern="10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希望しません。</a:t>
                      </a:r>
                    </a:p>
                    <a:p>
                      <a:pPr algn="just"/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26069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383A1B77-3499-4EBD-ACD9-5A8F7DAC1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51" y="8327197"/>
            <a:ext cx="505779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※お手数ですが、御提供を予定されている</a:t>
            </a:r>
            <a:r>
              <a:rPr lang="ja-JP" altLang="en-US" sz="1000" dirty="0"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役務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の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内容がわかる資料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を添付ください。</a:t>
            </a:r>
            <a:endParaRPr kumimoji="0" lang="ja-JP" altLang="ja-JP" sz="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62F5D35-BE82-4365-9CAA-D7B2AC86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187999" y="9278916"/>
            <a:ext cx="1543050" cy="527403"/>
          </a:xfrm>
        </p:spPr>
        <p:txBody>
          <a:bodyPr/>
          <a:lstStyle/>
          <a:p>
            <a:fld id="{94834770-BD4A-4437-ABB5-52E2EEE4665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392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2143</TotalTime>
  <Words>791</Words>
  <Application>Microsoft Office PowerPoint</Application>
  <PresentationFormat>A4 210 x 297 mm</PresentationFormat>
  <Paragraphs>145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HGP創英角ｺﾞｼｯｸUB</vt:lpstr>
      <vt:lpstr>ＭＳ Ｐゴシック</vt:lpstr>
      <vt:lpstr>Arial</vt:lpstr>
      <vt:lpstr>Calibri</vt:lpstr>
      <vt:lpstr>Calibri Light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ビワイチサイクリングマイレージ</dc:title>
  <dc:creator/>
  <cp:lastModifiedBy>中嶌　眞季</cp:lastModifiedBy>
  <cp:revision>276</cp:revision>
  <cp:lastPrinted>2023-05-01T23:59:36Z</cp:lastPrinted>
  <dcterms:created xsi:type="dcterms:W3CDTF">2022-08-29T08:24:28Z</dcterms:created>
  <dcterms:modified xsi:type="dcterms:W3CDTF">2023-05-15T07:19:11Z</dcterms:modified>
</cp:coreProperties>
</file>