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32" r:id="rId2"/>
    <p:sldMasterId id="2147483816" r:id="rId3"/>
    <p:sldMasterId id="2147483828" r:id="rId4"/>
    <p:sldMasterId id="2147483840" r:id="rId5"/>
  </p:sldMasterIdLst>
  <p:notesMasterIdLst>
    <p:notesMasterId r:id="rId47"/>
  </p:notesMasterIdLst>
  <p:handoutMasterIdLst>
    <p:handoutMasterId r:id="rId48"/>
  </p:handoutMasterIdLst>
  <p:sldIdLst>
    <p:sldId id="280" r:id="rId6"/>
    <p:sldId id="400" r:id="rId7"/>
    <p:sldId id="303" r:id="rId8"/>
    <p:sldId id="330" r:id="rId9"/>
    <p:sldId id="328" r:id="rId10"/>
    <p:sldId id="329" r:id="rId11"/>
    <p:sldId id="402" r:id="rId12"/>
    <p:sldId id="384" r:id="rId13"/>
    <p:sldId id="337" r:id="rId14"/>
    <p:sldId id="355" r:id="rId15"/>
    <p:sldId id="346" r:id="rId16"/>
    <p:sldId id="358" r:id="rId17"/>
    <p:sldId id="396" r:id="rId18"/>
    <p:sldId id="397" r:id="rId19"/>
    <p:sldId id="387" r:id="rId20"/>
    <p:sldId id="398" r:id="rId21"/>
    <p:sldId id="341" r:id="rId22"/>
    <p:sldId id="353" r:id="rId23"/>
    <p:sldId id="347" r:id="rId24"/>
    <p:sldId id="374" r:id="rId25"/>
    <p:sldId id="403" r:id="rId26"/>
    <p:sldId id="404" r:id="rId27"/>
    <p:sldId id="363" r:id="rId28"/>
    <p:sldId id="375" r:id="rId29"/>
    <p:sldId id="344" r:id="rId30"/>
    <p:sldId id="332" r:id="rId31"/>
    <p:sldId id="345" r:id="rId32"/>
    <p:sldId id="377" r:id="rId33"/>
    <p:sldId id="389" r:id="rId34"/>
    <p:sldId id="399" r:id="rId35"/>
    <p:sldId id="394" r:id="rId36"/>
    <p:sldId id="395" r:id="rId37"/>
    <p:sldId id="378" r:id="rId38"/>
    <p:sldId id="371" r:id="rId39"/>
    <p:sldId id="379" r:id="rId40"/>
    <p:sldId id="380" r:id="rId41"/>
    <p:sldId id="381" r:id="rId42"/>
    <p:sldId id="382" r:id="rId43"/>
    <p:sldId id="405" r:id="rId44"/>
    <p:sldId id="383" r:id="rId45"/>
    <p:sldId id="364" r:id="rId4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F488"/>
    <a:srgbClr val="88F4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82703" autoAdjust="0"/>
  </p:normalViewPr>
  <p:slideViewPr>
    <p:cSldViewPr>
      <p:cViewPr varScale="1">
        <p:scale>
          <a:sx n="77" d="100"/>
          <a:sy n="77" d="100"/>
        </p:scale>
        <p:origin x="1603" y="53"/>
      </p:cViewPr>
      <p:guideLst>
        <p:guide orient="horz" pos="2160"/>
        <p:guide pos="2880"/>
      </p:guideLst>
    </p:cSldViewPr>
  </p:slideViewPr>
  <p:notesTextViewPr>
    <p:cViewPr>
      <p:scale>
        <a:sx n="1" d="1"/>
        <a:sy n="1" d="1"/>
      </p:scale>
      <p:origin x="0" y="0"/>
    </p:cViewPr>
  </p:notesTextViewPr>
  <p:sorterViewPr>
    <p:cViewPr>
      <p:scale>
        <a:sx n="144" d="100"/>
        <a:sy n="144" d="100"/>
      </p:scale>
      <p:origin x="0" y="17760"/>
    </p:cViewPr>
  </p:sorterViewPr>
  <p:notesViewPr>
    <p:cSldViewPr>
      <p:cViewPr>
        <p:scale>
          <a:sx n="86" d="100"/>
          <a:sy n="86" d="100"/>
        </p:scale>
        <p:origin x="-2196" y="360"/>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契約・購入した</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30点未満</c:v>
                </c:pt>
                <c:pt idx="1">
                  <c:v>30点以上40点未満</c:v>
                </c:pt>
                <c:pt idx="2">
                  <c:v>40点以上50点未満</c:v>
                </c:pt>
                <c:pt idx="3">
                  <c:v>50点以上60点未満</c:v>
                </c:pt>
                <c:pt idx="4">
                  <c:v>60点以上</c:v>
                </c:pt>
              </c:strCache>
            </c:strRef>
          </c:cat>
          <c:val>
            <c:numRef>
              <c:f>Sheet1!$B$2:$B$6</c:f>
              <c:numCache>
                <c:formatCode>General</c:formatCode>
                <c:ptCount val="5"/>
                <c:pt idx="0">
                  <c:v>24.9</c:v>
                </c:pt>
                <c:pt idx="1">
                  <c:v>33.4</c:v>
                </c:pt>
                <c:pt idx="2">
                  <c:v>41.2</c:v>
                </c:pt>
                <c:pt idx="3">
                  <c:v>53</c:v>
                </c:pt>
                <c:pt idx="4">
                  <c:v>68.5</c:v>
                </c:pt>
              </c:numCache>
            </c:numRef>
          </c:val>
          <c:extLst>
            <c:ext xmlns:c16="http://schemas.microsoft.com/office/drawing/2014/chart" uri="{C3380CC4-5D6E-409C-BE32-E72D297353CC}">
              <c16:uniqueId val="{00000000-6370-4586-AAE9-40CC31297159}"/>
            </c:ext>
          </c:extLst>
        </c:ser>
        <c:ser>
          <c:idx val="1"/>
          <c:order val="1"/>
          <c:tx>
            <c:strRef>
              <c:f>Sheet1!$C$1</c:f>
              <c:strCache>
                <c:ptCount val="1"/>
                <c:pt idx="0">
                  <c:v>契約・購入しなかった</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30点未満</c:v>
                </c:pt>
                <c:pt idx="1">
                  <c:v>30点以上40点未満</c:v>
                </c:pt>
                <c:pt idx="2">
                  <c:v>40点以上50点未満</c:v>
                </c:pt>
                <c:pt idx="3">
                  <c:v>50点以上60点未満</c:v>
                </c:pt>
                <c:pt idx="4">
                  <c:v>60点以上</c:v>
                </c:pt>
              </c:strCache>
            </c:strRef>
          </c:cat>
          <c:val>
            <c:numRef>
              <c:f>Sheet1!$C$2:$C$6</c:f>
              <c:numCache>
                <c:formatCode>General</c:formatCode>
                <c:ptCount val="5"/>
                <c:pt idx="0">
                  <c:v>75.099999999999994</c:v>
                </c:pt>
                <c:pt idx="1">
                  <c:v>66.599999999999994</c:v>
                </c:pt>
                <c:pt idx="2">
                  <c:v>58.8</c:v>
                </c:pt>
                <c:pt idx="3">
                  <c:v>47</c:v>
                </c:pt>
                <c:pt idx="4">
                  <c:v>31.5</c:v>
                </c:pt>
              </c:numCache>
            </c:numRef>
          </c:val>
          <c:extLst>
            <c:ext xmlns:c16="http://schemas.microsoft.com/office/drawing/2014/chart" uri="{C3380CC4-5D6E-409C-BE32-E72D297353CC}">
              <c16:uniqueId val="{00000001-6370-4586-AAE9-40CC31297159}"/>
            </c:ext>
          </c:extLst>
        </c:ser>
        <c:dLbls>
          <c:showLegendKey val="0"/>
          <c:showVal val="1"/>
          <c:showCatName val="0"/>
          <c:showSerName val="0"/>
          <c:showPercent val="0"/>
          <c:showBubbleSize val="0"/>
        </c:dLbls>
        <c:gapWidth val="75"/>
        <c:axId val="1158811600"/>
        <c:axId val="1158812144"/>
      </c:barChart>
      <c:catAx>
        <c:axId val="1158811600"/>
        <c:scaling>
          <c:orientation val="minMax"/>
        </c:scaling>
        <c:delete val="0"/>
        <c:axPos val="b"/>
        <c:numFmt formatCode="General" sourceLinked="0"/>
        <c:majorTickMark val="none"/>
        <c:minorTickMark val="none"/>
        <c:tickLblPos val="nextTo"/>
        <c:crossAx val="1158812144"/>
        <c:crosses val="autoZero"/>
        <c:auto val="1"/>
        <c:lblAlgn val="ctr"/>
        <c:lblOffset val="100"/>
        <c:noMultiLvlLbl val="0"/>
      </c:catAx>
      <c:valAx>
        <c:axId val="1158812144"/>
        <c:scaling>
          <c:orientation val="minMax"/>
        </c:scaling>
        <c:delete val="0"/>
        <c:axPos val="l"/>
        <c:numFmt formatCode="General" sourceLinked="1"/>
        <c:majorTickMark val="none"/>
        <c:minorTickMark val="none"/>
        <c:tickLblPos val="nextTo"/>
        <c:crossAx val="1158811600"/>
        <c:crosses val="autoZero"/>
        <c:crossBetween val="between"/>
      </c:valAx>
    </c:plotArea>
    <c:legend>
      <c:legendPos val="t"/>
      <c:overlay val="0"/>
    </c:legend>
    <c:plotVisOnly val="1"/>
    <c:dispBlanksAs val="gap"/>
    <c:showDLblsOverMax val="0"/>
  </c:chart>
  <c:spPr>
    <a:ln>
      <a:solidFill>
        <a:schemeClr val="accent1"/>
      </a:solidFill>
    </a:ln>
  </c:spPr>
  <c:txPr>
    <a:bodyPr/>
    <a:lstStyle/>
    <a:p>
      <a:pPr>
        <a:defRPr sz="1800"/>
      </a:pPr>
      <a:endParaRPr lang="ja-JP"/>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5839" y="0"/>
            <a:ext cx="2949787" cy="496967"/>
          </a:xfrm>
          <a:prstGeom prst="rect">
            <a:avLst/>
          </a:prstGeom>
        </p:spPr>
        <p:txBody>
          <a:bodyPr vert="horz" lIns="91440" tIns="45720" rIns="91440" bIns="45720" rtlCol="0"/>
          <a:lstStyle>
            <a:lvl1pPr algn="r">
              <a:defRPr sz="1200"/>
            </a:lvl1pPr>
          </a:lstStyle>
          <a:p>
            <a:fld id="{6C5B2E94-3621-46AA-BFEE-375B74F19822}" type="datetimeFigureOut">
              <a:rPr kumimoji="1" lang="ja-JP" altLang="en-US" smtClean="0"/>
              <a:t>2023/4/10</a:t>
            </a:fld>
            <a:endParaRPr kumimoji="1" lang="ja-JP" altLang="en-US"/>
          </a:p>
        </p:txBody>
      </p:sp>
      <p:sp>
        <p:nvSpPr>
          <p:cNvPr id="4" name="フッター プレースホルダー 3"/>
          <p:cNvSpPr>
            <a:spLocks noGrp="1"/>
          </p:cNvSpPr>
          <p:nvPr>
            <p:ph type="ftr" sz="quarter" idx="2"/>
          </p:nvPr>
        </p:nvSpPr>
        <p:spPr>
          <a:xfrm>
            <a:off x="1" y="9440647"/>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5839" y="9440647"/>
            <a:ext cx="2949787" cy="496967"/>
          </a:xfrm>
          <a:prstGeom prst="rect">
            <a:avLst/>
          </a:prstGeom>
        </p:spPr>
        <p:txBody>
          <a:bodyPr vert="horz" lIns="91440" tIns="45720" rIns="91440" bIns="45720" rtlCol="0" anchor="b"/>
          <a:lstStyle>
            <a:lvl1pPr algn="r">
              <a:defRPr sz="1200"/>
            </a:lvl1pPr>
          </a:lstStyle>
          <a:p>
            <a:fld id="{BCAB02E8-3668-4470-954C-3BE750DC9715}" type="slidenum">
              <a:rPr kumimoji="1" lang="ja-JP" altLang="en-US" smtClean="0"/>
              <a:t>‹#›</a:t>
            </a:fld>
            <a:endParaRPr kumimoji="1" lang="ja-JP" altLang="en-US"/>
          </a:p>
        </p:txBody>
      </p:sp>
    </p:spTree>
    <p:extLst>
      <p:ext uri="{BB962C8B-B14F-4D97-AF65-F5344CB8AC3E}">
        <p14:creationId xmlns:p14="http://schemas.microsoft.com/office/powerpoint/2010/main" val="2578020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0"/>
            <a:ext cx="2949787" cy="496967"/>
          </a:xfrm>
          <a:prstGeom prst="rect">
            <a:avLst/>
          </a:prstGeom>
        </p:spPr>
        <p:txBody>
          <a:bodyPr vert="horz" lIns="91440" tIns="45720" rIns="91440" bIns="45720" rtlCol="0"/>
          <a:lstStyle>
            <a:lvl1pPr algn="r">
              <a:defRPr sz="1200"/>
            </a:lvl1pPr>
          </a:lstStyle>
          <a:p>
            <a:fld id="{3986CF7F-823B-47F8-A509-1E475B8EF82B}" type="datetimeFigureOut">
              <a:rPr kumimoji="1" lang="ja-JP" altLang="en-US" smtClean="0"/>
              <a:t>2023/4/10</a:t>
            </a:fld>
            <a:endParaRPr kumimoji="1"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21186"/>
            <a:ext cx="5445760" cy="4472702"/>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7" cy="49696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6967"/>
          </a:xfrm>
          <a:prstGeom prst="rect">
            <a:avLst/>
          </a:prstGeom>
        </p:spPr>
        <p:txBody>
          <a:bodyPr vert="horz" lIns="91440" tIns="45720" rIns="91440" bIns="45720" rtlCol="0" anchor="b"/>
          <a:lstStyle>
            <a:lvl1pPr algn="r">
              <a:defRPr sz="1200"/>
            </a:lvl1pPr>
          </a:lstStyle>
          <a:p>
            <a:fld id="{9036B297-7789-48C2-BB08-FF24EF2C890B}" type="slidenum">
              <a:rPr kumimoji="1" lang="ja-JP" altLang="en-US" smtClean="0"/>
              <a:t>‹#›</a:t>
            </a:fld>
            <a:endParaRPr kumimoji="1" lang="ja-JP" altLang="en-US"/>
          </a:p>
        </p:txBody>
      </p:sp>
    </p:spTree>
    <p:extLst>
      <p:ext uri="{BB962C8B-B14F-4D97-AF65-F5344CB8AC3E}">
        <p14:creationId xmlns:p14="http://schemas.microsoft.com/office/powerpoint/2010/main" val="413328340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今日は、「あなたならどうするか」というテーマです。</a:t>
            </a:r>
          </a:p>
          <a:p>
            <a:endParaRPr lang="ja-JP" altLang="en-US" dirty="0"/>
          </a:p>
          <a:p>
            <a:r>
              <a:rPr kumimoji="1" lang="ja-JP" altLang="en-US" dirty="0"/>
              <a:t>トラブルや、いろいろな状況であなたならどんな行動をとりますか。</a:t>
            </a:r>
          </a:p>
          <a:p>
            <a:r>
              <a:rPr lang="ja-JP" altLang="en-US" dirty="0"/>
              <a:t>考えてみましょう</a:t>
            </a:r>
            <a:r>
              <a:rPr kumimoji="1" lang="ja-JP" altLang="en-US" dirty="0"/>
              <a:t>。</a:t>
            </a:r>
          </a:p>
          <a:p>
            <a:endParaRPr kumimoji="1" lang="ja-JP" altLang="en-US" dirty="0"/>
          </a:p>
          <a:p>
            <a:endParaRPr kumimoji="1" lang="ja-JP" altLang="en-US" dirty="0"/>
          </a:p>
          <a:p>
            <a:r>
              <a:rPr kumimoji="1" lang="ja-JP" altLang="en-US" sz="2800" dirty="0"/>
              <a:t>■このテーマは、</a:t>
            </a:r>
          </a:p>
          <a:p>
            <a:r>
              <a:rPr kumimoji="1" lang="ja-JP" altLang="en-US" sz="2800" dirty="0"/>
              <a:t>「要約版」「ワークシート版」は</a:t>
            </a:r>
          </a:p>
          <a:p>
            <a:r>
              <a:rPr kumimoji="1" lang="ja-JP" altLang="en-US" sz="2800" dirty="0"/>
              <a:t>ありません。</a:t>
            </a:r>
          </a:p>
        </p:txBody>
      </p:sp>
      <p:sp>
        <p:nvSpPr>
          <p:cNvPr id="4" name="スライド番号プレースホルダー 3"/>
          <p:cNvSpPr>
            <a:spLocks noGrp="1"/>
          </p:cNvSpPr>
          <p:nvPr>
            <p:ph type="sldNum" sz="quarter" idx="10"/>
          </p:nvPr>
        </p:nvSpPr>
        <p:spPr/>
        <p:txBody>
          <a:bodyPr/>
          <a:lstStyle/>
          <a:p>
            <a:fld id="{9036B297-7789-48C2-BB08-FF24EF2C890B}" type="slidenum">
              <a:rPr kumimoji="1" lang="ja-JP" altLang="en-US" smtClean="0"/>
              <a:t>1</a:t>
            </a:fld>
            <a:endParaRPr kumimoji="1" lang="ja-JP" altLang="en-US"/>
          </a:p>
        </p:txBody>
      </p:sp>
    </p:spTree>
    <p:extLst>
      <p:ext uri="{BB962C8B-B14F-4D97-AF65-F5344CB8AC3E}">
        <p14:creationId xmlns:p14="http://schemas.microsoft.com/office/powerpoint/2010/main" val="2551970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1700" y="658813"/>
            <a:ext cx="4972050" cy="3730625"/>
          </a:xfrm>
        </p:spPr>
      </p:sp>
      <p:sp>
        <p:nvSpPr>
          <p:cNvPr id="3" name="ノート プレースホルダー 2"/>
          <p:cNvSpPr>
            <a:spLocks noGrp="1"/>
          </p:cNvSpPr>
          <p:nvPr>
            <p:ph type="body" idx="1"/>
          </p:nvPr>
        </p:nvSpPr>
        <p:spPr/>
        <p:txBody>
          <a:bodyPr/>
          <a:lstStyle/>
          <a:p>
            <a:pPr lvl="0"/>
            <a:r>
              <a:rPr lang="en-US" altLang="ja-JP" b="1" dirty="0">
                <a:solidFill>
                  <a:prstClr val="black"/>
                </a:solidFill>
              </a:rPr>
              <a:t>【</a:t>
            </a:r>
            <a:r>
              <a:rPr lang="ja-JP" altLang="en-US" b="1" dirty="0">
                <a:solidFill>
                  <a:prstClr val="black"/>
                </a:solidFill>
              </a:rPr>
              <a:t>テーマ①</a:t>
            </a:r>
            <a:r>
              <a:rPr lang="en-US" altLang="ja-JP" b="1" dirty="0">
                <a:solidFill>
                  <a:prstClr val="black"/>
                </a:solidFill>
              </a:rPr>
              <a:t>】</a:t>
            </a:r>
            <a:r>
              <a:rPr lang="ja-JP" altLang="en-US" b="1" dirty="0">
                <a:solidFill>
                  <a:prstClr val="black"/>
                </a:solidFill>
              </a:rPr>
              <a:t>「架空請求」</a:t>
            </a:r>
            <a:r>
              <a:rPr lang="en-US" altLang="ja-JP" b="1" dirty="0">
                <a:solidFill>
                  <a:prstClr val="black"/>
                </a:solidFill>
              </a:rPr>
              <a:t>…【</a:t>
            </a:r>
            <a:r>
              <a:rPr lang="ja-JP" altLang="en-US" b="1" dirty="0">
                <a:solidFill>
                  <a:prstClr val="black"/>
                </a:solidFill>
              </a:rPr>
              <a:t>契約</a:t>
            </a:r>
            <a:r>
              <a:rPr lang="en-US" altLang="ja-JP" b="1" dirty="0">
                <a:solidFill>
                  <a:prstClr val="black"/>
                </a:solidFill>
              </a:rPr>
              <a:t>】</a:t>
            </a:r>
            <a:endParaRPr lang="ja-JP" altLang="en-US" b="1" dirty="0">
              <a:solidFill>
                <a:prstClr val="black"/>
              </a:solidFill>
            </a:endParaRPr>
          </a:p>
          <a:p>
            <a:endParaRPr kumimoji="1" lang="ja-JP" altLang="en-US" dirty="0"/>
          </a:p>
          <a:p>
            <a:r>
              <a:rPr kumimoji="1" lang="en-US" altLang="ja-JP" b="1" dirty="0"/>
              <a:t>【</a:t>
            </a:r>
            <a:r>
              <a:rPr kumimoji="1" lang="ja-JP" altLang="en-US" b="1" dirty="0"/>
              <a:t>課題</a:t>
            </a:r>
            <a:r>
              <a:rPr kumimoji="1" lang="en-US" altLang="ja-JP" b="1" dirty="0"/>
              <a:t>】 </a:t>
            </a:r>
            <a:r>
              <a:rPr kumimoji="1" lang="ja-JP" altLang="en-US" dirty="0"/>
              <a:t>このテーマで学んでほしいこと</a:t>
            </a:r>
          </a:p>
          <a:p>
            <a:r>
              <a:rPr kumimoji="1" lang="ja-JP" altLang="en-US" dirty="0"/>
              <a:t>■契約の成立について考える。</a:t>
            </a:r>
          </a:p>
          <a:p>
            <a:r>
              <a:rPr kumimoji="1" lang="ja-JP" altLang="en-US" dirty="0"/>
              <a:t>■リスクを想像したうえで、自分の行動を決める。</a:t>
            </a:r>
          </a:p>
          <a:p>
            <a:endParaRPr lang="ja-JP" altLang="en-US" dirty="0"/>
          </a:p>
          <a:p>
            <a:endParaRPr kumimoji="1" lang="ja-JP" altLang="en-US" dirty="0"/>
          </a:p>
          <a:p>
            <a:r>
              <a:rPr lang="en-US" altLang="ja-JP" b="1" dirty="0"/>
              <a:t>【</a:t>
            </a:r>
            <a:r>
              <a:rPr lang="ja-JP" altLang="en-US" b="1" dirty="0"/>
              <a:t>留意する点</a:t>
            </a:r>
            <a:r>
              <a:rPr lang="en-US" altLang="ja-JP" b="1" dirty="0"/>
              <a:t>】(</a:t>
            </a:r>
            <a:r>
              <a:rPr lang="ja-JP" altLang="en-US" dirty="0"/>
              <a:t>アドバイス</a:t>
            </a:r>
            <a:r>
              <a:rPr lang="en-US" altLang="ja-JP" dirty="0"/>
              <a:t>)</a:t>
            </a:r>
            <a:endParaRPr lang="ja-JP" altLang="en-US" dirty="0"/>
          </a:p>
          <a:p>
            <a:r>
              <a:rPr kumimoji="1" lang="ja-JP" altLang="en-US" dirty="0"/>
              <a:t>・あなたはこのメール送信者と契約はあるのでしょうか。</a:t>
            </a:r>
          </a:p>
          <a:p>
            <a:r>
              <a:rPr lang="ja-JP" altLang="en-US" dirty="0"/>
              <a:t>・「契約している」と言われたら、全てその通りにしなければいけないでしょうか。</a:t>
            </a:r>
          </a:p>
          <a:p>
            <a:r>
              <a:rPr lang="ja-JP" altLang="en-US" dirty="0"/>
              <a:t>　⇒合意していないのであれば、応じなくても良い可能性</a:t>
            </a:r>
          </a:p>
          <a:p>
            <a:r>
              <a:rPr kumimoji="1" lang="ja-JP" altLang="en-US" dirty="0"/>
              <a:t>・「おかしい」と思ったなら、必ず、直接申し出た方が良いのでしょうか。</a:t>
            </a:r>
          </a:p>
          <a:p>
            <a:r>
              <a:rPr lang="ja-JP" altLang="en-US" dirty="0"/>
              <a:t>　⇒</a:t>
            </a:r>
            <a:r>
              <a:rPr kumimoji="1" lang="ja-JP" altLang="en-US" dirty="0"/>
              <a:t>どんな相手か分からない時には</a:t>
            </a:r>
            <a:r>
              <a:rPr lang="ja-JP" altLang="en-US" dirty="0"/>
              <a:t>、一旦様子を見るのも一案</a:t>
            </a:r>
          </a:p>
          <a:p>
            <a:r>
              <a:rPr lang="ja-JP" altLang="en-US" dirty="0"/>
              <a:t>　　　　　　　　　　　　　　　　　　　　　　　　　　　　　　</a:t>
            </a:r>
            <a:endParaRPr kumimoji="1" lang="ja-JP" altLang="en-US"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10</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lvl="0"/>
            <a:r>
              <a:rPr lang="en-US" altLang="ja-JP" b="1" dirty="0">
                <a:solidFill>
                  <a:prstClr val="black"/>
                </a:solidFill>
              </a:rPr>
              <a:t>【</a:t>
            </a:r>
            <a:r>
              <a:rPr lang="ja-JP" altLang="en-US" b="1" dirty="0">
                <a:solidFill>
                  <a:prstClr val="black"/>
                </a:solidFill>
              </a:rPr>
              <a:t>テーマ①</a:t>
            </a:r>
            <a:r>
              <a:rPr lang="en-US" altLang="ja-JP" b="1" dirty="0">
                <a:solidFill>
                  <a:prstClr val="black"/>
                </a:solidFill>
              </a:rPr>
              <a:t>】</a:t>
            </a:r>
            <a:r>
              <a:rPr lang="ja-JP" altLang="en-US" b="1" dirty="0">
                <a:solidFill>
                  <a:prstClr val="black"/>
                </a:solidFill>
              </a:rPr>
              <a:t>「架空請求」</a:t>
            </a:r>
            <a:r>
              <a:rPr lang="en-US" altLang="ja-JP" b="1" dirty="0">
                <a:solidFill>
                  <a:prstClr val="black"/>
                </a:solidFill>
              </a:rPr>
              <a:t>…【</a:t>
            </a:r>
            <a:r>
              <a:rPr lang="ja-JP" altLang="en-US" b="1" dirty="0">
                <a:solidFill>
                  <a:prstClr val="black"/>
                </a:solidFill>
              </a:rPr>
              <a:t>契約</a:t>
            </a:r>
            <a:r>
              <a:rPr lang="en-US" altLang="ja-JP" b="1" dirty="0">
                <a:solidFill>
                  <a:prstClr val="black"/>
                </a:solidFill>
              </a:rPr>
              <a:t>】</a:t>
            </a:r>
            <a:endParaRPr lang="ja-JP" altLang="en-US" b="1"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それぞれの項目で、あなたはどのように考えるか、書いてみましょう。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また、そのことについて、意見交換や、情報交換をしてみましょう。</a:t>
            </a:r>
            <a:endParaRPr lang="ja-JP" altLang="en-US" dirty="0">
              <a:solidFill>
                <a:prstClr val="black"/>
              </a:solidFill>
            </a:endParaRPr>
          </a:p>
          <a:p>
            <a:pPr lvl="0">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考えるヒントが書かれています</a:t>
            </a:r>
            <a:r>
              <a:rPr lang="ja-JP" altLang="en-US" dirty="0">
                <a:solidFill>
                  <a:prstClr val="black"/>
                </a:solidFill>
              </a:rPr>
              <a:t>が、自分ならどうするかなど、</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いろいろな角度から</a:t>
            </a:r>
          </a:p>
          <a:p>
            <a:pPr lvl="0">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考えましょう。</a:t>
            </a:r>
          </a:p>
          <a:p>
            <a:pPr lvl="0">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1" dirty="0">
                <a:solidFill>
                  <a:prstClr val="black"/>
                </a:solidFill>
              </a:rPr>
              <a:t>【</a:t>
            </a:r>
            <a:r>
              <a:rPr lang="ja-JP" altLang="en-US" b="1" dirty="0">
                <a:solidFill>
                  <a:prstClr val="black"/>
                </a:solidFill>
              </a:rPr>
              <a:t>展開</a:t>
            </a:r>
            <a:r>
              <a:rPr lang="en-US" altLang="ja-JP" b="1" dirty="0">
                <a:solidFill>
                  <a:prstClr val="black"/>
                </a:solidFill>
              </a:rPr>
              <a:t>】</a:t>
            </a:r>
            <a:r>
              <a:rPr lang="ja-JP" altLang="en-US" dirty="0">
                <a:solidFill>
                  <a:prstClr val="black"/>
                </a:solidFill>
              </a:rPr>
              <a:t>このテーマ内容を使う観点</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rPr>
              <a:t>・トラブルや問題行動の予想から、契約について考える。</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rPr>
              <a:t>■「契約は成立」しているかどうか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■契約相手はどこなのか。誰宛てに届いたものだったのでしょうか</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rPr>
              <a:t>■電話をしてしまった場合、個人情報はどうなるでしょうか。</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1" dirty="0">
                <a:solidFill>
                  <a:prstClr val="black"/>
                </a:solidFill>
              </a:rPr>
              <a:t>【</a:t>
            </a:r>
            <a:r>
              <a:rPr lang="ja-JP" altLang="en-US" b="1" dirty="0">
                <a:solidFill>
                  <a:prstClr val="black"/>
                </a:solidFill>
              </a:rPr>
              <a:t>指導のポイント</a:t>
            </a:r>
            <a:r>
              <a:rPr lang="en-US" altLang="ja-JP" b="1" dirty="0">
                <a:solidFill>
                  <a:prstClr val="black"/>
                </a:solidFill>
              </a:rPr>
              <a:t>】</a:t>
            </a:r>
            <a:endParaRPr lang="ja-JP" altLang="en-US" b="1"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rPr>
              <a:t>★契約が有効に成立しており、契約の責任がある場合は、</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baseline="0" dirty="0">
                <a:solidFill>
                  <a:prstClr val="black"/>
                </a:solidFill>
              </a:rPr>
              <a:t>   </a:t>
            </a:r>
            <a:r>
              <a:rPr lang="ja-JP" altLang="en-US" dirty="0">
                <a:solidFill>
                  <a:prstClr val="black"/>
                </a:solidFill>
              </a:rPr>
              <a:t>相手ときちんと話し合うことが必要です。</a:t>
            </a:r>
            <a:endParaRPr lang="en-US" altLang="ja-JP" dirty="0">
              <a:solidFill>
                <a:prstClr val="black"/>
              </a:solidFill>
            </a:endParaRPr>
          </a:p>
          <a:p>
            <a:pPr lvl="0">
              <a:defRPr/>
            </a:pPr>
            <a:r>
              <a:rPr lang="ja-JP" altLang="en-US" dirty="0">
                <a:solidFill>
                  <a:prstClr val="black"/>
                </a:solidFill>
              </a:rPr>
              <a:t>　契約が成立しておらず、契約の責任がない場合との</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rPr>
              <a:t>　行動の違いを考えていくと良いでしょう。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1" dirty="0">
                <a:solidFill>
                  <a:prstClr val="black"/>
                </a:solidFill>
              </a:rPr>
              <a:t>【</a:t>
            </a:r>
            <a:r>
              <a:rPr lang="ja-JP" altLang="en-US" b="1" dirty="0">
                <a:solidFill>
                  <a:prstClr val="black"/>
                </a:solidFill>
              </a:rPr>
              <a:t>評価のポイント</a:t>
            </a:r>
            <a:r>
              <a:rPr lang="en-US" altLang="ja-JP" b="1" dirty="0">
                <a:solidFill>
                  <a:prstClr val="black"/>
                </a:solidFill>
              </a:rPr>
              <a:t>】</a:t>
            </a:r>
            <a:endParaRPr lang="ja-JP" altLang="en-US" b="1"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rPr>
              <a:t>・契約の成立について理解し、自分の行動を決定できるようになったか。</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rPr>
              <a:t>・個人情報の取り扱いについて、注意が必要であることに気付けたか。</a:t>
            </a:r>
            <a:endParaRPr lang="en-US" altLang="ja-JP" dirty="0">
              <a:solidFill>
                <a:prstClr val="black"/>
              </a:solidFill>
            </a:endParaRPr>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11</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lvl="0"/>
            <a:r>
              <a:rPr lang="en-US" altLang="ja-JP" b="1" dirty="0">
                <a:solidFill>
                  <a:prstClr val="black"/>
                </a:solidFill>
              </a:rPr>
              <a:t>【</a:t>
            </a:r>
            <a:r>
              <a:rPr lang="ja-JP" altLang="en-US" b="1" dirty="0">
                <a:solidFill>
                  <a:prstClr val="black"/>
                </a:solidFill>
              </a:rPr>
              <a:t>テーマ①</a:t>
            </a:r>
            <a:r>
              <a:rPr lang="en-US" altLang="ja-JP" b="1" dirty="0">
                <a:solidFill>
                  <a:prstClr val="black"/>
                </a:solidFill>
              </a:rPr>
              <a:t>】</a:t>
            </a:r>
            <a:r>
              <a:rPr lang="ja-JP" altLang="en-US" b="1" dirty="0">
                <a:solidFill>
                  <a:prstClr val="black"/>
                </a:solidFill>
              </a:rPr>
              <a:t>「架空請求」</a:t>
            </a:r>
            <a:r>
              <a:rPr lang="en-US" altLang="ja-JP" b="1" dirty="0">
                <a:solidFill>
                  <a:prstClr val="black"/>
                </a:solidFill>
              </a:rPr>
              <a:t>…【</a:t>
            </a:r>
            <a:r>
              <a:rPr lang="ja-JP" altLang="en-US" b="1" dirty="0">
                <a:solidFill>
                  <a:prstClr val="black"/>
                </a:solidFill>
              </a:rPr>
              <a:t>契約</a:t>
            </a:r>
            <a:r>
              <a:rPr lang="en-US" altLang="ja-JP" b="1" dirty="0">
                <a:solidFill>
                  <a:prstClr val="black"/>
                </a:solidFill>
              </a:rPr>
              <a:t>】</a:t>
            </a:r>
            <a:endParaRPr kumimoji="1" lang="ja-JP" altLang="en-US" b="1" dirty="0"/>
          </a:p>
          <a:p>
            <a:endParaRPr lang="ja-JP" altLang="en-US" dirty="0"/>
          </a:p>
          <a:p>
            <a:r>
              <a:rPr kumimoji="1" lang="ja-JP" altLang="en-US" dirty="0"/>
              <a:t>①メッセージが届きましたが、本当に契約していたものですか。</a:t>
            </a:r>
          </a:p>
          <a:p>
            <a:r>
              <a:rPr lang="ja-JP" altLang="en-US" dirty="0"/>
              <a:t>　　心当たりはありますか。</a:t>
            </a:r>
          </a:p>
          <a:p>
            <a:r>
              <a:rPr kumimoji="1" lang="ja-JP" altLang="en-US" dirty="0"/>
              <a:t>　⇒契約は、双方の合意で成立するものです。ですから、心当たりがないような</a:t>
            </a:r>
          </a:p>
          <a:p>
            <a:r>
              <a:rPr lang="ja-JP" altLang="en-US" dirty="0"/>
              <a:t>　　　</a:t>
            </a:r>
            <a:r>
              <a:rPr kumimoji="1" lang="ja-JP" altLang="en-US" dirty="0"/>
              <a:t>場合は、契約が成立していたとはいえない可能性もあります。</a:t>
            </a:r>
          </a:p>
          <a:p>
            <a:r>
              <a:rPr lang="ja-JP" altLang="en-US" dirty="0"/>
              <a:t>　　　その場合は、契約がないのに請求ということですから、「架空請求」と</a:t>
            </a:r>
          </a:p>
          <a:p>
            <a:r>
              <a:rPr lang="ja-JP" altLang="en-US" dirty="0"/>
              <a:t>　　　考えられます。</a:t>
            </a:r>
            <a:endParaRPr kumimoji="1" lang="ja-JP" altLang="en-US" dirty="0"/>
          </a:p>
          <a:p>
            <a:endParaRPr lang="ja-JP" altLang="en-US" dirty="0"/>
          </a:p>
          <a:p>
            <a:r>
              <a:rPr kumimoji="1" lang="ja-JP" altLang="en-US" dirty="0"/>
              <a:t>②このメッセージは誰宛てに届いた物ですか。あなた宛て</a:t>
            </a:r>
            <a:r>
              <a:rPr lang="ja-JP" altLang="en-US" dirty="0"/>
              <a:t>で</a:t>
            </a:r>
            <a:r>
              <a:rPr kumimoji="1" lang="ja-JP" altLang="en-US" dirty="0"/>
              <a:t>すか</a:t>
            </a:r>
            <a:r>
              <a:rPr lang="en-US" altLang="ja-JP" dirty="0"/>
              <a:t>?</a:t>
            </a:r>
            <a:endParaRPr lang="ja-JP" altLang="en-US" dirty="0"/>
          </a:p>
          <a:p>
            <a:r>
              <a:rPr lang="ja-JP" altLang="en-US" dirty="0"/>
              <a:t>　　契約について具体的な内容が書かれていますか？</a:t>
            </a:r>
          </a:p>
          <a:p>
            <a:r>
              <a:rPr lang="ja-JP" altLang="en-US" dirty="0"/>
              <a:t>　　</a:t>
            </a:r>
            <a:r>
              <a:rPr lang="en-US" altLang="ja-JP" dirty="0"/>
              <a:t>(</a:t>
            </a:r>
            <a:r>
              <a:rPr lang="ja-JP" altLang="en-US" dirty="0"/>
              <a:t>業者名・利用サービス名・期間［契約日］・料金等</a:t>
            </a:r>
            <a:r>
              <a:rPr lang="en-US" altLang="ja-JP" dirty="0"/>
              <a:t>)</a:t>
            </a:r>
            <a:endParaRPr lang="ja-JP" altLang="en-US" dirty="0"/>
          </a:p>
          <a:p>
            <a:r>
              <a:rPr lang="ja-JP" altLang="en-US" dirty="0"/>
              <a:t>　⇒宛名・契約内容もなく、不特定多数に送られたような請求内容であれば、</a:t>
            </a:r>
          </a:p>
          <a:p>
            <a:r>
              <a:rPr lang="ja-JP" altLang="en-US" dirty="0"/>
              <a:t>　　「架空請求」の可能性が高いです。必ず、宛名を確認しましょう。</a:t>
            </a:r>
          </a:p>
          <a:p>
            <a:endParaRPr lang="ja-JP" altLang="en-US" dirty="0"/>
          </a:p>
          <a:p>
            <a:r>
              <a:rPr lang="ja-JP" altLang="en-US" dirty="0"/>
              <a:t>③連絡先が書いていたとしても、契約に心当たりがない場合や、宛名が</a:t>
            </a:r>
          </a:p>
          <a:p>
            <a:r>
              <a:rPr lang="ja-JP" altLang="en-US" dirty="0"/>
              <a:t>　　書かれていないような場合に連絡をすると、</a:t>
            </a:r>
            <a:r>
              <a:rPr lang="en-US" altLang="ja-JP" dirty="0"/>
              <a:t>｢</a:t>
            </a:r>
            <a:r>
              <a:rPr lang="ja-JP" altLang="en-US" dirty="0"/>
              <a:t>確認の為」等として、</a:t>
            </a:r>
          </a:p>
          <a:p>
            <a:r>
              <a:rPr lang="ja-JP" altLang="en-US" dirty="0"/>
              <a:t>　　個人情報をとられ、その結果高額請求をされるかもしれません。</a:t>
            </a:r>
          </a:p>
          <a:p>
            <a:r>
              <a:rPr lang="ja-JP" altLang="en-US" dirty="0"/>
              <a:t>　⇒安易に連絡はしないようにしましょう。実在の企業名であったとしても、</a:t>
            </a:r>
          </a:p>
          <a:p>
            <a:r>
              <a:rPr lang="ja-JP" altLang="en-US" dirty="0"/>
              <a:t>　　　書かれている番号には連絡せず、正しい連絡先を自分で調べましょう。</a:t>
            </a:r>
          </a:p>
          <a:p>
            <a:endParaRPr lang="en-US" altLang="ja-JP" dirty="0"/>
          </a:p>
          <a:p>
            <a:endParaRPr kumimoji="1" lang="en-US" altLang="ja-JP"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12</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765175"/>
            <a:ext cx="4975225" cy="3732213"/>
          </a:xfrm>
        </p:spPr>
      </p:sp>
      <p:sp>
        <p:nvSpPr>
          <p:cNvPr id="3" name="ノート プレースホルダー 2"/>
          <p:cNvSpPr>
            <a:spLocks noGrp="1"/>
          </p:cNvSpPr>
          <p:nvPr>
            <p:ph type="body" idx="1"/>
          </p:nvPr>
        </p:nvSpPr>
        <p:spPr/>
        <p:txBody>
          <a:bodyPr/>
          <a:lstStyle/>
          <a:p>
            <a:pPr lvl="0"/>
            <a:r>
              <a:rPr lang="en-US" altLang="ja-JP" b="1" dirty="0">
                <a:solidFill>
                  <a:prstClr val="black"/>
                </a:solidFill>
              </a:rPr>
              <a:t>【</a:t>
            </a:r>
            <a:r>
              <a:rPr lang="ja-JP" altLang="en-US" b="1" dirty="0">
                <a:solidFill>
                  <a:prstClr val="black"/>
                </a:solidFill>
              </a:rPr>
              <a:t>テーマ②</a:t>
            </a:r>
            <a:r>
              <a:rPr lang="en-US" altLang="ja-JP" b="1" dirty="0">
                <a:solidFill>
                  <a:prstClr val="black"/>
                </a:solidFill>
              </a:rPr>
              <a:t>】</a:t>
            </a:r>
            <a:r>
              <a:rPr lang="ja-JP" altLang="en-US" b="1" dirty="0">
                <a:solidFill>
                  <a:prstClr val="black"/>
                </a:solidFill>
              </a:rPr>
              <a:t>「誰でも稼げるセミナー</a:t>
            </a:r>
            <a:r>
              <a:rPr lang="en-US" altLang="ja-JP" b="1" dirty="0">
                <a:solidFill>
                  <a:prstClr val="black"/>
                </a:solidFill>
              </a:rPr>
              <a:t>?</a:t>
            </a:r>
            <a:r>
              <a:rPr lang="ja-JP" altLang="en-US" b="1" dirty="0">
                <a:solidFill>
                  <a:prstClr val="black"/>
                </a:solidFill>
              </a:rPr>
              <a:t>」</a:t>
            </a:r>
            <a:r>
              <a:rPr lang="en-US" altLang="ja-JP" b="1" dirty="0">
                <a:solidFill>
                  <a:prstClr val="black"/>
                </a:solidFill>
              </a:rPr>
              <a:t>…【</a:t>
            </a:r>
            <a:r>
              <a:rPr lang="ja-JP" altLang="en-US" b="1" dirty="0">
                <a:solidFill>
                  <a:prstClr val="black"/>
                </a:solidFill>
              </a:rPr>
              <a:t>クーリング・オフ</a:t>
            </a:r>
            <a:r>
              <a:rPr lang="en-US" altLang="ja-JP" b="1" dirty="0">
                <a:solidFill>
                  <a:prstClr val="black"/>
                </a:solidFill>
              </a:rPr>
              <a:t>/</a:t>
            </a:r>
            <a:r>
              <a:rPr lang="ja-JP" altLang="en-US" b="1" dirty="0">
                <a:solidFill>
                  <a:prstClr val="black"/>
                </a:solidFill>
              </a:rPr>
              <a:t>消費生活センター</a:t>
            </a:r>
            <a:r>
              <a:rPr lang="en-US" altLang="ja-JP" b="1" dirty="0">
                <a:solidFill>
                  <a:prstClr val="black"/>
                </a:solidFill>
              </a:rPr>
              <a:t>】</a:t>
            </a:r>
            <a:endParaRPr lang="ja-JP" altLang="en-US" b="1" dirty="0">
              <a:solidFill>
                <a:prstClr val="black"/>
              </a:solidFill>
            </a:endParaRPr>
          </a:p>
          <a:p>
            <a:pPr lvl="0"/>
            <a:endParaRPr lang="en-US" altLang="ja-JP" b="1" dirty="0">
              <a:solidFill>
                <a:prstClr val="black"/>
              </a:solidFill>
            </a:endParaRPr>
          </a:p>
          <a:p>
            <a:pPr lvl="0"/>
            <a:r>
              <a:rPr lang="en-US" altLang="ja-JP" b="1" dirty="0">
                <a:solidFill>
                  <a:prstClr val="black"/>
                </a:solidFill>
              </a:rPr>
              <a:t>【</a:t>
            </a:r>
            <a:r>
              <a:rPr lang="ja-JP" altLang="en-US" b="1" dirty="0">
                <a:solidFill>
                  <a:prstClr val="black"/>
                </a:solidFill>
              </a:rPr>
              <a:t>特徴</a:t>
            </a:r>
            <a:r>
              <a:rPr lang="en-US" altLang="ja-JP" b="1" dirty="0">
                <a:solidFill>
                  <a:prstClr val="black"/>
                </a:solidFill>
              </a:rPr>
              <a:t>】</a:t>
            </a:r>
            <a:r>
              <a:rPr lang="ja-JP" altLang="en-US" dirty="0">
                <a:solidFill>
                  <a:prstClr val="black"/>
                </a:solidFill>
              </a:rPr>
              <a:t>・意識の高さやプライドをくすぐり、参加意欲をかきたてる。</a:t>
            </a:r>
            <a:endParaRPr lang="en-US" altLang="ja-JP" dirty="0">
              <a:solidFill>
                <a:prstClr val="black"/>
              </a:solidFill>
            </a:endParaRPr>
          </a:p>
          <a:p>
            <a:pPr lvl="0"/>
            <a:r>
              <a:rPr lang="en-US" altLang="ja-JP" dirty="0">
                <a:solidFill>
                  <a:prstClr val="black"/>
                </a:solidFill>
              </a:rPr>
              <a:t>              </a:t>
            </a:r>
            <a:r>
              <a:rPr lang="ja-JP" altLang="en-US" dirty="0">
                <a:solidFill>
                  <a:prstClr val="black"/>
                </a:solidFill>
              </a:rPr>
              <a:t>・悩み事やコンプレックスといった弱みに付け込んで、不安をあおる</a:t>
            </a:r>
          </a:p>
          <a:p>
            <a:pPr lvl="0"/>
            <a:r>
              <a:rPr lang="ja-JP" altLang="en-US" dirty="0">
                <a:solidFill>
                  <a:prstClr val="black"/>
                </a:solidFill>
              </a:rPr>
              <a:t>　　　　  ・効果をあげるために費用が必要であることを、後から説明。</a:t>
            </a:r>
          </a:p>
          <a:p>
            <a:pPr lvl="0"/>
            <a:r>
              <a:rPr lang="ja-JP" altLang="en-US" dirty="0">
                <a:solidFill>
                  <a:prstClr val="black"/>
                </a:solidFill>
              </a:rPr>
              <a:t>　　　　  ・集団セミナー等で、催眠的な効果を受けてしまう可能性。</a:t>
            </a:r>
          </a:p>
          <a:p>
            <a:pPr lvl="0"/>
            <a:endParaRPr lang="ja-JP" altLang="en-US" dirty="0">
              <a:solidFill>
                <a:prstClr val="black"/>
              </a:solidFill>
            </a:endParaRPr>
          </a:p>
          <a:p>
            <a:pPr lvl="0"/>
            <a:r>
              <a:rPr lang="en-US" altLang="ja-JP" b="1" dirty="0">
                <a:solidFill>
                  <a:prstClr val="black"/>
                </a:solidFill>
              </a:rPr>
              <a:t>【</a:t>
            </a:r>
            <a:r>
              <a:rPr lang="ja-JP" altLang="en-US" b="1" dirty="0">
                <a:solidFill>
                  <a:prstClr val="black"/>
                </a:solidFill>
              </a:rPr>
              <a:t>起こしやすい行動</a:t>
            </a:r>
            <a:r>
              <a:rPr lang="en-US" altLang="ja-JP" b="1" dirty="0">
                <a:solidFill>
                  <a:prstClr val="black"/>
                </a:solidFill>
              </a:rPr>
              <a:t>】</a:t>
            </a:r>
            <a:endParaRPr lang="ja-JP" altLang="en-US" b="1" dirty="0">
              <a:solidFill>
                <a:prstClr val="black"/>
              </a:solidFill>
            </a:endParaRPr>
          </a:p>
          <a:p>
            <a:pPr lvl="0"/>
            <a:r>
              <a:rPr lang="ja-JP" altLang="en-US" dirty="0">
                <a:solidFill>
                  <a:prstClr val="black"/>
                </a:solidFill>
              </a:rPr>
              <a:t>　　　　　・甘い言葉に惑わされ、信じる</a:t>
            </a:r>
          </a:p>
          <a:p>
            <a:pPr lvl="0"/>
            <a:r>
              <a:rPr lang="ja-JP" altLang="en-US" dirty="0">
                <a:solidFill>
                  <a:prstClr val="black"/>
                </a:solidFill>
              </a:rPr>
              <a:t>　　　　　・不安な心理につけ込まれ、「参加する」ことが、良い事だと勘違い</a:t>
            </a:r>
          </a:p>
          <a:p>
            <a:pPr lvl="0"/>
            <a:r>
              <a:rPr lang="ja-JP" altLang="en-US" dirty="0">
                <a:solidFill>
                  <a:prstClr val="black"/>
                </a:solidFill>
              </a:rPr>
              <a:t>　　　　　　</a:t>
            </a:r>
            <a:r>
              <a:rPr lang="en-US" altLang="ja-JP" dirty="0">
                <a:solidFill>
                  <a:prstClr val="black"/>
                </a:solidFill>
              </a:rPr>
              <a:t>(</a:t>
            </a:r>
            <a:r>
              <a:rPr lang="ja-JP" altLang="en-US" dirty="0">
                <a:solidFill>
                  <a:prstClr val="black"/>
                </a:solidFill>
              </a:rPr>
              <a:t>契約は自身での意思決定が基本</a:t>
            </a:r>
            <a:r>
              <a:rPr lang="en-US" altLang="ja-JP" dirty="0">
                <a:solidFill>
                  <a:prstClr val="black"/>
                </a:solidFill>
              </a:rPr>
              <a:t>)</a:t>
            </a:r>
            <a:endParaRPr lang="ja-JP" altLang="en-US" dirty="0">
              <a:solidFill>
                <a:prstClr val="black"/>
              </a:solidFill>
            </a:endParaRPr>
          </a:p>
          <a:p>
            <a:pPr lvl="0"/>
            <a:r>
              <a:rPr lang="ja-JP" altLang="en-US" dirty="0">
                <a:solidFill>
                  <a:prstClr val="black"/>
                </a:solidFill>
              </a:rPr>
              <a:t>　　　　　・集団で、間違った方向に意気投合</a:t>
            </a:r>
          </a:p>
          <a:p>
            <a:pPr lvl="0"/>
            <a:r>
              <a:rPr lang="ja-JP" altLang="en-US" dirty="0">
                <a:solidFill>
                  <a:prstClr val="black"/>
                </a:solidFill>
              </a:rPr>
              <a:t>　　　　　・「稼げること」を優先し、違法行為や犯罪に加担してしまう。または、</a:t>
            </a:r>
          </a:p>
          <a:p>
            <a:pPr lvl="0"/>
            <a:r>
              <a:rPr lang="ja-JP" altLang="en-US" dirty="0">
                <a:solidFill>
                  <a:prstClr val="black"/>
                </a:solidFill>
              </a:rPr>
              <a:t>　　　　　　サイトの規約など他のルールに違反してしまう。</a:t>
            </a:r>
          </a:p>
          <a:p>
            <a:pPr lvl="0"/>
            <a:endParaRPr lang="ja-JP" altLang="en-US" dirty="0">
              <a:solidFill>
                <a:prstClr val="black"/>
              </a:solidFill>
            </a:endParaRPr>
          </a:p>
          <a:p>
            <a:pPr lvl="0"/>
            <a:endParaRPr lang="ja-JP" altLang="en-US" dirty="0">
              <a:solidFill>
                <a:prstClr val="black"/>
              </a:solidFill>
            </a:endParaRPr>
          </a:p>
          <a:p>
            <a:pPr lvl="0"/>
            <a:endParaRPr lang="ja-JP" altLang="en-US" dirty="0">
              <a:solidFill>
                <a:prstClr val="black"/>
              </a:solidFill>
            </a:endParaRPr>
          </a:p>
          <a:p>
            <a:pPr lvl="0"/>
            <a:endParaRPr lang="ja-JP" altLang="en-US" dirty="0">
              <a:solidFill>
                <a:prstClr val="black"/>
              </a:solidFill>
            </a:endParaRPr>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13</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1" dirty="0">
                <a:solidFill>
                  <a:prstClr val="black"/>
                </a:solidFill>
              </a:rPr>
              <a:t>【</a:t>
            </a:r>
            <a:r>
              <a:rPr lang="ja-JP" altLang="en-US" b="1" dirty="0">
                <a:solidFill>
                  <a:prstClr val="black"/>
                </a:solidFill>
              </a:rPr>
              <a:t>テーマ②</a:t>
            </a:r>
            <a:r>
              <a:rPr lang="en-US" altLang="ja-JP" b="1" dirty="0">
                <a:solidFill>
                  <a:prstClr val="black"/>
                </a:solidFill>
              </a:rPr>
              <a:t>】</a:t>
            </a:r>
            <a:r>
              <a:rPr lang="ja-JP" altLang="en-US" b="1" dirty="0">
                <a:solidFill>
                  <a:prstClr val="black"/>
                </a:solidFill>
              </a:rPr>
              <a:t>「誰でも稼げるセミナー</a:t>
            </a:r>
            <a:r>
              <a:rPr lang="en-US" altLang="ja-JP" b="1" dirty="0">
                <a:solidFill>
                  <a:prstClr val="black"/>
                </a:solidFill>
              </a:rPr>
              <a:t>?</a:t>
            </a:r>
            <a:r>
              <a:rPr lang="ja-JP" altLang="en-US" b="1" dirty="0">
                <a:solidFill>
                  <a:prstClr val="black"/>
                </a:solidFill>
              </a:rPr>
              <a:t>」</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クーリング・オフ</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消費生活センター</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lvl="0"/>
            <a:endParaRPr lang="ja-JP" altLang="en-US" dirty="0">
              <a:solidFill>
                <a:prstClr val="black"/>
              </a:solidFill>
            </a:endParaRPr>
          </a:p>
          <a:p>
            <a:pPr lvl="0"/>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課題</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 </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このテーマで学んでほしいこと</a:t>
            </a:r>
            <a:endParaRPr lang="ja-JP" altLang="en-US" dirty="0">
              <a:solidFill>
                <a:prstClr val="black"/>
              </a:solidFill>
            </a:endParaRPr>
          </a:p>
          <a:p>
            <a:pPr lvl="0"/>
            <a:r>
              <a:rPr lang="ja-JP" altLang="en-US" dirty="0">
                <a:solidFill>
                  <a:prstClr val="black"/>
                </a:solidFill>
              </a:rPr>
              <a:t>■儲け話・甘い話に危険性があることを知る。</a:t>
            </a:r>
          </a:p>
          <a:p>
            <a:pPr lvl="0"/>
            <a:r>
              <a:rPr lang="ja-JP" altLang="en-US" dirty="0">
                <a:solidFill>
                  <a:prstClr val="black"/>
                </a:solidFill>
              </a:rPr>
              <a:t>■契約の対処方法として、どのように行動すべきか考える。</a:t>
            </a:r>
          </a:p>
          <a:p>
            <a:pPr lvl="0"/>
            <a:endParaRPr lang="ja-JP" altLang="en-US" dirty="0">
              <a:solidFill>
                <a:prstClr val="black"/>
              </a:solidFill>
            </a:endParaRPr>
          </a:p>
          <a:p>
            <a:pPr lvl="0"/>
            <a:endParaRPr lang="ja-JP" altLang="en-US" dirty="0">
              <a:solidFill>
                <a:prstClr val="black"/>
              </a:solidFill>
            </a:endParaRPr>
          </a:p>
          <a:p>
            <a:pPr lvl="0"/>
            <a:r>
              <a:rPr lang="en-US" altLang="ja-JP" b="1" dirty="0">
                <a:solidFill>
                  <a:prstClr val="black"/>
                </a:solidFill>
              </a:rPr>
              <a:t>【</a:t>
            </a:r>
            <a:r>
              <a:rPr lang="ja-JP" altLang="en-US" b="1" dirty="0">
                <a:solidFill>
                  <a:prstClr val="black"/>
                </a:solidFill>
              </a:rPr>
              <a:t>留意する点</a:t>
            </a:r>
            <a:r>
              <a:rPr lang="en-US" altLang="ja-JP" b="0" dirty="0">
                <a:solidFill>
                  <a:prstClr val="black"/>
                </a:solidFill>
              </a:rPr>
              <a:t>】(</a:t>
            </a:r>
            <a:r>
              <a:rPr lang="ja-JP" altLang="en-US" b="0" dirty="0">
                <a:solidFill>
                  <a:prstClr val="black"/>
                </a:solidFill>
              </a:rPr>
              <a:t>アドバイス</a:t>
            </a:r>
            <a:r>
              <a:rPr lang="en-US" altLang="ja-JP" b="0" dirty="0">
                <a:solidFill>
                  <a:prstClr val="black"/>
                </a:solidFill>
              </a:rPr>
              <a:t>)</a:t>
            </a:r>
            <a:endParaRPr lang="ja-JP" altLang="en-US" b="0" dirty="0">
              <a:solidFill>
                <a:prstClr val="black"/>
              </a:solidFill>
            </a:endParaRPr>
          </a:p>
          <a:p>
            <a:pPr lvl="0"/>
            <a:r>
              <a:rPr lang="ja-JP" altLang="en-US" dirty="0">
                <a:solidFill>
                  <a:prstClr val="black"/>
                </a:solidFill>
              </a:rPr>
              <a:t>・「誰でも稼げる」という言葉は事実でしょうか</a:t>
            </a:r>
            <a:r>
              <a:rPr lang="en-US" altLang="ja-JP" dirty="0">
                <a:solidFill>
                  <a:prstClr val="black"/>
                </a:solidFill>
              </a:rPr>
              <a:t>…</a:t>
            </a:r>
            <a:r>
              <a:rPr lang="ja-JP" altLang="en-US" dirty="0">
                <a:solidFill>
                  <a:prstClr val="black"/>
                </a:solidFill>
              </a:rPr>
              <a:t>世の中そんなに甘くない</a:t>
            </a:r>
          </a:p>
          <a:p>
            <a:pPr lvl="0"/>
            <a:r>
              <a:rPr lang="ja-JP" altLang="en-US" dirty="0">
                <a:solidFill>
                  <a:prstClr val="black"/>
                </a:solidFill>
              </a:rPr>
              <a:t>・セミナーで紹介された内容は、利用サイト等の規約や法律に違反することかも</a:t>
            </a:r>
          </a:p>
          <a:p>
            <a:pPr lvl="0"/>
            <a:r>
              <a:rPr lang="ja-JP" altLang="en-US" dirty="0">
                <a:solidFill>
                  <a:prstClr val="black"/>
                </a:solidFill>
              </a:rPr>
              <a:t>　しれません。すべて言われた通りにしてよいですか</a:t>
            </a:r>
          </a:p>
          <a:p>
            <a:pPr lvl="0"/>
            <a:r>
              <a:rPr lang="ja-JP" altLang="en-US" dirty="0">
                <a:solidFill>
                  <a:prstClr val="black"/>
                </a:solidFill>
              </a:rPr>
              <a:t>　⇒アカウントが停止されたり、法律違反等になる可能性もあるので、</a:t>
            </a:r>
          </a:p>
          <a:p>
            <a:pPr lvl="0"/>
            <a:r>
              <a:rPr lang="ja-JP" altLang="en-US" dirty="0">
                <a:solidFill>
                  <a:prstClr val="black"/>
                </a:solidFill>
              </a:rPr>
              <a:t>　　　よく考えなければいけません</a:t>
            </a:r>
          </a:p>
          <a:p>
            <a:pPr lvl="0"/>
            <a:r>
              <a:rPr lang="ja-JP" altLang="en-US" dirty="0">
                <a:solidFill>
                  <a:prstClr val="black"/>
                </a:solidFill>
              </a:rPr>
              <a:t>・高額な料金を支払ってもトライした方が良いのでしょうか</a:t>
            </a:r>
          </a:p>
          <a:p>
            <a:r>
              <a:rPr lang="ja-JP" altLang="en-US" dirty="0">
                <a:solidFill>
                  <a:prstClr val="black"/>
                </a:solidFill>
              </a:rPr>
              <a:t>　⇒その場で契約することは避け、必要のない高額支払いはしない方が</a:t>
            </a:r>
          </a:p>
          <a:p>
            <a:r>
              <a:rPr lang="ja-JP" altLang="en-US" dirty="0">
                <a:solidFill>
                  <a:prstClr val="black"/>
                </a:solidFill>
              </a:rPr>
              <a:t>　　　賢明です。</a:t>
            </a:r>
          </a:p>
          <a:p>
            <a:r>
              <a:rPr lang="ja-JP" altLang="en-US" dirty="0">
                <a:solidFill>
                  <a:prstClr val="black"/>
                </a:solidFill>
              </a:rPr>
              <a:t>・契約したとしても、何とかやめる方法はないでしょうか</a:t>
            </a:r>
          </a:p>
          <a:p>
            <a:r>
              <a:rPr lang="ja-JP" altLang="en-US" dirty="0">
                <a:solidFill>
                  <a:prstClr val="black"/>
                </a:solidFill>
              </a:rPr>
              <a:t>　⇒どこかに相談したり、アドバイスをもらうことはできないでしょうか。</a:t>
            </a:r>
          </a:p>
          <a:p>
            <a:pPr lvl="0"/>
            <a:r>
              <a:rPr lang="ja-JP" altLang="en-US" dirty="0">
                <a:solidFill>
                  <a:prstClr val="black"/>
                </a:solidFill>
              </a:rPr>
              <a:t>　　　　　　　　　　　　　　　　　　　　　　　　</a:t>
            </a:r>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14</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1" dirty="0">
                <a:solidFill>
                  <a:prstClr val="black"/>
                </a:solidFill>
              </a:rPr>
              <a:t>【</a:t>
            </a:r>
            <a:r>
              <a:rPr lang="ja-JP" altLang="en-US" b="1" dirty="0">
                <a:solidFill>
                  <a:prstClr val="black"/>
                </a:solidFill>
              </a:rPr>
              <a:t>テーマ②</a:t>
            </a:r>
            <a:r>
              <a:rPr lang="en-US" altLang="ja-JP" b="1" dirty="0">
                <a:solidFill>
                  <a:prstClr val="black"/>
                </a:solidFill>
              </a:rPr>
              <a:t>】</a:t>
            </a:r>
            <a:r>
              <a:rPr lang="ja-JP" altLang="en-US" b="1" dirty="0">
                <a:solidFill>
                  <a:prstClr val="black"/>
                </a:solidFill>
              </a:rPr>
              <a:t>「誰でも稼げるセミナー</a:t>
            </a:r>
            <a:r>
              <a:rPr lang="en-US" altLang="ja-JP" b="1" dirty="0">
                <a:solidFill>
                  <a:prstClr val="black"/>
                </a:solidFill>
              </a:rPr>
              <a:t>?</a:t>
            </a:r>
            <a:r>
              <a:rPr lang="ja-JP" altLang="en-US" b="1" dirty="0">
                <a:solidFill>
                  <a:prstClr val="black"/>
                </a:solidFill>
              </a:rPr>
              <a:t>」</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クーリング・オフ</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消費生活センター</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lvl="0">
              <a:defRPr/>
            </a:pPr>
            <a:endParaRPr lang="ja-JP" altLang="en-US" dirty="0">
              <a:solidFill>
                <a:prstClr val="black"/>
              </a:solidFill>
            </a:endParaRPr>
          </a:p>
          <a:p>
            <a:pPr lvl="0">
              <a:defRPr/>
            </a:pPr>
            <a:r>
              <a:rPr lang="ja-JP" altLang="en-US" dirty="0">
                <a:solidFill>
                  <a:prstClr val="black"/>
                </a:solidFill>
              </a:rPr>
              <a:t>それぞれの項目で、あなたはどのように考えるか、書いてみましょう。</a:t>
            </a:r>
          </a:p>
          <a:p>
            <a:pPr lvl="0">
              <a:defRPr/>
            </a:pPr>
            <a:r>
              <a:rPr lang="ja-JP" altLang="en-US" dirty="0">
                <a:solidFill>
                  <a:prstClr val="black"/>
                </a:solidFill>
              </a:rPr>
              <a:t>また、そのことについて、意見交換や、情報交換をしてみましょう。</a:t>
            </a:r>
          </a:p>
          <a:p>
            <a:pPr lvl="0">
              <a:defRPr/>
            </a:pPr>
            <a:r>
              <a:rPr lang="ja-JP" altLang="en-US" dirty="0">
                <a:solidFill>
                  <a:prstClr val="black"/>
                </a:solidFill>
              </a:rPr>
              <a:t>考えるヒントが書かれていますが、自分ならどうするかなど、いろいろな角度から</a:t>
            </a:r>
          </a:p>
          <a:p>
            <a:pPr lvl="0">
              <a:defRPr/>
            </a:pPr>
            <a:r>
              <a:rPr lang="ja-JP" altLang="en-US" dirty="0">
                <a:solidFill>
                  <a:prstClr val="black"/>
                </a:solidFill>
              </a:rPr>
              <a:t>考えましょう。</a:t>
            </a:r>
          </a:p>
          <a:p>
            <a:pPr lvl="0">
              <a:defRPr/>
            </a:pPr>
            <a:endParaRPr lang="ja-JP" altLang="en-US"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展開</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このテーマ内容を使う観点</a:t>
            </a:r>
          </a:p>
          <a:p>
            <a:pPr lvl="0">
              <a:defRPr/>
            </a:pPr>
            <a:r>
              <a:rPr lang="ja-JP" altLang="en-US" dirty="0">
                <a:solidFill>
                  <a:prstClr val="black"/>
                </a:solidFill>
              </a:rPr>
              <a:t>■問題点を探すことで、契約の内容を冷静に考える。</a:t>
            </a:r>
          </a:p>
          <a:p>
            <a:pPr lvl="0">
              <a:defRPr/>
            </a:pPr>
            <a:endParaRPr lang="ja-JP" altLang="en-US" dirty="0">
              <a:solidFill>
                <a:prstClr val="black"/>
              </a:solidFill>
            </a:endParaRPr>
          </a:p>
          <a:p>
            <a:pPr lvl="0">
              <a:defRPr/>
            </a:pPr>
            <a:r>
              <a:rPr lang="en-US" altLang="ja-JP" b="1" dirty="0">
                <a:solidFill>
                  <a:prstClr val="black"/>
                </a:solidFill>
              </a:rPr>
              <a:t>【</a:t>
            </a:r>
            <a:r>
              <a:rPr lang="ja-JP" altLang="en-US" b="1" dirty="0">
                <a:solidFill>
                  <a:prstClr val="black"/>
                </a:solidFill>
              </a:rPr>
              <a:t>指導のポイント</a:t>
            </a:r>
            <a:r>
              <a:rPr lang="en-US" altLang="ja-JP" b="1" dirty="0">
                <a:solidFill>
                  <a:prstClr val="black"/>
                </a:solidFill>
              </a:rPr>
              <a:t>】</a:t>
            </a:r>
            <a:endParaRPr lang="ja-JP" altLang="en-US" b="1" dirty="0">
              <a:solidFill>
                <a:prstClr val="black"/>
              </a:solidFill>
            </a:endParaRPr>
          </a:p>
          <a:p>
            <a:pPr lvl="0">
              <a:defRPr/>
            </a:pPr>
            <a:r>
              <a:rPr lang="ja-JP" altLang="en-US" dirty="0">
                <a:solidFill>
                  <a:prstClr val="black"/>
                </a:solidFill>
              </a:rPr>
              <a:t>★「甘い言葉」「おいしい話」は、興味をひくためのエサと言えます。</a:t>
            </a:r>
            <a:endParaRPr lang="en-US" altLang="ja-JP" dirty="0">
              <a:solidFill>
                <a:prstClr val="black"/>
              </a:solidFill>
            </a:endParaRPr>
          </a:p>
          <a:p>
            <a:pPr lvl="0">
              <a:defRPr/>
            </a:pPr>
            <a:r>
              <a:rPr lang="en-US" altLang="ja-JP" dirty="0">
                <a:solidFill>
                  <a:prstClr val="black"/>
                </a:solidFill>
              </a:rPr>
              <a:t>    </a:t>
            </a:r>
            <a:r>
              <a:rPr lang="ja-JP" altLang="en-US" dirty="0">
                <a:solidFill>
                  <a:prstClr val="black"/>
                </a:solidFill>
              </a:rPr>
              <a:t>うますぎる話はまず、疑ってかかりましょう。</a:t>
            </a:r>
            <a:endParaRPr lang="en-US" altLang="ja-JP" dirty="0">
              <a:solidFill>
                <a:prstClr val="black"/>
              </a:solidFill>
            </a:endParaRPr>
          </a:p>
          <a:p>
            <a:r>
              <a:rPr lang="ja-JP" altLang="en-US" dirty="0">
                <a:solidFill>
                  <a:prstClr val="black"/>
                </a:solidFill>
              </a:rPr>
              <a:t>★トラブルになった時には、相談するのも一つです。</a:t>
            </a:r>
            <a:endParaRPr lang="en-US" altLang="ja-JP" dirty="0">
              <a:solidFill>
                <a:prstClr val="black"/>
              </a:solidFill>
            </a:endParaRPr>
          </a:p>
          <a:p>
            <a:r>
              <a:rPr lang="en-US" altLang="ja-JP" dirty="0">
                <a:solidFill>
                  <a:prstClr val="black"/>
                </a:solidFill>
              </a:rPr>
              <a:t>   </a:t>
            </a:r>
            <a:r>
              <a:rPr lang="ja-JP" altLang="en-US" dirty="0">
                <a:solidFill>
                  <a:prstClr val="black"/>
                </a:solidFill>
              </a:rPr>
              <a:t>解決の方法が見つかるかもしれません。</a:t>
            </a:r>
          </a:p>
          <a:p>
            <a:endParaRPr lang="ja-JP" altLang="en-US" dirty="0">
              <a:solidFill>
                <a:prstClr val="black"/>
              </a:solidFill>
            </a:endParaRPr>
          </a:p>
          <a:p>
            <a:r>
              <a:rPr lang="en-US" altLang="ja-JP" b="1" dirty="0">
                <a:solidFill>
                  <a:prstClr val="black"/>
                </a:solidFill>
              </a:rPr>
              <a:t>【</a:t>
            </a:r>
            <a:r>
              <a:rPr lang="ja-JP" altLang="en-US" b="1" dirty="0">
                <a:solidFill>
                  <a:prstClr val="black"/>
                </a:solidFill>
              </a:rPr>
              <a:t>評価のポイント</a:t>
            </a:r>
            <a:r>
              <a:rPr lang="en-US" altLang="ja-JP" b="1" dirty="0">
                <a:solidFill>
                  <a:prstClr val="black"/>
                </a:solidFill>
              </a:rPr>
              <a:t>】</a:t>
            </a:r>
            <a:endParaRPr lang="ja-JP" altLang="en-US" b="1" dirty="0">
              <a:solidFill>
                <a:prstClr val="black"/>
              </a:solidFill>
            </a:endParaRPr>
          </a:p>
          <a:p>
            <a:r>
              <a:rPr lang="ja-JP" altLang="en-US" dirty="0">
                <a:solidFill>
                  <a:prstClr val="black"/>
                </a:solidFill>
              </a:rPr>
              <a:t>・儲け話・うまい話の具体的問題点</a:t>
            </a:r>
            <a:r>
              <a:rPr lang="en-US" altLang="ja-JP" dirty="0">
                <a:solidFill>
                  <a:prstClr val="black"/>
                </a:solidFill>
              </a:rPr>
              <a:t>(</a:t>
            </a:r>
            <a:r>
              <a:rPr lang="ja-JP" altLang="en-US" dirty="0">
                <a:solidFill>
                  <a:prstClr val="black"/>
                </a:solidFill>
              </a:rPr>
              <a:t>不実告知等</a:t>
            </a:r>
            <a:r>
              <a:rPr lang="en-US" altLang="ja-JP" dirty="0">
                <a:solidFill>
                  <a:prstClr val="black"/>
                </a:solidFill>
              </a:rPr>
              <a:t>)</a:t>
            </a:r>
            <a:r>
              <a:rPr lang="ja-JP" altLang="en-US" dirty="0">
                <a:solidFill>
                  <a:prstClr val="black"/>
                </a:solidFill>
              </a:rPr>
              <a:t>を見つけられたか。</a:t>
            </a:r>
          </a:p>
          <a:p>
            <a:r>
              <a:rPr lang="ja-JP" altLang="en-US" dirty="0">
                <a:solidFill>
                  <a:prstClr val="black"/>
                </a:solidFill>
              </a:rPr>
              <a:t>　</a:t>
            </a:r>
            <a:r>
              <a:rPr lang="en-US" altLang="ja-JP" sz="1050" dirty="0">
                <a:solidFill>
                  <a:srgbClr val="FF0000"/>
                </a:solidFill>
              </a:rPr>
              <a:t>※</a:t>
            </a:r>
            <a:r>
              <a:rPr lang="ja-JP" altLang="en-US" sz="1050" dirty="0">
                <a:solidFill>
                  <a:srgbClr val="FF0000"/>
                </a:solidFill>
              </a:rPr>
              <a:t>不実告知＝事業者が消費者と契約を結ぶ際に、重要事項について客観的事実と</a:t>
            </a:r>
            <a:endParaRPr lang="en-US" altLang="ja-JP" sz="1050" dirty="0">
              <a:solidFill>
                <a:srgbClr val="FF0000"/>
              </a:solidFill>
            </a:endParaRPr>
          </a:p>
          <a:p>
            <a:r>
              <a:rPr lang="ja-JP" altLang="en-US" sz="1050" dirty="0">
                <a:solidFill>
                  <a:srgbClr val="FF0000"/>
                </a:solidFill>
              </a:rPr>
              <a:t>　　　　　　　　　　異なる説明をすること</a:t>
            </a:r>
            <a:r>
              <a:rPr lang="en-US" altLang="ja-JP" sz="1050" dirty="0">
                <a:solidFill>
                  <a:srgbClr val="FF0000"/>
                </a:solidFill>
              </a:rPr>
              <a:t>(</a:t>
            </a:r>
            <a:r>
              <a:rPr lang="ja-JP" altLang="en-US" sz="1050" dirty="0">
                <a:solidFill>
                  <a:srgbClr val="FF0000"/>
                </a:solidFill>
              </a:rPr>
              <a:t>消費者契約法</a:t>
            </a:r>
            <a:r>
              <a:rPr lang="en-US" altLang="ja-JP" sz="1050" dirty="0">
                <a:solidFill>
                  <a:srgbClr val="FF0000"/>
                </a:solidFill>
              </a:rPr>
              <a:t>)</a:t>
            </a:r>
            <a:endParaRPr lang="ja-JP" altLang="en-US" sz="1050" dirty="0">
              <a:solidFill>
                <a:srgbClr val="FF0000"/>
              </a:solidFill>
            </a:endParaRPr>
          </a:p>
          <a:p>
            <a:r>
              <a:rPr lang="ja-JP" altLang="en-US" dirty="0">
                <a:solidFill>
                  <a:prstClr val="black"/>
                </a:solidFill>
              </a:rPr>
              <a:t>・契約について、冷静に見直し、判断することが大切であることに気付けたか。</a:t>
            </a:r>
          </a:p>
          <a:p>
            <a:r>
              <a:rPr lang="ja-JP" altLang="en-US" dirty="0">
                <a:solidFill>
                  <a:prstClr val="black"/>
                </a:solidFill>
              </a:rPr>
              <a:t>・トラブルに対し、解決できる方法を探したり、相談する意識を持てたか。</a:t>
            </a:r>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15</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テーマ②</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「誰でも稼げるセミナー</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クーリング・オフ</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消費生活センター</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lvl="0"/>
            <a:r>
              <a:rPr lang="ja-JP" altLang="en-US" dirty="0">
                <a:solidFill>
                  <a:prstClr val="black"/>
                </a:solidFill>
              </a:rPr>
              <a:t>①「誰でも稼げる」「</a:t>
            </a:r>
            <a:r>
              <a:rPr lang="en-US" altLang="ja-JP" dirty="0">
                <a:solidFill>
                  <a:prstClr val="black"/>
                </a:solidFill>
              </a:rPr>
              <a:t>300</a:t>
            </a:r>
            <a:r>
              <a:rPr lang="ja-JP" altLang="en-US" dirty="0">
                <a:solidFill>
                  <a:prstClr val="black"/>
                </a:solidFill>
              </a:rPr>
              <a:t>万円儲かる」と言っていますが、本当でしょうか。</a:t>
            </a:r>
          </a:p>
          <a:p>
            <a:pPr lvl="0"/>
            <a:r>
              <a:rPr lang="ja-JP" altLang="en-US" dirty="0">
                <a:solidFill>
                  <a:prstClr val="black"/>
                </a:solidFill>
              </a:rPr>
              <a:t>　　⇒そんなうまい話はありません。</a:t>
            </a:r>
          </a:p>
          <a:p>
            <a:pPr lvl="0"/>
            <a:r>
              <a:rPr lang="ja-JP" altLang="en-US" dirty="0">
                <a:solidFill>
                  <a:prstClr val="black"/>
                </a:solidFill>
              </a:rPr>
              <a:t>　　　ですから、この事業者が言っていることは「事実ではない」可能性があります。</a:t>
            </a:r>
          </a:p>
          <a:p>
            <a:pPr lvl="0"/>
            <a:endParaRPr lang="ja-JP" altLang="en-US" dirty="0">
              <a:solidFill>
                <a:prstClr val="black"/>
              </a:solidFill>
            </a:endParaRPr>
          </a:p>
          <a:p>
            <a:pPr lvl="0"/>
            <a:r>
              <a:rPr lang="ja-JP" altLang="en-US" dirty="0">
                <a:solidFill>
                  <a:prstClr val="black"/>
                </a:solidFill>
              </a:rPr>
              <a:t>②「セミナーを受ければ、収入が間違いない」と言っていますが、本当でしょうか。</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rPr>
              <a:t>　⇒</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そんなうまい話はありません。</a:t>
            </a:r>
          </a:p>
          <a:p>
            <a:pPr lvl="0"/>
            <a:r>
              <a:rPr lang="ja-JP" altLang="en-US" dirty="0">
                <a:solidFill>
                  <a:prstClr val="black"/>
                </a:solidFill>
              </a:rPr>
              <a:t>　　　他と比較してあまりに高収入な仕事には、それなりに理由があるか、</a:t>
            </a:r>
            <a:endParaRPr lang="en-US" altLang="ja-JP" dirty="0">
              <a:solidFill>
                <a:prstClr val="black"/>
              </a:solidFill>
            </a:endParaRPr>
          </a:p>
          <a:p>
            <a:pPr lvl="0"/>
            <a:r>
              <a:rPr lang="en-US" altLang="ja-JP" dirty="0">
                <a:solidFill>
                  <a:prstClr val="black"/>
                </a:solidFill>
              </a:rPr>
              <a:t>       </a:t>
            </a:r>
            <a:r>
              <a:rPr lang="ja-JP" altLang="en-US" dirty="0">
                <a:solidFill>
                  <a:prstClr val="black"/>
                </a:solidFill>
              </a:rPr>
              <a:t>事実ではない可能性があります。冷静に状況を判断しましょう。</a:t>
            </a:r>
          </a:p>
          <a:p>
            <a:pPr lvl="0"/>
            <a:endParaRPr lang="ja-JP" altLang="en-US" dirty="0">
              <a:solidFill>
                <a:prstClr val="black"/>
              </a:solidFill>
            </a:endParaRPr>
          </a:p>
          <a:p>
            <a:pPr lvl="0"/>
            <a:endParaRPr lang="ja-JP" altLang="en-US" dirty="0">
              <a:solidFill>
                <a:prstClr val="black"/>
              </a:solidFill>
            </a:endParaRPr>
          </a:p>
          <a:p>
            <a:pPr lvl="0"/>
            <a:r>
              <a:rPr lang="ja-JP" altLang="en-US" dirty="0">
                <a:solidFill>
                  <a:prstClr val="black"/>
                </a:solidFill>
              </a:rPr>
              <a:t>③転売ビジネスの場合、利用サイトでの問題性はないですか。</a:t>
            </a:r>
          </a:p>
          <a:p>
            <a:pPr lvl="0"/>
            <a:r>
              <a:rPr lang="ja-JP" altLang="en-US" dirty="0">
                <a:solidFill>
                  <a:prstClr val="black"/>
                </a:solidFill>
              </a:rPr>
              <a:t>　⇒サイトによっては、利用規約で転売や無在庫販売が禁止されている</a:t>
            </a:r>
          </a:p>
          <a:p>
            <a:pPr lvl="0"/>
            <a:r>
              <a:rPr lang="ja-JP" altLang="en-US" dirty="0">
                <a:solidFill>
                  <a:prstClr val="black"/>
                </a:solidFill>
              </a:rPr>
              <a:t>　　　場合があります。サイトの利用規約に違反すると、サイトの退会や</a:t>
            </a:r>
          </a:p>
          <a:p>
            <a:pPr lvl="0"/>
            <a:r>
              <a:rPr lang="ja-JP" altLang="en-US" dirty="0">
                <a:solidFill>
                  <a:prstClr val="black"/>
                </a:solidFill>
              </a:rPr>
              <a:t>　　　アカウントの停止になる場合もあります。</a:t>
            </a:r>
          </a:p>
          <a:p>
            <a:pPr lvl="0"/>
            <a:r>
              <a:rPr lang="ja-JP" altLang="en-US" dirty="0">
                <a:solidFill>
                  <a:prstClr val="black"/>
                </a:solidFill>
              </a:rPr>
              <a:t>　　　後で取り返しのつかないことにならないよう、十分に考えましょう。</a:t>
            </a:r>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16</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テーマ③</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「エステのキャッチセールス」</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クーリング・オフ</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lang="ja-JP" altLang="en-US" b="1" dirty="0">
                <a:solidFill>
                  <a:prstClr val="black"/>
                </a:solidFill>
              </a:rPr>
              <a:t>未成年者契約</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lvl="0">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特徴</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lang="ja-JP" altLang="en-US" dirty="0">
                <a:solidFill>
                  <a:prstClr val="black"/>
                </a:solidFill>
              </a:rPr>
              <a:t>・悩み事やコンプレックスといった弱みに付け込んで、不安をあおる</a:t>
            </a:r>
          </a:p>
          <a:p>
            <a:pPr lvl="0">
              <a:defRPr/>
            </a:pPr>
            <a:r>
              <a:rPr lang="ja-JP" altLang="en-US" dirty="0">
                <a:solidFill>
                  <a:prstClr val="black"/>
                </a:solidFill>
              </a:rPr>
              <a:t>　　　　  ・施術のメリットや価格の安さを強調する。</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              </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・体験</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施術</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lang="ja-JP" altLang="en-US" dirty="0">
                <a:solidFill>
                  <a:prstClr val="black"/>
                </a:solidFill>
              </a:rPr>
              <a:t>したことで、断りにくい雰囲気を作られてしまう。</a:t>
            </a: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起こしやすい行動</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・「お試し」「モニター」「アンケート」といった言葉に気軽に応じてしまう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・軽い気持ちで、店舗まで行ってしまう。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・その場の雰囲気にのまれて、高額契約をしてしまう。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endParaRPr lang="ja-JP" altLang="en-US" dirty="0"/>
          </a:p>
          <a:p>
            <a:endParaRPr lang="ja-JP" altLang="en-US" dirty="0"/>
          </a:p>
          <a:p>
            <a:endParaRPr kumimoji="1" lang="en-US" altLang="ja-JP"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17</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テーマ③「エステのキャッチセールス」</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クーリング・オフ</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未成年者契約</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課題</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 </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このテーマで学んでほしいこと</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■訪問販売やキャッチセールスのように思いがけない</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販売者の意思で始まった</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rPr>
              <a:t>　　</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契約の勧誘を受ける可能性があることを知る。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■クーリング・オフ</a:t>
            </a:r>
            <a:r>
              <a:rPr lang="ja-JP" altLang="en-US" dirty="0">
                <a:solidFill>
                  <a:prstClr val="black"/>
                </a:solidFill>
              </a:rPr>
              <a:t>や</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中途解約のルールがある特定継続的役務提供について知る。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■未成年者であれば、取り消しできる場合もあることを知る。</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留意する点</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アドバイス</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・お店は、相手のテリトリーです。その中で、自分の意思表示がはっきりできる</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rPr>
              <a:t>　</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でしょうか</a:t>
            </a:r>
            <a:r>
              <a:rPr lang="ja-JP" altLang="en-US" dirty="0">
                <a:solidFill>
                  <a:prstClr val="black"/>
                </a:solidFill>
              </a:rPr>
              <a:t>⇒断りにくい状況が作られてしまうかも。</a:t>
            </a: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・断るのが苦手な人や、流されてしまいやすい性格ではないですか</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rPr>
              <a:t> ⇒相手のペースにのせられてしまう可能性があるかも。自分の性格を</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rPr>
              <a:t>　　振り返るのも一案</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rPr>
              <a:t>・今すぐしなければいけない契約ですか⇒時間を置いてからでもいいのでは</a:t>
            </a:r>
            <a:r>
              <a:rPr lang="en-US" altLang="ja-JP" dirty="0">
                <a:solidFill>
                  <a:prstClr val="black"/>
                </a:solidFill>
              </a:rPr>
              <a:t>?</a:t>
            </a:r>
            <a:endParaRPr lang="ja-JP" altLang="en-US"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solidFill>
                  <a:srgbClr val="FF0000"/>
                </a:solidFill>
              </a:rPr>
              <a:t>※</a:t>
            </a:r>
            <a:r>
              <a:rPr lang="ja-JP" altLang="en-US" dirty="0">
                <a:solidFill>
                  <a:srgbClr val="FF0000"/>
                </a:solidFill>
              </a:rPr>
              <a:t>特定継続的役務提供（特定商取引に関する法律）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身体の美化、知識の向上などを目的として、継続的に役務を提供する取引形態</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rPr>
              <a:t>一定の期間を超え、かつ契約金額が</a:t>
            </a:r>
            <a:r>
              <a:rPr lang="en-US" altLang="ja-JP" dirty="0">
                <a:solidFill>
                  <a:prstClr val="black"/>
                </a:solidFill>
              </a:rPr>
              <a:t>5</a:t>
            </a:r>
            <a:r>
              <a:rPr lang="ja-JP" altLang="en-US" dirty="0">
                <a:solidFill>
                  <a:prstClr val="black"/>
                </a:solidFill>
              </a:rPr>
              <a:t>万円を超えるもの</a:t>
            </a: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050" dirty="0">
                <a:solidFill>
                  <a:prstClr val="black"/>
                </a:solidFill>
              </a:rPr>
              <a:t>（エステ・美容医療・語学教室・家庭教師・学習塾・パソコン教室・結婚相手紹介サービス）</a:t>
            </a:r>
            <a:r>
              <a:rPr kumimoji="1" lang="ja-JP" altLang="en-US" sz="1050" b="0" i="0" u="none" strike="noStrike" kern="1200" cap="none" spc="0" normalizeH="0" baseline="0" noProof="0" dirty="0">
                <a:ln>
                  <a:noFill/>
                </a:ln>
                <a:solidFill>
                  <a:prstClr val="black"/>
                </a:solidFill>
                <a:effectLst/>
                <a:uLnTx/>
                <a:uFillTx/>
              </a:rPr>
              <a:t>　　</a:t>
            </a:r>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18</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テーマ③</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「エステの</a:t>
            </a:r>
            <a:r>
              <a:rPr lang="ja-JP" altLang="en-US" b="1" dirty="0">
                <a:solidFill>
                  <a:prstClr val="black"/>
                </a:solidFill>
              </a:rPr>
              <a:t>キャッチセールス」</a:t>
            </a:r>
            <a:r>
              <a:rPr lang="en-US" altLang="ja-JP" b="1" dirty="0">
                <a:solidFill>
                  <a:prstClr val="black"/>
                </a:solidFill>
              </a:rPr>
              <a:t>…【</a:t>
            </a:r>
            <a:r>
              <a:rPr lang="ja-JP" altLang="en-US" b="1" dirty="0">
                <a:solidFill>
                  <a:prstClr val="black"/>
                </a:solidFill>
              </a:rPr>
              <a:t>クーリング・オフ</a:t>
            </a:r>
            <a:r>
              <a:rPr lang="en-US" altLang="ja-JP" b="1" dirty="0">
                <a:solidFill>
                  <a:prstClr val="black"/>
                </a:solidFill>
              </a:rPr>
              <a:t>/</a:t>
            </a:r>
            <a:r>
              <a:rPr lang="ja-JP" altLang="en-US" b="1" dirty="0">
                <a:solidFill>
                  <a:prstClr val="black"/>
                </a:solidFill>
              </a:rPr>
              <a:t>未成年者契約</a:t>
            </a:r>
            <a:r>
              <a:rPr lang="en-US" altLang="ja-JP" b="1" dirty="0">
                <a:solidFill>
                  <a:prstClr val="black"/>
                </a:solidFill>
              </a:rPr>
              <a:t>】</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それぞれの項目で、あなたはどのように考えるか、書いてみましょう。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また、そのことについて、意見交換や、情報交換をしてみましょう。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考えるヒントが書かれていますが、自分ならどうするかなど、いろいろな角度から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考えましょう。</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展開</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このテーマ内容を使う観点</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■契約の種類</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特定継続的役務提供</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の視点で、法的規制を理解。</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rPr>
              <a:t>■消費者保護のルールの有無を探す。</a:t>
            </a:r>
            <a:r>
              <a:rPr lang="en-US" altLang="ja-JP" dirty="0">
                <a:solidFill>
                  <a:prstClr val="black"/>
                </a:solidFill>
              </a:rPr>
              <a:t>(</a:t>
            </a:r>
            <a:r>
              <a:rPr lang="ja-JP" altLang="en-US" dirty="0">
                <a:solidFill>
                  <a:prstClr val="black"/>
                </a:solidFill>
              </a:rPr>
              <a:t>クーリング・オフ</a:t>
            </a:r>
            <a:r>
              <a:rPr lang="en-US" altLang="ja-JP" dirty="0">
                <a:solidFill>
                  <a:prstClr val="black"/>
                </a:solidFill>
              </a:rPr>
              <a:t>/</a:t>
            </a:r>
            <a:r>
              <a:rPr lang="ja-JP" altLang="en-US" dirty="0">
                <a:solidFill>
                  <a:prstClr val="black"/>
                </a:solidFill>
              </a:rPr>
              <a:t>中途解約</a:t>
            </a:r>
            <a:r>
              <a:rPr lang="en-US" altLang="ja-JP" dirty="0">
                <a:solidFill>
                  <a:prstClr val="black"/>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solidFill>
                  <a:prstClr val="black"/>
                </a:solidFill>
              </a:rPr>
              <a:t>                                                                          </a:t>
            </a:r>
            <a:r>
              <a:rPr lang="ja-JP" altLang="en-US" dirty="0">
                <a:solidFill>
                  <a:prstClr val="black"/>
                </a:solidFill>
              </a:rPr>
              <a:t>未成年者契約の取り消し</a:t>
            </a:r>
            <a:r>
              <a:rPr lang="en-US" altLang="ja-JP" dirty="0">
                <a:solidFill>
                  <a:prstClr val="black"/>
                </a:solidFill>
              </a:rPr>
              <a:t>)</a:t>
            </a: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指導のポイント</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rPr>
              <a:t>★キャッチセールスは、自分が思ってもいない時に、不意に声をかけられ、</a:t>
            </a:r>
            <a:endParaRPr lang="en-US" altLang="ja-JP"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solidFill>
                  <a:prstClr val="black"/>
                </a:solidFill>
              </a:rPr>
              <a:t>    </a:t>
            </a:r>
            <a:r>
              <a:rPr lang="ja-JP" altLang="en-US" dirty="0">
                <a:solidFill>
                  <a:prstClr val="black"/>
                </a:solidFill>
              </a:rPr>
              <a:t>契約に至ります。その場ですぐに契約せず、良く考えましょう。</a:t>
            </a:r>
            <a:endParaRPr lang="en-US" altLang="ja-JP" dirty="0">
              <a:solidFill>
                <a:prstClr val="black"/>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solidFill>
                  <a:prstClr val="black"/>
                </a:solidFill>
              </a:rPr>
              <a:t>    </a:t>
            </a:r>
            <a:r>
              <a:rPr lang="ja-JP" altLang="en-US" dirty="0">
                <a:solidFill>
                  <a:prstClr val="black"/>
                </a:solidFill>
              </a:rPr>
              <a:t>不要なものはきっぱり断る力もつけましょう。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評価のポイント</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・不要な契約は「いらない」ときっぱり断ることも大切であることに気付けたか。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・販売方法によって消費者保護のルールがあることを理解する。</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lvl="0"/>
            <a:endParaRPr lang="ja-JP" altLang="en-US" dirty="0">
              <a:solidFill>
                <a:prstClr val="black"/>
              </a:solidFill>
            </a:endParaRPr>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19</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036B297-7789-48C2-BB08-FF24EF2C890B}" type="slidenum">
              <a:rPr kumimoji="1" lang="ja-JP" altLang="en-US" smtClean="0"/>
              <a:t>2</a:t>
            </a:fld>
            <a:endParaRPr kumimoji="1" lang="ja-JP" altLang="en-US"/>
          </a:p>
        </p:txBody>
      </p:sp>
    </p:spTree>
    <p:extLst>
      <p:ext uri="{BB962C8B-B14F-4D97-AF65-F5344CB8AC3E}">
        <p14:creationId xmlns:p14="http://schemas.microsoft.com/office/powerpoint/2010/main" val="2578396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テーマ③</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「エステのキャッチセールス」</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クーリング・オフ</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未成年者契約</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①誘われて、気軽に店舗に行っても大丈夫でしょうか。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⇒お店は相手のテリトリーです。そういった中で話しが進むと、思わぬ契約に</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rPr>
              <a:t>　　　</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なってしまう可能性があります。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ローンを組むことになったり、長期にわたってサービスを利用する契約に</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なってしまう場合があります。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②街頭などで声をかけ、店舗に同行させて勧誘を行う販売方法と何といいますか。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また、どんな契約内容でしょうか。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⇒「キャッチセールス」と言われる販売方法です。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エステは長期間にわたってサービスを受ける契約でもあり、</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rPr>
              <a:t>　　　</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「特定継続的役務提供」という契約に該当する場合があります。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rPr>
              <a:t>　　　該当する場合、「クーリング・オフ」や「中途解約」ができます。</a:t>
            </a: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内容がよくわからない時や困った時は、消費生活センターに相談しましょう。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③通っていくうちに、美容に関係する商品の購入をすすめられる場合もあります。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⇒必要以上の契約にならないよう、注意をしましょう。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20</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テーマ④</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「支払いはどれにする</a:t>
            </a:r>
            <a:r>
              <a:rPr lang="en-US" altLang="ja-JP" b="1" dirty="0">
                <a:solidFill>
                  <a:prstClr val="black"/>
                </a:solidFill>
              </a:rPr>
              <a:t>?</a:t>
            </a:r>
            <a:r>
              <a:rPr lang="ja-JP" altLang="en-US" b="1" dirty="0">
                <a:solidFill>
                  <a:prstClr val="black"/>
                </a:solidFill>
              </a:rPr>
              <a:t>～ネット通販の場合～</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キャッシュレス</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n-lt"/>
              <a:ea typeface="+mn-ea"/>
              <a:cs typeface="+mn-cs"/>
            </a:endParaRPr>
          </a:p>
          <a:p>
            <a:pPr lvl="0">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特徴</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lang="ja-JP" altLang="en-US" dirty="0">
                <a:solidFill>
                  <a:prstClr val="black"/>
                </a:solidFill>
              </a:rPr>
              <a:t>・費用も掛からず、審査などもないといった手軽</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さ・便利さを強調。</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              </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・様々な広告やキャンペーンにより「おトク感」をあおる。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a:t>
            </a:r>
            <a:r>
              <a:rPr kumimoji="1" lang="ja-JP" altLang="en-US" sz="1200" b="0" i="0" u="none" strike="noStrike" kern="1200" cap="none" spc="0" normalizeH="0" noProof="0" dirty="0">
                <a:ln>
                  <a:noFill/>
                </a:ln>
                <a:solidFill>
                  <a:prstClr val="black"/>
                </a:solidFill>
                <a:effectLst/>
                <a:uLnTx/>
                <a:uFillTx/>
                <a:latin typeface="+mn-lt"/>
                <a:ea typeface="+mn-ea"/>
                <a:cs typeface="+mn-cs"/>
              </a:rPr>
              <a:t> </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・多くの企業が参入し、それぞれに特徴があり、わかりにくい。</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起こしやすい行動</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・キャッシュバック等のキャンペーンや広告におどらされる。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・イメージ</a:t>
            </a:r>
            <a:r>
              <a:rPr lang="ja-JP" altLang="en-US" dirty="0">
                <a:solidFill>
                  <a:prstClr val="black"/>
                </a:solidFill>
              </a:rPr>
              <a:t>が先行し、規約・使い方について十分な確認をしないまま契約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・「見えないお金」</a:t>
            </a:r>
            <a:r>
              <a:rPr lang="ja-JP" altLang="en-US" dirty="0">
                <a:solidFill>
                  <a:prstClr val="black"/>
                </a:solidFill>
              </a:rPr>
              <a:t>であるため、</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使いすぎたり、管理が不十分になる可能性</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endParaRPr lang="ja-JP" altLang="en-US" dirty="0"/>
          </a:p>
          <a:p>
            <a:endParaRPr kumimoji="1" lang="en-US" altLang="ja-JP"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21</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lvl="0">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テーマ④</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a:t>
            </a:r>
            <a:r>
              <a:rPr lang="ja-JP" altLang="en-US" b="1" dirty="0">
                <a:solidFill>
                  <a:prstClr val="black"/>
                </a:solidFill>
              </a:rPr>
              <a:t>支払いはどれにする</a:t>
            </a:r>
            <a:r>
              <a:rPr lang="en-US" altLang="ja-JP" b="1" dirty="0">
                <a:solidFill>
                  <a:prstClr val="black"/>
                </a:solidFill>
              </a:rPr>
              <a:t>?</a:t>
            </a:r>
            <a:r>
              <a:rPr lang="ja-JP" altLang="en-US" b="1" dirty="0">
                <a:solidFill>
                  <a:prstClr val="black"/>
                </a:solidFill>
              </a:rPr>
              <a:t>～ネット通販の場合～</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キャッシュレス</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課題</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 </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このテーマで学んでほしいこと</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■キャッシュレス決済には、さまざまなサービスがあり、それぞれ内容も異なる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一律ではない</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ことを知る。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■キャンペーンや、広告のイメージに惑わされず、自分の目的に応じたサービスを</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選べる</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探せる</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err="1">
                <a:ln>
                  <a:noFill/>
                </a:ln>
                <a:solidFill>
                  <a:prstClr val="black"/>
                </a:solidFill>
                <a:effectLst/>
                <a:uLnTx/>
                <a:uFillTx/>
                <a:latin typeface="+mn-lt"/>
                <a:ea typeface="+mn-ea"/>
                <a:cs typeface="+mn-cs"/>
              </a:rPr>
              <a:t>。</a:t>
            </a: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■特に未成年の間は、保護者の承諾が必要であることを理解する。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クレジットカードの場合、</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18</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歳未満では、本人名義の契約はできない</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留意する点</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アドバイス</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・自分の目的に応じたサービスはどれかをよく考えましょう。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・サービスを選ぶ時には、どんな情報を収集すると良いでしょうか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支払方法や、請求書の有無も注意しましょう。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・自分で管理できるかどうかも、よく考えましょう。</a:t>
            </a:r>
            <a:endParaRPr kumimoji="1" lang="en-US" altLang="ja-JP"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22</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lvl="0">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テーマ④</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a:t>
            </a:r>
            <a:r>
              <a:rPr lang="ja-JP" altLang="en-US" b="1" dirty="0">
                <a:solidFill>
                  <a:prstClr val="black"/>
                </a:solidFill>
              </a:rPr>
              <a:t>支払いはどれにする</a:t>
            </a:r>
            <a:r>
              <a:rPr lang="en-US" altLang="ja-JP" b="1" dirty="0">
                <a:solidFill>
                  <a:prstClr val="black"/>
                </a:solidFill>
              </a:rPr>
              <a:t>?</a:t>
            </a:r>
            <a:r>
              <a:rPr lang="ja-JP" altLang="en-US" b="1" dirty="0">
                <a:solidFill>
                  <a:prstClr val="black"/>
                </a:solidFill>
              </a:rPr>
              <a:t>～ネット通販の場合～</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キャッシュレス</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それぞれの項目で、あなたはどのように考えるか、書いてみましょう。また、そのことについて、意見交換や、情報交換をしてみましょう。考えるヒントが書かれていますが、自分ならどうするかなど、いろいろな角度から考え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展開</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このテーマ内容を使う観点</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■様々なキャッシュレス決済の違いを知る。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■クレジットカードのしくみを振り返り、複雑さを確認し、</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注意が必要であることを理解。</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■目的に合わせた、安全な使い方を考える。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指導のポイント</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★最近は、キャッシュレス</a:t>
            </a:r>
            <a:r>
              <a:rPr lang="ja-JP" altLang="en-US" dirty="0">
                <a:solidFill>
                  <a:prstClr val="black"/>
                </a:solidFill>
              </a:rPr>
              <a:t>決済が普及し、多くの種類があり、誰でもが使える反面、</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rPr>
              <a:t>　　トラブルも多くあります。きちんと使い方・リスクを理解し、</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rPr>
              <a:t>　　自分が管理できる範囲で使うようにしましょう。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★未成年者の間は、契約に関することは必ず親権者</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保護者</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に確認をしましょう。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評価のポイント</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・キャッシュレス決済を選ぶ時は、リスクを十分に理解し、比較・検討が必要である</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rPr>
              <a:t>　</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ことを理解できているか。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・利用には親権者</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保護者</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の承諾を得た上で、計画的に利用・管理が</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必要であることに気付けているか。</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23</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テーマ④</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「支払いはどれにする</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～ネット通販の場合～」</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キャッシュレス</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①クレジットカードは「立て替え払い契約」です。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⇒基本は借金と同じです。しくみをきちんと理解しておきましょう。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②スマホへチャージできる電子マネーのようなものもあり、だれでも使えて</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solidFill>
                  <a:prstClr val="black"/>
                </a:solidFill>
              </a:rPr>
              <a:t>    </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便利です。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しかし、スマホは小さなものですから、</a:t>
            </a:r>
            <a:r>
              <a:rPr lang="ja-JP" altLang="en-US" dirty="0">
                <a:solidFill>
                  <a:prstClr val="black"/>
                </a:solidFill>
              </a:rPr>
              <a:t>紛失したりすることもあります。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⇒紛失すると、中でチャージされたものは使えなくなる場合もあります。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③キャッシュレス決済も</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お金</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のやりとりです。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rPr>
              <a:t>　</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⇒メリットやデメリットを比較・検討したうえで、決済方法を選ぶようにしましょう。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大人になる</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成年年齢に達する）</a:t>
            </a:r>
            <a:r>
              <a:rPr lang="ja-JP" altLang="en-US" dirty="0">
                <a:solidFill>
                  <a:prstClr val="black"/>
                </a:solidFill>
              </a:rPr>
              <a:t>までは</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保護者の承諾を得ましょう。</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rPr>
              <a:t>　　　　目的に合った支払方法を選びましょう。</a:t>
            </a: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24</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lvl="0">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テーマ⑤</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「ネット通販</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商品は届くかな</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通信販売</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特徴</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・遠くの店に行かずとも商品が購入できる。</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              </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・いつでもどこでも注文できる。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・同じ商品でも複数のサイトなどで価格・サービスを比較・検討できる。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起こしやすい行動</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・「安い」「欲しい商品名」「ブランド名」などで検索する。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・販売会社、支払方法、返品方法、解約条件等を確認せずに注文。</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・言われるままに、先に代金を支払ってしまう。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25</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テーマ⑤</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「ネット通販</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商品は届くかな</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通信販売</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課題</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 </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このテーマで学んでほしいこと</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■ネット通販は手軽な反面、多くの注意すべき点があることを知る。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■ネット通販のリスクを想像する。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・相手と連絡がとれないと、商品は届かない・お金が戻ってこない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可能性が高くなる。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留意する点</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アドバイス</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・詐欺的なサイトはどうやって見分けるのでしょうか。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・通信販売の広告のルールはどんなものがあるでしょうか。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・安全に使うためにはどうすれば良いでしょうか。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・「注文者」「届け先」として個人情報を伝えていると</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悪用される可能性はないでしょうか。</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26</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テーマ⑤</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「ネット通販</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商品は届くかな</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通信販売</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それぞれの項目で、あなたはどのように考えるか、書いてみましょう。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また、そのことについて、意見交換や、情報交換をしてみましょう。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考えるヒントが書かれていますが、自分ならどうするかなど、いろいろな角度から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考えましょう。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展開</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このテーマ内容を使う観点</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■通信販売は自分でサイトを探して、販売者を決めることを理解する。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■相手の信用性は自分で見極めることに気付き、安全な使い方を考える。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指導のポイント</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★ネット通販は、スマホでも利用でき、便利である反面、見えない相手という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リスクもあります。きちんと相手を見極めて使いましょう。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★通販は、返品・交換・支払等の販売条件が記載されている為、注文の前に、</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しっかり確認しましょう。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評価のポイント</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a:t>
            </a:r>
            <a:r>
              <a:rPr lang="ja-JP" altLang="en-US" dirty="0">
                <a:solidFill>
                  <a:prstClr val="black"/>
                </a:solidFill>
              </a:rPr>
              <a:t>ネット</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通販のメリット・デメリットを理解できる。返品に関する法制度を理解したか。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・通販は自己責任として情報の見極めが重要であることを気づくことができる。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情報の見極めポイントを知る</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endParaRPr kumimoji="1" lang="en-US" altLang="ja-JP" dirty="0"/>
          </a:p>
          <a:p>
            <a:endParaRPr lang="en-US" altLang="ja-JP" dirty="0"/>
          </a:p>
          <a:p>
            <a:endParaRPr lang="ja-JP" altLang="en-US" dirty="0"/>
          </a:p>
          <a:p>
            <a:endParaRPr kumimoji="1" lang="en-US" altLang="ja-JP"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27</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テーマ⑤</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「ネット通販</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商品は届くかな</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通信販売</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①商品名やブランドで検索すると、詐欺サイトが紛れているかもしれません。</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⇒詐欺サイトを見極めるポイントを学んで、活用しましょう。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②いいことばかり書かれた広告を信じて大丈夫でしょうか。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⇒見た目の良さに惑わされず、冷静に内容を確認しましょう。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③通常は、振込先は販売者名</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会社名</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であることが一般的であると考えられます。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⇒前払いの場合は、支払をする前に十分確認しておきましょう。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endParaRPr kumimoji="1" lang="en-US" altLang="ja-JP"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28</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テーマ⑥</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「買い物は投票</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消費者市民社会</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特徴</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・自分が買いたいものに合わせた必要な情報を集めて整理する。</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           </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・広告は、一般的に良いところ、</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PR</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部分が強調されており、</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マイナス点はわかりにくい。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起こしやすい行動</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・見た目の良さや、価格の低さに惑わされて選んでしまう。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・商品の性能の基準・表示マークを確認せずに選ぶ。</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・商品を受け取ったあと、中身や、動作の確認をしない。</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rPr>
              <a:t>　　　　　　</a:t>
            </a:r>
            <a:r>
              <a:rPr lang="en-US" altLang="ja-JP" dirty="0">
                <a:solidFill>
                  <a:prstClr val="black"/>
                </a:solidFill>
              </a:rPr>
              <a:t>(</a:t>
            </a:r>
            <a:r>
              <a:rPr lang="ja-JP" altLang="en-US" dirty="0">
                <a:solidFill>
                  <a:prstClr val="black"/>
                </a:solidFill>
              </a:rPr>
              <a:t>不具合があってもわからない、放置することになる</a:t>
            </a:r>
            <a:r>
              <a:rPr lang="en-US" altLang="ja-JP" dirty="0">
                <a:solidFill>
                  <a:prstClr val="black"/>
                </a:solidFill>
              </a:rPr>
              <a:t>)</a:t>
            </a: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29</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消費者庁</a:t>
            </a:r>
            <a:r>
              <a:rPr kumimoji="1" lang="en-US" altLang="ja-JP" dirty="0"/>
              <a:t>』</a:t>
            </a:r>
            <a:r>
              <a:rPr kumimoji="1" lang="ja-JP" altLang="en-US" dirty="0"/>
              <a:t>の調査結果から、</a:t>
            </a:r>
          </a:p>
          <a:p>
            <a:r>
              <a:rPr kumimoji="1" lang="ja-JP" altLang="en-US" dirty="0"/>
              <a:t>消費者被害に遭いやすくなる心理的な要因は</a:t>
            </a:r>
          </a:p>
          <a:p>
            <a:r>
              <a:rPr kumimoji="1" lang="ja-JP" altLang="en-US" dirty="0"/>
              <a:t>性格的特徴や悩み・不安等の有無が影響する場合があるとされています。</a:t>
            </a:r>
          </a:p>
          <a:p>
            <a:endParaRPr kumimoji="1" lang="ja-JP" altLang="en-US" dirty="0"/>
          </a:p>
          <a:p>
            <a:r>
              <a:rPr kumimoji="1" lang="ja-JP" altLang="en-US" dirty="0"/>
              <a:t>そこで、自分の性格面の弱みを把握するために、</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一度自分自身についてチェックしてみましょう。</a:t>
            </a:r>
          </a:p>
          <a:p>
            <a:endParaRPr kumimoji="1" lang="ja-JP" altLang="en-US" dirty="0"/>
          </a:p>
          <a:p>
            <a:endParaRPr kumimoji="1" lang="ja-JP" altLang="en-US" dirty="0"/>
          </a:p>
          <a:p>
            <a:r>
              <a:rPr kumimoji="1" lang="ja-JP" altLang="en-US" dirty="0"/>
              <a:t>「ほとんどあてはまらない」場合は、</a:t>
            </a:r>
            <a:r>
              <a:rPr kumimoji="1" lang="en-US" altLang="ja-JP" dirty="0"/>
              <a:t>1</a:t>
            </a:r>
            <a:r>
              <a:rPr kumimoji="1" lang="ja-JP" altLang="en-US" dirty="0"/>
              <a:t>を</a:t>
            </a:r>
          </a:p>
          <a:p>
            <a:r>
              <a:rPr kumimoji="1" lang="ja-JP" altLang="en-US" dirty="0"/>
              <a:t>順に、あてはまるほどおおきくなります。</a:t>
            </a:r>
          </a:p>
          <a:p>
            <a:r>
              <a:rPr kumimoji="1" lang="ja-JP" altLang="en-US" dirty="0"/>
              <a:t>「とてもあてはまる」場合は、５をチェックしてください。</a:t>
            </a:r>
          </a:p>
          <a:p>
            <a:endParaRPr kumimoji="1" lang="ja-JP" altLang="en-US" dirty="0"/>
          </a:p>
          <a:p>
            <a:r>
              <a:rPr kumimoji="1" lang="ja-JP" altLang="en-US" dirty="0"/>
              <a:t>最後に、チェックした数字を合計してください。</a:t>
            </a:r>
          </a:p>
          <a:p>
            <a:endParaRPr kumimoji="1" lang="ja-JP" altLang="en-US" dirty="0"/>
          </a:p>
          <a:p>
            <a:endParaRPr kumimoji="1" lang="ja-JP" altLang="en-US"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3</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テーマ⑥</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「買い物は投票</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消費者市民社会</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課題</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 </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このテーマで学んでほしいこと</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■買い物という行動を整理し、自分のこれまでの行動を振り返る。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■自分の「買い物」が社会へ与える影響を予想する。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留意する点</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アドバイス</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・自分が選んだモノは、自分が欲しかった理由</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ニーズ</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に合っていますか。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・選ぶための情報の収集・整理は適切でしたか</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・あなたの買い物は、社会にどんな</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良い</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影響を与えているでしょうか。</a:t>
            </a:r>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30</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テーマ⑥</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「買い物は投票</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消費者市民社会</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それぞれの項目で、あなたはどのように考えるか、書いてみましょう。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また、そのことについて、意見交換や、情報交換をしてみましょう。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考えるヒントが書かれていますが、自分ならどうするかなど、いろいろな角度から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考えましょう。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展開</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このテーマ内容を使う観点</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■購入決定までのプロセスを整理し、理解する。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■自分の行動が社会へ影響することを知る。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指導のポイント</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★「買い物」は、消費生活において販売者を</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選ぶ</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ことになります。多くの中から、</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solidFill>
                  <a:prstClr val="black"/>
                </a:solidFill>
              </a:rPr>
              <a:t>     </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あなたは自分が選んだ販売者に一票を投じたのと同じことになります。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★「投票」における一票の重みを考えて、買い物をしましょう。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評価のポイント</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・ニーズを把握した上で、適切な情報を収集・整理することが重要だと理解する。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・自分の買い物が社会へ影響することを意識して行動しようとする。</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31</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テーマ⑥</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「買い物は投票</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消費者市民社会</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①買い物は本当に必要でしたか。情報の収集はしましたか。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⇒購入の前に情報を収集・整理し、リスクを含めた結果を</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予想するようにしましょう。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②購入の決定をした内容は見直しましたか。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⇒決定内容を一度冷静に見直してみましょう。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③買い物をしたことに満足していますか。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⇒購入したものをきちんと生活で使えているか確認しましょう。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32</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lvl="0">
              <a:defRPr/>
            </a:pPr>
            <a:r>
              <a:rPr lang="en-US" altLang="ja-JP" b="1" dirty="0">
                <a:solidFill>
                  <a:prstClr val="black"/>
                </a:solidFill>
              </a:rPr>
              <a:t>【</a:t>
            </a:r>
            <a:r>
              <a:rPr lang="ja-JP" altLang="en-US" b="1" dirty="0">
                <a:solidFill>
                  <a:prstClr val="black"/>
                </a:solidFill>
              </a:rPr>
              <a:t>ロールプレイ①</a:t>
            </a:r>
            <a:r>
              <a:rPr lang="en-US" altLang="ja-JP" b="1" dirty="0">
                <a:solidFill>
                  <a:prstClr val="black"/>
                </a:solidFill>
              </a:rPr>
              <a:t>】</a:t>
            </a:r>
            <a:r>
              <a:rPr lang="ja-JP" altLang="en-US" b="1" dirty="0">
                <a:solidFill>
                  <a:prstClr val="black"/>
                </a:solidFill>
              </a:rPr>
              <a:t>「紹介すればだれでも稼げる</a:t>
            </a:r>
            <a:r>
              <a:rPr lang="en-US" altLang="ja-JP" b="1" dirty="0">
                <a:solidFill>
                  <a:prstClr val="black"/>
                </a:solidFill>
              </a:rPr>
              <a:t>?</a:t>
            </a:r>
            <a:r>
              <a:rPr lang="ja-JP" altLang="en-US" b="1" dirty="0">
                <a:solidFill>
                  <a:prstClr val="black"/>
                </a:solidFill>
              </a:rPr>
              <a:t>」</a:t>
            </a:r>
          </a:p>
          <a:p>
            <a:pPr lvl="0">
              <a:defRPr/>
            </a:pPr>
            <a:r>
              <a:rPr lang="ja-JP" altLang="en-US" b="1" dirty="0">
                <a:solidFill>
                  <a:prstClr val="black"/>
                </a:solidFill>
              </a:rPr>
              <a:t>　　　　　　　　　　　　　　　　　　　　　</a:t>
            </a:r>
            <a:r>
              <a:rPr lang="en-US" altLang="ja-JP" b="1" dirty="0">
                <a:solidFill>
                  <a:prstClr val="black"/>
                </a:solidFill>
              </a:rPr>
              <a:t>…【</a:t>
            </a:r>
            <a:r>
              <a:rPr lang="ja-JP" altLang="en-US" b="1" dirty="0">
                <a:solidFill>
                  <a:prstClr val="black"/>
                </a:solidFill>
              </a:rPr>
              <a:t>クーリング・オフ</a:t>
            </a:r>
            <a:r>
              <a:rPr lang="en-US" altLang="ja-JP" b="1" dirty="0">
                <a:solidFill>
                  <a:prstClr val="black"/>
                </a:solidFill>
              </a:rPr>
              <a:t>/</a:t>
            </a:r>
            <a:r>
              <a:rPr lang="ja-JP" altLang="en-US" b="1" dirty="0">
                <a:solidFill>
                  <a:prstClr val="black"/>
                </a:solidFill>
              </a:rPr>
              <a:t>消費生活センター</a:t>
            </a:r>
            <a:r>
              <a:rPr lang="en-US" altLang="ja-JP" b="1" dirty="0">
                <a:solidFill>
                  <a:prstClr val="black"/>
                </a:solidFill>
              </a:rPr>
              <a:t>】</a:t>
            </a:r>
            <a:endParaRPr lang="ja-JP" altLang="en-US" b="1" dirty="0">
              <a:solidFill>
                <a:prstClr val="black"/>
              </a:solidFill>
            </a:endParaRPr>
          </a:p>
          <a:p>
            <a:pPr lvl="0">
              <a:defRPr/>
            </a:pPr>
            <a:endParaRPr lang="en-US" altLang="ja-JP" b="1" dirty="0">
              <a:solidFill>
                <a:prstClr val="black"/>
              </a:solidFill>
            </a:endParaRPr>
          </a:p>
          <a:p>
            <a:pPr lvl="0">
              <a:defRPr/>
            </a:pPr>
            <a:r>
              <a:rPr lang="en-US" altLang="ja-JP" b="1" dirty="0">
                <a:solidFill>
                  <a:prstClr val="black"/>
                </a:solidFill>
              </a:rPr>
              <a:t>【</a:t>
            </a:r>
            <a:r>
              <a:rPr lang="ja-JP" altLang="en-US" b="1" dirty="0">
                <a:solidFill>
                  <a:prstClr val="black"/>
                </a:solidFill>
              </a:rPr>
              <a:t>特徴</a:t>
            </a:r>
            <a:r>
              <a:rPr lang="en-US" altLang="ja-JP" b="1" dirty="0">
                <a:solidFill>
                  <a:prstClr val="black"/>
                </a:solidFill>
              </a:rPr>
              <a:t>】</a:t>
            </a:r>
            <a:r>
              <a:rPr lang="ja-JP" altLang="en-US" dirty="0">
                <a:solidFill>
                  <a:prstClr val="black"/>
                </a:solidFill>
              </a:rPr>
              <a:t>・身近な友人からの誘い。</a:t>
            </a:r>
            <a:endParaRPr lang="en-US" altLang="ja-JP" dirty="0">
              <a:solidFill>
                <a:prstClr val="black"/>
              </a:solidFill>
            </a:endParaRPr>
          </a:p>
          <a:p>
            <a:pPr lvl="0">
              <a:defRPr/>
            </a:pPr>
            <a:r>
              <a:rPr lang="en-US" altLang="ja-JP" dirty="0">
                <a:solidFill>
                  <a:prstClr val="black"/>
                </a:solidFill>
              </a:rPr>
              <a:t>          </a:t>
            </a:r>
            <a:r>
              <a:rPr lang="ja-JP" altLang="en-US" dirty="0">
                <a:solidFill>
                  <a:prstClr val="black"/>
                </a:solidFill>
              </a:rPr>
              <a:t> 　・食事に誘い、勧誘目的を明かさない。</a:t>
            </a:r>
          </a:p>
          <a:p>
            <a:pPr lvl="0">
              <a:defRPr/>
            </a:pPr>
            <a:r>
              <a:rPr lang="ja-JP" altLang="en-US" dirty="0">
                <a:solidFill>
                  <a:prstClr val="black"/>
                </a:solidFill>
              </a:rPr>
              <a:t>　　　　 </a:t>
            </a:r>
          </a:p>
          <a:p>
            <a:pPr lvl="0">
              <a:defRPr/>
            </a:pPr>
            <a:r>
              <a:rPr lang="en-US" altLang="ja-JP" b="1" dirty="0">
                <a:solidFill>
                  <a:prstClr val="black"/>
                </a:solidFill>
              </a:rPr>
              <a:t>【</a:t>
            </a:r>
            <a:r>
              <a:rPr lang="ja-JP" altLang="en-US" b="1" dirty="0">
                <a:solidFill>
                  <a:prstClr val="black"/>
                </a:solidFill>
              </a:rPr>
              <a:t>起こしやすい行動</a:t>
            </a:r>
            <a:r>
              <a:rPr lang="en-US" altLang="ja-JP" b="1" dirty="0">
                <a:solidFill>
                  <a:prstClr val="black"/>
                </a:solidFill>
              </a:rPr>
              <a:t>】</a:t>
            </a:r>
            <a:endParaRPr lang="ja-JP" altLang="en-US" b="1" dirty="0">
              <a:solidFill>
                <a:prstClr val="black"/>
              </a:solidFill>
            </a:endParaRPr>
          </a:p>
          <a:p>
            <a:pPr lvl="0">
              <a:defRPr/>
            </a:pPr>
            <a:r>
              <a:rPr lang="ja-JP" altLang="en-US" dirty="0">
                <a:solidFill>
                  <a:prstClr val="black"/>
                </a:solidFill>
              </a:rPr>
              <a:t>　　　　　・友人の誘いに断りきれない。</a:t>
            </a:r>
          </a:p>
          <a:p>
            <a:pPr lvl="0">
              <a:defRPr/>
            </a:pPr>
            <a:r>
              <a:rPr lang="ja-JP" altLang="en-US" dirty="0">
                <a:solidFill>
                  <a:prstClr val="black"/>
                </a:solidFill>
              </a:rPr>
              <a:t>　　　　　・長い時間の勧誘や、強い言葉に惑わされてしまう。</a:t>
            </a:r>
          </a:p>
          <a:p>
            <a:pPr lvl="0">
              <a:defRPr/>
            </a:pPr>
            <a:endParaRPr lang="ja-JP" altLang="en-US" b="1" dirty="0">
              <a:solidFill>
                <a:prstClr val="black"/>
              </a:solidFill>
            </a:endParaRPr>
          </a:p>
          <a:p>
            <a:pPr lvl="0">
              <a:defRPr/>
            </a:pPr>
            <a:r>
              <a:rPr lang="en-US" altLang="ja-JP" b="1" dirty="0">
                <a:solidFill>
                  <a:prstClr val="black"/>
                </a:solidFill>
              </a:rPr>
              <a:t>【</a:t>
            </a:r>
            <a:r>
              <a:rPr lang="ja-JP" altLang="en-US" b="1" dirty="0">
                <a:solidFill>
                  <a:prstClr val="black"/>
                </a:solidFill>
              </a:rPr>
              <a:t>課題</a:t>
            </a:r>
            <a:r>
              <a:rPr lang="en-US" altLang="ja-JP" b="1" dirty="0">
                <a:solidFill>
                  <a:prstClr val="black"/>
                </a:solidFill>
              </a:rPr>
              <a:t>】 </a:t>
            </a:r>
            <a:r>
              <a:rPr lang="ja-JP" altLang="en-US" dirty="0">
                <a:solidFill>
                  <a:prstClr val="black"/>
                </a:solidFill>
              </a:rPr>
              <a:t>このテーマで学んでほしいこと</a:t>
            </a:r>
          </a:p>
          <a:p>
            <a:pPr lvl="0">
              <a:defRPr/>
            </a:pPr>
            <a:r>
              <a:rPr lang="ja-JP" altLang="en-US" dirty="0">
                <a:solidFill>
                  <a:prstClr val="black"/>
                </a:solidFill>
              </a:rPr>
              <a:t>■マルチ商法について勧誘から契約についてのルールを知る。</a:t>
            </a:r>
          </a:p>
          <a:p>
            <a:pPr lvl="0">
              <a:defRPr/>
            </a:pPr>
            <a:r>
              <a:rPr lang="ja-JP" altLang="en-US" dirty="0">
                <a:solidFill>
                  <a:prstClr val="black"/>
                </a:solidFill>
              </a:rPr>
              <a:t>■契約に関わるリスクを想像する。</a:t>
            </a:r>
          </a:p>
          <a:p>
            <a:pPr lvl="0">
              <a:defRPr/>
            </a:pPr>
            <a:endParaRPr lang="ja-JP" altLang="en-US" dirty="0">
              <a:solidFill>
                <a:prstClr val="black"/>
              </a:solidFill>
            </a:endParaRPr>
          </a:p>
          <a:p>
            <a:pPr lvl="0">
              <a:defRPr/>
            </a:pPr>
            <a:r>
              <a:rPr lang="en-US" altLang="ja-JP" b="1" dirty="0">
                <a:solidFill>
                  <a:prstClr val="black"/>
                </a:solidFill>
              </a:rPr>
              <a:t>【</a:t>
            </a:r>
            <a:r>
              <a:rPr lang="ja-JP" altLang="en-US" b="1" dirty="0">
                <a:solidFill>
                  <a:prstClr val="black"/>
                </a:solidFill>
              </a:rPr>
              <a:t>留意する点</a:t>
            </a:r>
            <a:r>
              <a:rPr lang="en-US" altLang="ja-JP" dirty="0">
                <a:solidFill>
                  <a:prstClr val="black"/>
                </a:solidFill>
              </a:rPr>
              <a:t>】(</a:t>
            </a:r>
            <a:r>
              <a:rPr lang="ja-JP" altLang="en-US" dirty="0">
                <a:solidFill>
                  <a:prstClr val="black"/>
                </a:solidFill>
              </a:rPr>
              <a:t>アドバイス</a:t>
            </a:r>
            <a:r>
              <a:rPr lang="en-US" altLang="ja-JP" dirty="0">
                <a:solidFill>
                  <a:prstClr val="black"/>
                </a:solidFill>
              </a:rPr>
              <a:t>)</a:t>
            </a:r>
            <a:endParaRPr lang="ja-JP" altLang="en-US" dirty="0">
              <a:solidFill>
                <a:prstClr val="black"/>
              </a:solidFill>
            </a:endParaRPr>
          </a:p>
          <a:p>
            <a:pPr lvl="0">
              <a:defRPr/>
            </a:pPr>
            <a:r>
              <a:rPr lang="ja-JP" altLang="en-US" dirty="0">
                <a:solidFill>
                  <a:prstClr val="black"/>
                </a:solidFill>
              </a:rPr>
              <a:t>・この契約は何という販売方法でしょうか。</a:t>
            </a:r>
          </a:p>
          <a:p>
            <a:pPr lvl="0">
              <a:defRPr/>
            </a:pPr>
            <a:r>
              <a:rPr lang="ja-JP" altLang="en-US" dirty="0">
                <a:solidFill>
                  <a:prstClr val="black"/>
                </a:solidFill>
              </a:rPr>
              <a:t>・話の中で問題のあるトークはありませんでしたか。</a:t>
            </a:r>
          </a:p>
          <a:p>
            <a:pPr lvl="0">
              <a:defRPr/>
            </a:pPr>
            <a:r>
              <a:rPr lang="ja-JP" altLang="en-US" dirty="0">
                <a:solidFill>
                  <a:prstClr val="black"/>
                </a:solidFill>
              </a:rPr>
              <a:t>・人に紹介する</a:t>
            </a:r>
            <a:r>
              <a:rPr lang="en-US" altLang="ja-JP" dirty="0">
                <a:solidFill>
                  <a:prstClr val="black"/>
                </a:solidFill>
              </a:rPr>
              <a:t>(</a:t>
            </a:r>
            <a:r>
              <a:rPr lang="ja-JP" altLang="en-US" dirty="0">
                <a:solidFill>
                  <a:prstClr val="black"/>
                </a:solidFill>
              </a:rPr>
              <a:t>同時に、商品を買ってもらう</a:t>
            </a:r>
            <a:r>
              <a:rPr lang="en-US" altLang="ja-JP" dirty="0">
                <a:solidFill>
                  <a:prstClr val="black"/>
                </a:solidFill>
              </a:rPr>
              <a:t>)</a:t>
            </a:r>
            <a:r>
              <a:rPr lang="ja-JP" altLang="en-US" dirty="0">
                <a:solidFill>
                  <a:prstClr val="black"/>
                </a:solidFill>
              </a:rPr>
              <a:t>ということは、簡単に</a:t>
            </a:r>
            <a:endParaRPr lang="en-US" altLang="ja-JP" dirty="0">
              <a:solidFill>
                <a:prstClr val="black"/>
              </a:solidFill>
            </a:endParaRPr>
          </a:p>
          <a:p>
            <a:pPr lvl="0">
              <a:defRPr/>
            </a:pPr>
            <a:r>
              <a:rPr lang="en-US" altLang="ja-JP" dirty="0">
                <a:solidFill>
                  <a:prstClr val="black"/>
                </a:solidFill>
              </a:rPr>
              <a:t>  </a:t>
            </a:r>
            <a:r>
              <a:rPr lang="ja-JP" altLang="en-US" dirty="0">
                <a:solidFill>
                  <a:prstClr val="black"/>
                </a:solidFill>
              </a:rPr>
              <a:t>出来るでしょうか。</a:t>
            </a:r>
          </a:p>
          <a:p>
            <a:endParaRPr kumimoji="1" lang="en-US" altLang="ja-JP"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33</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1" dirty="0">
                <a:solidFill>
                  <a:prstClr val="black"/>
                </a:solidFill>
              </a:rPr>
              <a:t>【</a:t>
            </a:r>
            <a:r>
              <a:rPr lang="ja-JP" altLang="en-US" b="1" dirty="0">
                <a:solidFill>
                  <a:prstClr val="black"/>
                </a:solidFill>
              </a:rPr>
              <a:t>ロールプレイ①</a:t>
            </a:r>
            <a:r>
              <a:rPr lang="en-US" altLang="ja-JP" b="1" dirty="0">
                <a:solidFill>
                  <a:prstClr val="black"/>
                </a:solidFill>
              </a:rPr>
              <a:t>】</a:t>
            </a:r>
            <a:r>
              <a:rPr lang="ja-JP" altLang="en-US" b="1" dirty="0">
                <a:solidFill>
                  <a:prstClr val="black"/>
                </a:solidFill>
              </a:rPr>
              <a:t>「紹介すればだれでも稼げる</a:t>
            </a:r>
            <a:r>
              <a:rPr lang="en-US" altLang="ja-JP" b="1" dirty="0">
                <a:solidFill>
                  <a:prstClr val="black"/>
                </a:solidFill>
              </a:rPr>
              <a:t>?</a:t>
            </a:r>
            <a:r>
              <a:rPr lang="ja-JP" altLang="en-US" b="1" dirty="0">
                <a:solidFill>
                  <a:prstClr val="black"/>
                </a:solidFill>
              </a:rPr>
              <a:t>」</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クーリング・オフ</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消費生活センター</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lvl="0">
              <a:defRPr/>
            </a:pPr>
            <a:endParaRPr lang="ja-JP" altLang="en-US" b="1" dirty="0">
              <a:solidFill>
                <a:prstClr val="black"/>
              </a:solidFill>
            </a:endParaRPr>
          </a:p>
          <a:p>
            <a:pPr lvl="0">
              <a:defRPr/>
            </a:pPr>
            <a:endParaRPr lang="ja-JP" altLang="en-US" dirty="0">
              <a:solidFill>
                <a:prstClr val="black"/>
              </a:solidFill>
            </a:endParaRPr>
          </a:p>
          <a:p>
            <a:pPr lvl="0">
              <a:defRPr/>
            </a:pPr>
            <a:r>
              <a:rPr lang="ja-JP" altLang="en-US" dirty="0">
                <a:solidFill>
                  <a:prstClr val="black"/>
                </a:solidFill>
              </a:rPr>
              <a:t>それぞれの項目で、あなたはどのように考えるか、書いてみましょう。</a:t>
            </a:r>
          </a:p>
          <a:p>
            <a:pPr lvl="0">
              <a:defRPr/>
            </a:pPr>
            <a:r>
              <a:rPr lang="ja-JP" altLang="en-US" dirty="0">
                <a:solidFill>
                  <a:prstClr val="black"/>
                </a:solidFill>
              </a:rPr>
              <a:t>考えるヒントが書かれていますが、自分ならどうするかなど、いろいろな角度から</a:t>
            </a:r>
          </a:p>
          <a:p>
            <a:pPr lvl="0">
              <a:defRPr/>
            </a:pPr>
            <a:r>
              <a:rPr lang="ja-JP" altLang="en-US" dirty="0">
                <a:solidFill>
                  <a:prstClr val="black"/>
                </a:solidFill>
              </a:rPr>
              <a:t>考えましょう。</a:t>
            </a:r>
          </a:p>
          <a:p>
            <a:pPr lvl="0">
              <a:defRPr/>
            </a:pPr>
            <a:endParaRPr lang="ja-JP" altLang="en-US" dirty="0">
              <a:solidFill>
                <a:prstClr val="black"/>
              </a:solidFill>
            </a:endParaRPr>
          </a:p>
          <a:p>
            <a:pPr lvl="0">
              <a:defRPr/>
            </a:pPr>
            <a:r>
              <a:rPr lang="en-US" altLang="ja-JP" b="1" dirty="0">
                <a:solidFill>
                  <a:prstClr val="black"/>
                </a:solidFill>
              </a:rPr>
              <a:t>【</a:t>
            </a:r>
            <a:r>
              <a:rPr lang="ja-JP" altLang="en-US" b="1" dirty="0">
                <a:solidFill>
                  <a:prstClr val="black"/>
                </a:solidFill>
              </a:rPr>
              <a:t>展開</a:t>
            </a:r>
            <a:r>
              <a:rPr lang="en-US" altLang="ja-JP" b="1" dirty="0">
                <a:solidFill>
                  <a:prstClr val="black"/>
                </a:solidFill>
              </a:rPr>
              <a:t>】</a:t>
            </a:r>
            <a:r>
              <a:rPr lang="ja-JP" altLang="en-US" dirty="0">
                <a:solidFill>
                  <a:prstClr val="black"/>
                </a:solidFill>
              </a:rPr>
              <a:t>このテーマ内容を使う観点</a:t>
            </a:r>
          </a:p>
          <a:p>
            <a:pPr lvl="0">
              <a:defRPr/>
            </a:pPr>
            <a:r>
              <a:rPr lang="ja-JP" altLang="en-US" dirty="0">
                <a:solidFill>
                  <a:prstClr val="black"/>
                </a:solidFill>
              </a:rPr>
              <a:t>■様々な角度から問題点を見つけることで、批判的な意識を持てるようになる。　</a:t>
            </a:r>
          </a:p>
          <a:p>
            <a:pPr lvl="0">
              <a:defRPr/>
            </a:pPr>
            <a:r>
              <a:rPr lang="ja-JP" altLang="en-US" dirty="0">
                <a:solidFill>
                  <a:prstClr val="black"/>
                </a:solidFill>
              </a:rPr>
              <a:t>　　⇒「必要ない」</a:t>
            </a:r>
            <a:r>
              <a:rPr lang="en-US" altLang="ja-JP" dirty="0">
                <a:solidFill>
                  <a:prstClr val="black"/>
                </a:solidFill>
              </a:rPr>
              <a:t>(</a:t>
            </a:r>
            <a:r>
              <a:rPr lang="ja-JP" altLang="en-US" dirty="0">
                <a:solidFill>
                  <a:prstClr val="black"/>
                </a:solidFill>
              </a:rPr>
              <a:t>断る</a:t>
            </a:r>
            <a:r>
              <a:rPr lang="en-US" altLang="ja-JP" dirty="0">
                <a:solidFill>
                  <a:prstClr val="black"/>
                </a:solidFill>
              </a:rPr>
              <a:t>)</a:t>
            </a:r>
            <a:r>
              <a:rPr lang="ja-JP" altLang="en-US" dirty="0">
                <a:solidFill>
                  <a:prstClr val="black"/>
                </a:solidFill>
              </a:rPr>
              <a:t>という選択もできるようになる。</a:t>
            </a:r>
          </a:p>
          <a:p>
            <a:pPr lvl="0">
              <a:defRPr/>
            </a:pPr>
            <a:r>
              <a:rPr lang="ja-JP" altLang="en-US" dirty="0">
                <a:solidFill>
                  <a:prstClr val="black"/>
                </a:solidFill>
              </a:rPr>
              <a:t>■「消費者保護」の必要性に気付く。</a:t>
            </a:r>
          </a:p>
          <a:p>
            <a:pPr lvl="0">
              <a:defRPr/>
            </a:pPr>
            <a:endParaRPr lang="ja-JP" altLang="en-US" dirty="0">
              <a:solidFill>
                <a:prstClr val="black"/>
              </a:solidFill>
            </a:endParaRPr>
          </a:p>
          <a:p>
            <a:pPr lvl="0">
              <a:defRPr/>
            </a:pPr>
            <a:r>
              <a:rPr lang="en-US" altLang="ja-JP" b="1" dirty="0">
                <a:solidFill>
                  <a:prstClr val="black"/>
                </a:solidFill>
              </a:rPr>
              <a:t>【</a:t>
            </a:r>
            <a:r>
              <a:rPr lang="ja-JP" altLang="en-US" b="1" dirty="0">
                <a:solidFill>
                  <a:prstClr val="black"/>
                </a:solidFill>
              </a:rPr>
              <a:t>指導のポイント</a:t>
            </a:r>
            <a:r>
              <a:rPr lang="en-US" altLang="ja-JP" b="1" dirty="0">
                <a:solidFill>
                  <a:prstClr val="black"/>
                </a:solidFill>
              </a:rPr>
              <a:t>】</a:t>
            </a:r>
            <a:endParaRPr lang="ja-JP" altLang="en-US" b="1" dirty="0">
              <a:solidFill>
                <a:prstClr val="black"/>
              </a:solidFill>
            </a:endParaRPr>
          </a:p>
          <a:p>
            <a:pPr lvl="0">
              <a:defRPr/>
            </a:pPr>
            <a:r>
              <a:rPr lang="ja-JP" altLang="en-US" dirty="0">
                <a:solidFill>
                  <a:prstClr val="black"/>
                </a:solidFill>
              </a:rPr>
              <a:t>★「マルチ商法」は、甘い話で勧誘を受け、その後、誘う側になると「加害者」になる</a:t>
            </a:r>
          </a:p>
          <a:p>
            <a:pPr lvl="0">
              <a:defRPr/>
            </a:pPr>
            <a:r>
              <a:rPr lang="ja-JP" altLang="en-US" dirty="0">
                <a:solidFill>
                  <a:prstClr val="black"/>
                </a:solidFill>
              </a:rPr>
              <a:t>　　可能性もあります。</a:t>
            </a:r>
          </a:p>
          <a:p>
            <a:pPr lvl="0">
              <a:defRPr/>
            </a:pPr>
            <a:r>
              <a:rPr lang="ja-JP" altLang="en-US" dirty="0">
                <a:solidFill>
                  <a:prstClr val="black"/>
                </a:solidFill>
              </a:rPr>
              <a:t>★契約のしくみを理解し、リスクを想像することで、契約に慎重さを持ちましょう。</a:t>
            </a:r>
          </a:p>
          <a:p>
            <a:pPr lvl="0">
              <a:defRPr/>
            </a:pPr>
            <a:endParaRPr lang="ja-JP" altLang="en-US" b="1" dirty="0">
              <a:solidFill>
                <a:prstClr val="black"/>
              </a:solidFill>
            </a:endParaRPr>
          </a:p>
          <a:p>
            <a:pPr lvl="0">
              <a:defRPr/>
            </a:pPr>
            <a:r>
              <a:rPr lang="en-US" altLang="ja-JP" b="1" dirty="0">
                <a:solidFill>
                  <a:prstClr val="black"/>
                </a:solidFill>
              </a:rPr>
              <a:t>【</a:t>
            </a:r>
            <a:r>
              <a:rPr lang="ja-JP" altLang="en-US" b="1" dirty="0">
                <a:solidFill>
                  <a:prstClr val="black"/>
                </a:solidFill>
              </a:rPr>
              <a:t>評価のポイント</a:t>
            </a:r>
            <a:r>
              <a:rPr lang="en-US" altLang="ja-JP" b="1" dirty="0">
                <a:solidFill>
                  <a:prstClr val="black"/>
                </a:solidFill>
              </a:rPr>
              <a:t>】</a:t>
            </a:r>
            <a:endParaRPr lang="ja-JP" altLang="en-US" b="1" dirty="0">
              <a:solidFill>
                <a:prstClr val="black"/>
              </a:solidFill>
            </a:endParaRPr>
          </a:p>
          <a:p>
            <a:pPr lvl="0">
              <a:defRPr/>
            </a:pPr>
            <a:r>
              <a:rPr lang="ja-JP" altLang="en-US" dirty="0">
                <a:solidFill>
                  <a:prstClr val="black"/>
                </a:solidFill>
              </a:rPr>
              <a:t>・マルチ商法のしくみを理解した上で、契約に対して慎重さを持つようにする意識を</a:t>
            </a:r>
          </a:p>
          <a:p>
            <a:pPr lvl="0">
              <a:defRPr/>
            </a:pPr>
            <a:r>
              <a:rPr lang="ja-JP" altLang="en-US" dirty="0">
                <a:solidFill>
                  <a:prstClr val="black"/>
                </a:solidFill>
              </a:rPr>
              <a:t>　持てるようになっているか。</a:t>
            </a:r>
          </a:p>
          <a:p>
            <a:pPr lvl="0">
              <a:defRPr/>
            </a:pPr>
            <a:r>
              <a:rPr lang="ja-JP" altLang="en-US" dirty="0">
                <a:solidFill>
                  <a:prstClr val="black"/>
                </a:solidFill>
              </a:rPr>
              <a:t>・呼び出しや、甘い誘いに、簡単にのらないように意識できているか。</a:t>
            </a:r>
            <a:endParaRPr lang="en-US" altLang="ja-JP" dirty="0">
              <a:solidFill>
                <a:prstClr val="black"/>
              </a:solidFill>
            </a:endParaRPr>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34</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lvl="0">
              <a:defRPr/>
            </a:pPr>
            <a:r>
              <a:rPr lang="en-US" altLang="ja-JP" b="1" dirty="0">
                <a:solidFill>
                  <a:prstClr val="black"/>
                </a:solidFill>
              </a:rPr>
              <a:t>【</a:t>
            </a:r>
            <a:r>
              <a:rPr lang="ja-JP" altLang="en-US" b="1" dirty="0">
                <a:solidFill>
                  <a:prstClr val="black"/>
                </a:solidFill>
              </a:rPr>
              <a:t>ロールプレイ②</a:t>
            </a:r>
            <a:r>
              <a:rPr lang="en-US" altLang="ja-JP" b="1" dirty="0">
                <a:solidFill>
                  <a:prstClr val="black"/>
                </a:solidFill>
              </a:rPr>
              <a:t>】</a:t>
            </a:r>
            <a:r>
              <a:rPr lang="ja-JP" altLang="en-US" b="1" dirty="0">
                <a:solidFill>
                  <a:prstClr val="black"/>
                </a:solidFill>
              </a:rPr>
              <a:t>「店舗での返品はできないの</a:t>
            </a:r>
            <a:r>
              <a:rPr lang="en-US" altLang="ja-JP" b="1" dirty="0">
                <a:solidFill>
                  <a:prstClr val="black"/>
                </a:solidFill>
              </a:rPr>
              <a:t>?</a:t>
            </a:r>
            <a:r>
              <a:rPr lang="ja-JP" altLang="en-US" b="1" dirty="0">
                <a:solidFill>
                  <a:prstClr val="black"/>
                </a:solidFill>
              </a:rPr>
              <a:t>」</a:t>
            </a:r>
            <a:r>
              <a:rPr lang="en-US" altLang="ja-JP" b="1" dirty="0">
                <a:solidFill>
                  <a:prstClr val="black"/>
                </a:solidFill>
              </a:rPr>
              <a:t>…【</a:t>
            </a:r>
            <a:r>
              <a:rPr lang="ja-JP" altLang="en-US" b="1" dirty="0">
                <a:solidFill>
                  <a:prstClr val="black"/>
                </a:solidFill>
              </a:rPr>
              <a:t>契約</a:t>
            </a:r>
            <a:r>
              <a:rPr lang="en-US" altLang="ja-JP" b="1" dirty="0">
                <a:solidFill>
                  <a:prstClr val="black"/>
                </a:solidFill>
              </a:rPr>
              <a:t>】</a:t>
            </a:r>
            <a:endParaRPr lang="ja-JP" altLang="en-US" b="1" dirty="0">
              <a:solidFill>
                <a:prstClr val="black"/>
              </a:solidFill>
            </a:endParaRPr>
          </a:p>
          <a:p>
            <a:pPr lvl="0">
              <a:defRPr/>
            </a:pPr>
            <a:endParaRPr lang="en-US" altLang="ja-JP" b="1" dirty="0">
              <a:solidFill>
                <a:prstClr val="black"/>
              </a:solidFill>
            </a:endParaRPr>
          </a:p>
          <a:p>
            <a:pPr lvl="0">
              <a:defRPr/>
            </a:pPr>
            <a:r>
              <a:rPr lang="en-US" altLang="ja-JP" b="1" dirty="0">
                <a:solidFill>
                  <a:prstClr val="black"/>
                </a:solidFill>
              </a:rPr>
              <a:t>【</a:t>
            </a:r>
            <a:r>
              <a:rPr lang="ja-JP" altLang="en-US" b="1" dirty="0">
                <a:solidFill>
                  <a:prstClr val="black"/>
                </a:solidFill>
              </a:rPr>
              <a:t>特徴</a:t>
            </a:r>
            <a:r>
              <a:rPr lang="en-US" altLang="ja-JP" b="1" dirty="0">
                <a:solidFill>
                  <a:prstClr val="black"/>
                </a:solidFill>
              </a:rPr>
              <a:t>】</a:t>
            </a:r>
            <a:r>
              <a:rPr lang="ja-JP" altLang="en-US" dirty="0">
                <a:solidFill>
                  <a:prstClr val="black"/>
                </a:solidFill>
              </a:rPr>
              <a:t>・普段の生活で、一番多く利用していると思われる店舗での商品購入。</a:t>
            </a:r>
            <a:endParaRPr lang="en-US" altLang="ja-JP" dirty="0">
              <a:solidFill>
                <a:prstClr val="black"/>
              </a:solidFill>
            </a:endParaRPr>
          </a:p>
          <a:p>
            <a:pPr lvl="0">
              <a:defRPr/>
            </a:pPr>
            <a:r>
              <a:rPr lang="en-US" altLang="ja-JP" dirty="0">
                <a:solidFill>
                  <a:prstClr val="black"/>
                </a:solidFill>
              </a:rPr>
              <a:t>          </a:t>
            </a:r>
            <a:r>
              <a:rPr lang="ja-JP" altLang="en-US" dirty="0">
                <a:solidFill>
                  <a:prstClr val="black"/>
                </a:solidFill>
              </a:rPr>
              <a:t>　 ・</a:t>
            </a:r>
            <a:r>
              <a:rPr lang="en-US" altLang="ja-JP" dirty="0">
                <a:solidFill>
                  <a:prstClr val="black"/>
                </a:solidFill>
              </a:rPr>
              <a:t>｢</a:t>
            </a:r>
            <a:r>
              <a:rPr lang="ja-JP" altLang="en-US" dirty="0">
                <a:solidFill>
                  <a:prstClr val="black"/>
                </a:solidFill>
              </a:rPr>
              <a:t>気が変わった」等の自分の都合での返品の場合を想定。</a:t>
            </a:r>
          </a:p>
          <a:p>
            <a:pPr lvl="0">
              <a:defRPr/>
            </a:pPr>
            <a:r>
              <a:rPr lang="ja-JP" altLang="en-US" dirty="0">
                <a:solidFill>
                  <a:prstClr val="black"/>
                </a:solidFill>
              </a:rPr>
              <a:t>　　　　  　</a:t>
            </a:r>
            <a:r>
              <a:rPr lang="en-US" altLang="ja-JP" dirty="0">
                <a:solidFill>
                  <a:prstClr val="black"/>
                </a:solidFill>
              </a:rPr>
              <a:t>(</a:t>
            </a:r>
            <a:r>
              <a:rPr lang="ja-JP" altLang="en-US" dirty="0">
                <a:solidFill>
                  <a:prstClr val="black"/>
                </a:solidFill>
              </a:rPr>
              <a:t>商品の不具合があった場合は別</a:t>
            </a:r>
            <a:r>
              <a:rPr lang="en-US" altLang="ja-JP" dirty="0">
                <a:solidFill>
                  <a:prstClr val="black"/>
                </a:solidFill>
              </a:rPr>
              <a:t>)</a:t>
            </a:r>
            <a:endParaRPr lang="ja-JP" altLang="en-US" dirty="0">
              <a:solidFill>
                <a:prstClr val="black"/>
              </a:solidFill>
            </a:endParaRPr>
          </a:p>
          <a:p>
            <a:pPr lvl="0">
              <a:defRPr/>
            </a:pPr>
            <a:r>
              <a:rPr lang="ja-JP" altLang="en-US" dirty="0">
                <a:solidFill>
                  <a:prstClr val="black"/>
                </a:solidFill>
              </a:rPr>
              <a:t>　　　　 </a:t>
            </a:r>
          </a:p>
          <a:p>
            <a:pPr lvl="0">
              <a:defRPr/>
            </a:pPr>
            <a:r>
              <a:rPr lang="en-US" altLang="ja-JP" b="1" dirty="0">
                <a:solidFill>
                  <a:prstClr val="black"/>
                </a:solidFill>
              </a:rPr>
              <a:t>【</a:t>
            </a:r>
            <a:r>
              <a:rPr lang="ja-JP" altLang="en-US" b="1" dirty="0">
                <a:solidFill>
                  <a:prstClr val="black"/>
                </a:solidFill>
              </a:rPr>
              <a:t>起こしやすい行動</a:t>
            </a:r>
            <a:r>
              <a:rPr lang="en-US" altLang="ja-JP" b="1" dirty="0">
                <a:solidFill>
                  <a:prstClr val="black"/>
                </a:solidFill>
              </a:rPr>
              <a:t>】</a:t>
            </a:r>
            <a:endParaRPr lang="ja-JP" altLang="en-US" b="1" dirty="0">
              <a:solidFill>
                <a:prstClr val="black"/>
              </a:solidFill>
            </a:endParaRPr>
          </a:p>
          <a:p>
            <a:pPr lvl="0">
              <a:defRPr/>
            </a:pPr>
            <a:r>
              <a:rPr lang="ja-JP" altLang="en-US" dirty="0">
                <a:solidFill>
                  <a:prstClr val="black"/>
                </a:solidFill>
              </a:rPr>
              <a:t>　　　　　・「返品できることが当たり前」と考えている。</a:t>
            </a:r>
          </a:p>
          <a:p>
            <a:pPr lvl="0">
              <a:defRPr/>
            </a:pPr>
            <a:r>
              <a:rPr lang="ja-JP" altLang="en-US" dirty="0">
                <a:solidFill>
                  <a:prstClr val="black"/>
                </a:solidFill>
              </a:rPr>
              <a:t>　　　　　・「返品」「返金」に関する店の対応を確認をせずに、申し出てしまう。</a:t>
            </a:r>
          </a:p>
          <a:p>
            <a:pPr lvl="0">
              <a:defRPr/>
            </a:pPr>
            <a:endParaRPr lang="ja-JP" altLang="en-US" b="1" dirty="0">
              <a:solidFill>
                <a:prstClr val="black"/>
              </a:solidFill>
            </a:endParaRPr>
          </a:p>
          <a:p>
            <a:pPr lvl="0">
              <a:defRPr/>
            </a:pPr>
            <a:r>
              <a:rPr lang="en-US" altLang="ja-JP" b="1" dirty="0">
                <a:solidFill>
                  <a:prstClr val="black"/>
                </a:solidFill>
              </a:rPr>
              <a:t>【</a:t>
            </a:r>
            <a:r>
              <a:rPr lang="ja-JP" altLang="en-US" b="1" dirty="0">
                <a:solidFill>
                  <a:prstClr val="black"/>
                </a:solidFill>
              </a:rPr>
              <a:t>課題</a:t>
            </a:r>
            <a:r>
              <a:rPr lang="en-US" altLang="ja-JP" b="1" dirty="0">
                <a:solidFill>
                  <a:prstClr val="black"/>
                </a:solidFill>
              </a:rPr>
              <a:t>】 </a:t>
            </a:r>
            <a:r>
              <a:rPr lang="ja-JP" altLang="en-US" dirty="0">
                <a:solidFill>
                  <a:prstClr val="black"/>
                </a:solidFill>
              </a:rPr>
              <a:t>このテーマで学んでほしいこと</a:t>
            </a:r>
          </a:p>
          <a:p>
            <a:pPr lvl="0">
              <a:defRPr/>
            </a:pPr>
            <a:r>
              <a:rPr lang="ja-JP" altLang="en-US" dirty="0">
                <a:solidFill>
                  <a:prstClr val="black"/>
                </a:solidFill>
              </a:rPr>
              <a:t>■契約の責任について意識する。</a:t>
            </a:r>
          </a:p>
          <a:p>
            <a:pPr lvl="0">
              <a:defRPr/>
            </a:pPr>
            <a:r>
              <a:rPr lang="ja-JP" altLang="en-US" dirty="0">
                <a:solidFill>
                  <a:prstClr val="black"/>
                </a:solidFill>
              </a:rPr>
              <a:t>■販売者側の立場も考える。</a:t>
            </a:r>
          </a:p>
          <a:p>
            <a:pPr lvl="0">
              <a:defRPr/>
            </a:pPr>
            <a:endParaRPr lang="ja-JP" altLang="en-US" dirty="0">
              <a:solidFill>
                <a:prstClr val="black"/>
              </a:solidFill>
            </a:endParaRPr>
          </a:p>
          <a:p>
            <a:pPr lvl="0">
              <a:defRPr/>
            </a:pPr>
            <a:r>
              <a:rPr lang="en-US" altLang="ja-JP" b="1" dirty="0">
                <a:solidFill>
                  <a:prstClr val="black"/>
                </a:solidFill>
              </a:rPr>
              <a:t>【</a:t>
            </a:r>
            <a:r>
              <a:rPr lang="ja-JP" altLang="en-US" b="1" dirty="0">
                <a:solidFill>
                  <a:prstClr val="black"/>
                </a:solidFill>
              </a:rPr>
              <a:t>留意する点</a:t>
            </a:r>
            <a:r>
              <a:rPr lang="en-US" altLang="ja-JP" dirty="0">
                <a:solidFill>
                  <a:prstClr val="black"/>
                </a:solidFill>
              </a:rPr>
              <a:t>】(</a:t>
            </a:r>
            <a:r>
              <a:rPr lang="ja-JP" altLang="en-US" dirty="0">
                <a:solidFill>
                  <a:prstClr val="black"/>
                </a:solidFill>
              </a:rPr>
              <a:t>アドバイス</a:t>
            </a:r>
            <a:r>
              <a:rPr lang="en-US" altLang="ja-JP" dirty="0">
                <a:solidFill>
                  <a:prstClr val="black"/>
                </a:solidFill>
              </a:rPr>
              <a:t>)</a:t>
            </a:r>
            <a:endParaRPr lang="ja-JP" altLang="en-US" dirty="0">
              <a:solidFill>
                <a:prstClr val="black"/>
              </a:solidFill>
            </a:endParaRPr>
          </a:p>
          <a:p>
            <a:pPr lvl="0">
              <a:defRPr/>
            </a:pPr>
            <a:r>
              <a:rPr lang="ja-JP" altLang="en-US" dirty="0">
                <a:solidFill>
                  <a:prstClr val="black"/>
                </a:solidFill>
              </a:rPr>
              <a:t>・「契約」の視点で、自分の行動を振り返ってみましょう。</a:t>
            </a:r>
          </a:p>
          <a:p>
            <a:pPr lvl="0">
              <a:defRPr/>
            </a:pPr>
            <a:r>
              <a:rPr lang="ja-JP" altLang="en-US" dirty="0">
                <a:solidFill>
                  <a:prstClr val="black"/>
                </a:solidFill>
              </a:rPr>
              <a:t>・販売者の対応の理由・根拠を考えてみましょう。</a:t>
            </a:r>
          </a:p>
          <a:p>
            <a:pPr lvl="0"/>
            <a:endParaRPr lang="en-US" altLang="ja-JP" dirty="0">
              <a:solidFill>
                <a:prstClr val="black"/>
              </a:solidFill>
            </a:endParaRPr>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35</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ロールプレイ②</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「店舗での返品はできないの</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契約</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それぞれの項目で、あなたはどのように考えるか、書いてみましょう。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考えるヒントが書かれていますが、自分ならどうするかなど、いろいろな角度から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考えましょう。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展開</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このテーマ内容を使う観点</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■消費者と販売者の視点で、契約の責任を見直しましょう。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⇒適切な行動を見つけ出す。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■普段使う店舗での「返品ルール」は、その店でのサービスであることを知る</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指導のポイント</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★「店舗販売」では、販売者によってサービスの内容も様々あります。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返品もサービスの一つです。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★「契約</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法的拘束力のある約束」という事を思い出してみましょう。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評価のポイント</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・販売方法によってルールが異なることを理解できたか。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・自立した消費者としての行動をイメージできるようになったか。</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endParaRPr kumimoji="1" lang="en-US" altLang="ja-JP"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36</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ロールプレイ③</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「一人暮らしを始めたら</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契約</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クーリング・オフ</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特徴</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・突然の訪問。</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mn-lt"/>
                <a:ea typeface="+mn-ea"/>
                <a:cs typeface="+mn-cs"/>
              </a:rPr>
              <a:t>        </a:t>
            </a:r>
            <a:r>
              <a:rPr kumimoji="1" lang="ja-JP" altLang="en-US" sz="1200" b="0" i="0" u="none" strike="noStrike" kern="1200" cap="none" spc="0" normalizeH="0" baseline="0" noProof="0">
                <a:ln>
                  <a:noFill/>
                </a:ln>
                <a:solidFill>
                  <a:prstClr val="black"/>
                </a:solidFill>
                <a:effectLst/>
                <a:uLnTx/>
                <a:uFillTx/>
                <a:latin typeface="+mn-lt"/>
                <a:ea typeface="+mn-ea"/>
                <a:cs typeface="+mn-cs"/>
              </a:rPr>
              <a:t>　</a:t>
            </a:r>
            <a:r>
              <a:rPr kumimoji="1" lang="ja-JP" altLang="en-US" sz="1200" b="0" i="0" u="none" strike="noStrike" kern="1200" cap="none" spc="0" normalizeH="0" noProof="0">
                <a:ln>
                  <a:noFill/>
                </a:ln>
                <a:solidFill>
                  <a:prstClr val="black"/>
                </a:solidFill>
                <a:effectLst/>
                <a:uLnTx/>
                <a:uFillTx/>
                <a:latin typeface="+mn-lt"/>
                <a:ea typeface="+mn-ea"/>
                <a:cs typeface="+mn-cs"/>
              </a:rPr>
              <a:t> </a:t>
            </a:r>
            <a:r>
              <a:rPr kumimoji="1" lang="en-US" altLang="ja-JP" sz="1200" b="0" i="0" u="none" strike="noStrike" kern="1200" cap="none" spc="0" normalizeH="0" baseline="0" noProof="0">
                <a:ln>
                  <a:noFill/>
                </a:ln>
                <a:solidFill>
                  <a:prstClr val="black"/>
                </a:solidFill>
                <a:effectLst/>
                <a:uLnTx/>
                <a:uFillTx/>
                <a:latin typeface="+mn-lt"/>
                <a:ea typeface="+mn-ea"/>
                <a:cs typeface="+mn-cs"/>
              </a:rPr>
              <a:t>  </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・強引な勧誘や、景品などの話を受け、不要な契約をきっぱり</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断りにくい状況を作られる。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起こしやすい行動</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・突然の訪問、勧誘に断りきれない。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・景品や割引の特典で断りにくい。</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課題</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 </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このテーマで学んでほしいこと</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■販売方法による契約のルールとその対処方法</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クーリング・オフ</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に気付く。</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■不要な契約に対する自分の意思表示の仕方を考える。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留意する点</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アドバイス</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・これは何という販売方法ですか。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・するつもりがなかった契約には、どのように対処すると良いと思いますか。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37</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ロールプレイ③</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「一人暮らしを始めたら</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契約</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クーリング・オフ</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それぞれの項目で、あなたはどのように考えるか、書いてみましょう。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考えるヒントが書かれていますが、自分ならどうするかなど、いろいろな角度から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考えましょう。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展開</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このテーマ内容を使う観点</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■この契約における問題点を見つける。⇒トラブル回避のための対策を考える。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例</a:t>
            </a:r>
            <a:r>
              <a:rPr kumimoji="1" lang="en-US" altLang="ja-JP" sz="1200" b="0"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訪問販売お断りの表示をする。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指導のポイント</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★「訪問販売」は、一人暮らしを始めると遭遇しやすいものです。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不要な契約であれば、きっぱりと断りましょう。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★もし、契約してしまったとしても、消費者保護のルールを思い出し、</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やってみましょう。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評価のポイント</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・訪問販売に対する「クーリング・オフ制度」に気が付けたか。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・「未成年者契約」の取り消しに気が付けたか。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・トラブルにならないようにする自分の行動を考えられたか。</a:t>
            </a: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endParaRPr kumimoji="1" lang="en-US" altLang="ja-JP"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38</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手紙</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「大人になる自分へ</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契約</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消費生活センター</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課題</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 </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このテーマで学んでほしいこと</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■契約についての注意点をトータルに振り返る。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展開</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このテーマ内容を使う観点</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■自分自身への手紙として、「契約」全般を整理する。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指導のポイント</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★「契約」には、様々な形がありますが、基本的なことを理解し、</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対処方法を知っておくと、金銭的な被害を防げます。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★大人になる未来の自分へのアドバイスをしましょう。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評価のポイント</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・消費生活における契約の基本を理解できているか。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・トラブルの対処として、法的制度と共に、相談するという事を覚えているか。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スライド番号プレースホルダー 3"/>
          <p:cNvSpPr>
            <a:spLocks noGrp="1"/>
          </p:cNvSpPr>
          <p:nvPr>
            <p:ph type="sldNum" sz="quarter" idx="10"/>
          </p:nvPr>
        </p:nvSpPr>
        <p:spPr/>
        <p:txBody>
          <a:bodyPr/>
          <a:lstStyle/>
          <a:p>
            <a:pPr>
              <a:defRPr/>
            </a:pPr>
            <a:fld id="{5F182EC2-B1AB-40AD-ABD0-D09ECE396F1F}" type="slidenum">
              <a:rPr lang="ja-JP" altLang="en-US" smtClean="0">
                <a:solidFill>
                  <a:prstClr val="black"/>
                </a:solidFill>
              </a:rPr>
              <a:pPr>
                <a:defRPr/>
              </a:pPr>
              <a:t>39</a:t>
            </a:fld>
            <a:endParaRPr lang="ja-JP" altLang="en-US">
              <a:solidFill>
                <a:prstClr val="black"/>
              </a:solidFill>
            </a:endParaRPr>
          </a:p>
        </p:txBody>
      </p:sp>
    </p:spTree>
    <p:extLst>
      <p:ext uri="{BB962C8B-B14F-4D97-AF65-F5344CB8AC3E}">
        <p14:creationId xmlns:p14="http://schemas.microsoft.com/office/powerpoint/2010/main" val="4238129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r>
              <a:rPr kumimoji="1" lang="ja-JP" altLang="en-US" dirty="0"/>
              <a:t>いかがでしたか。点数は何点になりましたか。</a:t>
            </a:r>
          </a:p>
          <a:p>
            <a:endParaRPr kumimoji="1" lang="ja-JP" altLang="en-US" dirty="0"/>
          </a:p>
          <a:p>
            <a:r>
              <a:rPr kumimoji="1" lang="ja-JP" altLang="en-US" dirty="0"/>
              <a:t>この数字が高いほど、リスキーな心理傾向が高いと考えられます。</a:t>
            </a:r>
          </a:p>
          <a:p>
            <a:endParaRPr kumimoji="1" lang="ja-JP" altLang="en-US" dirty="0"/>
          </a:p>
          <a:p>
            <a:r>
              <a:rPr kumimoji="1" lang="ja-JP" altLang="en-US" dirty="0"/>
              <a:t>６０点以上だと、勧誘を受けた時に契約してしまう人が</a:t>
            </a:r>
            <a:r>
              <a:rPr kumimoji="1" lang="en-US" altLang="ja-JP" dirty="0"/>
              <a:t>68.5%</a:t>
            </a:r>
            <a:r>
              <a:rPr kumimoji="1" lang="ja-JP" altLang="en-US" dirty="0"/>
              <a:t>いるという結果と</a:t>
            </a:r>
          </a:p>
          <a:p>
            <a:r>
              <a:rPr kumimoji="1" lang="ja-JP" altLang="en-US" dirty="0"/>
              <a:t>なっています。</a:t>
            </a:r>
          </a:p>
          <a:p>
            <a:endParaRPr kumimoji="1" lang="ja-JP" altLang="en-US" dirty="0"/>
          </a:p>
          <a:p>
            <a:r>
              <a:rPr kumimoji="1" lang="ja-JP" altLang="en-US" dirty="0"/>
              <a:t>合計点が高かった人は、リスキーな心理傾向が強いということを十分に認識し、</a:t>
            </a:r>
          </a:p>
          <a:p>
            <a:r>
              <a:rPr kumimoji="1" lang="ja-JP" altLang="en-US" dirty="0"/>
              <a:t>注意してください。</a:t>
            </a:r>
          </a:p>
          <a:p>
            <a:r>
              <a:rPr kumimoji="1" lang="ja-JP" altLang="en-US" dirty="0"/>
              <a:t>また、合計点が低かったとしても、油断は大敵です。低い点数でも</a:t>
            </a:r>
            <a:r>
              <a:rPr kumimoji="1" lang="en-US" altLang="ja-JP" dirty="0"/>
              <a:t>24.9%</a:t>
            </a:r>
            <a:r>
              <a:rPr kumimoji="1" lang="ja-JP" altLang="en-US" dirty="0"/>
              <a:t>の人は</a:t>
            </a:r>
          </a:p>
          <a:p>
            <a:r>
              <a:rPr kumimoji="1" lang="ja-JP" altLang="en-US" dirty="0"/>
              <a:t>契約したという結果も有りますので、</a:t>
            </a:r>
          </a:p>
          <a:p>
            <a:r>
              <a:rPr kumimoji="1" lang="ja-JP" altLang="en-US" dirty="0"/>
              <a:t>「絶対に大丈夫」ということはないということを理解しておきましょう。</a:t>
            </a:r>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4</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手紙</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「大人になる自分へ</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契約</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消費生活センター</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課題</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 </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このテーマで学んでほしいこと</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■契約についての注意点をトータルに振り返る。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展開</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このテーマ内容を使う観点</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■自分自身への手紙として、「契約」全般を整理する。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指導のポイント</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★「契約」には、様々な形がありますが、基本的なことを理解し、</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　　対処方法を知っておくと、金銭的な被害を防げます。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★大人になる未来の自分へのアドバイスをしましょう。</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1200" b="1" i="0" u="none" strike="noStrike" kern="1200" cap="none" spc="0" normalizeH="0" baseline="0" noProof="0" dirty="0">
                <a:ln>
                  <a:noFill/>
                </a:ln>
                <a:solidFill>
                  <a:prstClr val="black"/>
                </a:solidFill>
                <a:effectLst/>
                <a:uLnTx/>
                <a:uFillTx/>
                <a:latin typeface="+mn-lt"/>
                <a:ea typeface="+mn-ea"/>
                <a:cs typeface="+mn-cs"/>
              </a:rPr>
              <a:t>評価のポイント</a:t>
            </a:r>
            <a:r>
              <a:rPr kumimoji="1" lang="en-US" altLang="ja-JP" sz="1200" b="1" i="0" u="none" strike="noStrike" kern="1200" cap="none" spc="0" normalizeH="0" baseline="0" noProof="0" dirty="0">
                <a:ln>
                  <a:noFill/>
                </a:ln>
                <a:solidFill>
                  <a:prstClr val="black"/>
                </a:solidFill>
                <a:effectLst/>
                <a:uLnTx/>
                <a:uFillTx/>
                <a:latin typeface="+mn-lt"/>
                <a:ea typeface="+mn-ea"/>
                <a:cs typeface="+mn-cs"/>
              </a:rPr>
              <a:t>】</a:t>
            </a:r>
            <a:endParaRPr kumimoji="1" lang="ja-JP" altLang="en-US" sz="12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・消費生活における契約の基本を理解できているか。</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n-lt"/>
                <a:ea typeface="+mn-ea"/>
                <a:cs typeface="+mn-cs"/>
              </a:rPr>
              <a:t>・トラブルの対処として、法的制度と共に、相談するという事を覚えているか。</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スライド番号プレースホルダー 3"/>
          <p:cNvSpPr>
            <a:spLocks noGrp="1"/>
          </p:cNvSpPr>
          <p:nvPr>
            <p:ph type="sldNum" sz="quarter" idx="10"/>
          </p:nvPr>
        </p:nvSpPr>
        <p:spPr/>
        <p:txBody>
          <a:bodyPr/>
          <a:lstStyle/>
          <a:p>
            <a:pPr>
              <a:defRPr/>
            </a:pPr>
            <a:fld id="{5F182EC2-B1AB-40AD-ABD0-D09ECE396F1F}" type="slidenum">
              <a:rPr lang="ja-JP" altLang="en-US" smtClean="0">
                <a:solidFill>
                  <a:prstClr val="black"/>
                </a:solidFill>
              </a:rPr>
              <a:pPr>
                <a:defRPr/>
              </a:pPr>
              <a:t>40</a:t>
            </a:fld>
            <a:endParaRPr lang="ja-JP" altLang="en-US">
              <a:solidFill>
                <a:prstClr val="black"/>
              </a:solidFill>
            </a:endParaRPr>
          </a:p>
        </p:txBody>
      </p:sp>
    </p:spTree>
    <p:extLst>
      <p:ext uri="{BB962C8B-B14F-4D97-AF65-F5344CB8AC3E}">
        <p14:creationId xmlns:p14="http://schemas.microsoft.com/office/powerpoint/2010/main" val="423812998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最後に、何か困った時に相談する場所として、滋賀県</a:t>
            </a:r>
            <a:r>
              <a:rPr lang="ja-JP" altLang="en-US" dirty="0"/>
              <a:t>消費生活センターを</a:t>
            </a:r>
          </a:p>
          <a:p>
            <a:r>
              <a:rPr lang="ja-JP" altLang="en-US" dirty="0"/>
              <a:t>ご紹介します。</a:t>
            </a:r>
          </a:p>
          <a:p>
            <a:r>
              <a:rPr lang="ja-JP" altLang="en-US" dirty="0"/>
              <a:t>直接相談員が対応する電話番号は、</a:t>
            </a:r>
            <a:r>
              <a:rPr lang="en-US" altLang="ja-JP" dirty="0"/>
              <a:t>0749-23-0999</a:t>
            </a:r>
            <a:r>
              <a:rPr lang="ja-JP" altLang="en-US" dirty="0"/>
              <a:t>　です。</a:t>
            </a:r>
          </a:p>
          <a:p>
            <a:r>
              <a:rPr lang="ja-JP" altLang="en-US" dirty="0"/>
              <a:t>相談時間は、午前</a:t>
            </a:r>
            <a:r>
              <a:rPr lang="en-US" altLang="ja-JP" dirty="0"/>
              <a:t>9</a:t>
            </a:r>
            <a:r>
              <a:rPr lang="ja-JP" altLang="en-US" dirty="0"/>
              <a:t>時</a:t>
            </a:r>
            <a:r>
              <a:rPr lang="en-US" altLang="ja-JP" dirty="0"/>
              <a:t>15</a:t>
            </a:r>
            <a:r>
              <a:rPr lang="ja-JP" altLang="en-US" dirty="0"/>
              <a:t>分～午後</a:t>
            </a:r>
            <a:r>
              <a:rPr lang="en-US" altLang="ja-JP" dirty="0"/>
              <a:t>4</a:t>
            </a:r>
            <a:r>
              <a:rPr lang="ja-JP" altLang="en-US" dirty="0"/>
              <a:t>時までです。</a:t>
            </a:r>
          </a:p>
          <a:p>
            <a:r>
              <a:rPr lang="ja-JP" altLang="en-US" dirty="0"/>
              <a:t>平日と土曜はやっています。</a:t>
            </a:r>
          </a:p>
          <a:p>
            <a:endParaRPr lang="ja-JP" altLang="en-US" dirty="0"/>
          </a:p>
          <a:p>
            <a:r>
              <a:rPr lang="ja-JP" altLang="en-US" dirty="0"/>
              <a:t>消費者ホットラインは、「</a:t>
            </a:r>
            <a:r>
              <a:rPr lang="en-US" altLang="ja-JP" dirty="0"/>
              <a:t>188</a:t>
            </a:r>
            <a:r>
              <a:rPr lang="ja-JP" altLang="en-US" dirty="0"/>
              <a:t>」でしたね。</a:t>
            </a:r>
          </a:p>
          <a:p>
            <a:r>
              <a:rPr kumimoji="1" lang="ja-JP" altLang="en-US" dirty="0"/>
              <a:t>ぜひ覚えておいてください。</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5F182EC2-B1AB-40AD-ABD0-D09ECE396F1F}" type="slidenum">
              <a:rPr lang="ja-JP" altLang="en-US" smtClean="0">
                <a:solidFill>
                  <a:prstClr val="black"/>
                </a:solidFill>
              </a:rPr>
              <a:pPr>
                <a:defRPr/>
              </a:pPr>
              <a:t>41</a:t>
            </a:fld>
            <a:endParaRPr lang="ja-JP" altLang="en-US">
              <a:solidFill>
                <a:prstClr val="black"/>
              </a:solidFill>
            </a:endParaRPr>
          </a:p>
        </p:txBody>
      </p:sp>
    </p:spTree>
    <p:extLst>
      <p:ext uri="{BB962C8B-B14F-4D97-AF65-F5344CB8AC3E}">
        <p14:creationId xmlns:p14="http://schemas.microsoft.com/office/powerpoint/2010/main" val="4238129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r>
              <a:rPr kumimoji="1" lang="ja-JP" altLang="en-US" dirty="0"/>
              <a:t>もう一つ、チェックしてみましょう。</a:t>
            </a:r>
          </a:p>
          <a:p>
            <a:endParaRPr kumimoji="1" lang="ja-JP" altLang="en-US" dirty="0"/>
          </a:p>
          <a:p>
            <a:r>
              <a:rPr kumimoji="1" lang="ja-JP" altLang="en-US" dirty="0"/>
              <a:t>今度は、「イエス」か「ノー」で答えてください。</a:t>
            </a:r>
          </a:p>
          <a:p>
            <a:endParaRPr kumimoji="1" lang="ja-JP" altLang="en-US" dirty="0"/>
          </a:p>
          <a:p>
            <a:r>
              <a:rPr kumimoji="1" lang="ja-JP" altLang="en-US" dirty="0"/>
              <a:t>悩みや不安を客観視しておくことが大切です。</a:t>
            </a:r>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5</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r>
              <a:rPr kumimoji="1" lang="ja-JP" altLang="en-US" dirty="0"/>
              <a:t>いかがでしたか。</a:t>
            </a:r>
          </a:p>
          <a:p>
            <a:r>
              <a:rPr kumimoji="1" lang="ja-JP" altLang="en-US" dirty="0"/>
              <a:t>何か「イエス」という答えはありましたか。もし、１つでも「イエス」があったなら、</a:t>
            </a:r>
          </a:p>
          <a:p>
            <a:r>
              <a:rPr kumimoji="1" lang="ja-JP" altLang="en-US" dirty="0"/>
              <a:t>自分がどのような悩みを持っているのか、</a:t>
            </a:r>
          </a:p>
          <a:p>
            <a:r>
              <a:rPr kumimoji="1" lang="ja-JP" altLang="en-US" dirty="0"/>
              <a:t>自覚しておきましょう。</a:t>
            </a:r>
          </a:p>
          <a:p>
            <a:endParaRPr kumimoji="1" lang="ja-JP" altLang="en-US" dirty="0"/>
          </a:p>
          <a:p>
            <a:r>
              <a:rPr kumimoji="1" lang="ja-JP" altLang="en-US" dirty="0"/>
              <a:t>もし、悩みや不安をあおるような勧誘をうけたような場合には、「怪しくないか」と</a:t>
            </a:r>
          </a:p>
          <a:p>
            <a:r>
              <a:rPr kumimoji="1" lang="ja-JP" altLang="en-US" dirty="0"/>
              <a:t>冷静に検討しましょう。</a:t>
            </a:r>
          </a:p>
          <a:p>
            <a:r>
              <a:rPr kumimoji="1" lang="ja-JP" altLang="en-US" dirty="0"/>
              <a:t>また、今悩みを抱えていないからといって、安心はできません。</a:t>
            </a:r>
          </a:p>
          <a:p>
            <a:r>
              <a:rPr kumimoji="1" lang="ja-JP" altLang="en-US" dirty="0"/>
              <a:t>定期的に自分をチェックしてみましょう。</a:t>
            </a:r>
          </a:p>
          <a:p>
            <a:r>
              <a:rPr kumimoji="1" lang="ja-JP" altLang="en-US" dirty="0"/>
              <a:t>「絶対に大丈夫」ということはありません。</a:t>
            </a:r>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6</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9036B297-7789-48C2-BB08-FF24EF2C890B}" type="slidenum">
              <a:rPr lang="ja-JP" altLang="en-US" smtClean="0">
                <a:solidFill>
                  <a:prstClr val="black"/>
                </a:solidFill>
              </a:rPr>
              <a:pPr/>
              <a:t>7</a:t>
            </a:fld>
            <a:endParaRPr lang="ja-JP" altLang="en-US">
              <a:solidFill>
                <a:prstClr val="black"/>
              </a:solidFill>
            </a:endParaRPr>
          </a:p>
        </p:txBody>
      </p:sp>
    </p:spTree>
    <p:extLst>
      <p:ext uri="{BB962C8B-B14F-4D97-AF65-F5344CB8AC3E}">
        <p14:creationId xmlns:p14="http://schemas.microsoft.com/office/powerpoint/2010/main" val="2578396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r>
              <a:rPr kumimoji="1" lang="ja-JP" altLang="en-US" dirty="0"/>
              <a:t>では、いろいろなことが起こった時、どうすると良いのでしょうか。</a:t>
            </a:r>
          </a:p>
          <a:p>
            <a:r>
              <a:rPr kumimoji="1" lang="ja-JP" altLang="en-US" dirty="0"/>
              <a:t>あなたならどうしますか。</a:t>
            </a:r>
          </a:p>
          <a:p>
            <a:endParaRPr lang="ja-JP" altLang="en-US" dirty="0">
              <a:solidFill>
                <a:prstClr val="black"/>
              </a:solidFill>
            </a:endParaRPr>
          </a:p>
          <a:p>
            <a:r>
              <a:rPr lang="en-US" altLang="ja-JP" dirty="0">
                <a:solidFill>
                  <a:prstClr val="black"/>
                </a:solidFill>
              </a:rPr>
              <a:t>※</a:t>
            </a:r>
            <a:r>
              <a:rPr lang="ja-JP" altLang="en-US" dirty="0">
                <a:solidFill>
                  <a:prstClr val="black"/>
                </a:solidFill>
              </a:rPr>
              <a:t>以降、解説の「ノート」にある部分は、受講者へのアドバイスとして、</a:t>
            </a:r>
          </a:p>
          <a:p>
            <a:r>
              <a:rPr lang="ja-JP" altLang="en-US" dirty="0">
                <a:solidFill>
                  <a:prstClr val="black"/>
                </a:solidFill>
              </a:rPr>
              <a:t>　　ご活用下さい。</a:t>
            </a:r>
            <a:endParaRPr kumimoji="1" lang="ja-JP" altLang="en-US" dirty="0"/>
          </a:p>
          <a:p>
            <a:endParaRPr kumimoji="1" lang="ja-JP" altLang="en-US" dirty="0"/>
          </a:p>
          <a:p>
            <a:r>
              <a:rPr kumimoji="1" lang="ja-JP" altLang="en-US" dirty="0"/>
              <a:t>■各事例の振り返り先　　　　　　　　　　　　　</a:t>
            </a:r>
            <a:r>
              <a:rPr kumimoji="1" lang="en-US" altLang="ja-JP" dirty="0"/>
              <a:t>【</a:t>
            </a:r>
            <a:r>
              <a:rPr kumimoji="1" lang="ja-JP" altLang="en-US" dirty="0"/>
              <a:t>消費者教育　授業用教材</a:t>
            </a:r>
            <a:r>
              <a:rPr kumimoji="1" lang="en-US" altLang="ja-JP" dirty="0"/>
              <a:t>】</a:t>
            </a:r>
            <a:endParaRPr kumimoji="1"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0" i="0" u="none" strike="noStrike" kern="1200" cap="none" spc="0" normalizeH="0" baseline="0" noProof="0" dirty="0">
                <a:ln>
                  <a:noFill/>
                </a:ln>
                <a:solidFill>
                  <a:prstClr val="black"/>
                </a:solidFill>
                <a:effectLst/>
                <a:uLnTx/>
                <a:uFillTx/>
              </a:rPr>
              <a:t>【</a:t>
            </a:r>
            <a:r>
              <a:rPr lang="ja-JP" altLang="en-US" noProof="0" dirty="0">
                <a:solidFill>
                  <a:prstClr val="black"/>
                </a:solidFill>
              </a:rPr>
              <a:t>テーマ</a:t>
            </a:r>
            <a:r>
              <a:rPr kumimoji="1" lang="en-US" altLang="ja-JP" b="0" i="0" u="none" strike="noStrike" kern="1200" cap="none" spc="0" normalizeH="0" baseline="0" noProof="0" dirty="0">
                <a:ln>
                  <a:noFill/>
                </a:ln>
                <a:solidFill>
                  <a:prstClr val="black"/>
                </a:solidFill>
                <a:effectLst/>
                <a:uLnTx/>
                <a:uFillTx/>
              </a:rPr>
              <a:t>】</a:t>
            </a:r>
            <a:r>
              <a:rPr kumimoji="1" lang="ja-JP" altLang="en-US" b="0" i="0" u="none" strike="noStrike" kern="1200" cap="none" spc="0" normalizeH="0" baseline="0" noProof="0" dirty="0">
                <a:ln>
                  <a:noFill/>
                </a:ln>
                <a:solidFill>
                  <a:prstClr val="black"/>
                </a:solidFill>
                <a:effectLst/>
                <a:uLnTx/>
                <a:uFillTx/>
              </a:rPr>
              <a:t>　①架空請求</a:t>
            </a:r>
            <a:r>
              <a:rPr kumimoji="1" lang="en-US" altLang="ja-JP" b="0" i="0" u="none" strike="noStrike" kern="1200" cap="none" spc="0" normalizeH="0" baseline="0" noProof="0" dirty="0">
                <a:ln>
                  <a:noFill/>
                </a:ln>
                <a:solidFill>
                  <a:prstClr val="black"/>
                </a:solidFill>
                <a:effectLst/>
                <a:uLnTx/>
                <a:uFillTx/>
              </a:rPr>
              <a:t>………………………</a:t>
            </a:r>
            <a:r>
              <a:rPr lang="en-US" altLang="ja-JP" dirty="0">
                <a:solidFill>
                  <a:prstClr val="black"/>
                </a:solidFill>
              </a:rPr>
              <a:t>………</a:t>
            </a:r>
            <a:r>
              <a:rPr lang="ja-JP" altLang="en-US" dirty="0">
                <a:solidFill>
                  <a:prstClr val="black"/>
                </a:solidFill>
              </a:rPr>
              <a:t>①</a:t>
            </a:r>
            <a:r>
              <a:rPr kumimoji="1" lang="ja-JP" altLang="en-US" b="0" i="0" u="none" strike="noStrike" kern="1200" cap="none" spc="0" normalizeH="0" baseline="0" noProof="0" dirty="0">
                <a:ln>
                  <a:noFill/>
                </a:ln>
                <a:solidFill>
                  <a:prstClr val="black"/>
                </a:solidFill>
                <a:effectLst/>
                <a:uLnTx/>
                <a:uFillTx/>
              </a:rPr>
              <a:t>契約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rPr>
              <a:t>　　　　 　 　②誰でも稼げるセミナー</a:t>
            </a:r>
            <a:r>
              <a:rPr kumimoji="1" lang="ja-JP" altLang="en-US" b="0" i="0" u="none" strike="noStrike" kern="1200" cap="none" spc="0" normalizeH="0" noProof="0" dirty="0">
                <a:ln>
                  <a:noFill/>
                </a:ln>
                <a:solidFill>
                  <a:prstClr val="black"/>
                </a:solidFill>
                <a:effectLst/>
                <a:uLnTx/>
                <a:uFillTx/>
              </a:rPr>
              <a:t>  </a:t>
            </a:r>
            <a:r>
              <a:rPr kumimoji="1" lang="en-US" altLang="ja-JP" b="0" i="0" u="none" strike="noStrike" kern="1200" cap="none" spc="0" normalizeH="0" baseline="0" noProof="0" dirty="0">
                <a:ln>
                  <a:noFill/>
                </a:ln>
                <a:solidFill>
                  <a:prstClr val="black"/>
                </a:solidFill>
                <a:effectLst/>
                <a:uLnTx/>
                <a:uFillTx/>
              </a:rPr>
              <a:t>…</a:t>
            </a:r>
            <a:r>
              <a:rPr lang="en-US" altLang="ja-JP" dirty="0">
                <a:solidFill>
                  <a:prstClr val="black"/>
                </a:solidFill>
              </a:rPr>
              <a:t>…</a:t>
            </a:r>
            <a:r>
              <a:rPr kumimoji="1" lang="en-US" altLang="ja-JP" b="0" i="0" u="none" strike="noStrike" kern="1200" cap="none" spc="0" normalizeH="0" baseline="0" noProof="0" dirty="0">
                <a:ln>
                  <a:noFill/>
                </a:ln>
                <a:solidFill>
                  <a:prstClr val="black"/>
                </a:solidFill>
                <a:effectLst/>
                <a:uLnTx/>
                <a:uFillTx/>
              </a:rPr>
              <a:t>……</a:t>
            </a:r>
            <a:r>
              <a:rPr lang="ja-JP" altLang="en-US" dirty="0">
                <a:solidFill>
                  <a:prstClr val="black"/>
                </a:solidFill>
              </a:rPr>
              <a:t>②クーリング・オフ</a:t>
            </a:r>
            <a:endParaRPr kumimoji="1" lang="ja-JP" altLang="en-US"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rPr>
              <a:t>　　　　　　　　　　　　　　　　　　　　　　　　　　  </a:t>
            </a:r>
            <a:r>
              <a:rPr kumimoji="1" lang="ja-JP" altLang="en-US" b="0" i="0" u="none" strike="noStrike" kern="1200" cap="none" spc="0" normalizeH="0" baseline="0" noProof="0" dirty="0">
                <a:ln>
                  <a:noFill/>
                </a:ln>
                <a:solidFill>
                  <a:prstClr val="black"/>
                </a:solidFill>
                <a:effectLst/>
                <a:uLnTx/>
                <a:uFillTx/>
              </a:rPr>
              <a:t>③消費生活センター</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rPr>
              <a:t>　　　 　   　 ③エステのキャッチセールス　 </a:t>
            </a:r>
            <a:r>
              <a:rPr kumimoji="1" lang="en-US" altLang="ja-JP" b="0" i="0" u="none" strike="noStrike" kern="1200" cap="none" spc="0" normalizeH="0" baseline="0" noProof="0" dirty="0">
                <a:ln>
                  <a:noFill/>
                </a:ln>
                <a:solidFill>
                  <a:prstClr val="black"/>
                </a:solidFill>
                <a:effectLst/>
                <a:uLnTx/>
                <a:uFillTx/>
              </a:rPr>
              <a:t>…</a:t>
            </a:r>
            <a:r>
              <a:rPr lang="ja-JP" altLang="en-US" noProof="0" dirty="0">
                <a:solidFill>
                  <a:prstClr val="black"/>
                </a:solidFill>
              </a:rPr>
              <a:t>②クーリング・オフ・⑤未成年者契約</a:t>
            </a:r>
            <a:endParaRPr kumimoji="1" lang="ja-JP" altLang="en-US"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rPr>
              <a:t>　　　　        ④支払いはどれにする</a:t>
            </a:r>
            <a:r>
              <a:rPr kumimoji="1" lang="en-US" altLang="ja-JP" b="0" i="0" u="none" strike="noStrike" kern="1200" cap="none" spc="0" normalizeH="0" baseline="0" noProof="0" dirty="0">
                <a:ln>
                  <a:noFill/>
                </a:ln>
                <a:solidFill>
                  <a:prstClr val="black"/>
                </a:solidFill>
                <a:effectLst/>
                <a:uLnTx/>
                <a:uFillTx/>
              </a:rPr>
              <a:t>?</a:t>
            </a:r>
            <a:r>
              <a:rPr kumimoji="1" lang="ja-JP" altLang="en-US" b="0" i="0" u="none" strike="noStrike" kern="1200" cap="none" spc="0" normalizeH="0" baseline="0" noProof="0" dirty="0">
                <a:ln>
                  <a:noFill/>
                </a:ln>
                <a:solidFill>
                  <a:prstClr val="black"/>
                </a:solidFill>
                <a:effectLst/>
                <a:uLnTx/>
                <a:uFillTx/>
              </a:rPr>
              <a:t>　</a:t>
            </a:r>
            <a:r>
              <a:rPr kumimoji="1" lang="en-US" altLang="ja-JP" b="0" i="0" u="none" strike="noStrike" kern="1200" cap="none" spc="0" normalizeH="0" baseline="0" noProof="0" dirty="0">
                <a:ln>
                  <a:noFill/>
                </a:ln>
                <a:solidFill>
                  <a:prstClr val="black"/>
                </a:solidFill>
                <a:effectLst/>
                <a:uLnTx/>
                <a:uFillTx/>
              </a:rPr>
              <a:t>………</a:t>
            </a:r>
            <a:r>
              <a:rPr lang="en-US" altLang="ja-JP" dirty="0">
                <a:solidFill>
                  <a:prstClr val="black"/>
                </a:solidFill>
              </a:rPr>
              <a:t>…</a:t>
            </a:r>
            <a:r>
              <a:rPr lang="ja-JP" altLang="en-US" dirty="0">
                <a:solidFill>
                  <a:prstClr val="black"/>
                </a:solidFill>
              </a:rPr>
              <a:t>④</a:t>
            </a:r>
            <a:r>
              <a:rPr kumimoji="1" lang="ja-JP" altLang="en-US" b="0" i="0" u="none" strike="noStrike" kern="1200" cap="none" spc="0" normalizeH="0" baseline="0" noProof="0" dirty="0">
                <a:ln>
                  <a:noFill/>
                </a:ln>
                <a:solidFill>
                  <a:prstClr val="black"/>
                </a:solidFill>
                <a:effectLst/>
                <a:uLnTx/>
                <a:uFillTx/>
              </a:rPr>
              <a:t>キャッシュレス</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rPr>
              <a:t>　　　　        ⑤ネット通販</a:t>
            </a:r>
            <a:r>
              <a:rPr kumimoji="1" lang="en-US" altLang="ja-JP" b="0" i="0" u="none" strike="noStrike" kern="1200" cap="none" spc="0" normalizeH="0" baseline="0" noProof="0" dirty="0">
                <a:ln>
                  <a:noFill/>
                </a:ln>
                <a:solidFill>
                  <a:prstClr val="black"/>
                </a:solidFill>
                <a:effectLst/>
                <a:uLnTx/>
                <a:uFillTx/>
              </a:rPr>
              <a:t>………………………………</a:t>
            </a:r>
            <a:r>
              <a:rPr kumimoji="1" lang="ja-JP" altLang="en-US" b="0" i="0" u="none" strike="noStrike" kern="1200" cap="none" spc="0" normalizeH="0" baseline="0" noProof="0" dirty="0">
                <a:ln>
                  <a:noFill/>
                </a:ln>
                <a:solidFill>
                  <a:prstClr val="black"/>
                </a:solidFill>
                <a:effectLst/>
                <a:uLnTx/>
                <a:uFillTx/>
              </a:rPr>
              <a:t>⑦通販</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rPr>
              <a:t>　　　　        ⑥買い物は投票</a:t>
            </a:r>
            <a:r>
              <a:rPr kumimoji="1" lang="ja-JP" altLang="en-US" b="0" i="0" u="none" strike="noStrike" kern="1200" cap="none" spc="0" normalizeH="0" noProof="0" dirty="0">
                <a:ln>
                  <a:noFill/>
                </a:ln>
                <a:solidFill>
                  <a:prstClr val="black"/>
                </a:solidFill>
                <a:effectLst/>
                <a:uLnTx/>
                <a:uFillTx/>
              </a:rPr>
              <a:t>  </a:t>
            </a:r>
            <a:r>
              <a:rPr kumimoji="1" lang="en-US" altLang="ja-JP" b="0" i="0" u="none" strike="noStrike" kern="1200" cap="none" spc="0" normalizeH="0" baseline="0" noProof="0" dirty="0">
                <a:ln>
                  <a:noFill/>
                </a:ln>
                <a:solidFill>
                  <a:prstClr val="black"/>
                </a:solidFill>
                <a:effectLst/>
                <a:uLnTx/>
                <a:uFillTx/>
              </a:rPr>
              <a:t>………………………</a:t>
            </a:r>
            <a:r>
              <a:rPr lang="ja-JP" altLang="en-US" dirty="0">
                <a:solidFill>
                  <a:prstClr val="black"/>
                </a:solidFill>
              </a:rPr>
              <a:t>⑥</a:t>
            </a:r>
            <a:r>
              <a:rPr kumimoji="1" lang="ja-JP" altLang="en-US" b="0" i="0" u="none" strike="noStrike" kern="1200" cap="none" spc="0" normalizeH="0" baseline="0" noProof="0" dirty="0">
                <a:ln>
                  <a:noFill/>
                </a:ln>
                <a:solidFill>
                  <a:prstClr val="black"/>
                </a:solidFill>
                <a:effectLst/>
                <a:uLnTx/>
                <a:uFillTx/>
              </a:rPr>
              <a:t>消費者市民社会</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0" i="0" u="none" strike="noStrike" kern="1200" cap="none" spc="0" normalizeH="0" baseline="0" noProof="0" dirty="0">
                <a:ln>
                  <a:noFill/>
                </a:ln>
                <a:solidFill>
                  <a:prstClr val="black"/>
                </a:solidFill>
                <a:effectLst/>
                <a:uLnTx/>
                <a:uFillTx/>
              </a:rPr>
              <a:t>【</a:t>
            </a:r>
            <a:r>
              <a:rPr kumimoji="1" lang="ja-JP" altLang="en-US" b="0" i="0" u="none" strike="noStrike" kern="1200" cap="none" spc="0" normalizeH="0" baseline="0" noProof="0" dirty="0">
                <a:ln>
                  <a:noFill/>
                </a:ln>
                <a:solidFill>
                  <a:prstClr val="black"/>
                </a:solidFill>
                <a:effectLst/>
                <a:uLnTx/>
                <a:uFillTx/>
              </a:rPr>
              <a:t>ロールプレイ</a:t>
            </a:r>
            <a:r>
              <a:rPr kumimoji="1" lang="en-US" altLang="ja-JP" b="0" i="0" u="none" strike="noStrike" kern="1200" cap="none" spc="0" normalizeH="0" baseline="0" noProof="0" dirty="0">
                <a:ln>
                  <a:noFill/>
                </a:ln>
                <a:solidFill>
                  <a:prstClr val="black"/>
                </a:solidFill>
                <a:effectLst/>
                <a:uLnTx/>
                <a:uFillTx/>
              </a:rPr>
              <a:t>】</a:t>
            </a:r>
            <a:endParaRPr kumimoji="1" lang="ja-JP" altLang="en-US"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rPr>
              <a:t>　　　　　　①紹介すればだれでも稼げる</a:t>
            </a:r>
            <a:r>
              <a:rPr kumimoji="1" lang="en-US" altLang="ja-JP" b="0" i="0" u="none" strike="noStrike" kern="1200" cap="none" spc="0" normalizeH="0" baseline="0" noProof="0" dirty="0">
                <a:ln>
                  <a:noFill/>
                </a:ln>
                <a:solidFill>
                  <a:prstClr val="black"/>
                </a:solidFill>
                <a:effectLst/>
                <a:uLnTx/>
                <a:uFillTx/>
              </a:rPr>
              <a:t>?</a:t>
            </a:r>
            <a:r>
              <a:rPr lang="en-US" altLang="ja-JP" dirty="0">
                <a:solidFill>
                  <a:prstClr val="black"/>
                </a:solidFill>
              </a:rPr>
              <a:t>(</a:t>
            </a:r>
            <a:r>
              <a:rPr kumimoji="1" lang="ja-JP" altLang="en-US" b="0" i="0" u="none" strike="noStrike" kern="1200" cap="none" spc="0" normalizeH="0" baseline="0" noProof="0" dirty="0">
                <a:ln>
                  <a:noFill/>
                </a:ln>
                <a:solidFill>
                  <a:prstClr val="black"/>
                </a:solidFill>
                <a:effectLst/>
                <a:uLnTx/>
                <a:uFillTx/>
              </a:rPr>
              <a:t>マルチ商法</a:t>
            </a:r>
            <a:r>
              <a:rPr kumimoji="1" lang="en-US" altLang="ja-JP" b="0" i="0" u="none" strike="noStrike" kern="1200" cap="none" spc="0" normalizeH="0" baseline="0" noProof="0" dirty="0">
                <a:ln>
                  <a:noFill/>
                </a:ln>
                <a:solidFill>
                  <a:prstClr val="black"/>
                </a:solidFill>
                <a:effectLst/>
                <a:uLnTx/>
                <a:uFillTx/>
              </a:rPr>
              <a:t>)</a:t>
            </a:r>
            <a:endParaRPr kumimoji="1" lang="ja-JP" altLang="en-US"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rPr>
              <a:t>　　　　　　　　　　　　　　　　　　　　　　　　　　 </a:t>
            </a:r>
            <a:r>
              <a:rPr kumimoji="1" lang="en-US" altLang="ja-JP" b="0" i="0" u="none" strike="noStrike" kern="1200" cap="none" spc="0" normalizeH="0" baseline="0" noProof="0" dirty="0">
                <a:ln>
                  <a:noFill/>
                </a:ln>
                <a:solidFill>
                  <a:prstClr val="black"/>
                </a:solidFill>
                <a:effectLst/>
                <a:uLnTx/>
                <a:uFillTx/>
              </a:rPr>
              <a:t>…</a:t>
            </a:r>
            <a:r>
              <a:rPr lang="ja-JP" altLang="en-US" noProof="0" dirty="0">
                <a:solidFill>
                  <a:prstClr val="black"/>
                </a:solidFill>
              </a:rPr>
              <a:t>②クーリング・オフ</a:t>
            </a:r>
            <a:endParaRPr kumimoji="1" lang="ja-JP" altLang="en-US"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prstClr val="black"/>
                </a:solidFill>
              </a:rPr>
              <a:t>　　　　　　　　　　　　　　　　　　　　　　　　　　　 </a:t>
            </a:r>
            <a:r>
              <a:rPr kumimoji="1" lang="ja-JP" altLang="en-US" b="0" i="0" u="none" strike="noStrike" kern="1200" cap="none" spc="0" normalizeH="0" baseline="0" noProof="0" dirty="0">
                <a:ln>
                  <a:noFill/>
                </a:ln>
                <a:solidFill>
                  <a:prstClr val="black"/>
                </a:solidFill>
                <a:effectLst/>
                <a:uLnTx/>
                <a:uFillTx/>
              </a:rPr>
              <a:t>③消費生活センター</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rPr>
              <a:t>　　　　　  ②店舗での返品はできないの</a:t>
            </a:r>
            <a:r>
              <a:rPr kumimoji="1" lang="en-US" altLang="ja-JP" b="0" i="0" u="none" strike="noStrike" kern="1200" cap="none" spc="0" normalizeH="0" baseline="0" noProof="0" dirty="0">
                <a:ln>
                  <a:noFill/>
                </a:ln>
                <a:solidFill>
                  <a:prstClr val="black"/>
                </a:solidFill>
                <a:effectLst/>
                <a:uLnTx/>
                <a:uFillTx/>
              </a:rPr>
              <a:t>?……</a:t>
            </a:r>
            <a:r>
              <a:rPr lang="ja-JP" altLang="en-US" dirty="0">
                <a:solidFill>
                  <a:prstClr val="black"/>
                </a:solidFill>
              </a:rPr>
              <a:t> ①</a:t>
            </a:r>
            <a:r>
              <a:rPr kumimoji="1" lang="ja-JP" altLang="en-US" b="0" i="0" u="none" strike="noStrike" kern="1200" cap="none" spc="0" normalizeH="0" baseline="0" noProof="0" dirty="0">
                <a:ln>
                  <a:noFill/>
                </a:ln>
                <a:solidFill>
                  <a:prstClr val="black"/>
                </a:solidFill>
                <a:effectLst/>
                <a:uLnTx/>
                <a:uFillTx/>
              </a:rPr>
              <a:t>契約</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rPr>
              <a:t>　　　　　  ③一人暮らしを始めたら</a:t>
            </a:r>
            <a:r>
              <a:rPr kumimoji="1" lang="en-US" altLang="ja-JP" b="0" i="0" u="none" strike="noStrike" kern="1200" cap="none" spc="0" normalizeH="0" baseline="0" noProof="0" dirty="0">
                <a:ln>
                  <a:noFill/>
                </a:ln>
                <a:solidFill>
                  <a:prstClr val="black"/>
                </a:solidFill>
                <a:effectLst/>
                <a:uLnTx/>
                <a:uFillTx/>
              </a:rPr>
              <a:t>……………… </a:t>
            </a:r>
            <a:r>
              <a:rPr lang="ja-JP" altLang="en-US" dirty="0">
                <a:solidFill>
                  <a:prstClr val="black"/>
                </a:solidFill>
              </a:rPr>
              <a:t>①</a:t>
            </a:r>
            <a:r>
              <a:rPr kumimoji="1" lang="ja-JP" altLang="en-US" b="0" i="0" u="none" strike="noStrike" kern="1200" cap="none" spc="0" normalizeH="0" baseline="0" noProof="0" dirty="0">
                <a:ln>
                  <a:noFill/>
                </a:ln>
                <a:solidFill>
                  <a:prstClr val="black"/>
                </a:solidFill>
                <a:effectLst/>
                <a:uLnTx/>
                <a:uFillTx/>
              </a:rPr>
              <a:t>契約・</a:t>
            </a:r>
            <a:r>
              <a:rPr lang="ja-JP" altLang="en-US" dirty="0">
                <a:solidFill>
                  <a:prstClr val="black"/>
                </a:solidFill>
              </a:rPr>
              <a:t>②クーリング・オフ</a:t>
            </a:r>
            <a:endParaRPr kumimoji="1" lang="ja-JP" altLang="en-US" b="0" i="0" u="none" strike="noStrike" kern="1200" cap="none" spc="0" normalizeH="0" baseline="0" noProof="0" dirty="0">
              <a:ln>
                <a:noFill/>
              </a:ln>
              <a:solidFill>
                <a:prstClr val="black"/>
              </a:solidFill>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prstClr val="black"/>
                </a:solidFill>
                <a:effectLst/>
                <a:uLnTx/>
                <a:uFillTx/>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b="0" i="0" u="none" strike="noStrike" kern="1200" cap="none" spc="0" normalizeH="0" baseline="0" noProof="0" dirty="0">
                <a:ln>
                  <a:noFill/>
                </a:ln>
                <a:solidFill>
                  <a:prstClr val="black"/>
                </a:solidFill>
                <a:effectLst/>
                <a:uLnTx/>
                <a:uFillTx/>
              </a:rPr>
              <a:t>【</a:t>
            </a:r>
            <a:r>
              <a:rPr kumimoji="1" lang="ja-JP" altLang="en-US" b="0" i="0" u="none" strike="noStrike" kern="1200" cap="none" spc="0" normalizeH="0" baseline="0" noProof="0" dirty="0">
                <a:ln>
                  <a:noFill/>
                </a:ln>
                <a:solidFill>
                  <a:prstClr val="black"/>
                </a:solidFill>
                <a:effectLst/>
                <a:uLnTx/>
                <a:uFillTx/>
              </a:rPr>
              <a:t>手紙</a:t>
            </a:r>
            <a:r>
              <a:rPr kumimoji="1" lang="en-US" altLang="ja-JP" b="0" i="0" u="none" strike="noStrike" kern="1200" cap="none" spc="0" normalizeH="0" baseline="0" noProof="0" dirty="0">
                <a:ln>
                  <a:noFill/>
                </a:ln>
                <a:solidFill>
                  <a:prstClr val="black"/>
                </a:solidFill>
                <a:effectLst/>
                <a:uLnTx/>
                <a:uFillTx/>
              </a:rPr>
              <a:t>】</a:t>
            </a:r>
            <a:r>
              <a:rPr kumimoji="1" lang="ja-JP" altLang="en-US" b="0" i="0" u="none" strike="noStrike" kern="1200" cap="none" spc="0" normalizeH="0" baseline="0" noProof="0" dirty="0">
                <a:ln>
                  <a:noFill/>
                </a:ln>
                <a:solidFill>
                  <a:prstClr val="black"/>
                </a:solidFill>
                <a:effectLst/>
                <a:uLnTx/>
                <a:uFillTx/>
              </a:rPr>
              <a:t>大人になる自分へ</a:t>
            </a:r>
            <a:r>
              <a:rPr kumimoji="1" lang="en-US" altLang="ja-JP" b="0" i="0" u="none" strike="noStrike" kern="1200" cap="none" spc="0" normalizeH="0" baseline="0" noProof="0" dirty="0">
                <a:ln>
                  <a:noFill/>
                </a:ln>
                <a:solidFill>
                  <a:prstClr val="black"/>
                </a:solidFill>
                <a:effectLst/>
                <a:uLnTx/>
                <a:uFillTx/>
              </a:rPr>
              <a:t>…</a:t>
            </a:r>
            <a:r>
              <a:rPr kumimoji="1" lang="en-US" altLang="ja-JP" b="0" i="0" u="none" strike="noStrike" kern="1200" cap="none" spc="0" normalizeH="0" noProof="0" dirty="0">
                <a:ln>
                  <a:noFill/>
                </a:ln>
                <a:solidFill>
                  <a:prstClr val="black"/>
                </a:solidFill>
                <a:effectLst/>
                <a:uLnTx/>
                <a:uFillTx/>
              </a:rPr>
              <a:t>   </a:t>
            </a:r>
            <a:r>
              <a:rPr kumimoji="1" lang="en-US" altLang="ja-JP" b="0" i="0" u="none" strike="noStrike" kern="1200" cap="none" spc="0" normalizeH="0" baseline="0" noProof="0" dirty="0">
                <a:ln>
                  <a:noFill/>
                </a:ln>
                <a:solidFill>
                  <a:prstClr val="black"/>
                </a:solidFill>
                <a:effectLst/>
                <a:uLnTx/>
                <a:uFillTx/>
              </a:rPr>
              <a:t> ………………………</a:t>
            </a:r>
            <a:r>
              <a:rPr lang="ja-JP" altLang="en-US" dirty="0">
                <a:solidFill>
                  <a:prstClr val="black"/>
                </a:solidFill>
              </a:rPr>
              <a:t>①</a:t>
            </a:r>
            <a:r>
              <a:rPr kumimoji="1" lang="ja-JP" altLang="en-US" b="0" i="0" u="none" strike="noStrike" kern="1200" cap="none" spc="0" normalizeH="0" baseline="0" noProof="0" dirty="0">
                <a:ln>
                  <a:noFill/>
                </a:ln>
                <a:solidFill>
                  <a:prstClr val="black"/>
                </a:solidFill>
                <a:effectLst/>
                <a:uLnTx/>
                <a:uFillTx/>
              </a:rPr>
              <a:t>契約・③消費生活センター</a:t>
            </a:r>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8</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r>
              <a:rPr kumimoji="1" lang="en-US" altLang="ja-JP" b="1" dirty="0"/>
              <a:t>【</a:t>
            </a:r>
            <a:r>
              <a:rPr lang="ja-JP" altLang="en-US" b="1" dirty="0"/>
              <a:t>テーマ①</a:t>
            </a:r>
            <a:r>
              <a:rPr kumimoji="1" lang="en-US" altLang="ja-JP" b="1" dirty="0"/>
              <a:t>】</a:t>
            </a:r>
            <a:r>
              <a:rPr kumimoji="1" lang="ja-JP" altLang="en-US" b="1" dirty="0"/>
              <a:t>「架空請求」</a:t>
            </a:r>
            <a:endParaRPr kumimoji="1" lang="en-US" altLang="ja-JP" b="1" dirty="0"/>
          </a:p>
          <a:p>
            <a:endParaRPr lang="en-US" altLang="ja-JP" dirty="0"/>
          </a:p>
          <a:p>
            <a:r>
              <a:rPr lang="en-US" altLang="ja-JP" b="1" dirty="0"/>
              <a:t>【</a:t>
            </a:r>
            <a:r>
              <a:rPr lang="ja-JP" altLang="en-US" b="1" dirty="0"/>
              <a:t>特徴</a:t>
            </a:r>
            <a:r>
              <a:rPr lang="en-US" altLang="ja-JP" b="1" dirty="0"/>
              <a:t>】</a:t>
            </a:r>
            <a:r>
              <a:rPr lang="ja-JP" altLang="en-US" dirty="0"/>
              <a:t>・メール等は自分の意図とは関係なく入ってくる。</a:t>
            </a:r>
          </a:p>
          <a:p>
            <a:r>
              <a:rPr kumimoji="1" lang="ja-JP" altLang="en-US" dirty="0"/>
              <a:t>　　　　   ・老若男女に関わらず</a:t>
            </a:r>
            <a:r>
              <a:rPr lang="ja-JP" altLang="en-US" dirty="0"/>
              <a:t>、誰でも遭遇する可能性がある。</a:t>
            </a:r>
          </a:p>
          <a:p>
            <a:r>
              <a:rPr kumimoji="1" lang="ja-JP" altLang="en-US" dirty="0"/>
              <a:t>　　　　</a:t>
            </a:r>
          </a:p>
          <a:p>
            <a:r>
              <a:rPr lang="en-US" altLang="ja-JP" b="1" dirty="0"/>
              <a:t>【</a:t>
            </a:r>
            <a:r>
              <a:rPr lang="ja-JP" altLang="en-US" b="1" dirty="0"/>
              <a:t>起こしやすい行動</a:t>
            </a:r>
            <a:r>
              <a:rPr lang="en-US" altLang="ja-JP" b="1" dirty="0"/>
              <a:t>】</a:t>
            </a:r>
            <a:endParaRPr lang="ja-JP" altLang="en-US" b="1" dirty="0"/>
          </a:p>
          <a:p>
            <a:r>
              <a:rPr kumimoji="1" lang="ja-JP" altLang="en-US" dirty="0"/>
              <a:t>　　　　　・全く意識せず、無視</a:t>
            </a:r>
          </a:p>
          <a:p>
            <a:r>
              <a:rPr lang="ja-JP" altLang="en-US" dirty="0"/>
              <a:t>　　　　　・電話で確認してみる</a:t>
            </a:r>
          </a:p>
          <a:p>
            <a:r>
              <a:rPr kumimoji="1" lang="ja-JP" altLang="en-US" dirty="0"/>
              <a:t>　　　　　・メールで問い合わせてみる</a:t>
            </a:r>
          </a:p>
          <a:p>
            <a:r>
              <a:rPr kumimoji="1" lang="ja-JP" altLang="en-US" dirty="0"/>
              <a:t>　　　　　・ネットで検索してみて、「無視すればいい」とあったので、自分も無視</a:t>
            </a:r>
          </a:p>
          <a:p>
            <a:endParaRPr kumimoji="1" lang="ja-JP" altLang="en-US" dirty="0"/>
          </a:p>
        </p:txBody>
      </p:sp>
      <p:sp>
        <p:nvSpPr>
          <p:cNvPr id="4" name="スライド番号プレースホルダー 3"/>
          <p:cNvSpPr>
            <a:spLocks noGrp="1"/>
          </p:cNvSpPr>
          <p:nvPr>
            <p:ph type="sldNum" sz="quarter" idx="10"/>
          </p:nvPr>
        </p:nvSpPr>
        <p:spPr/>
        <p:txBody>
          <a:bodyPr/>
          <a:lstStyle/>
          <a:p>
            <a:fld id="{E7A1F080-33D6-460C-AE4C-C8DDE1F44DAF}" type="slidenum">
              <a:rPr lang="ja-JP" altLang="en-US" smtClean="0">
                <a:solidFill>
                  <a:prstClr val="black"/>
                </a:solidFill>
              </a:rPr>
              <a:pPr/>
              <a:t>9</a:t>
            </a:fld>
            <a:endParaRPr lang="ja-JP" altLang="en-US" dirty="0">
              <a:solidFill>
                <a:prstClr val="black"/>
              </a:solidFill>
            </a:endParaRPr>
          </a:p>
        </p:txBody>
      </p:sp>
    </p:spTree>
    <p:extLst>
      <p:ext uri="{BB962C8B-B14F-4D97-AF65-F5344CB8AC3E}">
        <p14:creationId xmlns:p14="http://schemas.microsoft.com/office/powerpoint/2010/main" val="26711851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79526" y="1600200"/>
            <a:ext cx="7085013" cy="1066800"/>
          </a:xfrm>
        </p:spPr>
        <p:txBody>
          <a:bodyPr/>
          <a:lstStyle>
            <a:lvl1pPr>
              <a:defRPr/>
            </a:lvl1pPr>
          </a:lstStyle>
          <a:p>
            <a:pPr lvl="0"/>
            <a:r>
              <a:rPr lang="ja-JP" altLang="en-US" noProof="0"/>
              <a:t>マスター タイトルの書式設定</a:t>
            </a:r>
          </a:p>
        </p:txBody>
      </p:sp>
      <p:sp>
        <p:nvSpPr>
          <p:cNvPr id="3075" name="Rectangle 3"/>
          <p:cNvSpPr>
            <a:spLocks noGrp="1" noChangeArrowheads="1"/>
          </p:cNvSpPr>
          <p:nvPr>
            <p:ph type="subTitle" idx="1"/>
          </p:nvPr>
        </p:nvSpPr>
        <p:spPr>
          <a:xfrm>
            <a:off x="1279525" y="2819400"/>
            <a:ext cx="5256213" cy="1143000"/>
          </a:xfrm>
        </p:spPr>
        <p:txBody>
          <a:bodyPr/>
          <a:lstStyle>
            <a:lvl1pPr marL="0" indent="0">
              <a:buFontTx/>
              <a:buNone/>
              <a:defRPr/>
            </a:lvl1pPr>
          </a:lstStyle>
          <a:p>
            <a:pPr lvl="0"/>
            <a:r>
              <a:rPr lang="ja-JP" altLang="en-US" noProof="0"/>
              <a:t>マスター サブタイトルの書式設定</a:t>
            </a:r>
          </a:p>
        </p:txBody>
      </p:sp>
      <p:sp>
        <p:nvSpPr>
          <p:cNvPr id="3076" name="Rectangle 4"/>
          <p:cNvSpPr>
            <a:spLocks noGrp="1" noChangeArrowheads="1"/>
          </p:cNvSpPr>
          <p:nvPr>
            <p:ph type="dt" sz="half" idx="2"/>
          </p:nvPr>
        </p:nvSpPr>
        <p:spPr/>
        <p:txBody>
          <a:bodyPr/>
          <a:lstStyle>
            <a:lvl1pPr>
              <a:defRPr/>
            </a:lvl1pPr>
          </a:lstStyle>
          <a:p>
            <a:endParaRPr lang="en-US" altLang="ja-JP">
              <a:solidFill>
                <a:srgbClr val="000000"/>
              </a:solidFill>
            </a:endParaRPr>
          </a:p>
        </p:txBody>
      </p:sp>
      <p:sp>
        <p:nvSpPr>
          <p:cNvPr id="3077" name="Rectangle 5"/>
          <p:cNvSpPr>
            <a:spLocks noGrp="1" noChangeArrowheads="1"/>
          </p:cNvSpPr>
          <p:nvPr>
            <p:ph type="ftr" sz="quarter" idx="3"/>
          </p:nvPr>
        </p:nvSpPr>
        <p:spPr/>
        <p:txBody>
          <a:bodyPr/>
          <a:lstStyle>
            <a:lvl1pPr>
              <a:defRPr/>
            </a:lvl1pPr>
          </a:lstStyle>
          <a:p>
            <a:endParaRPr lang="en-US" altLang="ja-JP">
              <a:solidFill>
                <a:srgbClr val="000000"/>
              </a:solidFill>
            </a:endParaRPr>
          </a:p>
        </p:txBody>
      </p:sp>
      <p:sp>
        <p:nvSpPr>
          <p:cNvPr id="3078" name="Rectangle 6"/>
          <p:cNvSpPr>
            <a:spLocks noGrp="1" noChangeArrowheads="1"/>
          </p:cNvSpPr>
          <p:nvPr>
            <p:ph type="sldNum" sz="quarter" idx="4"/>
          </p:nvPr>
        </p:nvSpPr>
        <p:spPr/>
        <p:txBody>
          <a:bodyPr/>
          <a:lstStyle>
            <a:lvl1pPr>
              <a:defRPr/>
            </a:lvl1pPr>
          </a:lstStyle>
          <a:p>
            <a:fld id="{B1DC1F64-7691-4BB9-87A3-A589A3CC211B}"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848403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B8A43D3B-9B1D-4CE4-94F4-1E9798B3CE5A}"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325587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94475" y="685840"/>
            <a:ext cx="1771650" cy="5440363"/>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1279525" y="685840"/>
            <a:ext cx="5162550" cy="544036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BEE1D49-A042-4296-B143-040DF0693812}"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220707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4530"/>
            <a:ext cx="6858000" cy="2387600"/>
          </a:xfrm>
        </p:spPr>
        <p:txBody>
          <a:bodyPr anchor="b">
            <a:normAutofit/>
          </a:bodyPr>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F437ED9-AA02-4F52-BB6C-6968F827B0D0}" type="datetimeFigureOut">
              <a:rPr lang="ja-JP" altLang="en-US" smtClean="0">
                <a:solidFill>
                  <a:prstClr val="black">
                    <a:lumMod val="65000"/>
                    <a:lumOff val="35000"/>
                  </a:prstClr>
                </a:solidFill>
              </a:rPr>
              <a:pPr/>
              <a:t>2023/4/10</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1121311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F437ED9-AA02-4F52-BB6C-6968F827B0D0}" type="datetimeFigureOut">
              <a:rPr lang="ja-JP" altLang="en-US" smtClean="0">
                <a:solidFill>
                  <a:prstClr val="black">
                    <a:lumMod val="65000"/>
                    <a:lumOff val="35000"/>
                  </a:prstClr>
                </a:solidFill>
              </a:rPr>
              <a:pPr/>
              <a:t>2023/4/10</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735138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12423"/>
            <a:ext cx="7886700" cy="2851208"/>
          </a:xfrm>
        </p:spPr>
        <p:txBody>
          <a:bodyPr anchor="b">
            <a:normAutofit/>
          </a:bodyPr>
          <a:lstStyle>
            <a:lvl1pPr>
              <a:defRPr sz="60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52674"/>
            <a:ext cx="78867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3F437ED9-AA02-4F52-BB6C-6968F827B0D0}" type="datetimeFigureOut">
              <a:rPr lang="ja-JP" altLang="en-US" smtClean="0">
                <a:solidFill>
                  <a:prstClr val="black">
                    <a:lumMod val="65000"/>
                    <a:lumOff val="35000"/>
                  </a:prstClr>
                </a:solidFill>
              </a:rPr>
              <a:pPr/>
              <a:t>2023/4/10</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234457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33845" y="1828803"/>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8803"/>
            <a:ext cx="3886200" cy="435133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3F437ED9-AA02-4F52-BB6C-6968F827B0D0}" type="datetimeFigureOut">
              <a:rPr lang="ja-JP" altLang="en-US" smtClean="0">
                <a:solidFill>
                  <a:prstClr val="black">
                    <a:lumMod val="65000"/>
                    <a:lumOff val="35000"/>
                  </a:prstClr>
                </a:solidFill>
              </a:rPr>
              <a:pPr/>
              <a:t>2023/4/10</a:t>
            </a:fld>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ja-JP" alt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912279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3845" y="1681852"/>
            <a:ext cx="386715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33845" y="2507591"/>
            <a:ext cx="3867150"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70" y="1681851"/>
            <a:ext cx="38862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70" y="2507591"/>
            <a:ext cx="3886201" cy="368052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3F437ED9-AA02-4F52-BB6C-6968F827B0D0}" type="datetimeFigureOut">
              <a:rPr lang="ja-JP" altLang="en-US" smtClean="0">
                <a:solidFill>
                  <a:prstClr val="black">
                    <a:lumMod val="65000"/>
                    <a:lumOff val="35000"/>
                  </a:prstClr>
                </a:solidFill>
              </a:rPr>
              <a:pPr/>
              <a:t>2023/4/10</a:t>
            </a:fld>
            <a:endParaRPr lang="ja-JP" altLang="en-US"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ja-JP" altLang="en-US" dirty="0">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4992818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F437ED9-AA02-4F52-BB6C-6968F827B0D0}" type="datetimeFigureOut">
              <a:rPr lang="ja-JP" altLang="en-US" smtClean="0">
                <a:solidFill>
                  <a:prstClr val="black">
                    <a:lumMod val="65000"/>
                    <a:lumOff val="35000"/>
                  </a:prstClr>
                </a:solidFill>
              </a:rPr>
              <a:pPr/>
              <a:t>2023/4/10</a:t>
            </a:fld>
            <a:endParaRPr lang="ja-JP" altLang="en-US"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ja-JP" alt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8564738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437ED9-AA02-4F52-BB6C-6968F827B0D0}" type="datetimeFigureOut">
              <a:rPr lang="ja-JP" altLang="en-US" smtClean="0">
                <a:solidFill>
                  <a:prstClr val="black">
                    <a:lumMod val="65000"/>
                    <a:lumOff val="35000"/>
                  </a:prstClr>
                </a:solidFill>
              </a:rPr>
              <a:pPr/>
              <a:t>2023/4/10</a:t>
            </a:fld>
            <a:endParaRPr lang="ja-JP" altLang="en-US"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ja-JP" altLang="en-US" dirty="0">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766748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41"/>
            <a:ext cx="2948940" cy="1600197"/>
          </a:xfrm>
        </p:spPr>
        <p:txBody>
          <a:bodyPr anchor="b">
            <a:normAutofit/>
          </a:bodyPr>
          <a:lstStyle>
            <a:lvl1pPr>
              <a:defRPr sz="3200" b="0"/>
            </a:lvl1pPr>
          </a:lstStyle>
          <a:p>
            <a:r>
              <a:rPr lang="ja-JP" altLang="en-US"/>
              <a:t>マスター タイトルの書式設定</a:t>
            </a:r>
            <a:endParaRPr lang="en-US" dirty="0"/>
          </a:p>
        </p:txBody>
      </p:sp>
      <p:sp>
        <p:nvSpPr>
          <p:cNvPr id="3" name="Content Placeholder 2"/>
          <p:cNvSpPr>
            <a:spLocks noGrp="1"/>
          </p:cNvSpPr>
          <p:nvPr>
            <p:ph idx="1"/>
          </p:nvPr>
        </p:nvSpPr>
        <p:spPr>
          <a:xfrm>
            <a:off x="3886200" y="990600"/>
            <a:ext cx="462915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30936" y="2057399"/>
            <a:ext cx="294894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F437ED9-AA02-4F52-BB6C-6968F827B0D0}" type="datetimeFigureOut">
              <a:rPr lang="ja-JP" altLang="en-US" smtClean="0">
                <a:solidFill>
                  <a:prstClr val="black">
                    <a:lumMod val="65000"/>
                    <a:lumOff val="35000"/>
                  </a:prstClr>
                </a:solidFill>
              </a:rPr>
              <a:pPr/>
              <a:t>2023/4/10</a:t>
            </a:fld>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ja-JP" altLang="en-US" dirty="0">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36933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5F1B0B3F-6A8B-4C47-B6CA-DDD8723D3602}"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9634868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30936" y="457200"/>
            <a:ext cx="2948940" cy="1600200"/>
          </a:xfrm>
        </p:spPr>
        <p:txBody>
          <a:bodyPr anchor="b">
            <a:normAutofit/>
          </a:bodyPr>
          <a:lstStyle>
            <a:lvl1pPr>
              <a:defRPr sz="32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886200" y="990600"/>
            <a:ext cx="462915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30936" y="2057400"/>
            <a:ext cx="294894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F437ED9-AA02-4F52-BB6C-6968F827B0D0}" type="datetimeFigureOut">
              <a:rPr lang="ja-JP" altLang="en-US" smtClean="0">
                <a:solidFill>
                  <a:prstClr val="black">
                    <a:lumMod val="65000"/>
                    <a:lumOff val="35000"/>
                  </a:prstClr>
                </a:solidFill>
              </a:rPr>
              <a:pPr/>
              <a:t>2023/4/10</a:t>
            </a:fld>
            <a:endParaRPr lang="ja-JP" altLang="en-US"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2164472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3F437ED9-AA02-4F52-BB6C-6968F827B0D0}" type="datetimeFigureOut">
              <a:rPr lang="ja-JP" altLang="en-US" smtClean="0">
                <a:solidFill>
                  <a:prstClr val="black">
                    <a:lumMod val="65000"/>
                    <a:lumOff val="35000"/>
                  </a:prstClr>
                </a:solidFill>
              </a:rPr>
              <a:pPr/>
              <a:t>2023/4/10</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9335098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0362"/>
            <a:ext cx="1971675" cy="5811838"/>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2" y="360403"/>
            <a:ext cx="5800725" cy="581183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3F437ED9-AA02-4F52-BB6C-6968F827B0D0}" type="datetimeFigureOut">
              <a:rPr lang="ja-JP" altLang="en-US" smtClean="0">
                <a:solidFill>
                  <a:prstClr val="black">
                    <a:lumMod val="65000"/>
                    <a:lumOff val="35000"/>
                  </a:prstClr>
                </a:solidFill>
              </a:rPr>
              <a:pPr/>
              <a:t>2023/4/10</a:t>
            </a:fld>
            <a:endParaRPr lang="ja-JP" altLang="en-US"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42566354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bg>
      <p:bgRef idx="1001">
        <a:schemeClr val="bg1"/>
      </p:bgRef>
    </p:bg>
    <p:spTree>
      <p:nvGrpSpPr>
        <p:cNvPr id="1" name=""/>
        <p:cNvGrpSpPr/>
        <p:nvPr/>
      </p:nvGrpSpPr>
      <p:grpSpPr>
        <a:xfrm>
          <a:off x="0" y="0"/>
          <a:ext cx="0" cy="0"/>
          <a:chOff x="0" y="0"/>
          <a:chExt cx="0" cy="0"/>
        </a:xfrm>
      </p:grpSpPr>
      <p:sp>
        <p:nvSpPr>
          <p:cNvPr id="8" name="タイトル 7"/>
          <p:cNvSpPr>
            <a:spLocks noGrp="1"/>
          </p:cNvSpPr>
          <p:nvPr>
            <p:ph type="ctrTitle"/>
          </p:nvPr>
        </p:nvSpPr>
        <p:spPr>
          <a:xfrm>
            <a:off x="2286000" y="3124200"/>
            <a:ext cx="6172200" cy="1894362"/>
          </a:xfrm>
          <a:prstGeom prst="rect">
            <a:avLst/>
          </a:prstGeom>
        </p:spPr>
        <p:txBody>
          <a:bodyPr/>
          <a:lstStyle>
            <a:lvl1pPr>
              <a:defRPr b="1"/>
            </a:lvl1pPr>
          </a:lstStyle>
          <a:p>
            <a:r>
              <a:rPr kumimoji="0" lang="ja-JP" altLang="en-US"/>
              <a:t>マスター タイトルの書式設定</a:t>
            </a:r>
            <a:endParaRPr kumimoji="0" lang="en-US"/>
          </a:p>
        </p:txBody>
      </p:sp>
      <p:sp>
        <p:nvSpPr>
          <p:cNvPr id="9" name="サブタイトル 8"/>
          <p:cNvSpPr>
            <a:spLocks noGrp="1"/>
          </p:cNvSpPr>
          <p:nvPr>
            <p:ph type="subTitle" idx="1"/>
          </p:nvPr>
        </p:nvSpPr>
        <p:spPr>
          <a:xfrm>
            <a:off x="2286000" y="5003322"/>
            <a:ext cx="6172200" cy="1371600"/>
          </a:xfrm>
          <a:prstGeom prst="rect">
            <a:avLst/>
          </a:prstGeo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a:t>マスター サブタイトルの書式設定</a:t>
            </a:r>
            <a:endParaRPr kumimoji="0" lang="en-US"/>
          </a:p>
        </p:txBody>
      </p:sp>
      <p:sp>
        <p:nvSpPr>
          <p:cNvPr id="28" name="日付プレースホルダー 27"/>
          <p:cNvSpPr>
            <a:spLocks noGrp="1"/>
          </p:cNvSpPr>
          <p:nvPr>
            <p:ph type="dt" sz="half" idx="10"/>
          </p:nvPr>
        </p:nvSpPr>
        <p:spPr bwMode="auto">
          <a:xfrm rot="5400000">
            <a:off x="7764621" y="1174097"/>
            <a:ext cx="2286000" cy="381000"/>
          </a:xfrm>
          <a:prstGeom prst="rect">
            <a:avLst/>
          </a:prstGeom>
        </p:spPr>
        <p:txBody>
          <a:bodyPr/>
          <a:lstStyle/>
          <a:p>
            <a:fld id="{E6F9B8CD-342D-4579-98EC-A8FD6B7370E1}" type="datetimeFigureOut">
              <a:rPr lang="en-US" smtClean="0">
                <a:solidFill>
                  <a:srgbClr val="575F6D"/>
                </a:solidFill>
              </a:rPr>
              <a:pPr/>
              <a:t>4/10/2023</a:t>
            </a:fld>
            <a:endParaRPr lang="en-US" dirty="0">
              <a:solidFill>
                <a:srgbClr val="575F6D"/>
              </a:solidFill>
            </a:endParaRPr>
          </a:p>
        </p:txBody>
      </p:sp>
      <p:sp>
        <p:nvSpPr>
          <p:cNvPr id="17" name="フッター プレースホルダー 16"/>
          <p:cNvSpPr>
            <a:spLocks noGrp="1"/>
          </p:cNvSpPr>
          <p:nvPr>
            <p:ph type="ftr" sz="quarter" idx="11"/>
          </p:nvPr>
        </p:nvSpPr>
        <p:spPr bwMode="auto">
          <a:xfrm rot="5400000">
            <a:off x="7077269" y="4181669"/>
            <a:ext cx="3657600" cy="384048"/>
          </a:xfrm>
        </p:spPr>
        <p:txBody>
          <a:bodyPr/>
          <a:lstStyle/>
          <a:p>
            <a:endParaRPr lang="en-US" dirty="0">
              <a:solidFill>
                <a:srgbClr val="575F6D"/>
              </a:solidFill>
            </a:endParaRPr>
          </a:p>
        </p:txBody>
      </p:sp>
      <p:sp>
        <p:nvSpPr>
          <p:cNvPr id="10" name="正方形/長方形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2" name="正方形/長方形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4" name="正方形/長方形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9" name="正方形/長方形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直線コネクタ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8" name="直線コネクタ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20" name="直線コネクタ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5" name="直線コネクタ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22" name="直線コネクタ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27" name="正方形/長方形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1" name="円/楕円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3" name="円/楕円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4" name="円/楕円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6" name="円/楕円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5" name="円/楕円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9" name="スライド番号プレースホルダー 28"/>
          <p:cNvSpPr>
            <a:spLocks noGrp="1"/>
          </p:cNvSpPr>
          <p:nvPr>
            <p:ph type="sldNum" sz="quarter" idx="12"/>
          </p:nvPr>
        </p:nvSpPr>
        <p:spPr bwMode="auto">
          <a:xfrm>
            <a:off x="1325544" y="4928702"/>
            <a:ext cx="609600" cy="517524"/>
          </a:xfrm>
          <a:prstGeom prst="rect">
            <a:avLst/>
          </a:prstGeom>
        </p:spPr>
        <p:txBody>
          <a:bodyPr/>
          <a:lstStyle/>
          <a:p>
            <a:fld id="{2BBB5E19-F10A-4C2F-BF6F-11C513378A2E}" type="slidenum">
              <a:rPr lang="en-US" smtClean="0"/>
              <a:pPr/>
              <a:t>‹#›</a:t>
            </a:fld>
            <a:endParaRPr lang="en-US" dirty="0"/>
          </a:p>
        </p:txBody>
      </p:sp>
    </p:spTree>
    <p:extLst>
      <p:ext uri="{BB962C8B-B14F-4D97-AF65-F5344CB8AC3E}">
        <p14:creationId xmlns:p14="http://schemas.microsoft.com/office/powerpoint/2010/main" val="303716172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467600" cy="1143000"/>
          </a:xfrm>
          <a:prstGeom prst="rect">
            <a:avLst/>
          </a:prstGeom>
        </p:spPr>
        <p:txBody>
          <a:bodyPr/>
          <a:lstStyle/>
          <a:p>
            <a:r>
              <a:rPr kumimoji="0" lang="ja-JP" altLang="en-US"/>
              <a:t>マスター タイトルの書式設定</a:t>
            </a:r>
            <a:endParaRPr kumimoji="0" lang="en-US"/>
          </a:p>
        </p:txBody>
      </p:sp>
      <p:sp>
        <p:nvSpPr>
          <p:cNvPr id="8" name="コンテンツ プレースホルダー 7"/>
          <p:cNvSpPr>
            <a:spLocks noGrp="1"/>
          </p:cNvSpPr>
          <p:nvPr>
            <p:ph sz="quarter" idx="1"/>
          </p:nvPr>
        </p:nvSpPr>
        <p:spPr>
          <a:xfrm>
            <a:off x="457200" y="1600200"/>
            <a:ext cx="7467600" cy="4873752"/>
          </a:xfrm>
          <a:prstGeom prst="rect">
            <a:avLst/>
          </a:prstGeo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7" name="日付プレースホルダー 6"/>
          <p:cNvSpPr>
            <a:spLocks noGrp="1"/>
          </p:cNvSpPr>
          <p:nvPr>
            <p:ph type="dt" sz="half" idx="14"/>
          </p:nvPr>
        </p:nvSpPr>
        <p:spPr>
          <a:xfrm rot="5400000">
            <a:off x="7589520" y="1081851"/>
            <a:ext cx="2011680" cy="384048"/>
          </a:xfrm>
          <a:prstGeom prst="rect">
            <a:avLst/>
          </a:prstGeom>
        </p:spPr>
        <p:txBody>
          <a:bodyPr rtlCol="0"/>
          <a:lstStyle/>
          <a:p>
            <a:fld id="{E6F9B8CD-342D-4579-98EC-A8FD6B7370E1}" type="datetimeFigureOut">
              <a:rPr lang="en-US" smtClean="0">
                <a:solidFill>
                  <a:srgbClr val="575F6D"/>
                </a:solidFill>
              </a:rPr>
              <a:pPr/>
              <a:t>4/10/2023</a:t>
            </a:fld>
            <a:endParaRPr lang="en-US">
              <a:solidFill>
                <a:srgbClr val="575F6D"/>
              </a:solidFill>
            </a:endParaRPr>
          </a:p>
        </p:txBody>
      </p:sp>
      <p:sp>
        <p:nvSpPr>
          <p:cNvPr id="9" name="スライド番号プレースホルダー 8"/>
          <p:cNvSpPr>
            <a:spLocks noGrp="1"/>
          </p:cNvSpPr>
          <p:nvPr>
            <p:ph type="sldNum" sz="quarter" idx="15"/>
          </p:nvPr>
        </p:nvSpPr>
        <p:spPr>
          <a:xfrm>
            <a:off x="8129016" y="5734050"/>
            <a:ext cx="609600" cy="521208"/>
          </a:xfrm>
          <a:prstGeom prst="rect">
            <a:avLst/>
          </a:prstGeom>
        </p:spPr>
        <p:txBody>
          <a:bodyPr rtlCol="0"/>
          <a:lstStyle/>
          <a:p>
            <a:fld id="{2BBB5E19-F10A-4C2F-BF6F-11C513378A2E}" type="slidenum">
              <a:rPr lang="en-US" smtClean="0"/>
              <a:pPr/>
              <a:t>‹#›</a:t>
            </a:fld>
            <a:endParaRPr lang="en-US"/>
          </a:p>
        </p:txBody>
      </p:sp>
      <p:sp>
        <p:nvSpPr>
          <p:cNvPr id="10" name="フッター プレースホルダー 9"/>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15174072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2286000" y="2895600"/>
            <a:ext cx="6172200" cy="2053590"/>
          </a:xfrm>
          <a:prstGeom prst="rect">
            <a:avLst/>
          </a:prstGeom>
        </p:spPr>
        <p:txBody>
          <a:bodyPr/>
          <a:lstStyle>
            <a:lvl1pPr algn="l">
              <a:buNone/>
              <a:defRPr sz="3000" b="1" cap="small" baseline="0"/>
            </a:lvl1pPr>
          </a:lstStyle>
          <a:p>
            <a:r>
              <a:rPr kumimoji="0" lang="ja-JP" altLang="en-US"/>
              <a:t>マスター タイトルの書式設定</a:t>
            </a:r>
            <a:endParaRPr kumimoji="0" lang="en-US"/>
          </a:p>
        </p:txBody>
      </p:sp>
      <p:sp>
        <p:nvSpPr>
          <p:cNvPr id="3" name="テキスト プレースホルダー 2"/>
          <p:cNvSpPr>
            <a:spLocks noGrp="1"/>
          </p:cNvSpPr>
          <p:nvPr>
            <p:ph type="body" idx="1"/>
          </p:nvPr>
        </p:nvSpPr>
        <p:spPr>
          <a:xfrm>
            <a:off x="2286000" y="5010150"/>
            <a:ext cx="6172200" cy="1371600"/>
          </a:xfrm>
          <a:prstGeom prst="rect">
            <a:avLst/>
          </a:prstGeo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a:t>マスター テキストの書式設定</a:t>
            </a:r>
          </a:p>
        </p:txBody>
      </p:sp>
      <p:sp>
        <p:nvSpPr>
          <p:cNvPr id="4" name="日付プレースホルダー 3"/>
          <p:cNvSpPr>
            <a:spLocks noGrp="1"/>
          </p:cNvSpPr>
          <p:nvPr>
            <p:ph type="dt" sz="half" idx="10"/>
          </p:nvPr>
        </p:nvSpPr>
        <p:spPr bwMode="auto">
          <a:xfrm rot="5400000">
            <a:off x="7763256" y="1170432"/>
            <a:ext cx="2286000" cy="381000"/>
          </a:xfrm>
          <a:prstGeom prst="rect">
            <a:avLst/>
          </a:prstGeom>
        </p:spPr>
        <p:txBody>
          <a:bodyPr/>
          <a:lstStyle/>
          <a:p>
            <a:fld id="{E6F9B8CD-342D-4579-98EC-A8FD6B7370E1}" type="datetimeFigureOut">
              <a:rPr lang="en-US" smtClean="0">
                <a:solidFill>
                  <a:srgbClr val="FFF39D"/>
                </a:solidFill>
              </a:rPr>
              <a:pPr/>
              <a:t>4/10/2023</a:t>
            </a:fld>
            <a:endParaRPr lang="en-US">
              <a:solidFill>
                <a:srgbClr val="FFF39D"/>
              </a:solidFill>
            </a:endParaRPr>
          </a:p>
        </p:txBody>
      </p:sp>
      <p:sp>
        <p:nvSpPr>
          <p:cNvPr id="5" name="フッター プレースホルダー 4"/>
          <p:cNvSpPr>
            <a:spLocks noGrp="1"/>
          </p:cNvSpPr>
          <p:nvPr>
            <p:ph type="ftr" sz="quarter" idx="11"/>
          </p:nvPr>
        </p:nvSpPr>
        <p:spPr bwMode="auto">
          <a:xfrm rot="5400000">
            <a:off x="7077456" y="4178808"/>
            <a:ext cx="3657600" cy="384048"/>
          </a:xfrm>
        </p:spPr>
        <p:txBody>
          <a:bodyPr/>
          <a:lstStyle/>
          <a:p>
            <a:endParaRPr lang="en-US">
              <a:solidFill>
                <a:srgbClr val="FFF39D"/>
              </a:solidFill>
            </a:endParaRPr>
          </a:p>
        </p:txBody>
      </p:sp>
      <p:sp>
        <p:nvSpPr>
          <p:cNvPr id="9" name="正方形/長方形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0" name="正方形/長方形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正方形/長方形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2" name="正方形/長方形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3" name="直線コネクタ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white"/>
              </a:solidFill>
            </a:endParaRPr>
          </a:p>
        </p:txBody>
      </p:sp>
      <p:sp>
        <p:nvSpPr>
          <p:cNvPr id="14" name="直線コネクタ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white"/>
              </a:solidFill>
            </a:endParaRPr>
          </a:p>
        </p:txBody>
      </p:sp>
      <p:sp>
        <p:nvSpPr>
          <p:cNvPr id="15" name="直線コネクタ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white"/>
              </a:solidFill>
            </a:endParaRPr>
          </a:p>
        </p:txBody>
      </p:sp>
      <p:sp>
        <p:nvSpPr>
          <p:cNvPr id="16" name="直線コネクタ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white"/>
              </a:solidFill>
            </a:endParaRPr>
          </a:p>
        </p:txBody>
      </p:sp>
      <p:sp>
        <p:nvSpPr>
          <p:cNvPr id="17" name="直線コネクタ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white"/>
              </a:solidFill>
            </a:endParaRPr>
          </a:p>
        </p:txBody>
      </p:sp>
      <p:sp>
        <p:nvSpPr>
          <p:cNvPr id="18" name="正方形/長方形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19" name="円/楕円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0" name="円/楕円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1" name="円/楕円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2" name="円/楕円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3" name="円/楕円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6" name="直線コネクタ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white"/>
              </a:solidFill>
            </a:endParaRPr>
          </a:p>
        </p:txBody>
      </p:sp>
      <p:sp>
        <p:nvSpPr>
          <p:cNvPr id="6" name="スライド番号プレースホルダー 5"/>
          <p:cNvSpPr>
            <a:spLocks noGrp="1"/>
          </p:cNvSpPr>
          <p:nvPr>
            <p:ph type="sldNum" sz="quarter" idx="12"/>
          </p:nvPr>
        </p:nvSpPr>
        <p:spPr bwMode="auto">
          <a:xfrm>
            <a:off x="1340616" y="4928702"/>
            <a:ext cx="609600" cy="517524"/>
          </a:xfrm>
          <a:prstGeom prst="rect">
            <a:avLst/>
          </a:prstGeom>
        </p:spPr>
        <p:txBody>
          <a:bodyPr/>
          <a:lstStyle/>
          <a:p>
            <a:fld id="{2BBB5E19-F10A-4C2F-BF6F-11C513378A2E}" type="slidenum">
              <a:rPr lang="en-US" smtClean="0"/>
              <a:pPr/>
              <a:t>‹#›</a:t>
            </a:fld>
            <a:endParaRPr lang="en-US"/>
          </a:p>
        </p:txBody>
      </p:sp>
    </p:spTree>
    <p:extLst>
      <p:ext uri="{BB962C8B-B14F-4D97-AF65-F5344CB8AC3E}">
        <p14:creationId xmlns:p14="http://schemas.microsoft.com/office/powerpoint/2010/main" val="1447185431"/>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467600" cy="1143000"/>
          </a:xfrm>
          <a:prstGeom prst="rect">
            <a:avLst/>
          </a:prstGeom>
        </p:spPr>
        <p:txBody>
          <a:bodyPr/>
          <a:lstStyle/>
          <a:p>
            <a:r>
              <a:rPr kumimoji="0" lang="ja-JP" altLang="en-US"/>
              <a:t>マスター タイトルの書式設定</a:t>
            </a:r>
            <a:endParaRPr kumimoji="0" lang="en-US"/>
          </a:p>
        </p:txBody>
      </p:sp>
      <p:sp>
        <p:nvSpPr>
          <p:cNvPr id="5" name="日付プレースホルダー 4"/>
          <p:cNvSpPr>
            <a:spLocks noGrp="1"/>
          </p:cNvSpPr>
          <p:nvPr>
            <p:ph type="dt" sz="half" idx="10"/>
          </p:nvPr>
        </p:nvSpPr>
        <p:spPr>
          <a:xfrm rot="5400000">
            <a:off x="7589520" y="1081851"/>
            <a:ext cx="2011680" cy="384048"/>
          </a:xfrm>
          <a:prstGeom prst="rect">
            <a:avLst/>
          </a:prstGeom>
        </p:spPr>
        <p:txBody>
          <a:bodyPr/>
          <a:lstStyle/>
          <a:p>
            <a:fld id="{E6F9B8CD-342D-4579-98EC-A8FD6B7370E1}" type="datetimeFigureOut">
              <a:rPr lang="en-US" smtClean="0">
                <a:solidFill>
                  <a:srgbClr val="575F6D"/>
                </a:solidFill>
              </a:rPr>
              <a:pPr/>
              <a:t>4/10/2023</a:t>
            </a:fld>
            <a:endParaRPr lang="en-US">
              <a:solidFill>
                <a:srgbClr val="575F6D"/>
              </a:solidFill>
            </a:endParaRPr>
          </a:p>
        </p:txBody>
      </p:sp>
      <p:sp>
        <p:nvSpPr>
          <p:cNvPr id="6" name="フッター プレースホルダー 5"/>
          <p:cNvSpPr>
            <a:spLocks noGrp="1"/>
          </p:cNvSpPr>
          <p:nvPr>
            <p:ph type="ftr" sz="quarter" idx="11"/>
          </p:nvPr>
        </p:nvSpPr>
        <p:spPr/>
        <p:txBody>
          <a:bodyPr/>
          <a:lstStyle/>
          <a:p>
            <a:endParaRPr lang="en-US">
              <a:solidFill>
                <a:srgbClr val="575F6D"/>
              </a:solidFill>
            </a:endParaRPr>
          </a:p>
        </p:txBody>
      </p:sp>
      <p:sp>
        <p:nvSpPr>
          <p:cNvPr id="7" name="スライド番号プレースホルダー 6"/>
          <p:cNvSpPr>
            <a:spLocks noGrp="1"/>
          </p:cNvSpPr>
          <p:nvPr>
            <p:ph type="sldNum" sz="quarter" idx="12"/>
          </p:nvPr>
        </p:nvSpPr>
        <p:spPr>
          <a:xfrm>
            <a:off x="8129016" y="5734050"/>
            <a:ext cx="609600" cy="521208"/>
          </a:xfrm>
          <a:prstGeom prst="rect">
            <a:avLst/>
          </a:prstGeom>
        </p:spPr>
        <p:txBody>
          <a:bodyPr/>
          <a:lstStyle/>
          <a:p>
            <a:fld id="{2BBB5E19-F10A-4C2F-BF6F-11C513378A2E}" type="slidenum">
              <a:rPr lang="en-US" smtClean="0"/>
              <a:pPr/>
              <a:t>‹#›</a:t>
            </a:fld>
            <a:endParaRPr lang="en-US"/>
          </a:p>
        </p:txBody>
      </p:sp>
      <p:sp>
        <p:nvSpPr>
          <p:cNvPr id="9" name="コンテンツ プレースホルダー 8"/>
          <p:cNvSpPr>
            <a:spLocks noGrp="1"/>
          </p:cNvSpPr>
          <p:nvPr>
            <p:ph sz="quarter" idx="1"/>
          </p:nvPr>
        </p:nvSpPr>
        <p:spPr>
          <a:xfrm>
            <a:off x="457200" y="1600200"/>
            <a:ext cx="3657600" cy="4572000"/>
          </a:xfrm>
          <a:prstGeom prst="rect">
            <a:avLst/>
          </a:prstGeo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1" name="コンテンツ プレースホルダー 10"/>
          <p:cNvSpPr>
            <a:spLocks noGrp="1"/>
          </p:cNvSpPr>
          <p:nvPr>
            <p:ph sz="quarter" idx="2"/>
          </p:nvPr>
        </p:nvSpPr>
        <p:spPr>
          <a:xfrm>
            <a:off x="4270248" y="1600200"/>
            <a:ext cx="3657600" cy="4572000"/>
          </a:xfrm>
          <a:prstGeom prst="rect">
            <a:avLst/>
          </a:prstGeo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Tree>
    <p:extLst>
      <p:ext uri="{BB962C8B-B14F-4D97-AF65-F5344CB8AC3E}">
        <p14:creationId xmlns:p14="http://schemas.microsoft.com/office/powerpoint/2010/main" val="2346286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7543800" cy="1143000"/>
          </a:xfrm>
          <a:prstGeom prst="rect">
            <a:avLst/>
          </a:prstGeom>
        </p:spPr>
        <p:txBody>
          <a:bodyPr anchor="b"/>
          <a:lstStyle>
            <a:lvl1pPr>
              <a:defRPr/>
            </a:lvl1pPr>
          </a:lstStyle>
          <a:p>
            <a:r>
              <a:rPr kumimoji="0" lang="ja-JP" altLang="en-US"/>
              <a:t>マスター タイトルの書式設定</a:t>
            </a:r>
            <a:endParaRPr kumimoji="0" lang="en-US"/>
          </a:p>
        </p:txBody>
      </p:sp>
      <p:sp>
        <p:nvSpPr>
          <p:cNvPr id="7" name="日付プレースホルダー 6"/>
          <p:cNvSpPr>
            <a:spLocks noGrp="1"/>
          </p:cNvSpPr>
          <p:nvPr>
            <p:ph type="dt" sz="half" idx="10"/>
          </p:nvPr>
        </p:nvSpPr>
        <p:spPr>
          <a:xfrm rot="5400000">
            <a:off x="7589520" y="1081851"/>
            <a:ext cx="2011680" cy="384048"/>
          </a:xfrm>
          <a:prstGeom prst="rect">
            <a:avLst/>
          </a:prstGeom>
        </p:spPr>
        <p:txBody>
          <a:bodyPr/>
          <a:lstStyle/>
          <a:p>
            <a:fld id="{E6F9B8CD-342D-4579-98EC-A8FD6B7370E1}" type="datetimeFigureOut">
              <a:rPr lang="en-US" smtClean="0">
                <a:solidFill>
                  <a:srgbClr val="575F6D"/>
                </a:solidFill>
              </a:rPr>
              <a:pPr/>
              <a:t>4/10/2023</a:t>
            </a:fld>
            <a:endParaRPr lang="en-US">
              <a:solidFill>
                <a:srgbClr val="575F6D"/>
              </a:solidFill>
            </a:endParaRPr>
          </a:p>
        </p:txBody>
      </p:sp>
      <p:sp>
        <p:nvSpPr>
          <p:cNvPr id="8" name="フッター プレースホルダー 7"/>
          <p:cNvSpPr>
            <a:spLocks noGrp="1"/>
          </p:cNvSpPr>
          <p:nvPr>
            <p:ph type="ftr" sz="quarter" idx="11"/>
          </p:nvPr>
        </p:nvSpPr>
        <p:spPr/>
        <p:txBody>
          <a:bodyPr/>
          <a:lstStyle/>
          <a:p>
            <a:endParaRPr lang="en-US">
              <a:solidFill>
                <a:srgbClr val="575F6D"/>
              </a:solidFill>
            </a:endParaRPr>
          </a:p>
        </p:txBody>
      </p:sp>
      <p:sp>
        <p:nvSpPr>
          <p:cNvPr id="9" name="スライド番号プレースホルダー 8"/>
          <p:cNvSpPr>
            <a:spLocks noGrp="1"/>
          </p:cNvSpPr>
          <p:nvPr>
            <p:ph type="sldNum" sz="quarter" idx="12"/>
          </p:nvPr>
        </p:nvSpPr>
        <p:spPr>
          <a:xfrm>
            <a:off x="8129016" y="5734050"/>
            <a:ext cx="609600" cy="521208"/>
          </a:xfrm>
          <a:prstGeom prst="rect">
            <a:avLst/>
          </a:prstGeom>
        </p:spPr>
        <p:txBody>
          <a:bodyPr/>
          <a:lstStyle/>
          <a:p>
            <a:fld id="{2BBB5E19-F10A-4C2F-BF6F-11C513378A2E}" type="slidenum">
              <a:rPr lang="en-US" smtClean="0"/>
              <a:pPr/>
              <a:t>‹#›</a:t>
            </a:fld>
            <a:endParaRPr lang="en-US"/>
          </a:p>
        </p:txBody>
      </p:sp>
      <p:sp>
        <p:nvSpPr>
          <p:cNvPr id="11" name="コンテンツ プレースホルダー 10"/>
          <p:cNvSpPr>
            <a:spLocks noGrp="1"/>
          </p:cNvSpPr>
          <p:nvPr>
            <p:ph sz="quarter" idx="2"/>
          </p:nvPr>
        </p:nvSpPr>
        <p:spPr>
          <a:xfrm>
            <a:off x="457200" y="2362200"/>
            <a:ext cx="3657600" cy="3886200"/>
          </a:xfrm>
          <a:prstGeom prst="rect">
            <a:avLst/>
          </a:prstGeo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3" name="コンテンツ プレースホルダー 12"/>
          <p:cNvSpPr>
            <a:spLocks noGrp="1"/>
          </p:cNvSpPr>
          <p:nvPr>
            <p:ph sz="quarter" idx="4"/>
          </p:nvPr>
        </p:nvSpPr>
        <p:spPr>
          <a:xfrm>
            <a:off x="4371975" y="2362200"/>
            <a:ext cx="3657600" cy="3886200"/>
          </a:xfrm>
          <a:prstGeom prst="rect">
            <a:avLst/>
          </a:prstGeo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12" name="テキスト プレースホルダー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a:t>マスター テキストの書式設定</a:t>
            </a:r>
          </a:p>
        </p:txBody>
      </p:sp>
      <p:sp>
        <p:nvSpPr>
          <p:cNvPr id="14" name="テキスト プレースホルダー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ja-JP" altLang="en-US"/>
              <a:t>マスター テキストの書式設定</a:t>
            </a:r>
          </a:p>
        </p:txBody>
      </p:sp>
    </p:spTree>
    <p:extLst>
      <p:ext uri="{BB962C8B-B14F-4D97-AF65-F5344CB8AC3E}">
        <p14:creationId xmlns:p14="http://schemas.microsoft.com/office/powerpoint/2010/main" val="26528082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467600" cy="1143000"/>
          </a:xfrm>
          <a:prstGeom prst="rect">
            <a:avLst/>
          </a:prstGeom>
        </p:spPr>
        <p:txBody>
          <a:bodyPr/>
          <a:lstStyle/>
          <a:p>
            <a:r>
              <a:rPr kumimoji="0" lang="ja-JP" altLang="en-US"/>
              <a:t>マスター タイトルの書式設定</a:t>
            </a:r>
            <a:endParaRPr kumimoji="0" lang="en-US"/>
          </a:p>
        </p:txBody>
      </p:sp>
      <p:sp>
        <p:nvSpPr>
          <p:cNvPr id="6" name="日付プレースホルダー 5"/>
          <p:cNvSpPr>
            <a:spLocks noGrp="1"/>
          </p:cNvSpPr>
          <p:nvPr>
            <p:ph type="dt" sz="half" idx="10"/>
          </p:nvPr>
        </p:nvSpPr>
        <p:spPr>
          <a:xfrm rot="5400000">
            <a:off x="7589520" y="1081851"/>
            <a:ext cx="2011680" cy="384048"/>
          </a:xfrm>
          <a:prstGeom prst="rect">
            <a:avLst/>
          </a:prstGeom>
        </p:spPr>
        <p:txBody>
          <a:bodyPr rtlCol="0"/>
          <a:lstStyle/>
          <a:p>
            <a:fld id="{E6F9B8CD-342D-4579-98EC-A8FD6B7370E1}" type="datetimeFigureOut">
              <a:rPr lang="en-US" smtClean="0">
                <a:solidFill>
                  <a:srgbClr val="575F6D"/>
                </a:solidFill>
              </a:rPr>
              <a:pPr/>
              <a:t>4/10/2023</a:t>
            </a:fld>
            <a:endParaRPr lang="en-US">
              <a:solidFill>
                <a:srgbClr val="575F6D"/>
              </a:solidFill>
            </a:endParaRPr>
          </a:p>
        </p:txBody>
      </p:sp>
      <p:sp>
        <p:nvSpPr>
          <p:cNvPr id="7" name="スライド番号プレースホルダー 6"/>
          <p:cNvSpPr>
            <a:spLocks noGrp="1"/>
          </p:cNvSpPr>
          <p:nvPr>
            <p:ph type="sldNum" sz="quarter" idx="11"/>
          </p:nvPr>
        </p:nvSpPr>
        <p:spPr>
          <a:xfrm>
            <a:off x="8129016" y="5734050"/>
            <a:ext cx="609600" cy="521208"/>
          </a:xfrm>
          <a:prstGeom prst="rect">
            <a:avLst/>
          </a:prstGeom>
        </p:spPr>
        <p:txBody>
          <a:bodyPr rtlCol="0"/>
          <a:lstStyle/>
          <a:p>
            <a:fld id="{2BBB5E19-F10A-4C2F-BF6F-11C513378A2E}" type="slidenum">
              <a:rPr lang="en-US" smtClean="0"/>
              <a:pPr/>
              <a:t>‹#›</a:t>
            </a:fld>
            <a:endParaRPr lang="en-US"/>
          </a:p>
        </p:txBody>
      </p:sp>
      <p:sp>
        <p:nvSpPr>
          <p:cNvPr id="8" name="フッター プレースホルダー 7"/>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7419220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rot="5400000">
            <a:off x="7589520" y="1081851"/>
            <a:ext cx="2011680" cy="384048"/>
          </a:xfrm>
          <a:prstGeom prst="rect">
            <a:avLst/>
          </a:prstGeom>
        </p:spPr>
        <p:txBody>
          <a:bodyPr/>
          <a:lstStyle/>
          <a:p>
            <a:fld id="{E6F9B8CD-342D-4579-98EC-A8FD6B7370E1}" type="datetimeFigureOut">
              <a:rPr lang="en-US" smtClean="0">
                <a:solidFill>
                  <a:srgbClr val="575F6D"/>
                </a:solidFill>
              </a:rPr>
              <a:pPr/>
              <a:t>4/10/2023</a:t>
            </a:fld>
            <a:endParaRPr lang="en-US">
              <a:solidFill>
                <a:srgbClr val="575F6D"/>
              </a:solidFill>
            </a:endParaRPr>
          </a:p>
        </p:txBody>
      </p:sp>
      <p:sp>
        <p:nvSpPr>
          <p:cNvPr id="3" name="フッター プレースホルダー 2"/>
          <p:cNvSpPr>
            <a:spLocks noGrp="1"/>
          </p:cNvSpPr>
          <p:nvPr>
            <p:ph type="ftr" sz="quarter" idx="11"/>
          </p:nvPr>
        </p:nvSpPr>
        <p:spPr/>
        <p:txBody>
          <a:bodyPr/>
          <a:lstStyle/>
          <a:p>
            <a:endParaRPr lang="en-US">
              <a:solidFill>
                <a:srgbClr val="575F6D"/>
              </a:solidFill>
            </a:endParaRPr>
          </a:p>
        </p:txBody>
      </p:sp>
      <p:sp>
        <p:nvSpPr>
          <p:cNvPr id="4" name="スライド番号プレースホルダー 3"/>
          <p:cNvSpPr>
            <a:spLocks noGrp="1"/>
          </p:cNvSpPr>
          <p:nvPr>
            <p:ph type="sldNum" sz="quarter" idx="12"/>
          </p:nvPr>
        </p:nvSpPr>
        <p:spPr>
          <a:xfrm>
            <a:off x="8129016" y="5734050"/>
            <a:ext cx="609600" cy="521208"/>
          </a:xfrm>
          <a:prstGeom prst="rect">
            <a:avLst/>
          </a:prstGeom>
        </p:spPr>
        <p:txBody>
          <a:bodyPr/>
          <a:lstStyle/>
          <a:p>
            <a:fld id="{2BBB5E19-F10A-4C2F-BF6F-11C513378A2E}" type="slidenum">
              <a:rPr lang="en-US" smtClean="0"/>
              <a:pPr/>
              <a:t>‹#›</a:t>
            </a:fld>
            <a:endParaRPr lang="en-US"/>
          </a:p>
        </p:txBody>
      </p:sp>
    </p:spTree>
    <p:extLst>
      <p:ext uri="{BB962C8B-B14F-4D97-AF65-F5344CB8AC3E}">
        <p14:creationId xmlns:p14="http://schemas.microsoft.com/office/powerpoint/2010/main" val="2483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4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endParaRPr lang="en-US" altLang="ja-JP">
              <a:solidFill>
                <a:srgbClr val="000000"/>
              </a:solidFill>
            </a:endParaRPr>
          </a:p>
        </p:txBody>
      </p:sp>
      <p:sp>
        <p:nvSpPr>
          <p:cNvPr id="5" name="フッター プレースホルダー 4"/>
          <p:cNvSpPr>
            <a:spLocks noGrp="1"/>
          </p:cNvSpPr>
          <p:nvPr>
            <p:ph type="ftr" sz="quarter" idx="11"/>
          </p:nvPr>
        </p:nvSpPr>
        <p:spPr/>
        <p:txBody>
          <a:bodyPr/>
          <a:lstStyle>
            <a:lvl1pPr>
              <a:defRPr/>
            </a:lvl1pPr>
          </a:lstStyle>
          <a:p>
            <a:endParaRPr lang="en-US" altLang="ja-JP">
              <a:solidFill>
                <a:srgbClr val="000000"/>
              </a:solidFill>
            </a:endParaRPr>
          </a:p>
        </p:txBody>
      </p:sp>
      <p:sp>
        <p:nvSpPr>
          <p:cNvPr id="6" name="スライド番号プレースホルダー 5"/>
          <p:cNvSpPr>
            <a:spLocks noGrp="1"/>
          </p:cNvSpPr>
          <p:nvPr>
            <p:ph type="sldNum" sz="quarter" idx="12"/>
          </p:nvPr>
        </p:nvSpPr>
        <p:spPr/>
        <p:txBody>
          <a:bodyPr/>
          <a:lstStyle>
            <a:lvl1pPr>
              <a:defRPr/>
            </a:lvl1pPr>
          </a:lstStyle>
          <a:p>
            <a:fld id="{46A79F43-515E-4380-9F95-E9183684161F}"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024618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bg>
      <p:bgRef idx="1001">
        <a:schemeClr val="bg1"/>
      </p:bgRef>
    </p:bg>
    <p:spTree>
      <p:nvGrpSpPr>
        <p:cNvPr id="1" name=""/>
        <p:cNvGrpSpPr/>
        <p:nvPr/>
      </p:nvGrpSpPr>
      <p:grpSpPr>
        <a:xfrm>
          <a:off x="0" y="0"/>
          <a:ext cx="0" cy="0"/>
          <a:chOff x="0" y="0"/>
          <a:chExt cx="0" cy="0"/>
        </a:xfrm>
      </p:grpSpPr>
      <p:sp>
        <p:nvSpPr>
          <p:cNvPr id="10" name="直線コネクタ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solidFill>
                <a:prstClr val="black"/>
              </a:solidFill>
            </a:endParaRPr>
          </a:p>
        </p:txBody>
      </p:sp>
      <p:sp>
        <p:nvSpPr>
          <p:cNvPr id="2" name="タイトル 1"/>
          <p:cNvSpPr>
            <a:spLocks noGrp="1"/>
          </p:cNvSpPr>
          <p:nvPr>
            <p:ph type="title"/>
          </p:nvPr>
        </p:nvSpPr>
        <p:spPr>
          <a:xfrm rot="5400000">
            <a:off x="3371850" y="3200400"/>
            <a:ext cx="6309360" cy="457200"/>
          </a:xfrm>
          <a:prstGeom prst="rect">
            <a:avLst/>
          </a:prstGeom>
        </p:spPr>
        <p:txBody>
          <a:bodyPr anchor="b"/>
          <a:lstStyle>
            <a:lvl1pPr algn="l">
              <a:buNone/>
              <a:defRPr sz="2000" b="1" cap="small" baseline="0"/>
            </a:lvl1pPr>
          </a:lstStyle>
          <a:p>
            <a:r>
              <a:rPr kumimoji="0" lang="ja-JP" altLang="en-US"/>
              <a:t>マスター タイトルの書式設定</a:t>
            </a:r>
            <a:endParaRPr kumimoji="0" lang="en-US"/>
          </a:p>
        </p:txBody>
      </p:sp>
      <p:sp>
        <p:nvSpPr>
          <p:cNvPr id="3" name="テキスト プレースホルダー 2"/>
          <p:cNvSpPr>
            <a:spLocks noGrp="1"/>
          </p:cNvSpPr>
          <p:nvPr>
            <p:ph type="body" idx="2"/>
          </p:nvPr>
        </p:nvSpPr>
        <p:spPr>
          <a:xfrm>
            <a:off x="6812280" y="274320"/>
            <a:ext cx="1527048" cy="4983480"/>
          </a:xfrm>
          <a:prstGeom prst="rect">
            <a:avLst/>
          </a:prstGeo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ja-JP" altLang="en-US"/>
              <a:t>マスター テキストの書式設定</a:t>
            </a:r>
          </a:p>
        </p:txBody>
      </p:sp>
      <p:sp>
        <p:nvSpPr>
          <p:cNvPr id="8" name="直線コネクタ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solidFill>
                <a:prstClr val="black"/>
              </a:solidFill>
            </a:endParaRPr>
          </a:p>
        </p:txBody>
      </p:sp>
      <p:sp>
        <p:nvSpPr>
          <p:cNvPr id="9" name="直線コネクタ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solidFill>
                <a:prstClr val="black"/>
              </a:solidFill>
            </a:endParaRPr>
          </a:p>
        </p:txBody>
      </p:sp>
      <p:sp>
        <p:nvSpPr>
          <p:cNvPr id="11" name="直線コネクタ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2" name="正方形/長方形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3" name="直線コネクタ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4" name="円/楕円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18" name="コンテンツ プレースホルダー 17"/>
          <p:cNvSpPr>
            <a:spLocks noGrp="1"/>
          </p:cNvSpPr>
          <p:nvPr>
            <p:ph sz="quarter" idx="1"/>
          </p:nvPr>
        </p:nvSpPr>
        <p:spPr>
          <a:xfrm>
            <a:off x="304800" y="274320"/>
            <a:ext cx="5638800" cy="6327648"/>
          </a:xfrm>
          <a:prstGeom prst="rect">
            <a:avLst/>
          </a:prstGeom>
        </p:spPr>
        <p:txBody>
          <a:bodyPr/>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21" name="日付プレースホルダー 20"/>
          <p:cNvSpPr>
            <a:spLocks noGrp="1"/>
          </p:cNvSpPr>
          <p:nvPr>
            <p:ph type="dt" sz="half" idx="14"/>
          </p:nvPr>
        </p:nvSpPr>
        <p:spPr>
          <a:xfrm rot="5400000">
            <a:off x="7589520" y="1081851"/>
            <a:ext cx="2011680" cy="384048"/>
          </a:xfrm>
          <a:prstGeom prst="rect">
            <a:avLst/>
          </a:prstGeom>
        </p:spPr>
        <p:txBody>
          <a:bodyPr rtlCol="0"/>
          <a:lstStyle/>
          <a:p>
            <a:fld id="{E6F9B8CD-342D-4579-98EC-A8FD6B7370E1}" type="datetimeFigureOut">
              <a:rPr lang="en-US" smtClean="0">
                <a:solidFill>
                  <a:srgbClr val="575F6D"/>
                </a:solidFill>
              </a:rPr>
              <a:pPr/>
              <a:t>4/10/2023</a:t>
            </a:fld>
            <a:endParaRPr lang="en-US" dirty="0">
              <a:solidFill>
                <a:srgbClr val="575F6D"/>
              </a:solidFill>
            </a:endParaRPr>
          </a:p>
        </p:txBody>
      </p:sp>
      <p:sp>
        <p:nvSpPr>
          <p:cNvPr id="22" name="スライド番号プレースホルダー 21"/>
          <p:cNvSpPr>
            <a:spLocks noGrp="1"/>
          </p:cNvSpPr>
          <p:nvPr>
            <p:ph type="sldNum" sz="quarter" idx="15"/>
          </p:nvPr>
        </p:nvSpPr>
        <p:spPr>
          <a:xfrm>
            <a:off x="8129016" y="5734050"/>
            <a:ext cx="609600" cy="521208"/>
          </a:xfrm>
          <a:prstGeom prst="rect">
            <a:avLst/>
          </a:prstGeom>
        </p:spPr>
        <p:txBody>
          <a:bodyPr rtlCol="0"/>
          <a:lstStyle/>
          <a:p>
            <a:fld id="{2BBB5E19-F10A-4C2F-BF6F-11C513378A2E}" type="slidenum">
              <a:rPr lang="en-US" smtClean="0"/>
              <a:pPr/>
              <a:t>‹#›</a:t>
            </a:fld>
            <a:endParaRPr lang="en-US"/>
          </a:p>
        </p:txBody>
      </p:sp>
      <p:sp>
        <p:nvSpPr>
          <p:cNvPr id="23" name="フッター プレースホルダー 22"/>
          <p:cNvSpPr>
            <a:spLocks noGrp="1"/>
          </p:cNvSpPr>
          <p:nvPr>
            <p:ph type="ftr" sz="quarter" idx="16"/>
          </p:nvPr>
        </p:nvSpPr>
        <p:spPr/>
        <p:txBody>
          <a:bodyPr rtlCol="0"/>
          <a:lstStyle/>
          <a:p>
            <a:endParaRPr lang="en-US">
              <a:solidFill>
                <a:srgbClr val="575F6D"/>
              </a:solidFill>
            </a:endParaRPr>
          </a:p>
        </p:txBody>
      </p:sp>
    </p:spTree>
    <p:extLst>
      <p:ext uri="{BB962C8B-B14F-4D97-AF65-F5344CB8AC3E}">
        <p14:creationId xmlns:p14="http://schemas.microsoft.com/office/powerpoint/2010/main" val="329799252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9" name="直線コネクタ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3" name="円/楕円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 name="タイトル 1"/>
          <p:cNvSpPr>
            <a:spLocks noGrp="1"/>
          </p:cNvSpPr>
          <p:nvPr>
            <p:ph type="title"/>
          </p:nvPr>
        </p:nvSpPr>
        <p:spPr>
          <a:xfrm rot="5400000">
            <a:off x="3350133" y="3200400"/>
            <a:ext cx="6309360" cy="457200"/>
          </a:xfrm>
          <a:prstGeom prst="rect">
            <a:avLst/>
          </a:prstGeom>
        </p:spPr>
        <p:txBody>
          <a:bodyPr anchor="b"/>
          <a:lstStyle>
            <a:lvl1pPr algn="l">
              <a:buNone/>
              <a:defRPr sz="2000" b="1"/>
            </a:lvl1pPr>
          </a:lstStyle>
          <a:p>
            <a:r>
              <a:rPr kumimoji="0" lang="ja-JP" altLang="en-US"/>
              <a:t>マスター タイトルの書式設定</a:t>
            </a:r>
            <a:endParaRPr kumimoji="0" lang="en-US"/>
          </a:p>
        </p:txBody>
      </p:sp>
      <p:sp>
        <p:nvSpPr>
          <p:cNvPr id="3" name="図プレースホルダー 2"/>
          <p:cNvSpPr>
            <a:spLocks noGrp="1"/>
          </p:cNvSpPr>
          <p:nvPr>
            <p:ph type="pic" idx="1"/>
          </p:nvPr>
        </p:nvSpPr>
        <p:spPr>
          <a:xfrm>
            <a:off x="0" y="0"/>
            <a:ext cx="6172200" cy="6858000"/>
          </a:xfrm>
          <a:prstGeom prst="rect">
            <a:avLst/>
          </a:prstGeo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ja-JP" altLang="en-US"/>
              <a:t>アイコンをクリックして図を追加</a:t>
            </a:r>
            <a:endParaRPr kumimoji="0" lang="en-US" dirty="0"/>
          </a:p>
        </p:txBody>
      </p:sp>
      <p:sp>
        <p:nvSpPr>
          <p:cNvPr id="4" name="テキスト プレースホルダー 3"/>
          <p:cNvSpPr>
            <a:spLocks noGrp="1"/>
          </p:cNvSpPr>
          <p:nvPr>
            <p:ph type="body" sz="half" idx="2"/>
          </p:nvPr>
        </p:nvSpPr>
        <p:spPr>
          <a:xfrm>
            <a:off x="6765798" y="264795"/>
            <a:ext cx="1524000" cy="4956048"/>
          </a:xfrm>
          <a:prstGeom prst="rect">
            <a:avLst/>
          </a:prstGeo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ja-JP" altLang="en-US"/>
              <a:t>マスター テキストの書式設定</a:t>
            </a:r>
          </a:p>
        </p:txBody>
      </p:sp>
      <p:sp>
        <p:nvSpPr>
          <p:cNvPr id="10" name="直線コネクタ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1" name="正方形/長方形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2" name="直線コネクタ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9" name="直線コネクタ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solidFill>
                <a:prstClr val="black"/>
              </a:solidFill>
            </a:endParaRPr>
          </a:p>
        </p:txBody>
      </p:sp>
      <p:sp>
        <p:nvSpPr>
          <p:cNvPr id="20" name="直線コネクタ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solidFill>
                <a:prstClr val="black"/>
              </a:solidFill>
            </a:endParaRPr>
          </a:p>
        </p:txBody>
      </p:sp>
      <p:sp>
        <p:nvSpPr>
          <p:cNvPr id="17" name="日付プレースホルダー 16"/>
          <p:cNvSpPr>
            <a:spLocks noGrp="1"/>
          </p:cNvSpPr>
          <p:nvPr>
            <p:ph type="dt" sz="half" idx="10"/>
          </p:nvPr>
        </p:nvSpPr>
        <p:spPr>
          <a:xfrm rot="5400000">
            <a:off x="7589520" y="1081851"/>
            <a:ext cx="2011680" cy="384048"/>
          </a:xfrm>
          <a:prstGeom prst="rect">
            <a:avLst/>
          </a:prstGeom>
        </p:spPr>
        <p:txBody>
          <a:bodyPr rtlCol="0"/>
          <a:lstStyle/>
          <a:p>
            <a:fld id="{E6F9B8CD-342D-4579-98EC-A8FD6B7370E1}" type="datetimeFigureOut">
              <a:rPr lang="en-US" smtClean="0">
                <a:solidFill>
                  <a:srgbClr val="575F6D"/>
                </a:solidFill>
              </a:rPr>
              <a:pPr/>
              <a:t>4/10/2023</a:t>
            </a:fld>
            <a:endParaRPr lang="en-US">
              <a:solidFill>
                <a:srgbClr val="575F6D"/>
              </a:solidFill>
            </a:endParaRPr>
          </a:p>
        </p:txBody>
      </p:sp>
      <p:sp>
        <p:nvSpPr>
          <p:cNvPr id="18" name="スライド番号プレースホルダー 17"/>
          <p:cNvSpPr>
            <a:spLocks noGrp="1"/>
          </p:cNvSpPr>
          <p:nvPr>
            <p:ph type="sldNum" sz="quarter" idx="11"/>
          </p:nvPr>
        </p:nvSpPr>
        <p:spPr>
          <a:xfrm>
            <a:off x="8129016" y="5734050"/>
            <a:ext cx="609600" cy="521208"/>
          </a:xfrm>
          <a:prstGeom prst="rect">
            <a:avLst/>
          </a:prstGeom>
        </p:spPr>
        <p:txBody>
          <a:bodyPr rtlCol="0"/>
          <a:lstStyle/>
          <a:p>
            <a:fld id="{2BBB5E19-F10A-4C2F-BF6F-11C513378A2E}" type="slidenum">
              <a:rPr lang="en-US" smtClean="0"/>
              <a:pPr/>
              <a:t>‹#›</a:t>
            </a:fld>
            <a:endParaRPr lang="en-US"/>
          </a:p>
        </p:txBody>
      </p:sp>
      <p:sp>
        <p:nvSpPr>
          <p:cNvPr id="21" name="フッター プレースホルダー 20"/>
          <p:cNvSpPr>
            <a:spLocks noGrp="1"/>
          </p:cNvSpPr>
          <p:nvPr>
            <p:ph type="ftr" sz="quarter" idx="12"/>
          </p:nvPr>
        </p:nvSpPr>
        <p:spPr/>
        <p:txBody>
          <a:bodyPr rtlCol="0"/>
          <a:lstStyle/>
          <a:p>
            <a:endParaRPr lang="en-US">
              <a:solidFill>
                <a:srgbClr val="575F6D"/>
              </a:solidFill>
            </a:endParaRPr>
          </a:p>
        </p:txBody>
      </p:sp>
    </p:spTree>
    <p:extLst>
      <p:ext uri="{BB962C8B-B14F-4D97-AF65-F5344CB8AC3E}">
        <p14:creationId xmlns:p14="http://schemas.microsoft.com/office/powerpoint/2010/main" val="2121770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467600" cy="1143000"/>
          </a:xfrm>
          <a:prstGeom prst="rect">
            <a:avLst/>
          </a:prstGeom>
        </p:spPr>
        <p:txBody>
          <a:bodyPr/>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1600200"/>
            <a:ext cx="7467600" cy="4873752"/>
          </a:xfrm>
          <a:prstGeom prst="rect">
            <a:avLst/>
          </a:prstGeo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a:xfrm rot="5400000">
            <a:off x="7589520" y="1081851"/>
            <a:ext cx="2011680" cy="384048"/>
          </a:xfrm>
          <a:prstGeom prst="rect">
            <a:avLst/>
          </a:prstGeom>
        </p:spPr>
        <p:txBody>
          <a:bodyPr/>
          <a:lstStyle/>
          <a:p>
            <a:fld id="{E6F9B8CD-342D-4579-98EC-A8FD6B7370E1}" type="datetimeFigureOut">
              <a:rPr lang="en-US" smtClean="0">
                <a:solidFill>
                  <a:srgbClr val="575F6D"/>
                </a:solidFill>
              </a:rPr>
              <a:pPr/>
              <a:t>4/10/2023</a:t>
            </a:fld>
            <a:endParaRPr lang="en-US">
              <a:solidFill>
                <a:srgbClr val="575F6D"/>
              </a:solidFill>
            </a:endParaRPr>
          </a:p>
        </p:txBody>
      </p:sp>
      <p:sp>
        <p:nvSpPr>
          <p:cNvPr id="5" name="フッター プレースホルダー 4"/>
          <p:cNvSpPr>
            <a:spLocks noGrp="1"/>
          </p:cNvSpPr>
          <p:nvPr>
            <p:ph type="ftr" sz="quarter" idx="11"/>
          </p:nvPr>
        </p:nvSpPr>
        <p:spPr/>
        <p:txBody>
          <a:bodyPr/>
          <a:lstStyle/>
          <a:p>
            <a:endParaRPr lang="en-US">
              <a:solidFill>
                <a:srgbClr val="575F6D"/>
              </a:solidFill>
            </a:endParaRPr>
          </a:p>
        </p:txBody>
      </p:sp>
      <p:sp>
        <p:nvSpPr>
          <p:cNvPr id="6" name="スライド番号プレースホルダー 5"/>
          <p:cNvSpPr>
            <a:spLocks noGrp="1"/>
          </p:cNvSpPr>
          <p:nvPr>
            <p:ph type="sldNum" sz="quarter" idx="12"/>
          </p:nvPr>
        </p:nvSpPr>
        <p:spPr>
          <a:xfrm>
            <a:off x="8129016" y="5734050"/>
            <a:ext cx="609600" cy="521208"/>
          </a:xfrm>
          <a:prstGeom prst="rect">
            <a:avLst/>
          </a:prstGeom>
        </p:spPr>
        <p:txBody>
          <a:bodyPr/>
          <a:lstStyle/>
          <a:p>
            <a:fld id="{2BBB5E19-F10A-4C2F-BF6F-11C513378A2E}" type="slidenum">
              <a:rPr lang="en-US" smtClean="0"/>
              <a:pPr/>
              <a:t>‹#›</a:t>
            </a:fld>
            <a:endParaRPr lang="en-US"/>
          </a:p>
        </p:txBody>
      </p:sp>
    </p:spTree>
    <p:extLst>
      <p:ext uri="{BB962C8B-B14F-4D97-AF65-F5344CB8AC3E}">
        <p14:creationId xmlns:p14="http://schemas.microsoft.com/office/powerpoint/2010/main" val="42837124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1676400" cy="5851525"/>
          </a:xfrm>
          <a:prstGeom prst="rect">
            <a:avLst/>
          </a:prstGeom>
        </p:spPr>
        <p:txBody>
          <a:bodyPr vert="eaVert"/>
          <a:lstStyle/>
          <a:p>
            <a:r>
              <a:rPr kumimoji="0" lang="ja-JP" altLang="en-US"/>
              <a:t>マスター タイトルの書式設定</a:t>
            </a:r>
            <a:endParaRPr kumimoji="0" lang="en-US"/>
          </a:p>
        </p:txBody>
      </p:sp>
      <p:sp>
        <p:nvSpPr>
          <p:cNvPr id="3" name="縦書きテキスト プレースホルダー 2"/>
          <p:cNvSpPr>
            <a:spLocks noGrp="1"/>
          </p:cNvSpPr>
          <p:nvPr>
            <p:ph type="body" orient="vert" idx="1"/>
          </p:nvPr>
        </p:nvSpPr>
        <p:spPr>
          <a:xfrm>
            <a:off x="457200" y="274638"/>
            <a:ext cx="6019800" cy="5851525"/>
          </a:xfrm>
          <a:prstGeom prst="rect">
            <a:avLst/>
          </a:prstGeom>
        </p:spPr>
        <p:txBody>
          <a:bodyPr vert="eaVert"/>
          <a:lstStyle/>
          <a:p>
            <a:pPr lvl="0" eaLnBrk="1" latinLnBrk="0" hangingPunct="1"/>
            <a:r>
              <a:rPr lang="ja-JP" altLang="en-US"/>
              <a:t>マスター テキストの書式設定</a:t>
            </a:r>
          </a:p>
          <a:p>
            <a:pPr lvl="1" eaLnBrk="1" latinLnBrk="0" hangingPunct="1"/>
            <a:r>
              <a:rPr lang="ja-JP" altLang="en-US"/>
              <a:t>第 </a:t>
            </a:r>
            <a:r>
              <a:rPr lang="en-US" altLang="ja-JP"/>
              <a:t>2 </a:t>
            </a:r>
            <a:r>
              <a:rPr lang="ja-JP" altLang="en-US"/>
              <a:t>レベル</a:t>
            </a:r>
          </a:p>
          <a:p>
            <a:pPr lvl="2" eaLnBrk="1" latinLnBrk="0" hangingPunct="1"/>
            <a:r>
              <a:rPr lang="ja-JP" altLang="en-US"/>
              <a:t>第 </a:t>
            </a:r>
            <a:r>
              <a:rPr lang="en-US" altLang="ja-JP"/>
              <a:t>3 </a:t>
            </a:r>
            <a:r>
              <a:rPr lang="ja-JP" altLang="en-US"/>
              <a:t>レベル</a:t>
            </a:r>
          </a:p>
          <a:p>
            <a:pPr lvl="3" eaLnBrk="1" latinLnBrk="0" hangingPunct="1"/>
            <a:r>
              <a:rPr lang="ja-JP" altLang="en-US"/>
              <a:t>第 </a:t>
            </a:r>
            <a:r>
              <a:rPr lang="en-US" altLang="ja-JP"/>
              <a:t>4 </a:t>
            </a:r>
            <a:r>
              <a:rPr lang="ja-JP" altLang="en-US"/>
              <a:t>レベル</a:t>
            </a:r>
          </a:p>
          <a:p>
            <a:pPr lvl="4" eaLnBrk="1" latinLnBrk="0" hangingPunct="1"/>
            <a:r>
              <a:rPr lang="ja-JP" altLang="en-US"/>
              <a:t>第 </a:t>
            </a:r>
            <a:r>
              <a:rPr lang="en-US" altLang="ja-JP"/>
              <a:t>5 </a:t>
            </a:r>
            <a:r>
              <a:rPr lang="ja-JP" altLang="en-US"/>
              <a:t>レベル</a:t>
            </a:r>
            <a:endParaRPr kumimoji="0" lang="en-US"/>
          </a:p>
        </p:txBody>
      </p:sp>
      <p:sp>
        <p:nvSpPr>
          <p:cNvPr id="4" name="日付プレースホルダー 3"/>
          <p:cNvSpPr>
            <a:spLocks noGrp="1"/>
          </p:cNvSpPr>
          <p:nvPr>
            <p:ph type="dt" sz="half" idx="10"/>
          </p:nvPr>
        </p:nvSpPr>
        <p:spPr>
          <a:xfrm rot="5400000">
            <a:off x="7589520" y="1081851"/>
            <a:ext cx="2011680" cy="384048"/>
          </a:xfrm>
          <a:prstGeom prst="rect">
            <a:avLst/>
          </a:prstGeom>
        </p:spPr>
        <p:txBody>
          <a:bodyPr/>
          <a:lstStyle/>
          <a:p>
            <a:fld id="{E6F9B8CD-342D-4579-98EC-A8FD6B7370E1}" type="datetimeFigureOut">
              <a:rPr lang="en-US" smtClean="0">
                <a:solidFill>
                  <a:srgbClr val="575F6D"/>
                </a:solidFill>
              </a:rPr>
              <a:pPr/>
              <a:t>4/10/2023</a:t>
            </a:fld>
            <a:endParaRPr lang="en-US">
              <a:solidFill>
                <a:srgbClr val="575F6D"/>
              </a:solidFill>
            </a:endParaRPr>
          </a:p>
        </p:txBody>
      </p:sp>
      <p:sp>
        <p:nvSpPr>
          <p:cNvPr id="5" name="フッター プレースホルダー 4"/>
          <p:cNvSpPr>
            <a:spLocks noGrp="1"/>
          </p:cNvSpPr>
          <p:nvPr>
            <p:ph type="ftr" sz="quarter" idx="11"/>
          </p:nvPr>
        </p:nvSpPr>
        <p:spPr/>
        <p:txBody>
          <a:bodyPr/>
          <a:lstStyle/>
          <a:p>
            <a:endParaRPr lang="en-US">
              <a:solidFill>
                <a:srgbClr val="575F6D"/>
              </a:solidFill>
            </a:endParaRPr>
          </a:p>
        </p:txBody>
      </p:sp>
      <p:sp>
        <p:nvSpPr>
          <p:cNvPr id="6" name="スライド番号プレースホルダー 5"/>
          <p:cNvSpPr>
            <a:spLocks noGrp="1"/>
          </p:cNvSpPr>
          <p:nvPr>
            <p:ph type="sldNum" sz="quarter" idx="12"/>
          </p:nvPr>
        </p:nvSpPr>
        <p:spPr>
          <a:xfrm>
            <a:off x="8129016" y="5734050"/>
            <a:ext cx="609600" cy="521208"/>
          </a:xfrm>
          <a:prstGeom prst="rect">
            <a:avLst/>
          </a:prstGeom>
        </p:spPr>
        <p:txBody>
          <a:bodyPr/>
          <a:lstStyle/>
          <a:p>
            <a:fld id="{2BBB5E19-F10A-4C2F-BF6F-11C513378A2E}" type="slidenum">
              <a:rPr lang="en-US" smtClean="0"/>
              <a:pPr/>
              <a:t>‹#›</a:t>
            </a:fld>
            <a:endParaRPr lang="en-US"/>
          </a:p>
        </p:txBody>
      </p:sp>
    </p:spTree>
    <p:extLst>
      <p:ext uri="{BB962C8B-B14F-4D97-AF65-F5344CB8AC3E}">
        <p14:creationId xmlns:p14="http://schemas.microsoft.com/office/powerpoint/2010/main" val="12662553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4"/>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35" indent="0" algn="ctr">
              <a:buNone/>
              <a:defRPr>
                <a:solidFill>
                  <a:schemeClr val="tx1">
                    <a:tint val="75000"/>
                  </a:schemeClr>
                </a:solidFill>
              </a:defRPr>
            </a:lvl2pPr>
            <a:lvl3pPr marL="914070" indent="0" algn="ctr">
              <a:buNone/>
              <a:defRPr>
                <a:solidFill>
                  <a:schemeClr val="tx1">
                    <a:tint val="75000"/>
                  </a:schemeClr>
                </a:solidFill>
              </a:defRPr>
            </a:lvl3pPr>
            <a:lvl4pPr marL="1371105" indent="0" algn="ctr">
              <a:buNone/>
              <a:defRPr>
                <a:solidFill>
                  <a:schemeClr val="tx1">
                    <a:tint val="75000"/>
                  </a:schemeClr>
                </a:solidFill>
              </a:defRPr>
            </a:lvl4pPr>
            <a:lvl5pPr marL="1828141" indent="0" algn="ctr">
              <a:buNone/>
              <a:defRPr>
                <a:solidFill>
                  <a:schemeClr val="tx1">
                    <a:tint val="75000"/>
                  </a:schemeClr>
                </a:solidFill>
              </a:defRPr>
            </a:lvl5pPr>
            <a:lvl6pPr marL="2285176" indent="0" algn="ctr">
              <a:buNone/>
              <a:defRPr>
                <a:solidFill>
                  <a:schemeClr val="tx1">
                    <a:tint val="75000"/>
                  </a:schemeClr>
                </a:solidFill>
              </a:defRPr>
            </a:lvl6pPr>
            <a:lvl7pPr marL="2742213" indent="0" algn="ctr">
              <a:buNone/>
              <a:defRPr>
                <a:solidFill>
                  <a:schemeClr val="tx1">
                    <a:tint val="75000"/>
                  </a:schemeClr>
                </a:solidFill>
              </a:defRPr>
            </a:lvl7pPr>
            <a:lvl8pPr marL="3199248" indent="0" algn="ctr">
              <a:buNone/>
              <a:defRPr>
                <a:solidFill>
                  <a:schemeClr val="tx1">
                    <a:tint val="75000"/>
                  </a:schemeClr>
                </a:solidFill>
              </a:defRPr>
            </a:lvl8pPr>
            <a:lvl9pPr marL="3656283"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441ED4F9-4D23-4C4E-ACF1-11F2C4B47F97}"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20643532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2DD4E4E7-7026-463C-A4B3-A2A6C0B0CCE6}"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39159394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9"/>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035" indent="0">
              <a:buNone/>
              <a:defRPr sz="1800">
                <a:solidFill>
                  <a:schemeClr val="tx1">
                    <a:tint val="75000"/>
                  </a:schemeClr>
                </a:solidFill>
              </a:defRPr>
            </a:lvl2pPr>
            <a:lvl3pPr marL="914070" indent="0">
              <a:buNone/>
              <a:defRPr sz="1600">
                <a:solidFill>
                  <a:schemeClr val="tx1">
                    <a:tint val="75000"/>
                  </a:schemeClr>
                </a:solidFill>
              </a:defRPr>
            </a:lvl3pPr>
            <a:lvl4pPr marL="1371105" indent="0">
              <a:buNone/>
              <a:defRPr sz="1400">
                <a:solidFill>
                  <a:schemeClr val="tx1">
                    <a:tint val="75000"/>
                  </a:schemeClr>
                </a:solidFill>
              </a:defRPr>
            </a:lvl4pPr>
            <a:lvl5pPr marL="1828141" indent="0">
              <a:buNone/>
              <a:defRPr sz="1400">
                <a:solidFill>
                  <a:schemeClr val="tx1">
                    <a:tint val="75000"/>
                  </a:schemeClr>
                </a:solidFill>
              </a:defRPr>
            </a:lvl5pPr>
            <a:lvl6pPr marL="2285176" indent="0">
              <a:buNone/>
              <a:defRPr sz="1400">
                <a:solidFill>
                  <a:schemeClr val="tx1">
                    <a:tint val="75000"/>
                  </a:schemeClr>
                </a:solidFill>
              </a:defRPr>
            </a:lvl6pPr>
            <a:lvl7pPr marL="2742213" indent="0">
              <a:buNone/>
              <a:defRPr sz="1400">
                <a:solidFill>
                  <a:schemeClr val="tx1">
                    <a:tint val="75000"/>
                  </a:schemeClr>
                </a:solidFill>
              </a:defRPr>
            </a:lvl7pPr>
            <a:lvl8pPr marL="3199248" indent="0">
              <a:buNone/>
              <a:defRPr sz="1400">
                <a:solidFill>
                  <a:schemeClr val="tx1">
                    <a:tint val="75000"/>
                  </a:schemeClr>
                </a:solidFill>
              </a:defRPr>
            </a:lvl8pPr>
            <a:lvl9pPr marL="3656283"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070632C0-7BB6-475A-893C-A5060DB9F660}"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15265304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C334A19E-8FB9-4EF0-A7B3-587F7F8A330E}"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4492655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31" y="1535113"/>
            <a:ext cx="4041775" cy="639762"/>
          </a:xfrm>
        </p:spPr>
        <p:txBody>
          <a:bodyPr anchor="b"/>
          <a:lstStyle>
            <a:lvl1pPr marL="0" indent="0">
              <a:buNone/>
              <a:defRPr sz="2400" b="1"/>
            </a:lvl1pPr>
            <a:lvl2pPr marL="457035" indent="0">
              <a:buNone/>
              <a:defRPr sz="2000" b="1"/>
            </a:lvl2pPr>
            <a:lvl3pPr marL="914070" indent="0">
              <a:buNone/>
              <a:defRPr sz="1800" b="1"/>
            </a:lvl3pPr>
            <a:lvl4pPr marL="1371105" indent="0">
              <a:buNone/>
              <a:defRPr sz="1600" b="1"/>
            </a:lvl4pPr>
            <a:lvl5pPr marL="1828141" indent="0">
              <a:buNone/>
              <a:defRPr sz="1600" b="1"/>
            </a:lvl5pPr>
            <a:lvl6pPr marL="2285176" indent="0">
              <a:buNone/>
              <a:defRPr sz="1600" b="1"/>
            </a:lvl6pPr>
            <a:lvl7pPr marL="2742213" indent="0">
              <a:buNone/>
              <a:defRPr sz="1600" b="1"/>
            </a:lvl7pPr>
            <a:lvl8pPr marL="3199248" indent="0">
              <a:buNone/>
              <a:defRPr sz="1600" b="1"/>
            </a:lvl8pPr>
            <a:lvl9pPr marL="3656283"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DEA6CBE4-FCF1-49A0-BFB0-07215D7FA317}"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10690287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E1A8AC3E-1675-4EED-87B5-2C2CC8E356D7}"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4867629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1279525" y="1600206"/>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3984625" y="1600206"/>
            <a:ext cx="2552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439E18D5-361D-47FB-84DC-061FBD7A5B2F}"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2223793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B980DB9F-A37D-4B2D-A78C-E0254781C5AE}"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2912643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4"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4" y="1435103"/>
            <a:ext cx="3008313" cy="4691063"/>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979F6446-12AF-4FCA-9F94-E01EC5760382}"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13723883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035" indent="0">
              <a:buNone/>
              <a:defRPr sz="2800"/>
            </a:lvl2pPr>
            <a:lvl3pPr marL="914070" indent="0">
              <a:buNone/>
              <a:defRPr sz="2400"/>
            </a:lvl3pPr>
            <a:lvl4pPr marL="1371105" indent="0">
              <a:buNone/>
              <a:defRPr sz="2000"/>
            </a:lvl4pPr>
            <a:lvl5pPr marL="1828141" indent="0">
              <a:buNone/>
              <a:defRPr sz="2000"/>
            </a:lvl5pPr>
            <a:lvl6pPr marL="2285176" indent="0">
              <a:buNone/>
              <a:defRPr sz="2000"/>
            </a:lvl6pPr>
            <a:lvl7pPr marL="2742213" indent="0">
              <a:buNone/>
              <a:defRPr sz="2000"/>
            </a:lvl7pPr>
            <a:lvl8pPr marL="3199248" indent="0">
              <a:buNone/>
              <a:defRPr sz="2000"/>
            </a:lvl8pPr>
            <a:lvl9pPr marL="3656283"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035" indent="0">
              <a:buNone/>
              <a:defRPr sz="1200"/>
            </a:lvl2pPr>
            <a:lvl3pPr marL="914070" indent="0">
              <a:buNone/>
              <a:defRPr sz="1000"/>
            </a:lvl3pPr>
            <a:lvl4pPr marL="1371105" indent="0">
              <a:buNone/>
              <a:defRPr sz="900"/>
            </a:lvl4pPr>
            <a:lvl5pPr marL="1828141" indent="0">
              <a:buNone/>
              <a:defRPr sz="900"/>
            </a:lvl5pPr>
            <a:lvl6pPr marL="2285176" indent="0">
              <a:buNone/>
              <a:defRPr sz="900"/>
            </a:lvl6pPr>
            <a:lvl7pPr marL="2742213" indent="0">
              <a:buNone/>
              <a:defRPr sz="900"/>
            </a:lvl7pPr>
            <a:lvl8pPr marL="3199248" indent="0">
              <a:buNone/>
              <a:defRPr sz="900"/>
            </a:lvl8pPr>
            <a:lvl9pPr marL="3656283"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03918396-DD07-494A-829A-A48DE4DAE121}"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7617816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60B8D52D-4904-483D-89FF-4C9054896264}"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31487369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7"/>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7"/>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11D312C7-91A3-4EFA-9C4E-50330F9A5BC6}"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34086050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9"/>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4"/>
            <a:ext cx="6400800" cy="1752600"/>
          </a:xfrm>
        </p:spPr>
        <p:txBody>
          <a:bodyPr/>
          <a:lstStyle>
            <a:lvl1pPr marL="0" indent="0" algn="ctr">
              <a:buNone/>
              <a:defRPr>
                <a:solidFill>
                  <a:schemeClr val="tx1">
                    <a:tint val="75000"/>
                  </a:schemeClr>
                </a:solidFill>
              </a:defRPr>
            </a:lvl1pPr>
            <a:lvl2pPr marL="456633" indent="0" algn="ctr">
              <a:buNone/>
              <a:defRPr>
                <a:solidFill>
                  <a:schemeClr val="tx1">
                    <a:tint val="75000"/>
                  </a:schemeClr>
                </a:solidFill>
              </a:defRPr>
            </a:lvl2pPr>
            <a:lvl3pPr marL="913264" indent="0" algn="ctr">
              <a:buNone/>
              <a:defRPr>
                <a:solidFill>
                  <a:schemeClr val="tx1">
                    <a:tint val="75000"/>
                  </a:schemeClr>
                </a:solidFill>
              </a:defRPr>
            </a:lvl3pPr>
            <a:lvl4pPr marL="1369895" indent="0" algn="ctr">
              <a:buNone/>
              <a:defRPr>
                <a:solidFill>
                  <a:schemeClr val="tx1">
                    <a:tint val="75000"/>
                  </a:schemeClr>
                </a:solidFill>
              </a:defRPr>
            </a:lvl4pPr>
            <a:lvl5pPr marL="1826528" indent="0" algn="ctr">
              <a:buNone/>
              <a:defRPr>
                <a:solidFill>
                  <a:schemeClr val="tx1">
                    <a:tint val="75000"/>
                  </a:schemeClr>
                </a:solidFill>
              </a:defRPr>
            </a:lvl5pPr>
            <a:lvl6pPr marL="2283161" indent="0" algn="ctr">
              <a:buNone/>
              <a:defRPr>
                <a:solidFill>
                  <a:schemeClr val="tx1">
                    <a:tint val="75000"/>
                  </a:schemeClr>
                </a:solidFill>
              </a:defRPr>
            </a:lvl6pPr>
            <a:lvl7pPr marL="2739794" indent="0" algn="ctr">
              <a:buNone/>
              <a:defRPr>
                <a:solidFill>
                  <a:schemeClr val="tx1">
                    <a:tint val="75000"/>
                  </a:schemeClr>
                </a:solidFill>
              </a:defRPr>
            </a:lvl7pPr>
            <a:lvl8pPr marL="3196425" indent="0" algn="ctr">
              <a:buNone/>
              <a:defRPr>
                <a:solidFill>
                  <a:schemeClr val="tx1">
                    <a:tint val="75000"/>
                  </a:schemeClr>
                </a:solidFill>
              </a:defRPr>
            </a:lvl8pPr>
            <a:lvl9pPr marL="3653059"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441ED4F9-4D23-4C4E-ACF1-11F2C4B47F97}"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0A4976AF-C0B1-4D8C-B10F-1F002A3E9195}" type="slidenum">
              <a:rPr lang="en-US" altLang="ja-JP"/>
              <a:pPr>
                <a:defRPr/>
              </a:pPr>
              <a:t>‹#›</a:t>
            </a:fld>
            <a:endParaRPr lang="en-US" altLang="ja-JP"/>
          </a:p>
        </p:txBody>
      </p:sp>
    </p:spTree>
    <p:extLst>
      <p:ext uri="{BB962C8B-B14F-4D97-AF65-F5344CB8AC3E}">
        <p14:creationId xmlns:p14="http://schemas.microsoft.com/office/powerpoint/2010/main" val="11012165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2DD4E4E7-7026-463C-A4B3-A2A6C0B0CCE6}"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74790BC-9F65-4453-85BF-6D3727B23FD6}" type="slidenum">
              <a:rPr lang="en-US" altLang="ja-JP"/>
              <a:pPr>
                <a:defRPr/>
              </a:pPr>
              <a:t>‹#›</a:t>
            </a:fld>
            <a:endParaRPr lang="en-US" altLang="ja-JP"/>
          </a:p>
        </p:txBody>
      </p:sp>
    </p:spTree>
    <p:extLst>
      <p:ext uri="{BB962C8B-B14F-4D97-AF65-F5344CB8AC3E}">
        <p14:creationId xmlns:p14="http://schemas.microsoft.com/office/powerpoint/2010/main" val="16066457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14"/>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6633" indent="0">
              <a:buNone/>
              <a:defRPr sz="1800">
                <a:solidFill>
                  <a:schemeClr val="tx1">
                    <a:tint val="75000"/>
                  </a:schemeClr>
                </a:solidFill>
              </a:defRPr>
            </a:lvl2pPr>
            <a:lvl3pPr marL="913264" indent="0">
              <a:buNone/>
              <a:defRPr sz="1600">
                <a:solidFill>
                  <a:schemeClr val="tx1">
                    <a:tint val="75000"/>
                  </a:schemeClr>
                </a:solidFill>
              </a:defRPr>
            </a:lvl3pPr>
            <a:lvl4pPr marL="1369895" indent="0">
              <a:buNone/>
              <a:defRPr sz="1400">
                <a:solidFill>
                  <a:schemeClr val="tx1">
                    <a:tint val="75000"/>
                  </a:schemeClr>
                </a:solidFill>
              </a:defRPr>
            </a:lvl4pPr>
            <a:lvl5pPr marL="1826528" indent="0">
              <a:buNone/>
              <a:defRPr sz="1400">
                <a:solidFill>
                  <a:schemeClr val="tx1">
                    <a:tint val="75000"/>
                  </a:schemeClr>
                </a:solidFill>
              </a:defRPr>
            </a:lvl5pPr>
            <a:lvl6pPr marL="2283161" indent="0">
              <a:buNone/>
              <a:defRPr sz="1400">
                <a:solidFill>
                  <a:schemeClr val="tx1">
                    <a:tint val="75000"/>
                  </a:schemeClr>
                </a:solidFill>
              </a:defRPr>
            </a:lvl6pPr>
            <a:lvl7pPr marL="2739794" indent="0">
              <a:buNone/>
              <a:defRPr sz="1400">
                <a:solidFill>
                  <a:schemeClr val="tx1">
                    <a:tint val="75000"/>
                  </a:schemeClr>
                </a:solidFill>
              </a:defRPr>
            </a:lvl7pPr>
            <a:lvl8pPr marL="3196425" indent="0">
              <a:buNone/>
              <a:defRPr sz="1400">
                <a:solidFill>
                  <a:schemeClr val="tx1">
                    <a:tint val="75000"/>
                  </a:schemeClr>
                </a:solidFill>
              </a:defRPr>
            </a:lvl8pPr>
            <a:lvl9pPr marL="3653059"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070632C0-7BB6-475A-893C-A5060DB9F660}"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23171B2D-224B-4204-BB6B-44D6C1944005}" type="slidenum">
              <a:rPr lang="en-US" altLang="ja-JP"/>
              <a:pPr>
                <a:defRPr/>
              </a:pPr>
              <a:t>‹#›</a:t>
            </a:fld>
            <a:endParaRPr lang="en-US" altLang="ja-JP"/>
          </a:p>
        </p:txBody>
      </p:sp>
    </p:spTree>
    <p:extLst>
      <p:ext uri="{BB962C8B-B14F-4D97-AF65-F5344CB8AC3E}">
        <p14:creationId xmlns:p14="http://schemas.microsoft.com/office/powerpoint/2010/main" val="1299373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7"/>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C334A19E-8FB9-4EF0-A7B3-587F7F8A330E}"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F0DF236-BCA7-47FD-B920-840810BB98B2}" type="slidenum">
              <a:rPr lang="en-US" altLang="ja-JP"/>
              <a:pPr>
                <a:defRPr/>
              </a:pPr>
              <a:t>‹#›</a:t>
            </a:fld>
            <a:endParaRPr lang="en-US" altLang="ja-JP"/>
          </a:p>
        </p:txBody>
      </p:sp>
    </p:spTree>
    <p:extLst>
      <p:ext uri="{BB962C8B-B14F-4D97-AF65-F5344CB8AC3E}">
        <p14:creationId xmlns:p14="http://schemas.microsoft.com/office/powerpoint/2010/main" val="12045523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6633" indent="0">
              <a:buNone/>
              <a:defRPr sz="2000" b="1"/>
            </a:lvl2pPr>
            <a:lvl3pPr marL="913264" indent="0">
              <a:buNone/>
              <a:defRPr sz="1800" b="1"/>
            </a:lvl3pPr>
            <a:lvl4pPr marL="1369895" indent="0">
              <a:buNone/>
              <a:defRPr sz="1600" b="1"/>
            </a:lvl4pPr>
            <a:lvl5pPr marL="1826528" indent="0">
              <a:buNone/>
              <a:defRPr sz="1600" b="1"/>
            </a:lvl5pPr>
            <a:lvl6pPr marL="2283161" indent="0">
              <a:buNone/>
              <a:defRPr sz="1600" b="1"/>
            </a:lvl6pPr>
            <a:lvl7pPr marL="2739794" indent="0">
              <a:buNone/>
              <a:defRPr sz="1600" b="1"/>
            </a:lvl7pPr>
            <a:lvl8pPr marL="3196425" indent="0">
              <a:buNone/>
              <a:defRPr sz="1600" b="1"/>
            </a:lvl8pPr>
            <a:lvl9pPr marL="3653059"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36" y="1535113"/>
            <a:ext cx="4041775" cy="639762"/>
          </a:xfrm>
        </p:spPr>
        <p:txBody>
          <a:bodyPr anchor="b"/>
          <a:lstStyle>
            <a:lvl1pPr marL="0" indent="0">
              <a:buNone/>
              <a:defRPr sz="2400" b="1"/>
            </a:lvl1pPr>
            <a:lvl2pPr marL="456633" indent="0">
              <a:buNone/>
              <a:defRPr sz="2000" b="1"/>
            </a:lvl2pPr>
            <a:lvl3pPr marL="913264" indent="0">
              <a:buNone/>
              <a:defRPr sz="1800" b="1"/>
            </a:lvl3pPr>
            <a:lvl4pPr marL="1369895" indent="0">
              <a:buNone/>
              <a:defRPr sz="1600" b="1"/>
            </a:lvl4pPr>
            <a:lvl5pPr marL="1826528" indent="0">
              <a:buNone/>
              <a:defRPr sz="1600" b="1"/>
            </a:lvl5pPr>
            <a:lvl6pPr marL="2283161" indent="0">
              <a:buNone/>
              <a:defRPr sz="1600" b="1"/>
            </a:lvl6pPr>
            <a:lvl7pPr marL="2739794" indent="0">
              <a:buNone/>
              <a:defRPr sz="1600" b="1"/>
            </a:lvl7pPr>
            <a:lvl8pPr marL="3196425" indent="0">
              <a:buNone/>
              <a:defRPr sz="1600" b="1"/>
            </a:lvl8pPr>
            <a:lvl9pPr marL="3653059"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3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DEA6CBE4-FCF1-49A0-BFB0-07215D7FA317}"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8"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スライド番号プレースホルダ 5"/>
          <p:cNvSpPr>
            <a:spLocks noGrp="1"/>
          </p:cNvSpPr>
          <p:nvPr>
            <p:ph type="sldNum" sz="quarter" idx="12"/>
          </p:nvPr>
        </p:nvSpPr>
        <p:spPr/>
        <p:txBody>
          <a:bodyPr/>
          <a:lstStyle>
            <a:lvl1pPr>
              <a:defRPr/>
            </a:lvl1pPr>
          </a:lstStyle>
          <a:p>
            <a:pPr>
              <a:defRPr/>
            </a:pPr>
            <a:fld id="{84B7E0EA-DDC9-4B4F-B975-87ADB44A5D34}" type="slidenum">
              <a:rPr lang="en-US" altLang="ja-JP"/>
              <a:pPr>
                <a:defRPr/>
              </a:pPr>
              <a:t>‹#›</a:t>
            </a:fld>
            <a:endParaRPr lang="en-US" altLang="ja-JP"/>
          </a:p>
        </p:txBody>
      </p:sp>
    </p:spTree>
    <p:extLst>
      <p:ext uri="{BB962C8B-B14F-4D97-AF65-F5344CB8AC3E}">
        <p14:creationId xmlns:p14="http://schemas.microsoft.com/office/powerpoint/2010/main" val="3078744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4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4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p:cNvSpPr>
            <a:spLocks noGrp="1"/>
          </p:cNvSpPr>
          <p:nvPr>
            <p:ph type="dt" sz="half" idx="10"/>
          </p:nvPr>
        </p:nvSpPr>
        <p:spPr/>
        <p:txBody>
          <a:bodyPr/>
          <a:lstStyle>
            <a:lvl1pPr>
              <a:defRPr/>
            </a:lvl1pPr>
          </a:lstStyle>
          <a:p>
            <a:endParaRPr lang="en-US" altLang="ja-JP">
              <a:solidFill>
                <a:srgbClr val="000000"/>
              </a:solidFill>
            </a:endParaRPr>
          </a:p>
        </p:txBody>
      </p:sp>
      <p:sp>
        <p:nvSpPr>
          <p:cNvPr id="8" name="フッター プレースホルダー 7"/>
          <p:cNvSpPr>
            <a:spLocks noGrp="1"/>
          </p:cNvSpPr>
          <p:nvPr>
            <p:ph type="ftr" sz="quarter" idx="11"/>
          </p:nvPr>
        </p:nvSpPr>
        <p:spPr/>
        <p:txBody>
          <a:bodyPr/>
          <a:lstStyle>
            <a:lvl1pPr>
              <a:defRPr/>
            </a:lvl1pPr>
          </a:lstStyle>
          <a:p>
            <a:endParaRPr lang="en-US" altLang="ja-JP">
              <a:solidFill>
                <a:srgbClr val="000000"/>
              </a:solidFill>
            </a:endParaRPr>
          </a:p>
        </p:txBody>
      </p:sp>
      <p:sp>
        <p:nvSpPr>
          <p:cNvPr id="9" name="スライド番号プレースホルダー 8"/>
          <p:cNvSpPr>
            <a:spLocks noGrp="1"/>
          </p:cNvSpPr>
          <p:nvPr>
            <p:ph type="sldNum" sz="quarter" idx="12"/>
          </p:nvPr>
        </p:nvSpPr>
        <p:spPr/>
        <p:txBody>
          <a:bodyPr/>
          <a:lstStyle>
            <a:lvl1pPr>
              <a:defRPr/>
            </a:lvl1pPr>
          </a:lstStyle>
          <a:p>
            <a:fld id="{C1C2BA6E-BCAC-495A-A85B-8879C0C21B56}"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429568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E1A8AC3E-1675-4EED-87B5-2C2CC8E356D7}"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4"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スライド番号プレースホルダ 5"/>
          <p:cNvSpPr>
            <a:spLocks noGrp="1"/>
          </p:cNvSpPr>
          <p:nvPr>
            <p:ph type="sldNum" sz="quarter" idx="12"/>
          </p:nvPr>
        </p:nvSpPr>
        <p:spPr/>
        <p:txBody>
          <a:bodyPr/>
          <a:lstStyle>
            <a:lvl1pPr>
              <a:defRPr/>
            </a:lvl1pPr>
          </a:lstStyle>
          <a:p>
            <a:pPr>
              <a:defRPr/>
            </a:pPr>
            <a:fld id="{362EEA19-C37A-42F1-93AB-A64652CB7706}" type="slidenum">
              <a:rPr lang="en-US" altLang="ja-JP"/>
              <a:pPr>
                <a:defRPr/>
              </a:pPr>
              <a:t>‹#›</a:t>
            </a:fld>
            <a:endParaRPr lang="en-US" altLang="ja-JP"/>
          </a:p>
        </p:txBody>
      </p:sp>
    </p:spTree>
    <p:extLst>
      <p:ext uri="{BB962C8B-B14F-4D97-AF65-F5344CB8AC3E}">
        <p14:creationId xmlns:p14="http://schemas.microsoft.com/office/powerpoint/2010/main" val="40022125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B980DB9F-A37D-4B2D-A78C-E0254781C5AE}"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3"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スライド番号プレースホルダ 5"/>
          <p:cNvSpPr>
            <a:spLocks noGrp="1"/>
          </p:cNvSpPr>
          <p:nvPr>
            <p:ph type="sldNum" sz="quarter" idx="12"/>
          </p:nvPr>
        </p:nvSpPr>
        <p:spPr/>
        <p:txBody>
          <a:bodyPr/>
          <a:lstStyle>
            <a:lvl1pPr>
              <a:defRPr/>
            </a:lvl1pPr>
          </a:lstStyle>
          <a:p>
            <a:pPr>
              <a:defRPr/>
            </a:pPr>
            <a:fld id="{1C7D59D3-9C6E-4501-8BBD-A6E1F8783913}" type="slidenum">
              <a:rPr lang="en-US" altLang="ja-JP"/>
              <a:pPr>
                <a:defRPr/>
              </a:pPr>
              <a:t>‹#›</a:t>
            </a:fld>
            <a:endParaRPr lang="en-US" altLang="ja-JP"/>
          </a:p>
        </p:txBody>
      </p:sp>
    </p:spTree>
    <p:extLst>
      <p:ext uri="{BB962C8B-B14F-4D97-AF65-F5344CB8AC3E}">
        <p14:creationId xmlns:p14="http://schemas.microsoft.com/office/powerpoint/2010/main" val="9510848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9"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9" y="1435103"/>
            <a:ext cx="3008313" cy="4691063"/>
          </a:xfrm>
        </p:spPr>
        <p:txBody>
          <a:bodyPr/>
          <a:lstStyle>
            <a:lvl1pPr marL="0" indent="0">
              <a:buNone/>
              <a:defRPr sz="1400"/>
            </a:lvl1pPr>
            <a:lvl2pPr marL="456633" indent="0">
              <a:buNone/>
              <a:defRPr sz="1200"/>
            </a:lvl2pPr>
            <a:lvl3pPr marL="913264" indent="0">
              <a:buNone/>
              <a:defRPr sz="1000"/>
            </a:lvl3pPr>
            <a:lvl4pPr marL="1369895" indent="0">
              <a:buNone/>
              <a:defRPr sz="900"/>
            </a:lvl4pPr>
            <a:lvl5pPr marL="1826528" indent="0">
              <a:buNone/>
              <a:defRPr sz="900"/>
            </a:lvl5pPr>
            <a:lvl6pPr marL="2283161" indent="0">
              <a:buNone/>
              <a:defRPr sz="900"/>
            </a:lvl6pPr>
            <a:lvl7pPr marL="2739794" indent="0">
              <a:buNone/>
              <a:defRPr sz="900"/>
            </a:lvl7pPr>
            <a:lvl8pPr marL="3196425" indent="0">
              <a:buNone/>
              <a:defRPr sz="900"/>
            </a:lvl8pPr>
            <a:lvl9pPr marL="3653059"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979F6446-12AF-4FCA-9F94-E01EC5760382}"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A950B8BC-72E6-4647-8218-7E46D3C41510}" type="slidenum">
              <a:rPr lang="en-US" altLang="ja-JP"/>
              <a:pPr>
                <a:defRPr/>
              </a:pPr>
              <a:t>‹#›</a:t>
            </a:fld>
            <a:endParaRPr lang="en-US" altLang="ja-JP"/>
          </a:p>
        </p:txBody>
      </p:sp>
    </p:spTree>
    <p:extLst>
      <p:ext uri="{BB962C8B-B14F-4D97-AF65-F5344CB8AC3E}">
        <p14:creationId xmlns:p14="http://schemas.microsoft.com/office/powerpoint/2010/main" val="766225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6633" indent="0">
              <a:buNone/>
              <a:defRPr sz="2800"/>
            </a:lvl2pPr>
            <a:lvl3pPr marL="913264" indent="0">
              <a:buNone/>
              <a:defRPr sz="2400"/>
            </a:lvl3pPr>
            <a:lvl4pPr marL="1369895" indent="0">
              <a:buNone/>
              <a:defRPr sz="2000"/>
            </a:lvl4pPr>
            <a:lvl5pPr marL="1826528" indent="0">
              <a:buNone/>
              <a:defRPr sz="2000"/>
            </a:lvl5pPr>
            <a:lvl6pPr marL="2283161" indent="0">
              <a:buNone/>
              <a:defRPr sz="2000"/>
            </a:lvl6pPr>
            <a:lvl7pPr marL="2739794" indent="0">
              <a:buNone/>
              <a:defRPr sz="2000"/>
            </a:lvl7pPr>
            <a:lvl8pPr marL="3196425" indent="0">
              <a:buNone/>
              <a:defRPr sz="2000"/>
            </a:lvl8pPr>
            <a:lvl9pPr marL="3653059"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6633" indent="0">
              <a:buNone/>
              <a:defRPr sz="1200"/>
            </a:lvl2pPr>
            <a:lvl3pPr marL="913264" indent="0">
              <a:buNone/>
              <a:defRPr sz="1000"/>
            </a:lvl3pPr>
            <a:lvl4pPr marL="1369895" indent="0">
              <a:buNone/>
              <a:defRPr sz="900"/>
            </a:lvl4pPr>
            <a:lvl5pPr marL="1826528" indent="0">
              <a:buNone/>
              <a:defRPr sz="900"/>
            </a:lvl5pPr>
            <a:lvl6pPr marL="2283161" indent="0">
              <a:buNone/>
              <a:defRPr sz="900"/>
            </a:lvl6pPr>
            <a:lvl7pPr marL="2739794" indent="0">
              <a:buNone/>
              <a:defRPr sz="900"/>
            </a:lvl7pPr>
            <a:lvl8pPr marL="3196425" indent="0">
              <a:buNone/>
              <a:defRPr sz="900"/>
            </a:lvl8pPr>
            <a:lvl9pPr marL="3653059"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03918396-DD07-494A-829A-A48DE4DAE121}"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6"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スライド番号プレースホルダ 5"/>
          <p:cNvSpPr>
            <a:spLocks noGrp="1"/>
          </p:cNvSpPr>
          <p:nvPr>
            <p:ph type="sldNum" sz="quarter" idx="12"/>
          </p:nvPr>
        </p:nvSpPr>
        <p:spPr/>
        <p:txBody>
          <a:bodyPr/>
          <a:lstStyle>
            <a:lvl1pPr>
              <a:defRPr/>
            </a:lvl1pPr>
          </a:lstStyle>
          <a:p>
            <a:pPr>
              <a:defRPr/>
            </a:pPr>
            <a:fld id="{E6B7BE83-3BD2-495B-9B67-B1FCD46D810E}" type="slidenum">
              <a:rPr lang="en-US" altLang="ja-JP"/>
              <a:pPr>
                <a:defRPr/>
              </a:pPr>
              <a:t>‹#›</a:t>
            </a:fld>
            <a:endParaRPr lang="en-US" altLang="ja-JP"/>
          </a:p>
        </p:txBody>
      </p:sp>
    </p:spTree>
    <p:extLst>
      <p:ext uri="{BB962C8B-B14F-4D97-AF65-F5344CB8AC3E}">
        <p14:creationId xmlns:p14="http://schemas.microsoft.com/office/powerpoint/2010/main" val="17680325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60B8D52D-4904-483D-89FF-4C9054896264}"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953F6058-5B81-479A-89F1-B2770444B347}" type="slidenum">
              <a:rPr lang="en-US" altLang="ja-JP"/>
              <a:pPr>
                <a:defRPr/>
              </a:pPr>
              <a:t>‹#›</a:t>
            </a:fld>
            <a:endParaRPr lang="en-US" altLang="ja-JP"/>
          </a:p>
        </p:txBody>
      </p:sp>
    </p:spTree>
    <p:extLst>
      <p:ext uri="{BB962C8B-B14F-4D97-AF65-F5344CB8AC3E}">
        <p14:creationId xmlns:p14="http://schemas.microsoft.com/office/powerpoint/2010/main" val="6141671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47"/>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47"/>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11D312C7-91A3-4EFA-9C4E-50330F9A5BC6}" type="datetimeFigureOut">
              <a:rPr lang="en-US">
                <a:solidFill>
                  <a:prstClr val="black">
                    <a:tint val="75000"/>
                  </a:prstClr>
                </a:solidFill>
              </a:rPr>
              <a:pPr>
                <a:defRPr/>
              </a:pPr>
              <a:t>4/10/2023</a:t>
            </a:fld>
            <a:endParaRPr lang="en-US" dirty="0">
              <a:solidFill>
                <a:prstClr val="black">
                  <a:tint val="75000"/>
                </a:prstClr>
              </a:solidFill>
            </a:endParaRPr>
          </a:p>
        </p:txBody>
      </p:sp>
      <p:sp>
        <p:nvSpPr>
          <p:cNvPr id="5" name="フッター プレースホルダ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lvl1pPr>
              <a:defRPr/>
            </a:lvl1pPr>
          </a:lstStyle>
          <a:p>
            <a:pPr>
              <a:defRPr/>
            </a:pPr>
            <a:fld id="{F11FA746-95E2-4053-B7A5-42E153FA98F8}" type="slidenum">
              <a:rPr lang="en-US" altLang="ja-JP"/>
              <a:pPr>
                <a:defRPr/>
              </a:pPr>
              <a:t>‹#›</a:t>
            </a:fld>
            <a:endParaRPr lang="en-US" altLang="ja-JP"/>
          </a:p>
        </p:txBody>
      </p:sp>
    </p:spTree>
    <p:extLst>
      <p:ext uri="{BB962C8B-B14F-4D97-AF65-F5344CB8AC3E}">
        <p14:creationId xmlns:p14="http://schemas.microsoft.com/office/powerpoint/2010/main" val="2251005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2"/>
          <p:cNvSpPr>
            <a:spLocks noGrp="1"/>
          </p:cNvSpPr>
          <p:nvPr>
            <p:ph type="dt" sz="half" idx="10"/>
          </p:nvPr>
        </p:nvSpPr>
        <p:spPr/>
        <p:txBody>
          <a:bodyPr/>
          <a:lstStyle>
            <a:lvl1pPr>
              <a:defRPr/>
            </a:lvl1pPr>
          </a:lstStyle>
          <a:p>
            <a:endParaRPr lang="en-US" altLang="ja-JP">
              <a:solidFill>
                <a:srgbClr val="000000"/>
              </a:solidFill>
            </a:endParaRPr>
          </a:p>
        </p:txBody>
      </p:sp>
      <p:sp>
        <p:nvSpPr>
          <p:cNvPr id="4" name="フッター プレースホルダー 3"/>
          <p:cNvSpPr>
            <a:spLocks noGrp="1"/>
          </p:cNvSpPr>
          <p:nvPr>
            <p:ph type="ftr" sz="quarter" idx="11"/>
          </p:nvPr>
        </p:nvSpPr>
        <p:spPr/>
        <p:txBody>
          <a:bodyPr/>
          <a:lstStyle>
            <a:lvl1pPr>
              <a:defRPr/>
            </a:lvl1pPr>
          </a:lstStyle>
          <a:p>
            <a:endParaRPr lang="en-US" altLang="ja-JP">
              <a:solidFill>
                <a:srgbClr val="000000"/>
              </a:solidFill>
            </a:endParaRPr>
          </a:p>
        </p:txBody>
      </p:sp>
      <p:sp>
        <p:nvSpPr>
          <p:cNvPr id="5" name="スライド番号プレースホルダー 4"/>
          <p:cNvSpPr>
            <a:spLocks noGrp="1"/>
          </p:cNvSpPr>
          <p:nvPr>
            <p:ph type="sldNum" sz="quarter" idx="12"/>
          </p:nvPr>
        </p:nvSpPr>
        <p:spPr/>
        <p:txBody>
          <a:bodyPr/>
          <a:lstStyle>
            <a:lvl1pPr>
              <a:defRPr/>
            </a:lvl1pPr>
          </a:lstStyle>
          <a:p>
            <a:fld id="{B4D9266B-3AC5-41DF-A274-25891425CB65}"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405622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endParaRPr lang="en-US" altLang="ja-JP">
              <a:solidFill>
                <a:srgbClr val="000000"/>
              </a:solidFill>
            </a:endParaRPr>
          </a:p>
        </p:txBody>
      </p:sp>
      <p:sp>
        <p:nvSpPr>
          <p:cNvPr id="3" name="フッター プレースホルダー 2"/>
          <p:cNvSpPr>
            <a:spLocks noGrp="1"/>
          </p:cNvSpPr>
          <p:nvPr>
            <p:ph type="ftr" sz="quarter" idx="11"/>
          </p:nvPr>
        </p:nvSpPr>
        <p:spPr/>
        <p:txBody>
          <a:bodyPr/>
          <a:lstStyle>
            <a:lvl1pPr>
              <a:defRPr/>
            </a:lvl1pPr>
          </a:lstStyle>
          <a:p>
            <a:endParaRPr lang="en-US" altLang="ja-JP">
              <a:solidFill>
                <a:srgbClr val="000000"/>
              </a:solidFill>
            </a:endParaRPr>
          </a:p>
        </p:txBody>
      </p:sp>
      <p:sp>
        <p:nvSpPr>
          <p:cNvPr id="4" name="スライド番号プレースホルダー 3"/>
          <p:cNvSpPr>
            <a:spLocks noGrp="1"/>
          </p:cNvSpPr>
          <p:nvPr>
            <p:ph type="sldNum" sz="quarter" idx="12"/>
          </p:nvPr>
        </p:nvSpPr>
        <p:spPr/>
        <p:txBody>
          <a:bodyPr/>
          <a:lstStyle>
            <a:lvl1pPr>
              <a:defRPr/>
            </a:lvl1pPr>
          </a:lstStyle>
          <a:p>
            <a:fld id="{B6EF1A76-9EEF-4FA8-A753-FFB9B702F8D8}"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605788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2"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9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11562985-C70A-4139-8FF8-FB7B1329C419}"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881617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lvl1pPr>
              <a:defRPr/>
            </a:lvl1pPr>
          </a:lstStyle>
          <a:p>
            <a:endParaRPr lang="en-US" altLang="ja-JP">
              <a:solidFill>
                <a:srgbClr val="000000"/>
              </a:solidFill>
            </a:endParaRPr>
          </a:p>
        </p:txBody>
      </p:sp>
      <p:sp>
        <p:nvSpPr>
          <p:cNvPr id="6" name="フッター プレースホルダー 5"/>
          <p:cNvSpPr>
            <a:spLocks noGrp="1"/>
          </p:cNvSpPr>
          <p:nvPr>
            <p:ph type="ftr" sz="quarter" idx="11"/>
          </p:nvPr>
        </p:nvSpPr>
        <p:spPr/>
        <p:txBody>
          <a:bodyPr/>
          <a:lstStyle>
            <a:lvl1pPr>
              <a:defRPr/>
            </a:lvl1pPr>
          </a:lstStyle>
          <a:p>
            <a:endParaRPr lang="en-US" altLang="ja-JP">
              <a:solidFill>
                <a:srgbClr val="000000"/>
              </a:solidFill>
            </a:endParaRPr>
          </a:p>
        </p:txBody>
      </p:sp>
      <p:sp>
        <p:nvSpPr>
          <p:cNvPr id="7" name="スライド番号プレースホルダー 6"/>
          <p:cNvSpPr>
            <a:spLocks noGrp="1"/>
          </p:cNvSpPr>
          <p:nvPr>
            <p:ph type="sldNum" sz="quarter" idx="12"/>
          </p:nvPr>
        </p:nvSpPr>
        <p:spPr/>
        <p:txBody>
          <a:bodyPr/>
          <a:lstStyle>
            <a:lvl1pPr>
              <a:defRPr/>
            </a:lvl1pPr>
          </a:lstStyle>
          <a:p>
            <a:fld id="{42B37F47-6343-4824-AFE0-D393045058FA}" type="slidenum">
              <a:rPr lang="ja-JP" altLang="en-US">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625589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279525" y="685800"/>
            <a:ext cx="70866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1279525" y="1600206"/>
            <a:ext cx="5257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31" name="Rectangle 7"/>
          <p:cNvSpPr>
            <a:spLocks noGrp="1" noChangeArrowheads="1"/>
          </p:cNvSpPr>
          <p:nvPr>
            <p:ph type="dt" sz="half" idx="2"/>
          </p:nvPr>
        </p:nvSpPr>
        <p:spPr bwMode="auto">
          <a:xfrm>
            <a:off x="457200" y="6429375"/>
            <a:ext cx="2133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mn-lt"/>
                <a:ea typeface="+mn-ea"/>
              </a:defRPr>
            </a:lvl1pPr>
          </a:lstStyle>
          <a:p>
            <a:pPr fontAlgn="base">
              <a:spcBef>
                <a:spcPct val="0"/>
              </a:spcBef>
              <a:spcAft>
                <a:spcPct val="0"/>
              </a:spcAft>
            </a:pPr>
            <a:endParaRPr kumimoji="0" lang="en-US" altLang="ja-JP">
              <a:solidFill>
                <a:srgbClr val="000000"/>
              </a:solidFill>
            </a:endParaRPr>
          </a:p>
        </p:txBody>
      </p:sp>
      <p:sp>
        <p:nvSpPr>
          <p:cNvPr id="1032" name="Rectangle 8"/>
          <p:cNvSpPr>
            <a:spLocks noGrp="1" noChangeArrowheads="1"/>
          </p:cNvSpPr>
          <p:nvPr>
            <p:ph type="ftr" sz="quarter" idx="3"/>
          </p:nvPr>
        </p:nvSpPr>
        <p:spPr bwMode="auto">
          <a:xfrm>
            <a:off x="3124200" y="6429375"/>
            <a:ext cx="2895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n-lt"/>
                <a:ea typeface="+mn-ea"/>
              </a:defRPr>
            </a:lvl1pPr>
          </a:lstStyle>
          <a:p>
            <a:pPr fontAlgn="base">
              <a:spcBef>
                <a:spcPct val="0"/>
              </a:spcBef>
              <a:spcAft>
                <a:spcPct val="0"/>
              </a:spcAft>
            </a:pPr>
            <a:endParaRPr kumimoji="0" lang="en-US" altLang="ja-JP">
              <a:solidFill>
                <a:srgbClr val="000000"/>
              </a:solidFill>
            </a:endParaRPr>
          </a:p>
        </p:txBody>
      </p:sp>
      <p:sp>
        <p:nvSpPr>
          <p:cNvPr id="1033" name="Rectangle 9"/>
          <p:cNvSpPr>
            <a:spLocks noGrp="1" noChangeArrowheads="1"/>
          </p:cNvSpPr>
          <p:nvPr>
            <p:ph type="sldNum" sz="quarter" idx="4"/>
          </p:nvPr>
        </p:nvSpPr>
        <p:spPr bwMode="auto">
          <a:xfrm>
            <a:off x="6553200" y="6429375"/>
            <a:ext cx="2133600" cy="32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mn-lt"/>
                <a:ea typeface="+mn-ea"/>
              </a:defRPr>
            </a:lvl1pPr>
          </a:lstStyle>
          <a:p>
            <a:pPr fontAlgn="base">
              <a:spcBef>
                <a:spcPct val="0"/>
              </a:spcBef>
              <a:spcAft>
                <a:spcPct val="0"/>
              </a:spcAft>
            </a:pPr>
            <a:fld id="{3B9FC6DA-BF7E-4044-ACA7-D2E27D890EC4}" type="slidenum">
              <a:rPr kumimoji="0" lang="ja-JP" altLang="en-US">
                <a:solidFill>
                  <a:srgbClr val="000000"/>
                </a:solidFill>
              </a:rPr>
              <a:pPr fontAlgn="base">
                <a:spcBef>
                  <a:spcPct val="0"/>
                </a:spcBef>
                <a:spcAft>
                  <a:spcPct val="0"/>
                </a:spcAft>
              </a:pPr>
              <a:t>‹#›</a:t>
            </a:fld>
            <a:endParaRPr kumimoji="0" lang="en-US" altLang="ja-JP">
              <a:solidFill>
                <a:srgbClr val="000000"/>
              </a:solidFill>
            </a:endParaRPr>
          </a:p>
        </p:txBody>
      </p:sp>
    </p:spTree>
    <p:extLst>
      <p:ext uri="{BB962C8B-B14F-4D97-AF65-F5344CB8AC3E}">
        <p14:creationId xmlns:p14="http://schemas.microsoft.com/office/powerpoint/2010/main" val="13517854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kumimoji="1" sz="3600">
          <a:solidFill>
            <a:schemeClr val="tx2"/>
          </a:solidFill>
          <a:latin typeface="+mj-lt"/>
          <a:ea typeface="+mj-ea"/>
          <a:cs typeface="+mj-cs"/>
        </a:defRPr>
      </a:lvl1pPr>
      <a:lvl2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2pPr>
      <a:lvl3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3pPr>
      <a:lvl4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4pPr>
      <a:lvl5pPr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5pPr>
      <a:lvl6pPr marL="4572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6pPr>
      <a:lvl7pPr marL="9144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7pPr>
      <a:lvl8pPr marL="13716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8pPr>
      <a:lvl9pPr marL="1828800" algn="l" rtl="0" eaLnBrk="1" fontAlgn="base" hangingPunct="1">
        <a:spcBef>
          <a:spcPct val="0"/>
        </a:spcBef>
        <a:spcAft>
          <a:spcPct val="0"/>
        </a:spcAft>
        <a:defRPr kumimoji="1" sz="3600">
          <a:solidFill>
            <a:schemeClr val="tx2"/>
          </a:solidFill>
          <a:latin typeface="Century Gothic" pitchFamily="34" charset="0"/>
          <a:ea typeface="ＭＳ Ｐゴシック" charset="-128"/>
        </a:defRPr>
      </a:lvl9pPr>
    </p:titleStyle>
    <p:bodyStyle>
      <a:lvl1pPr marL="342900" indent="-342900" algn="l" rtl="0" eaLnBrk="1" fontAlgn="base" hangingPunct="1">
        <a:spcBef>
          <a:spcPct val="20000"/>
        </a:spcBef>
        <a:spcAft>
          <a:spcPct val="0"/>
        </a:spcAft>
        <a:buChar char="•"/>
        <a:defRPr kumimoji="1"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400">
          <a:solidFill>
            <a:schemeClr val="tx1"/>
          </a:solidFill>
          <a:latin typeface="+mn-lt"/>
          <a:ea typeface="+mn-ea"/>
        </a:defRPr>
      </a:lvl2pPr>
      <a:lvl3pPr marL="1143000" indent="-228600" algn="l" rtl="0" eaLnBrk="1" fontAlgn="base" hangingPunct="1">
        <a:spcBef>
          <a:spcPct val="20000"/>
        </a:spcBef>
        <a:spcAft>
          <a:spcPct val="0"/>
        </a:spcAft>
        <a:buChar char="•"/>
        <a:defRPr kumimoji="1" sz="2000">
          <a:solidFill>
            <a:schemeClr val="tx1"/>
          </a:solidFill>
          <a:latin typeface="+mn-lt"/>
          <a:ea typeface="+mn-ea"/>
        </a:defRPr>
      </a:lvl3pPr>
      <a:lvl4pPr marL="1600200" indent="-228600" algn="l" rtl="0" eaLnBrk="1" fontAlgn="base" hangingPunct="1">
        <a:spcBef>
          <a:spcPct val="20000"/>
        </a:spcBef>
        <a:spcAft>
          <a:spcPct val="0"/>
        </a:spcAft>
        <a:buChar char="–"/>
        <a:defRPr kumimoji="1">
          <a:solidFill>
            <a:schemeClr val="tx1"/>
          </a:solidFill>
          <a:latin typeface="+mn-lt"/>
          <a:ea typeface="+mn-ea"/>
        </a:defRPr>
      </a:lvl4pPr>
      <a:lvl5pPr marL="2057400" indent="-228600" algn="l" rtl="0" eaLnBrk="1" fontAlgn="base" hangingPunct="1">
        <a:spcBef>
          <a:spcPct val="20000"/>
        </a:spcBef>
        <a:spcAft>
          <a:spcPct val="0"/>
        </a:spcAft>
        <a:buChar char="»"/>
        <a:defRPr kumimoji="1" sz="1600">
          <a:solidFill>
            <a:schemeClr val="tx1"/>
          </a:solidFill>
          <a:latin typeface="+mn-lt"/>
          <a:ea typeface="+mn-ea"/>
        </a:defRPr>
      </a:lvl5pPr>
      <a:lvl6pPr marL="2514600" indent="-228600" algn="l" rtl="0" eaLnBrk="1" fontAlgn="base" hangingPunct="1">
        <a:spcBef>
          <a:spcPct val="20000"/>
        </a:spcBef>
        <a:spcAft>
          <a:spcPct val="0"/>
        </a:spcAft>
        <a:buChar char="»"/>
        <a:defRPr kumimoji="1" sz="1600">
          <a:solidFill>
            <a:schemeClr val="tx1"/>
          </a:solidFill>
          <a:latin typeface="+mn-lt"/>
          <a:ea typeface="+mn-ea"/>
        </a:defRPr>
      </a:lvl6pPr>
      <a:lvl7pPr marL="2971800" indent="-228600" algn="l" rtl="0" eaLnBrk="1" fontAlgn="base" hangingPunct="1">
        <a:spcBef>
          <a:spcPct val="20000"/>
        </a:spcBef>
        <a:spcAft>
          <a:spcPct val="0"/>
        </a:spcAft>
        <a:buChar char="»"/>
        <a:defRPr kumimoji="1" sz="1600">
          <a:solidFill>
            <a:schemeClr val="tx1"/>
          </a:solidFill>
          <a:latin typeface="+mn-lt"/>
          <a:ea typeface="+mn-ea"/>
        </a:defRPr>
      </a:lvl7pPr>
      <a:lvl8pPr marL="3429000" indent="-228600" algn="l" rtl="0" eaLnBrk="1" fontAlgn="base" hangingPunct="1">
        <a:spcBef>
          <a:spcPct val="20000"/>
        </a:spcBef>
        <a:spcAft>
          <a:spcPct val="0"/>
        </a:spcAft>
        <a:buChar char="»"/>
        <a:defRPr kumimoji="1" sz="1600">
          <a:solidFill>
            <a:schemeClr val="tx1"/>
          </a:solidFill>
          <a:latin typeface="+mn-lt"/>
          <a:ea typeface="+mn-ea"/>
        </a:defRPr>
      </a:lvl8pPr>
      <a:lvl9pPr marL="3886200" indent="-228600" algn="l" rtl="0" eaLnBrk="1" fontAlgn="base" hangingPunct="1">
        <a:spcBef>
          <a:spcPct val="20000"/>
        </a:spcBef>
        <a:spcAft>
          <a:spcPct val="0"/>
        </a:spcAft>
        <a:buChar char="»"/>
        <a:defRPr kumimoji="1" sz="16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33845" y="365760"/>
            <a:ext cx="7886700" cy="132556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33845" y="1828803"/>
            <a:ext cx="7886700" cy="435133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91"/>
            <a:ext cx="20574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3F437ED9-AA02-4F52-BB6C-6968F827B0D0}" type="datetimeFigureOut">
              <a:rPr lang="ja-JP" altLang="en-US" smtClean="0">
                <a:solidFill>
                  <a:prstClr val="black">
                    <a:lumMod val="65000"/>
                    <a:lumOff val="35000"/>
                  </a:prstClr>
                </a:solidFill>
              </a:rPr>
              <a:pPr/>
              <a:t>2023/4/10</a:t>
            </a:fld>
            <a:endParaRPr lang="ja-JP" altLang="en-US" dirty="0">
              <a:solidFill>
                <a:prstClr val="black">
                  <a:lumMod val="65000"/>
                  <a:lumOff val="35000"/>
                </a:prstClr>
              </a:solidFill>
            </a:endParaRPr>
          </a:p>
        </p:txBody>
      </p:sp>
      <p:sp>
        <p:nvSpPr>
          <p:cNvPr id="5" name="Footer Placeholder 4"/>
          <p:cNvSpPr>
            <a:spLocks noGrp="1"/>
          </p:cNvSpPr>
          <p:nvPr>
            <p:ph type="ftr" sz="quarter" idx="3"/>
          </p:nvPr>
        </p:nvSpPr>
        <p:spPr>
          <a:xfrm>
            <a:off x="3028950" y="6356391"/>
            <a:ext cx="30861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ja-JP" altLang="en-US" dirty="0">
              <a:solidFill>
                <a:prstClr val="black">
                  <a:lumMod val="65000"/>
                  <a:lumOff val="35000"/>
                </a:prstClr>
              </a:solidFill>
            </a:endParaRPr>
          </a:p>
        </p:txBody>
      </p:sp>
      <p:sp>
        <p:nvSpPr>
          <p:cNvPr id="6" name="Slide Number Placeholder 5"/>
          <p:cNvSpPr>
            <a:spLocks noGrp="1"/>
          </p:cNvSpPr>
          <p:nvPr>
            <p:ph type="sldNum" sz="quarter" idx="4"/>
          </p:nvPr>
        </p:nvSpPr>
        <p:spPr>
          <a:xfrm>
            <a:off x="6463145" y="6356391"/>
            <a:ext cx="20574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F21407B5-6051-4040-ABAC-9978C099FADE}"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04838935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kumimoji="1"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直線コネクタ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solidFill>
                <a:prstClr val="black"/>
              </a:solidFill>
            </a:endParaRPr>
          </a:p>
        </p:txBody>
      </p:sp>
      <p:sp>
        <p:nvSpPr>
          <p:cNvPr id="3" name="フッター プレースホルダー 2"/>
          <p:cNvSpPr>
            <a:spLocks noGrp="1"/>
          </p:cNvSpPr>
          <p:nvPr>
            <p:ph type="ftr" sz="quarter" idx="3"/>
          </p:nvPr>
        </p:nvSpPr>
        <p:spPr>
          <a:xfrm>
            <a:off x="3727884" y="6328616"/>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ja-JP" altLang="en-US" dirty="0" err="1">
                <a:solidFill>
                  <a:srgbClr val="575F6D"/>
                </a:solidFill>
              </a:rPr>
              <a:t>じっじょじょいっじょ</a:t>
            </a:r>
            <a:endParaRPr lang="en-US" dirty="0">
              <a:solidFill>
                <a:srgbClr val="575F6D"/>
              </a:solidFill>
            </a:endParaRPr>
          </a:p>
        </p:txBody>
      </p:sp>
      <p:sp>
        <p:nvSpPr>
          <p:cNvPr id="7" name="直線コネクタ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9" name="直線コネクタ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0" name="正方形/長方形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solidFill>
                <a:prstClr val="white"/>
              </a:solidFill>
            </a:endParaRPr>
          </a:p>
        </p:txBody>
      </p:sp>
      <p:sp>
        <p:nvSpPr>
          <p:cNvPr id="11" name="直線コネクタ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solidFill>
                <a:prstClr val="black"/>
              </a:solidFill>
            </a:endParaRPr>
          </a:p>
        </p:txBody>
      </p:sp>
      <p:sp>
        <p:nvSpPr>
          <p:cNvPr id="12" name="円/楕円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dirty="0">
              <a:solidFill>
                <a:prstClr val="white"/>
              </a:solidFill>
            </a:endParaRPr>
          </a:p>
        </p:txBody>
      </p:sp>
      <p:sp>
        <p:nvSpPr>
          <p:cNvPr id="2" name="テキスト ボックス 1"/>
          <p:cNvSpPr txBox="1"/>
          <p:nvPr userDrawn="1"/>
        </p:nvSpPr>
        <p:spPr>
          <a:xfrm>
            <a:off x="4355976" y="6541098"/>
            <a:ext cx="1944216"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900" dirty="0">
                <a:solidFill>
                  <a:srgbClr val="C9C2D1">
                    <a:shade val="50000"/>
                    <a:satMod val="200000"/>
                  </a:srgbClr>
                </a:solidFill>
                <a:latin typeface="ＭＳ ゴシック" panose="020B0609070205080204" pitchFamily="49" charset="-128"/>
                <a:ea typeface="ＭＳ ゴシック" panose="020B0609070205080204" pitchFamily="49" charset="-128"/>
              </a:rPr>
              <a:t>©2020</a:t>
            </a:r>
            <a:r>
              <a:rPr lang="ja-JP" altLang="en-US" sz="900" dirty="0">
                <a:solidFill>
                  <a:srgbClr val="C9C2D1">
                    <a:shade val="50000"/>
                    <a:satMod val="200000"/>
                  </a:srgbClr>
                </a:solidFill>
                <a:latin typeface="ＭＳ ゴシック" panose="020B0609070205080204" pitchFamily="49" charset="-128"/>
                <a:ea typeface="ＭＳ ゴシック" panose="020B0609070205080204" pitchFamily="49" charset="-128"/>
              </a:rPr>
              <a:t>滋賀県消費生活センター</a:t>
            </a:r>
          </a:p>
        </p:txBody>
      </p:sp>
    </p:spTree>
    <p:extLst>
      <p:ext uri="{BB962C8B-B14F-4D97-AF65-F5344CB8AC3E}">
        <p14:creationId xmlns:p14="http://schemas.microsoft.com/office/powerpoint/2010/main" val="1241599543"/>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latinLnBrk="0" hangingPunct="1">
        <a:spcBef>
          <a:spcPct val="0"/>
        </a:spcBef>
        <a:buNone/>
        <a:defRPr kumimoji="1"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1"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1"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1"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1"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1"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1"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1"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1"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1" sz="1400" kern="1200" baseline="0">
          <a:solidFill>
            <a:schemeClr val="tx2"/>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7" tIns="45705" rIns="91407" bIns="45705"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p:cNvSpPr>
            <a:spLocks noGrp="1"/>
          </p:cNvSpPr>
          <p:nvPr>
            <p:ph type="dt" sz="half" idx="2"/>
          </p:nvPr>
        </p:nvSpPr>
        <p:spPr>
          <a:xfrm>
            <a:off x="457200" y="6356353"/>
            <a:ext cx="2133600" cy="365125"/>
          </a:xfrm>
          <a:prstGeom prst="rect">
            <a:avLst/>
          </a:prstGeom>
        </p:spPr>
        <p:txBody>
          <a:bodyPr vert="horz" lIns="91407" tIns="45705" rIns="91407" bIns="45705" rtlCol="0" anchor="ctr"/>
          <a:lstStyle>
            <a:lvl1pPr algn="l"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fld id="{6BBDA63C-F738-44A8-90E5-AADE45201728}" type="datetimeFigureOut">
              <a:rPr lang="en-US">
                <a:solidFill>
                  <a:prstClr val="black">
                    <a:tint val="75000"/>
                  </a:prstClr>
                </a:solidFill>
              </a:rPr>
              <a:pPr fontAlgn="base">
                <a:spcBef>
                  <a:spcPct val="0"/>
                </a:spcBef>
                <a:spcAft>
                  <a:spcPct val="0"/>
                </a:spcAft>
                <a:defRPr/>
              </a:pPr>
              <a:t>4/10/2023</a:t>
            </a:fld>
            <a:endParaRPr lang="en-US" dirty="0">
              <a:solidFill>
                <a:prstClr val="black">
                  <a:tint val="75000"/>
                </a:prstClr>
              </a:solidFill>
            </a:endParaRPr>
          </a:p>
        </p:txBody>
      </p:sp>
      <p:sp>
        <p:nvSpPr>
          <p:cNvPr id="5" name="フッター プレースホルダ 4"/>
          <p:cNvSpPr>
            <a:spLocks noGrp="1"/>
          </p:cNvSpPr>
          <p:nvPr>
            <p:ph type="ftr" sz="quarter" idx="3"/>
          </p:nvPr>
        </p:nvSpPr>
        <p:spPr>
          <a:xfrm>
            <a:off x="3124200" y="6356353"/>
            <a:ext cx="2895600" cy="365125"/>
          </a:xfrm>
          <a:prstGeom prst="rect">
            <a:avLst/>
          </a:prstGeom>
        </p:spPr>
        <p:txBody>
          <a:bodyPr vert="horz" lIns="91407" tIns="45705" rIns="91407" bIns="4570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fontAlgn="base">
              <a:spcBef>
                <a:spcPct val="0"/>
              </a:spcBef>
              <a:spcAft>
                <a:spcPct val="0"/>
              </a:spcAft>
              <a:defRPr/>
            </a:pPr>
            <a:endParaRPr lang="en-US" dirty="0">
              <a:solidFill>
                <a:prstClr val="black">
                  <a:tint val="75000"/>
                </a:prstClr>
              </a:solidFill>
            </a:endParaRPr>
          </a:p>
        </p:txBody>
      </p:sp>
      <p:sp>
        <p:nvSpPr>
          <p:cNvPr id="6" name="スライド番号プレースホルダ 5"/>
          <p:cNvSpPr>
            <a:spLocks noGrp="1"/>
          </p:cNvSpPr>
          <p:nvPr>
            <p:ph type="sldNum" sz="quarter" idx="4"/>
          </p:nvPr>
        </p:nvSpPr>
        <p:spPr>
          <a:xfrm>
            <a:off x="6553200" y="6356353"/>
            <a:ext cx="2133600" cy="365125"/>
          </a:xfrm>
          <a:prstGeom prst="rect">
            <a:avLst/>
          </a:prstGeom>
        </p:spPr>
        <p:txBody>
          <a:bodyPr vert="horz" wrap="square" lIns="91407" tIns="45705" rIns="91407" bIns="45705"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DC9A5ABB-97BC-4E0B-B269-374A2B23BF6C}" type="slidenum">
              <a:rPr lang="en-US" altLang="ja-JP">
                <a:latin typeface="Arial" pitchFamily="34" charset="0"/>
              </a:rPr>
              <a:pPr fontAlgn="base">
                <a:spcBef>
                  <a:spcPct val="0"/>
                </a:spcBef>
                <a:spcAft>
                  <a:spcPct val="0"/>
                </a:spcAft>
                <a:defRPr/>
              </a:pPr>
              <a:t>‹#›</a:t>
            </a:fld>
            <a:endParaRPr lang="en-US" altLang="ja-JP">
              <a:latin typeface="Arial" pitchFamily="34" charset="0"/>
            </a:endParaRPr>
          </a:p>
        </p:txBody>
      </p:sp>
    </p:spTree>
    <p:extLst>
      <p:ext uri="{BB962C8B-B14F-4D97-AF65-F5344CB8AC3E}">
        <p14:creationId xmlns:p14="http://schemas.microsoft.com/office/powerpoint/2010/main" val="584317214"/>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7035"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07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10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141"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777" indent="-342777"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683" indent="-285646"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2589" indent="-228518"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9624"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6659" indent="-228518"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3694"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0729"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7766"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4802" indent="-228518" algn="l" defTabSz="91407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070" rtl="0" eaLnBrk="1" latinLnBrk="0" hangingPunct="1">
        <a:defRPr kumimoji="1" sz="1800" kern="1200">
          <a:solidFill>
            <a:schemeClr val="tx1"/>
          </a:solidFill>
          <a:latin typeface="+mn-lt"/>
          <a:ea typeface="+mn-ea"/>
          <a:cs typeface="+mn-cs"/>
        </a:defRPr>
      </a:lvl1pPr>
      <a:lvl2pPr marL="457035" algn="l" defTabSz="914070" rtl="0" eaLnBrk="1" latinLnBrk="0" hangingPunct="1">
        <a:defRPr kumimoji="1" sz="1800" kern="1200">
          <a:solidFill>
            <a:schemeClr val="tx1"/>
          </a:solidFill>
          <a:latin typeface="+mn-lt"/>
          <a:ea typeface="+mn-ea"/>
          <a:cs typeface="+mn-cs"/>
        </a:defRPr>
      </a:lvl2pPr>
      <a:lvl3pPr marL="914070" algn="l" defTabSz="914070" rtl="0" eaLnBrk="1" latinLnBrk="0" hangingPunct="1">
        <a:defRPr kumimoji="1" sz="1800" kern="1200">
          <a:solidFill>
            <a:schemeClr val="tx1"/>
          </a:solidFill>
          <a:latin typeface="+mn-lt"/>
          <a:ea typeface="+mn-ea"/>
          <a:cs typeface="+mn-cs"/>
        </a:defRPr>
      </a:lvl3pPr>
      <a:lvl4pPr marL="1371105" algn="l" defTabSz="914070" rtl="0" eaLnBrk="1" latinLnBrk="0" hangingPunct="1">
        <a:defRPr kumimoji="1" sz="1800" kern="1200">
          <a:solidFill>
            <a:schemeClr val="tx1"/>
          </a:solidFill>
          <a:latin typeface="+mn-lt"/>
          <a:ea typeface="+mn-ea"/>
          <a:cs typeface="+mn-cs"/>
        </a:defRPr>
      </a:lvl4pPr>
      <a:lvl5pPr marL="1828141" algn="l" defTabSz="914070" rtl="0" eaLnBrk="1" latinLnBrk="0" hangingPunct="1">
        <a:defRPr kumimoji="1" sz="1800" kern="1200">
          <a:solidFill>
            <a:schemeClr val="tx1"/>
          </a:solidFill>
          <a:latin typeface="+mn-lt"/>
          <a:ea typeface="+mn-ea"/>
          <a:cs typeface="+mn-cs"/>
        </a:defRPr>
      </a:lvl5pPr>
      <a:lvl6pPr marL="2285176" algn="l" defTabSz="914070" rtl="0" eaLnBrk="1" latinLnBrk="0" hangingPunct="1">
        <a:defRPr kumimoji="1" sz="1800" kern="1200">
          <a:solidFill>
            <a:schemeClr val="tx1"/>
          </a:solidFill>
          <a:latin typeface="+mn-lt"/>
          <a:ea typeface="+mn-ea"/>
          <a:cs typeface="+mn-cs"/>
        </a:defRPr>
      </a:lvl6pPr>
      <a:lvl7pPr marL="2742213" algn="l" defTabSz="914070" rtl="0" eaLnBrk="1" latinLnBrk="0" hangingPunct="1">
        <a:defRPr kumimoji="1" sz="1800" kern="1200">
          <a:solidFill>
            <a:schemeClr val="tx1"/>
          </a:solidFill>
          <a:latin typeface="+mn-lt"/>
          <a:ea typeface="+mn-ea"/>
          <a:cs typeface="+mn-cs"/>
        </a:defRPr>
      </a:lvl7pPr>
      <a:lvl8pPr marL="3199248" algn="l" defTabSz="914070" rtl="0" eaLnBrk="1" latinLnBrk="0" hangingPunct="1">
        <a:defRPr kumimoji="1" sz="1800" kern="1200">
          <a:solidFill>
            <a:schemeClr val="tx1"/>
          </a:solidFill>
          <a:latin typeface="+mn-lt"/>
          <a:ea typeface="+mn-ea"/>
          <a:cs typeface="+mn-cs"/>
        </a:defRPr>
      </a:lvl8pPr>
      <a:lvl9pPr marL="3656283" algn="l" defTabSz="91407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9"/>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6" tIns="45665" rIns="91326" bIns="45665"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26" tIns="45665" rIns="91326" bIns="45665"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1" y="6356358"/>
            <a:ext cx="2133600" cy="365125"/>
          </a:xfrm>
          <a:prstGeom prst="rect">
            <a:avLst/>
          </a:prstGeom>
        </p:spPr>
        <p:txBody>
          <a:bodyPr vert="horz" lIns="91326" tIns="45665" rIns="91326" bIns="45665" rtlCol="0" anchor="ctr"/>
          <a:lstStyle>
            <a:lvl1pPr algn="l" eaLnBrk="1" hangingPunct="1">
              <a:defRPr sz="1200">
                <a:solidFill>
                  <a:schemeClr val="tx1">
                    <a:tint val="75000"/>
                  </a:schemeClr>
                </a:solidFill>
                <a:latin typeface="Arial" panose="020B0604020202020204" pitchFamily="34" charset="0"/>
                <a:ea typeface="ＭＳ Ｐゴシック" pitchFamily="50" charset="-128"/>
              </a:defRPr>
            </a:lvl1pPr>
          </a:lstStyle>
          <a:p>
            <a:pPr defTabSz="913593" fontAlgn="base">
              <a:spcBef>
                <a:spcPct val="0"/>
              </a:spcBef>
              <a:spcAft>
                <a:spcPct val="0"/>
              </a:spcAft>
              <a:defRPr/>
            </a:pPr>
            <a:fld id="{6BBDA63C-F738-44A8-90E5-AADE45201728}" type="datetimeFigureOut">
              <a:rPr lang="en-US">
                <a:solidFill>
                  <a:prstClr val="black">
                    <a:tint val="75000"/>
                  </a:prstClr>
                </a:solidFill>
              </a:rPr>
              <a:pPr defTabSz="913593" fontAlgn="base">
                <a:spcBef>
                  <a:spcPct val="0"/>
                </a:spcBef>
                <a:spcAft>
                  <a:spcPct val="0"/>
                </a:spcAft>
                <a:defRPr/>
              </a:pPr>
              <a:t>4/10/2023</a:t>
            </a:fld>
            <a:endParaRPr lang="en-US" dirty="0">
              <a:solidFill>
                <a:prstClr val="black">
                  <a:tint val="75000"/>
                </a:prstClr>
              </a:solidFill>
            </a:endParaRPr>
          </a:p>
        </p:txBody>
      </p:sp>
      <p:sp>
        <p:nvSpPr>
          <p:cNvPr id="5" name="フッター プレースホルダ 4"/>
          <p:cNvSpPr>
            <a:spLocks noGrp="1"/>
          </p:cNvSpPr>
          <p:nvPr>
            <p:ph type="ftr" sz="quarter" idx="3"/>
          </p:nvPr>
        </p:nvSpPr>
        <p:spPr>
          <a:xfrm>
            <a:off x="3124203" y="6356358"/>
            <a:ext cx="2895600" cy="365125"/>
          </a:xfrm>
          <a:prstGeom prst="rect">
            <a:avLst/>
          </a:prstGeom>
        </p:spPr>
        <p:txBody>
          <a:bodyPr vert="horz" lIns="91326" tIns="45665" rIns="91326" bIns="45665" rtlCol="0" anchor="ctr"/>
          <a:lstStyle>
            <a:lvl1pPr algn="ctr" eaLnBrk="1" hangingPunct="1">
              <a:defRPr sz="1200">
                <a:solidFill>
                  <a:schemeClr val="tx1">
                    <a:tint val="75000"/>
                  </a:schemeClr>
                </a:solidFill>
                <a:latin typeface="Arial" panose="020B0604020202020204" pitchFamily="34" charset="0"/>
                <a:ea typeface="ＭＳ Ｐゴシック" pitchFamily="50" charset="-128"/>
              </a:defRPr>
            </a:lvl1pPr>
          </a:lstStyle>
          <a:p>
            <a:pPr defTabSz="913593" fontAlgn="base">
              <a:spcBef>
                <a:spcPct val="0"/>
              </a:spcBef>
              <a:spcAft>
                <a:spcPct val="0"/>
              </a:spcAft>
              <a:defRPr/>
            </a:pPr>
            <a:endParaRPr lang="en-US">
              <a:solidFill>
                <a:prstClr val="black">
                  <a:tint val="75000"/>
                </a:prstClr>
              </a:solidFill>
            </a:endParaRPr>
          </a:p>
        </p:txBody>
      </p:sp>
      <p:sp>
        <p:nvSpPr>
          <p:cNvPr id="6" name="スライド番号プレースホルダ 5"/>
          <p:cNvSpPr>
            <a:spLocks noGrp="1"/>
          </p:cNvSpPr>
          <p:nvPr>
            <p:ph type="sldNum" sz="quarter" idx="4"/>
          </p:nvPr>
        </p:nvSpPr>
        <p:spPr>
          <a:xfrm>
            <a:off x="6553200" y="6356358"/>
            <a:ext cx="2133600" cy="365125"/>
          </a:xfrm>
          <a:prstGeom prst="rect">
            <a:avLst/>
          </a:prstGeom>
        </p:spPr>
        <p:txBody>
          <a:bodyPr vert="horz" wrap="square" lIns="91326" tIns="45665" rIns="91326" bIns="45665" numCol="1" anchor="ctr" anchorCtr="0" compatLnSpc="1">
            <a:prstTxWarp prst="textNoShape">
              <a:avLst/>
            </a:prstTxWarp>
          </a:bodyPr>
          <a:lstStyle>
            <a:lvl1pPr algn="r" eaLnBrk="1" hangingPunct="1">
              <a:defRPr sz="1200">
                <a:solidFill>
                  <a:srgbClr val="898989"/>
                </a:solidFill>
              </a:defRPr>
            </a:lvl1pPr>
          </a:lstStyle>
          <a:p>
            <a:pPr defTabSz="913593" fontAlgn="base">
              <a:spcBef>
                <a:spcPct val="0"/>
              </a:spcBef>
              <a:spcAft>
                <a:spcPct val="0"/>
              </a:spcAft>
              <a:defRPr/>
            </a:pPr>
            <a:fld id="{DC9A5ABB-97BC-4E0B-B269-374A2B23BF6C}" type="slidenum">
              <a:rPr lang="en-US" altLang="ja-JP">
                <a:latin typeface="Arial" pitchFamily="34" charset="0"/>
              </a:rPr>
              <a:pPr defTabSz="913593" fontAlgn="base">
                <a:spcBef>
                  <a:spcPct val="0"/>
                </a:spcBef>
                <a:spcAft>
                  <a:spcPct val="0"/>
                </a:spcAft>
                <a:defRPr/>
              </a:pPr>
              <a:t>‹#›</a:t>
            </a:fld>
            <a:endParaRPr lang="en-US" altLang="ja-JP">
              <a:latin typeface="Arial" pitchFamily="34" charset="0"/>
            </a:endParaRPr>
          </a:p>
        </p:txBody>
      </p:sp>
    </p:spTree>
    <p:extLst>
      <p:ext uri="{BB962C8B-B14F-4D97-AF65-F5344CB8AC3E}">
        <p14:creationId xmlns:p14="http://schemas.microsoft.com/office/powerpoint/2010/main" val="2861529076"/>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pitchFamily="50" charset="-128"/>
        </a:defRPr>
      </a:lvl5pPr>
      <a:lvl6pPr marL="456633"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3264"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69895"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6528"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475" indent="-342475"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028" indent="-285394"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1582" indent="-228316"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598213" indent="-228316"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4846" indent="-228316"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1478" indent="-228316" algn="l" defTabSz="913264"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68109" indent="-228316" algn="l" defTabSz="913264"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4745" indent="-228316" algn="l" defTabSz="913264"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1376" indent="-228316" algn="l" defTabSz="913264"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3264" rtl="0" eaLnBrk="1" latinLnBrk="0" hangingPunct="1">
        <a:defRPr kumimoji="1" sz="1800" kern="1200">
          <a:solidFill>
            <a:schemeClr val="tx1"/>
          </a:solidFill>
          <a:latin typeface="+mn-lt"/>
          <a:ea typeface="+mn-ea"/>
          <a:cs typeface="+mn-cs"/>
        </a:defRPr>
      </a:lvl1pPr>
      <a:lvl2pPr marL="456633" algn="l" defTabSz="913264" rtl="0" eaLnBrk="1" latinLnBrk="0" hangingPunct="1">
        <a:defRPr kumimoji="1" sz="1800" kern="1200">
          <a:solidFill>
            <a:schemeClr val="tx1"/>
          </a:solidFill>
          <a:latin typeface="+mn-lt"/>
          <a:ea typeface="+mn-ea"/>
          <a:cs typeface="+mn-cs"/>
        </a:defRPr>
      </a:lvl2pPr>
      <a:lvl3pPr marL="913264" algn="l" defTabSz="913264" rtl="0" eaLnBrk="1" latinLnBrk="0" hangingPunct="1">
        <a:defRPr kumimoji="1" sz="1800" kern="1200">
          <a:solidFill>
            <a:schemeClr val="tx1"/>
          </a:solidFill>
          <a:latin typeface="+mn-lt"/>
          <a:ea typeface="+mn-ea"/>
          <a:cs typeface="+mn-cs"/>
        </a:defRPr>
      </a:lvl3pPr>
      <a:lvl4pPr marL="1369895" algn="l" defTabSz="913264" rtl="0" eaLnBrk="1" latinLnBrk="0" hangingPunct="1">
        <a:defRPr kumimoji="1" sz="1800" kern="1200">
          <a:solidFill>
            <a:schemeClr val="tx1"/>
          </a:solidFill>
          <a:latin typeface="+mn-lt"/>
          <a:ea typeface="+mn-ea"/>
          <a:cs typeface="+mn-cs"/>
        </a:defRPr>
      </a:lvl4pPr>
      <a:lvl5pPr marL="1826528" algn="l" defTabSz="913264" rtl="0" eaLnBrk="1" latinLnBrk="0" hangingPunct="1">
        <a:defRPr kumimoji="1" sz="1800" kern="1200">
          <a:solidFill>
            <a:schemeClr val="tx1"/>
          </a:solidFill>
          <a:latin typeface="+mn-lt"/>
          <a:ea typeface="+mn-ea"/>
          <a:cs typeface="+mn-cs"/>
        </a:defRPr>
      </a:lvl5pPr>
      <a:lvl6pPr marL="2283161" algn="l" defTabSz="913264" rtl="0" eaLnBrk="1" latinLnBrk="0" hangingPunct="1">
        <a:defRPr kumimoji="1" sz="1800" kern="1200">
          <a:solidFill>
            <a:schemeClr val="tx1"/>
          </a:solidFill>
          <a:latin typeface="+mn-lt"/>
          <a:ea typeface="+mn-ea"/>
          <a:cs typeface="+mn-cs"/>
        </a:defRPr>
      </a:lvl6pPr>
      <a:lvl7pPr marL="2739794" algn="l" defTabSz="913264" rtl="0" eaLnBrk="1" latinLnBrk="0" hangingPunct="1">
        <a:defRPr kumimoji="1" sz="1800" kern="1200">
          <a:solidFill>
            <a:schemeClr val="tx1"/>
          </a:solidFill>
          <a:latin typeface="+mn-lt"/>
          <a:ea typeface="+mn-ea"/>
          <a:cs typeface="+mn-cs"/>
        </a:defRPr>
      </a:lvl7pPr>
      <a:lvl8pPr marL="3196425" algn="l" defTabSz="913264" rtl="0" eaLnBrk="1" latinLnBrk="0" hangingPunct="1">
        <a:defRPr kumimoji="1" sz="1800" kern="1200">
          <a:solidFill>
            <a:schemeClr val="tx1"/>
          </a:solidFill>
          <a:latin typeface="+mn-lt"/>
          <a:ea typeface="+mn-ea"/>
          <a:cs typeface="+mn-cs"/>
        </a:defRPr>
      </a:lvl8pPr>
      <a:lvl9pPr marL="3653059" algn="l" defTabSz="913264"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6.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36.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3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36.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3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36.xml"/><Relationship Id="rId6" Type="http://schemas.openxmlformats.org/officeDocument/2006/relationships/image" Target="../media/image41.png"/><Relationship Id="rId5" Type="http://schemas.openxmlformats.org/officeDocument/2006/relationships/image" Target="../media/image33.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0.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36.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18" Type="http://schemas.openxmlformats.org/officeDocument/2006/relationships/image" Target="../media/image59.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17" Type="http://schemas.openxmlformats.org/officeDocument/2006/relationships/image" Target="../media/image58.png"/><Relationship Id="rId2" Type="http://schemas.openxmlformats.org/officeDocument/2006/relationships/notesSlide" Target="../notesSlides/notesSlide21.xml"/><Relationship Id="rId16" Type="http://schemas.openxmlformats.org/officeDocument/2006/relationships/image" Target="../media/image57.png"/><Relationship Id="rId1" Type="http://schemas.openxmlformats.org/officeDocument/2006/relationships/slideLayout" Target="../slideLayouts/slideLayout36.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image" Target="../media/image56.png"/><Relationship Id="rId10" Type="http://schemas.openxmlformats.org/officeDocument/2006/relationships/image" Target="../media/image51.png"/><Relationship Id="rId19" Type="http://schemas.openxmlformats.org/officeDocument/2006/relationships/image" Target="../media/image60.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2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36.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4.xml"/><Relationship Id="rId1" Type="http://schemas.openxmlformats.org/officeDocument/2006/relationships/slideLayout" Target="../slideLayouts/slideLayout36.xml"/><Relationship Id="rId5" Type="http://schemas.openxmlformats.org/officeDocument/2006/relationships/image" Target="../media/image63.png"/><Relationship Id="rId4" Type="http://schemas.openxmlformats.org/officeDocument/2006/relationships/image" Target="../media/image62.png"/></Relationships>
</file>

<file path=ppt/slides/_rels/slide2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5.xml"/><Relationship Id="rId1" Type="http://schemas.openxmlformats.org/officeDocument/2006/relationships/slideLayout" Target="../slideLayouts/slideLayout36.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36.xml"/><Relationship Id="rId4" Type="http://schemas.openxmlformats.org/officeDocument/2006/relationships/image" Target="../media/image6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8.xml"/><Relationship Id="rId1" Type="http://schemas.openxmlformats.org/officeDocument/2006/relationships/slideLayout" Target="../slideLayouts/slideLayout36.xml"/><Relationship Id="rId5" Type="http://schemas.openxmlformats.org/officeDocument/2006/relationships/image" Target="../media/image70.png"/><Relationship Id="rId4" Type="http://schemas.openxmlformats.org/officeDocument/2006/relationships/image" Target="../media/image69.png"/></Relationships>
</file>

<file path=ppt/slides/_rels/slide29.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image" Target="../media/image71.png"/><Relationship Id="rId7" Type="http://schemas.openxmlformats.org/officeDocument/2006/relationships/image" Target="../media/image75.png"/><Relationship Id="rId2" Type="http://schemas.openxmlformats.org/officeDocument/2006/relationships/notesSlide" Target="../notesSlides/notesSlide29.xml"/><Relationship Id="rId1" Type="http://schemas.openxmlformats.org/officeDocument/2006/relationships/slideLayout" Target="../slideLayouts/slideLayout36.xml"/><Relationship Id="rId6" Type="http://schemas.openxmlformats.org/officeDocument/2006/relationships/image" Target="../media/image74.png"/><Relationship Id="rId5" Type="http://schemas.openxmlformats.org/officeDocument/2006/relationships/image" Target="../media/image73.png"/><Relationship Id="rId4" Type="http://schemas.openxmlformats.org/officeDocument/2006/relationships/image" Target="../media/image72.png"/><Relationship Id="rId9" Type="http://schemas.openxmlformats.org/officeDocument/2006/relationships/image" Target="../media/image7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0.xml"/><Relationship Id="rId1" Type="http://schemas.openxmlformats.org/officeDocument/2006/relationships/slideLayout" Target="../slideLayouts/slideLayout36.xml"/><Relationship Id="rId5" Type="http://schemas.openxmlformats.org/officeDocument/2006/relationships/image" Target="../media/image76.png"/><Relationship Id="rId4" Type="http://schemas.openxmlformats.org/officeDocument/2006/relationships/image" Target="../media/image7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3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2.xml"/><Relationship Id="rId1" Type="http://schemas.openxmlformats.org/officeDocument/2006/relationships/slideLayout" Target="../slideLayouts/slideLayout36.xml"/><Relationship Id="rId4" Type="http://schemas.openxmlformats.org/officeDocument/2006/relationships/image" Target="../media/image79.png"/></Relationships>
</file>

<file path=ppt/slides/_rels/slide3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3.xml"/><Relationship Id="rId1" Type="http://schemas.openxmlformats.org/officeDocument/2006/relationships/slideLayout" Target="../slideLayouts/slideLayout3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35.xml"/><Relationship Id="rId1" Type="http://schemas.openxmlformats.org/officeDocument/2006/relationships/slideLayout" Target="../slideLayouts/slideLayout36.xml"/><Relationship Id="rId4" Type="http://schemas.openxmlformats.org/officeDocument/2006/relationships/image" Target="../media/image8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37.xml"/><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41.xml"/><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6.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6.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0.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95736" y="1628800"/>
            <a:ext cx="6172200" cy="1008112"/>
          </a:xfrm>
        </p:spPr>
        <p:txBody>
          <a:bodyPr anchor="t">
            <a:normAutofit fontScale="90000"/>
          </a:bodyPr>
          <a:lstStyle/>
          <a:p>
            <a:r>
              <a:rPr kumimoji="1" lang="ja-JP" altLang="en-US" sz="4800" dirty="0">
                <a:solidFill>
                  <a:schemeClr val="accent3"/>
                </a:solidFill>
                <a:latin typeface="HGP創英角ｺﾞｼｯｸUB" pitchFamily="50" charset="-128"/>
                <a:ea typeface="HGP創英角ｺﾞｼｯｸUB" pitchFamily="50" charset="-128"/>
              </a:rPr>
              <a:t>あなたならどうしますか</a:t>
            </a:r>
            <a:r>
              <a:rPr lang="en-US" altLang="ja-JP" sz="4800" dirty="0">
                <a:solidFill>
                  <a:schemeClr val="accent3"/>
                </a:solidFill>
                <a:latin typeface="HGP創英角ｺﾞｼｯｸUB" pitchFamily="50" charset="-128"/>
                <a:ea typeface="HGP創英角ｺﾞｼｯｸUB" pitchFamily="50" charset="-128"/>
              </a:rPr>
              <a:t>?</a:t>
            </a:r>
            <a:endParaRPr kumimoji="1" lang="ja-JP" altLang="en-US" sz="4800" dirty="0">
              <a:solidFill>
                <a:schemeClr val="accent3"/>
              </a:solidFill>
              <a:latin typeface="HGP創英角ｺﾞｼｯｸUB" pitchFamily="50" charset="-128"/>
              <a:ea typeface="HGP創英角ｺﾞｼｯｸUB" pitchFamily="50" charset="-128"/>
            </a:endParaRPr>
          </a:p>
        </p:txBody>
      </p:sp>
      <p:sp>
        <p:nvSpPr>
          <p:cNvPr id="4" name="角丸四角形 3"/>
          <p:cNvSpPr/>
          <p:nvPr/>
        </p:nvSpPr>
        <p:spPr>
          <a:xfrm>
            <a:off x="6300192" y="285750"/>
            <a:ext cx="2592288" cy="648072"/>
          </a:xfrm>
          <a:prstGeom prst="roundRect">
            <a:avLst/>
          </a:prstGeom>
          <a:solidFill>
            <a:srgbClr val="A379BB">
              <a:lumMod val="20000"/>
              <a:lumOff val="80000"/>
            </a:srgbClr>
          </a:solidFill>
          <a:ln w="25400" cap="flat" cmpd="sng" algn="ctr">
            <a:solidFill>
              <a:srgbClr val="6699FF">
                <a:shade val="50000"/>
              </a:srgbClr>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ja-JP" altLang="en-US" sz="1600" b="0" i="0" u="none" strike="noStrike" kern="0" cap="none" spc="0" normalizeH="0" baseline="0" noProof="0" dirty="0">
                <a:ln>
                  <a:noFill/>
                </a:ln>
                <a:solidFill>
                  <a:srgbClr val="B8CAFF">
                    <a:lumMod val="10000"/>
                  </a:srgbClr>
                </a:solidFill>
                <a:effectLst/>
                <a:uLnTx/>
                <a:uFillTx/>
                <a:latin typeface="Lucida Sans Unicode"/>
                <a:ea typeface="ＭＳ Ｐゴシック"/>
                <a:cs typeface="+mn-cs"/>
              </a:rPr>
              <a:t>滋賀県消費生活センター　消費者教育⑧</a:t>
            </a:r>
          </a:p>
        </p:txBody>
      </p:sp>
      <p:pic>
        <p:nvPicPr>
          <p:cNvPr id="5" name="Picture 2" descr="G:\キャッフィー\caffy_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76256" y="4151617"/>
            <a:ext cx="1766396" cy="2499673"/>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2699792" y="2636912"/>
            <a:ext cx="5366796" cy="461665"/>
          </a:xfrm>
          <a:prstGeom prst="rect">
            <a:avLst/>
          </a:prstGeom>
          <a:noFill/>
        </p:spPr>
        <p:txBody>
          <a:bodyPr wrap="square" rtlCol="0">
            <a:spAutoFit/>
          </a:bodyPr>
          <a:lstStyle/>
          <a:p>
            <a:r>
              <a:rPr lang="ja-JP" altLang="en-US" sz="2400" dirty="0">
                <a:latin typeface="HG丸ｺﾞｼｯｸM-PRO" pitchFamily="50" charset="-128"/>
                <a:ea typeface="HG丸ｺﾞｼｯｸM-PRO" pitchFamily="50" charset="-128"/>
              </a:rPr>
              <a:t>～いろいろなテーマで考えよう</a:t>
            </a:r>
            <a:r>
              <a:rPr lang="en-US" altLang="ja-JP" sz="2400" dirty="0">
                <a:latin typeface="HG丸ｺﾞｼｯｸM-PRO" pitchFamily="50" charset="-128"/>
                <a:ea typeface="HG丸ｺﾞｼｯｸM-PRO" pitchFamily="50" charset="-128"/>
              </a:rPr>
              <a:t>! </a:t>
            </a:r>
            <a:r>
              <a:rPr lang="ja-JP" altLang="en-US" sz="2400" dirty="0">
                <a:latin typeface="HG丸ｺﾞｼｯｸM-PRO" pitchFamily="50" charset="-128"/>
                <a:ea typeface="HG丸ｺﾞｼｯｸM-PRO" pitchFamily="50" charset="-128"/>
              </a:rPr>
              <a:t>～</a:t>
            </a:r>
            <a:endParaRPr lang="en-US" altLang="ja-JP" sz="2400" dirty="0">
              <a:latin typeface="HG丸ｺﾞｼｯｸM-PRO" pitchFamily="50" charset="-128"/>
              <a:ea typeface="HG丸ｺﾞｼｯｸM-PRO" pitchFamily="50" charset="-128"/>
            </a:endParaRPr>
          </a:p>
        </p:txBody>
      </p:sp>
      <p:sp>
        <p:nvSpPr>
          <p:cNvPr id="3" name="テキスト ボックス 2"/>
          <p:cNvSpPr txBox="1"/>
          <p:nvPr/>
        </p:nvSpPr>
        <p:spPr>
          <a:xfrm>
            <a:off x="5572970" y="6453336"/>
            <a:ext cx="2167381" cy="338554"/>
          </a:xfrm>
          <a:prstGeom prst="rect">
            <a:avLst/>
          </a:prstGeom>
          <a:noFill/>
        </p:spPr>
        <p:txBody>
          <a:bodyPr wrap="square" rtlCol="0">
            <a:spAutoFit/>
          </a:bodyPr>
          <a:lstStyle/>
          <a:p>
            <a:r>
              <a:rPr lang="en-US" altLang="ja-JP" sz="1600" dirty="0">
                <a:solidFill>
                  <a:srgbClr val="C9C2D1">
                    <a:shade val="50000"/>
                    <a:satMod val="200000"/>
                  </a:srgbClr>
                </a:solidFill>
                <a:latin typeface="ＭＳ ゴシック" panose="020B0609070205080204" pitchFamily="49" charset="-128"/>
                <a:ea typeface="ＭＳ ゴシック" panose="020B0609070205080204" pitchFamily="49" charset="-128"/>
              </a:rPr>
              <a:t>©</a:t>
            </a:r>
            <a:r>
              <a:rPr lang="en-US" altLang="ja-JP" sz="1100" dirty="0">
                <a:solidFill>
                  <a:srgbClr val="C9C2D1">
                    <a:shade val="50000"/>
                    <a:satMod val="200000"/>
                  </a:srgbClr>
                </a:solidFill>
                <a:latin typeface="ＭＳ ゴシック" panose="020B0609070205080204" pitchFamily="49" charset="-128"/>
                <a:ea typeface="ＭＳ ゴシック" panose="020B0609070205080204" pitchFamily="49" charset="-128"/>
              </a:rPr>
              <a:t>2020</a:t>
            </a:r>
            <a:r>
              <a:rPr lang="ja-JP" altLang="en-US" sz="1100" dirty="0">
                <a:solidFill>
                  <a:srgbClr val="C9C2D1">
                    <a:shade val="50000"/>
                    <a:satMod val="200000"/>
                  </a:srgbClr>
                </a:solidFill>
                <a:latin typeface="ＭＳ ゴシック" panose="020B0609070205080204" pitchFamily="49" charset="-128"/>
                <a:ea typeface="ＭＳ ゴシック" panose="020B0609070205080204" pitchFamily="49" charset="-128"/>
              </a:rPr>
              <a:t>滋賀県消費生活センター</a:t>
            </a:r>
          </a:p>
        </p:txBody>
      </p:sp>
    </p:spTree>
    <p:extLst>
      <p:ext uri="{BB962C8B-B14F-4D97-AF65-F5344CB8AC3E}">
        <p14:creationId xmlns:p14="http://schemas.microsoft.com/office/powerpoint/2010/main" val="2423880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547936" y="4293096"/>
            <a:ext cx="8142868" cy="21602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800" dirty="0">
              <a:solidFill>
                <a:srgbClr val="FF0000"/>
              </a:solidFill>
            </a:endParaRPr>
          </a:p>
          <a:p>
            <a:r>
              <a:rPr lang="en-US" altLang="ja-JP" sz="2800" dirty="0">
                <a:solidFill>
                  <a:srgbClr val="FF0000"/>
                </a:solidFill>
              </a:rPr>
              <a:t>【</a:t>
            </a:r>
            <a:r>
              <a:rPr lang="ja-JP" altLang="en-US" sz="2800" dirty="0">
                <a:solidFill>
                  <a:srgbClr val="FF0000"/>
                </a:solidFill>
              </a:rPr>
              <a:t>「契約」の場面を振り返ってみましょう</a:t>
            </a:r>
            <a:r>
              <a:rPr lang="en-US" altLang="ja-JP" sz="2800" dirty="0">
                <a:solidFill>
                  <a:srgbClr val="FF0000"/>
                </a:solidFill>
              </a:rPr>
              <a:t>】</a:t>
            </a:r>
          </a:p>
          <a:p>
            <a:r>
              <a:rPr lang="ja-JP" altLang="en-US" sz="2800" dirty="0">
                <a:solidFill>
                  <a:prstClr val="black"/>
                </a:solidFill>
              </a:rPr>
              <a:t>   ◎自分の行動を、考えてみましょう。</a:t>
            </a:r>
          </a:p>
          <a:p>
            <a:r>
              <a:rPr lang="ja-JP" altLang="en-US" sz="2800" dirty="0">
                <a:solidFill>
                  <a:prstClr val="black"/>
                </a:solidFill>
              </a:rPr>
              <a:t>   ■どこが、あぶないところだったのでしょうか</a:t>
            </a:r>
            <a:r>
              <a:rPr lang="en-US" altLang="ja-JP" sz="2800" dirty="0">
                <a:solidFill>
                  <a:prstClr val="black"/>
                </a:solidFill>
              </a:rPr>
              <a:t>?</a:t>
            </a:r>
          </a:p>
          <a:p>
            <a:r>
              <a:rPr lang="ja-JP" altLang="en-US" sz="2800" dirty="0">
                <a:solidFill>
                  <a:prstClr val="black"/>
                </a:solidFill>
              </a:rPr>
              <a:t>   ■どこに注意するとよかったでしょうか</a:t>
            </a:r>
            <a:r>
              <a:rPr lang="en-US" altLang="ja-JP" sz="2800" dirty="0">
                <a:solidFill>
                  <a:prstClr val="black"/>
                </a:solidFill>
              </a:rPr>
              <a:t>?</a:t>
            </a:r>
            <a:endParaRPr lang="ja-JP" altLang="en-US" sz="2800" dirty="0">
              <a:solidFill>
                <a:prstClr val="black"/>
              </a:solidFill>
            </a:endParaRPr>
          </a:p>
          <a:p>
            <a:endParaRPr lang="en-US" altLang="ja-JP" dirty="0">
              <a:solidFill>
                <a:prstClr val="black"/>
              </a:solidFill>
            </a:endParaRPr>
          </a:p>
          <a:p>
            <a:endParaRPr lang="ja-JP" altLang="en-US" dirty="0">
              <a:solidFill>
                <a:prstClr val="black"/>
              </a:solidFill>
            </a:endParaRPr>
          </a:p>
        </p:txBody>
      </p:sp>
      <p:sp>
        <p:nvSpPr>
          <p:cNvPr id="19" name="正方形/長方形 18"/>
          <p:cNvSpPr/>
          <p:nvPr/>
        </p:nvSpPr>
        <p:spPr>
          <a:xfrm>
            <a:off x="0" y="0"/>
            <a:ext cx="9144000" cy="98072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4000" dirty="0">
                <a:solidFill>
                  <a:prstClr val="black"/>
                </a:solidFill>
                <a:latin typeface="HGPｺﾞｼｯｸE" panose="020B0900000000000000" pitchFamily="50" charset="-128"/>
                <a:ea typeface="HGPｺﾞｼｯｸE" panose="020B0900000000000000" pitchFamily="50" charset="-128"/>
              </a:rPr>
              <a:t>テーマ</a:t>
            </a:r>
            <a:r>
              <a:rPr lang="en-US" altLang="ja-JP" sz="4000" dirty="0">
                <a:solidFill>
                  <a:prstClr val="black"/>
                </a:solidFill>
                <a:latin typeface="HGPｺﾞｼｯｸE" panose="020B0900000000000000" pitchFamily="50" charset="-128"/>
                <a:ea typeface="HGPｺﾞｼｯｸE" panose="020B0900000000000000" pitchFamily="50" charset="-128"/>
              </a:rPr>
              <a:t>①】</a:t>
            </a:r>
            <a:r>
              <a:rPr lang="ja-JP" altLang="en-US" sz="4000" dirty="0">
                <a:solidFill>
                  <a:prstClr val="black"/>
                </a:solidFill>
                <a:latin typeface="HGPｺﾞｼｯｸE" panose="020B0900000000000000" pitchFamily="50" charset="-128"/>
                <a:ea typeface="HGPｺﾞｼｯｸE" panose="020B0900000000000000" pitchFamily="50" charset="-128"/>
              </a:rPr>
              <a:t>　「架空請求」</a:t>
            </a:r>
            <a:endParaRPr lang="en-US" altLang="ja-JP" sz="4000" dirty="0">
              <a:solidFill>
                <a:prstClr val="black"/>
              </a:solidFill>
              <a:latin typeface="HGPｺﾞｼｯｸE" panose="020B0900000000000000" pitchFamily="50" charset="-128"/>
              <a:ea typeface="HGPｺﾞｼｯｸE" panose="020B0900000000000000" pitchFamily="50" charset="-128"/>
            </a:endParaRPr>
          </a:p>
        </p:txBody>
      </p:sp>
      <p:grpSp>
        <p:nvGrpSpPr>
          <p:cNvPr id="18" name="グループ化 17"/>
          <p:cNvGrpSpPr/>
          <p:nvPr/>
        </p:nvGrpSpPr>
        <p:grpSpPr>
          <a:xfrm>
            <a:off x="115888" y="1263260"/>
            <a:ext cx="8790940" cy="2592288"/>
            <a:chOff x="115888" y="1263260"/>
            <a:chExt cx="8790940" cy="2592288"/>
          </a:xfrm>
        </p:grpSpPr>
        <p:grpSp>
          <p:nvGrpSpPr>
            <p:cNvPr id="20" name="グループ化 19"/>
            <p:cNvGrpSpPr/>
            <p:nvPr/>
          </p:nvGrpSpPr>
          <p:grpSpPr>
            <a:xfrm>
              <a:off x="4658356" y="1263260"/>
              <a:ext cx="4248472" cy="2592288"/>
              <a:chOff x="179512" y="1310768"/>
              <a:chExt cx="4248472" cy="2592288"/>
            </a:xfrm>
          </p:grpSpPr>
          <p:sp>
            <p:nvSpPr>
              <p:cNvPr id="41" name="角丸四角形 40"/>
              <p:cNvSpPr/>
              <p:nvPr/>
            </p:nvSpPr>
            <p:spPr>
              <a:xfrm>
                <a:off x="179512" y="1310768"/>
                <a:ext cx="4248472" cy="2592288"/>
              </a:xfrm>
              <a:prstGeom prst="roundRect">
                <a:avLst/>
              </a:prstGeom>
              <a:solidFill>
                <a:schemeClr val="accent6">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 name="角丸四角形吹き出し 41"/>
              <p:cNvSpPr/>
              <p:nvPr/>
            </p:nvSpPr>
            <p:spPr>
              <a:xfrm>
                <a:off x="1533317" y="1406431"/>
                <a:ext cx="2705696" cy="1277990"/>
              </a:xfrm>
              <a:prstGeom prst="wedgeRoundRectCallout">
                <a:avLst>
                  <a:gd name="adj1" fmla="val -60116"/>
                  <a:gd name="adj2" fmla="val 4067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「登録料金の確認が</a:t>
                </a:r>
              </a:p>
              <a:p>
                <a:pPr algn="ctr"/>
                <a:r>
                  <a:rPr lang="ja-JP" altLang="en-US" sz="1600" dirty="0">
                    <a:solidFill>
                      <a:prstClr val="black"/>
                    </a:solidFill>
                  </a:rPr>
                  <a:t>できていません。放置</a:t>
                </a:r>
              </a:p>
              <a:p>
                <a:pPr algn="ctr"/>
                <a:r>
                  <a:rPr lang="ja-JP" altLang="en-US" sz="1600" dirty="0">
                    <a:solidFill>
                      <a:prstClr val="black"/>
                    </a:solidFill>
                  </a:rPr>
                  <a:t>されますと、法的手続きに移行します」って、書いてる</a:t>
                </a:r>
              </a:p>
            </p:txBody>
          </p:sp>
          <p:sp>
            <p:nvSpPr>
              <p:cNvPr id="43" name="角丸四角形吹き出し 42"/>
              <p:cNvSpPr/>
              <p:nvPr/>
            </p:nvSpPr>
            <p:spPr>
              <a:xfrm>
                <a:off x="1852320" y="2828437"/>
                <a:ext cx="2071608" cy="901516"/>
              </a:xfrm>
              <a:prstGeom prst="wedgeRoundRectCallout">
                <a:avLst>
                  <a:gd name="adj1" fmla="val -70870"/>
                  <a:gd name="adj2" fmla="val -2261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600" dirty="0">
                    <a:solidFill>
                      <a:prstClr val="black"/>
                    </a:solidFill>
                  </a:rPr>
                  <a:t>どういうことかな</a:t>
                </a:r>
                <a:r>
                  <a:rPr lang="en-US" altLang="ja-JP" sz="1600" dirty="0">
                    <a:solidFill>
                      <a:prstClr val="black"/>
                    </a:solidFill>
                  </a:rPr>
                  <a:t>?</a:t>
                </a:r>
              </a:p>
              <a:p>
                <a:pPr lvl="0" algn="ctr"/>
                <a:r>
                  <a:rPr lang="ja-JP" altLang="en-US" sz="1600" dirty="0">
                    <a:solidFill>
                      <a:prstClr val="black"/>
                    </a:solidFill>
                  </a:rPr>
                  <a:t>聞いた方が</a:t>
                </a:r>
              </a:p>
              <a:p>
                <a:pPr lvl="0" algn="ctr"/>
                <a:r>
                  <a:rPr lang="ja-JP" altLang="en-US" sz="1600" dirty="0">
                    <a:solidFill>
                      <a:prstClr val="black"/>
                    </a:solidFill>
                  </a:rPr>
                  <a:t>いいかな・・・</a:t>
                </a:r>
              </a:p>
            </p:txBody>
          </p:sp>
          <p:sp>
            <p:nvSpPr>
              <p:cNvPr id="44" name="テキスト ボックス 43"/>
              <p:cNvSpPr txBox="1"/>
              <p:nvPr/>
            </p:nvSpPr>
            <p:spPr>
              <a:xfrm>
                <a:off x="3923928" y="3360621"/>
                <a:ext cx="288032" cy="369332"/>
              </a:xfrm>
              <a:prstGeom prst="rect">
                <a:avLst/>
              </a:prstGeom>
              <a:noFill/>
            </p:spPr>
            <p:txBody>
              <a:bodyPr wrap="square" rtlCol="0">
                <a:spAutoFit/>
              </a:bodyPr>
              <a:lstStyle/>
              <a:p>
                <a:r>
                  <a:rPr lang="ja-JP" altLang="en-US" dirty="0">
                    <a:solidFill>
                      <a:prstClr val="black"/>
                    </a:solidFill>
                  </a:rPr>
                  <a:t>②</a:t>
                </a:r>
              </a:p>
            </p:txBody>
          </p:sp>
        </p:grpSp>
        <p:sp>
          <p:nvSpPr>
            <p:cNvPr id="21" name="角丸四角形 20"/>
            <p:cNvSpPr/>
            <p:nvPr/>
          </p:nvSpPr>
          <p:spPr>
            <a:xfrm>
              <a:off x="115888" y="1263260"/>
              <a:ext cx="4248472" cy="2592288"/>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 name="角丸四角形吹き出し 21"/>
            <p:cNvSpPr/>
            <p:nvPr/>
          </p:nvSpPr>
          <p:spPr>
            <a:xfrm>
              <a:off x="454388" y="1526106"/>
              <a:ext cx="2389420" cy="773933"/>
            </a:xfrm>
            <a:prstGeom prst="wedgeRoundRectCallout">
              <a:avLst>
                <a:gd name="adj1" fmla="val -253"/>
                <a:gd name="adj2" fmla="val 11961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あれ</a:t>
              </a:r>
              <a:r>
                <a:rPr lang="en-US" altLang="ja-JP" sz="1600" dirty="0">
                  <a:solidFill>
                    <a:prstClr val="black"/>
                  </a:solidFill>
                </a:rPr>
                <a:t>?</a:t>
              </a:r>
            </a:p>
            <a:p>
              <a:pPr algn="ctr"/>
              <a:r>
                <a:rPr lang="ja-JP" altLang="en-US" sz="1600" dirty="0">
                  <a:solidFill>
                    <a:prstClr val="black"/>
                  </a:solidFill>
                </a:rPr>
                <a:t>何かメールがきた</a:t>
              </a:r>
              <a:r>
                <a:rPr lang="en-US" altLang="ja-JP" sz="1600" dirty="0">
                  <a:solidFill>
                    <a:prstClr val="black"/>
                  </a:solidFill>
                </a:rPr>
                <a:t>!</a:t>
              </a:r>
              <a:endParaRPr lang="ja-JP" altLang="en-US" sz="1600" dirty="0">
                <a:solidFill>
                  <a:prstClr val="black"/>
                </a:solidFill>
              </a:endParaRPr>
            </a:p>
          </p:txBody>
        </p:sp>
        <p:sp>
          <p:nvSpPr>
            <p:cNvPr id="23" name="テキスト ボックス 22"/>
            <p:cNvSpPr txBox="1"/>
            <p:nvPr/>
          </p:nvSpPr>
          <p:spPr>
            <a:xfrm>
              <a:off x="3860304" y="3355121"/>
              <a:ext cx="288032" cy="369332"/>
            </a:xfrm>
            <a:prstGeom prst="rect">
              <a:avLst/>
            </a:prstGeom>
            <a:noFill/>
          </p:spPr>
          <p:txBody>
            <a:bodyPr wrap="square" rtlCol="0">
              <a:spAutoFit/>
            </a:bodyPr>
            <a:lstStyle/>
            <a:p>
              <a:r>
                <a:rPr lang="ja-JP" altLang="en-US" dirty="0">
                  <a:solidFill>
                    <a:prstClr val="black"/>
                  </a:solidFill>
                </a:rPr>
                <a:t>①</a:t>
              </a:r>
            </a:p>
          </p:txBody>
        </p:sp>
        <p:pic>
          <p:nvPicPr>
            <p:cNvPr id="24" name="Picture 5" descr="F:\消費生活センター　消費者教育\イラストいろいろ\smartphone_han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20303" y="1894123"/>
              <a:ext cx="1520552" cy="1417530"/>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p:cNvSpPr txBox="1"/>
            <p:nvPr/>
          </p:nvSpPr>
          <p:spPr>
            <a:xfrm>
              <a:off x="3242464" y="2072236"/>
              <a:ext cx="864096" cy="646331"/>
            </a:xfrm>
            <a:prstGeom prst="rect">
              <a:avLst/>
            </a:prstGeom>
            <a:noFill/>
          </p:spPr>
          <p:txBody>
            <a:bodyPr wrap="square" rtlCol="0">
              <a:spAutoFit/>
            </a:bodyPr>
            <a:lstStyle/>
            <a:p>
              <a:r>
                <a:rPr kumimoji="1" lang="ja-JP" altLang="en-US" dirty="0">
                  <a:solidFill>
                    <a:srgbClr val="FF0000"/>
                  </a:solidFill>
                  <a:latin typeface="HGP創英角ﾎﾟｯﾌﾟ体" pitchFamily="50" charset="-128"/>
                  <a:ea typeface="HGP創英角ﾎﾟｯﾌﾟ体" pitchFamily="50" charset="-128"/>
                </a:rPr>
                <a:t>最終</a:t>
              </a:r>
            </a:p>
            <a:p>
              <a:r>
                <a:rPr kumimoji="1" lang="ja-JP" altLang="en-US" dirty="0">
                  <a:solidFill>
                    <a:srgbClr val="FF0000"/>
                  </a:solidFill>
                  <a:latin typeface="HGP創英角ﾎﾟｯﾌﾟ体" pitchFamily="50" charset="-128"/>
                  <a:ea typeface="HGP創英角ﾎﾟｯﾌﾟ体" pitchFamily="50" charset="-128"/>
                </a:rPr>
                <a:t>通告</a:t>
              </a:r>
            </a:p>
          </p:txBody>
        </p:sp>
        <p:pic>
          <p:nvPicPr>
            <p:cNvPr id="26" name="Picture 2" descr="座りながらスマホを使う人のイラスト（男性）"/>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81796" y="2455813"/>
              <a:ext cx="1316655" cy="1316655"/>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 descr="F:\消費生活センター　消費者教育\イラストいろいろ\pose_necchuu_smartphone_man.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36271" y="1873685"/>
              <a:ext cx="1458405" cy="1458405"/>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テキスト ボックス 16"/>
          <p:cNvSpPr txBox="1"/>
          <p:nvPr/>
        </p:nvSpPr>
        <p:spPr>
          <a:xfrm>
            <a:off x="5572970" y="6453336"/>
            <a:ext cx="2167381" cy="338554"/>
          </a:xfrm>
          <a:prstGeom prst="rect">
            <a:avLst/>
          </a:prstGeom>
          <a:noFill/>
        </p:spPr>
        <p:txBody>
          <a:bodyPr wrap="square" rtlCol="0">
            <a:spAutoFit/>
          </a:bodyPr>
          <a:lstStyle/>
          <a:p>
            <a:r>
              <a:rPr lang="en-US" altLang="ja-JP" sz="1600" dirty="0">
                <a:solidFill>
                  <a:srgbClr val="C9C2D1">
                    <a:shade val="50000"/>
                    <a:satMod val="200000"/>
                  </a:srgbClr>
                </a:solidFill>
                <a:latin typeface="ＭＳ ゴシック" panose="020B0609070205080204" pitchFamily="49" charset="-128"/>
                <a:ea typeface="ＭＳ ゴシック" panose="020B0609070205080204" pitchFamily="49" charset="-128"/>
              </a:rPr>
              <a:t>©</a:t>
            </a:r>
            <a:r>
              <a:rPr lang="en-US" altLang="ja-JP" sz="1100" dirty="0">
                <a:solidFill>
                  <a:srgbClr val="C9C2D1">
                    <a:shade val="50000"/>
                    <a:satMod val="200000"/>
                  </a:srgbClr>
                </a:solidFill>
                <a:latin typeface="ＭＳ ゴシック" panose="020B0609070205080204" pitchFamily="49" charset="-128"/>
                <a:ea typeface="ＭＳ ゴシック" panose="020B0609070205080204" pitchFamily="49" charset="-128"/>
              </a:rPr>
              <a:t>2020</a:t>
            </a:r>
            <a:r>
              <a:rPr lang="ja-JP" altLang="en-US" sz="1100" dirty="0">
                <a:solidFill>
                  <a:srgbClr val="C9C2D1">
                    <a:shade val="50000"/>
                    <a:satMod val="200000"/>
                  </a:srgbClr>
                </a:solidFill>
                <a:latin typeface="ＭＳ ゴシック" panose="020B0609070205080204" pitchFamily="49" charset="-128"/>
                <a:ea typeface="ＭＳ ゴシック" panose="020B0609070205080204" pitchFamily="49" charset="-128"/>
              </a:rPr>
              <a:t>滋賀県消費生活センター</a:t>
            </a:r>
          </a:p>
        </p:txBody>
      </p:sp>
    </p:spTree>
    <p:extLst>
      <p:ext uri="{BB962C8B-B14F-4D97-AF65-F5344CB8AC3E}">
        <p14:creationId xmlns:p14="http://schemas.microsoft.com/office/powerpoint/2010/main" val="196575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902731498"/>
              </p:ext>
            </p:extLst>
          </p:nvPr>
        </p:nvGraphicFramePr>
        <p:xfrm>
          <a:off x="395535" y="1196753"/>
          <a:ext cx="8424936" cy="5400598"/>
        </p:xfrm>
        <a:graphic>
          <a:graphicData uri="http://schemas.openxmlformats.org/drawingml/2006/table">
            <a:tbl>
              <a:tblPr firstRow="1" bandRow="1">
                <a:tableStyleId>{69CF1AB2-1976-4502-BF36-3FF5EA218861}</a:tableStyleId>
              </a:tblPr>
              <a:tblGrid>
                <a:gridCol w="1512169">
                  <a:extLst>
                    <a:ext uri="{9D8B030D-6E8A-4147-A177-3AD203B41FA5}">
                      <a16:colId xmlns:a16="http://schemas.microsoft.com/office/drawing/2014/main" val="20000"/>
                    </a:ext>
                  </a:extLst>
                </a:gridCol>
                <a:gridCol w="4104455">
                  <a:extLst>
                    <a:ext uri="{9D8B030D-6E8A-4147-A177-3AD203B41FA5}">
                      <a16:colId xmlns:a16="http://schemas.microsoft.com/office/drawing/2014/main" val="20001"/>
                    </a:ext>
                  </a:extLst>
                </a:gridCol>
                <a:gridCol w="2808312">
                  <a:extLst>
                    <a:ext uri="{9D8B030D-6E8A-4147-A177-3AD203B41FA5}">
                      <a16:colId xmlns:a16="http://schemas.microsoft.com/office/drawing/2014/main" val="20002"/>
                    </a:ext>
                  </a:extLst>
                </a:gridCol>
              </a:tblGrid>
              <a:tr h="406494">
                <a:tc>
                  <a:txBody>
                    <a:bodyPr/>
                    <a:lstStyle/>
                    <a:p>
                      <a:r>
                        <a:rPr kumimoji="1" lang="ja-JP" altLang="en-US" dirty="0"/>
                        <a:t>◆課題</a:t>
                      </a:r>
                      <a:endParaRPr kumimoji="1" lang="ja-JP" altLang="en-US" dirty="0">
                        <a:latin typeface="HG丸ｺﾞｼｯｸM-PRO" pitchFamily="50" charset="-128"/>
                        <a:ea typeface="HG丸ｺﾞｼｯｸM-PRO" pitchFamily="50" charset="-128"/>
                      </a:endParaRPr>
                    </a:p>
                  </a:txBody>
                  <a:tcPr/>
                </a:tc>
                <a:tc>
                  <a:txBody>
                    <a:bodyPr/>
                    <a:lstStyle/>
                    <a:p>
                      <a:r>
                        <a:rPr kumimoji="1" lang="ja-JP" altLang="en-US" dirty="0"/>
                        <a:t>◆　あなたはどう考えますか</a:t>
                      </a:r>
                      <a:endParaRPr kumimoji="1" lang="ja-JP" altLang="en-US" dirty="0">
                        <a:latin typeface="HG丸ｺﾞｼｯｸM-PRO" pitchFamily="50" charset="-128"/>
                        <a:ea typeface="HG丸ｺﾞｼｯｸM-PRO" pitchFamily="50" charset="-128"/>
                      </a:endParaRPr>
                    </a:p>
                  </a:txBody>
                  <a:tcPr/>
                </a:tc>
                <a:tc>
                  <a:txBody>
                    <a:bodyPr/>
                    <a:lstStyle/>
                    <a:p>
                      <a:r>
                        <a:rPr kumimoji="1" lang="ja-JP" altLang="en-US" dirty="0"/>
                        <a:t>◆　意見交換・情報交換</a:t>
                      </a:r>
                      <a:endParaRPr kumimoji="1" lang="ja-JP" altLang="en-US" dirty="0">
                        <a:latin typeface="HG丸ｺﾞｼｯｸM-PRO" pitchFamily="50" charset="-128"/>
                        <a:ea typeface="HG丸ｺﾞｼｯｸM-PRO" pitchFamily="50" charset="-128"/>
                      </a:endParaRPr>
                    </a:p>
                  </a:txBody>
                  <a:tcPr/>
                </a:tc>
                <a:extLst>
                  <a:ext uri="{0D108BD9-81ED-4DB2-BD59-A6C34878D82A}">
                    <a16:rowId xmlns:a16="http://schemas.microsoft.com/office/drawing/2014/main" val="10000"/>
                  </a:ext>
                </a:extLst>
              </a:tr>
              <a:tr h="1248526">
                <a:tc>
                  <a:txBody>
                    <a:bodyPr/>
                    <a:lstStyle/>
                    <a:p>
                      <a:r>
                        <a:rPr kumimoji="1" lang="ja-JP" altLang="en-US" sz="1600" dirty="0"/>
                        <a:t>①メールの</a:t>
                      </a:r>
                    </a:p>
                    <a:p>
                      <a:r>
                        <a:rPr kumimoji="1" lang="ja-JP" altLang="en-US" sz="1600" dirty="0"/>
                        <a:t>　問題点は、</a:t>
                      </a:r>
                    </a:p>
                    <a:p>
                      <a:r>
                        <a:rPr kumimoji="1" lang="en-US" altLang="ja-JP" sz="1600" baseline="0" dirty="0"/>
                        <a:t>  </a:t>
                      </a:r>
                      <a:r>
                        <a:rPr kumimoji="1" lang="ja-JP" altLang="en-US" sz="1600" dirty="0"/>
                        <a:t>どこにある</a:t>
                      </a:r>
                      <a:r>
                        <a:rPr kumimoji="1" lang="en-US" altLang="ja-JP" sz="1600" dirty="0"/>
                        <a:t>?</a:t>
                      </a:r>
                    </a:p>
                    <a:p>
                      <a:endParaRPr kumimoji="1" lang="ja-JP" altLang="en-US" sz="1600" dirty="0">
                        <a:latin typeface="HG丸ｺﾞｼｯｸM-PRO" pitchFamily="50" charset="-128"/>
                        <a:ea typeface="HG丸ｺﾞｼｯｸM-PRO" pitchFamily="50" charset="-128"/>
                      </a:endParaRPr>
                    </a:p>
                  </a:txBody>
                  <a:tcPr anchor="ctr"/>
                </a:tc>
                <a:tc>
                  <a:txBody>
                    <a:bodyPr/>
                    <a:lstStyle/>
                    <a:p>
                      <a:pPr marL="0" marR="0" indent="0" algn="l" defTabSz="914070" rtl="0" eaLnBrk="1" fontAlgn="auto" latinLnBrk="0" hangingPunct="1">
                        <a:lnSpc>
                          <a:spcPct val="100000"/>
                        </a:lnSpc>
                        <a:spcBef>
                          <a:spcPts val="0"/>
                        </a:spcBef>
                        <a:spcAft>
                          <a:spcPts val="0"/>
                        </a:spcAft>
                        <a:buClrTx/>
                        <a:buSzTx/>
                        <a:buFontTx/>
                        <a:buNone/>
                        <a:tabLst/>
                        <a:defRPr/>
                      </a:pPr>
                      <a:r>
                        <a:rPr kumimoji="1" lang="ja-JP" altLang="en-US" sz="1600" dirty="0">
                          <a:latin typeface="HG丸ｺﾞｼｯｸM-PRO" pitchFamily="50" charset="-128"/>
                          <a:ea typeface="HG丸ｺﾞｼｯｸM-PRO" pitchFamily="50" charset="-128"/>
                        </a:rPr>
                        <a:t>・契約の成立</a:t>
                      </a:r>
                    </a:p>
                    <a:p>
                      <a:endParaRPr kumimoji="1" lang="ja-JP" altLang="en-US" dirty="0">
                        <a:latin typeface="HG丸ｺﾞｼｯｸM-PRO" pitchFamily="50" charset="-128"/>
                        <a:ea typeface="HG丸ｺﾞｼｯｸM-PRO" pitchFamily="50" charset="-128"/>
                      </a:endParaRPr>
                    </a:p>
                  </a:txBody>
                  <a:tcPr/>
                </a:tc>
                <a:tc>
                  <a:txBody>
                    <a:bodyPr/>
                    <a:lstStyle/>
                    <a:p>
                      <a:endParaRPr kumimoji="1" lang="ja-JP" altLang="en-US" dirty="0">
                        <a:latin typeface="HG丸ｺﾞｼｯｸM-PRO" pitchFamily="50" charset="-128"/>
                        <a:ea typeface="HG丸ｺﾞｼｯｸM-PRO" pitchFamily="50" charset="-128"/>
                      </a:endParaRPr>
                    </a:p>
                  </a:txBody>
                  <a:tcPr/>
                </a:tc>
                <a:extLst>
                  <a:ext uri="{0D108BD9-81ED-4DB2-BD59-A6C34878D82A}">
                    <a16:rowId xmlns:a16="http://schemas.microsoft.com/office/drawing/2014/main" val="10001"/>
                  </a:ext>
                </a:extLst>
              </a:tr>
              <a:tr h="1248526">
                <a:tc>
                  <a:txBody>
                    <a:bodyPr/>
                    <a:lstStyle/>
                    <a:p>
                      <a:r>
                        <a:rPr kumimoji="1" lang="ja-JP" altLang="en-US" sz="1600" dirty="0"/>
                        <a:t>②考える</a:t>
                      </a:r>
                    </a:p>
                    <a:p>
                      <a:r>
                        <a:rPr kumimoji="1" lang="en-US" altLang="ja-JP" sz="1600" baseline="0" dirty="0"/>
                        <a:t>   </a:t>
                      </a:r>
                      <a:r>
                        <a:rPr kumimoji="1" lang="ja-JP" altLang="en-US" sz="1600" dirty="0"/>
                        <a:t>ポイント</a:t>
                      </a:r>
                    </a:p>
                    <a:p>
                      <a:r>
                        <a:rPr kumimoji="1" lang="en-US" altLang="ja-JP" sz="1600" dirty="0"/>
                        <a:t>  (</a:t>
                      </a:r>
                      <a:r>
                        <a:rPr kumimoji="1" lang="ja-JP" altLang="en-US" sz="1600" dirty="0"/>
                        <a:t>ヒント</a:t>
                      </a:r>
                      <a:r>
                        <a:rPr kumimoji="1" lang="en-US" altLang="ja-JP" sz="1600" dirty="0"/>
                        <a:t>)</a:t>
                      </a:r>
                      <a:endParaRPr kumimoji="1" lang="ja-JP" altLang="en-US" sz="1600" dirty="0">
                        <a:latin typeface="HG丸ｺﾞｼｯｸM-PRO" pitchFamily="50" charset="-128"/>
                        <a:ea typeface="HG丸ｺﾞｼｯｸM-PRO" pitchFamily="50" charset="-128"/>
                      </a:endParaRPr>
                    </a:p>
                  </a:txBody>
                  <a:tcPr anchor="ctr"/>
                </a:tc>
                <a:tc>
                  <a:txBody>
                    <a:bodyPr/>
                    <a:lstStyle/>
                    <a:p>
                      <a:r>
                        <a:rPr kumimoji="1" lang="ja-JP" altLang="en-US" sz="1600" dirty="0">
                          <a:latin typeface="HG丸ｺﾞｼｯｸM-PRO" pitchFamily="50" charset="-128"/>
                          <a:ea typeface="HG丸ｺﾞｼｯｸM-PRO" pitchFamily="50" charset="-128"/>
                        </a:rPr>
                        <a:t>・相手は</a:t>
                      </a:r>
                      <a:r>
                        <a:rPr kumimoji="1" lang="en-US" altLang="ja-JP" sz="1600" dirty="0">
                          <a:latin typeface="HG丸ｺﾞｼｯｸM-PRO" pitchFamily="50" charset="-128"/>
                          <a:ea typeface="HG丸ｺﾞｼｯｸM-PRO" pitchFamily="50" charset="-128"/>
                        </a:rPr>
                        <a:t>? </a:t>
                      </a:r>
                      <a:r>
                        <a:rPr kumimoji="1" lang="ja-JP" altLang="en-US" sz="1600" dirty="0">
                          <a:latin typeface="HG丸ｺﾞｼｯｸM-PRO" pitchFamily="50" charset="-128"/>
                          <a:ea typeface="HG丸ｺﾞｼｯｸM-PRO" pitchFamily="50" charset="-128"/>
                        </a:rPr>
                        <a:t>宛名は</a:t>
                      </a:r>
                      <a:r>
                        <a:rPr kumimoji="1" lang="en-US" altLang="ja-JP" sz="1600" dirty="0">
                          <a:latin typeface="HG丸ｺﾞｼｯｸM-PRO" pitchFamily="50" charset="-128"/>
                          <a:ea typeface="HG丸ｺﾞｼｯｸM-PRO" pitchFamily="50" charset="-128"/>
                        </a:rPr>
                        <a:t>?</a:t>
                      </a:r>
                    </a:p>
                    <a:p>
                      <a:r>
                        <a:rPr kumimoji="1" lang="ja-JP" altLang="en-US" sz="1600" dirty="0">
                          <a:latin typeface="HG丸ｺﾞｼｯｸM-PRO" pitchFamily="50" charset="-128"/>
                          <a:ea typeface="HG丸ｺﾞｼｯｸM-PRO" pitchFamily="50" charset="-128"/>
                        </a:rPr>
                        <a:t>・個人情報</a:t>
                      </a:r>
                      <a:endParaRPr kumimoji="1" lang="en-US" altLang="ja-JP" sz="1600" dirty="0">
                        <a:latin typeface="HG丸ｺﾞｼｯｸM-PRO" pitchFamily="50" charset="-128"/>
                        <a:ea typeface="HG丸ｺﾞｼｯｸM-PRO" pitchFamily="50" charset="-128"/>
                      </a:endParaRPr>
                    </a:p>
                  </a:txBody>
                  <a:tcPr/>
                </a:tc>
                <a:tc>
                  <a:txBody>
                    <a:bodyPr/>
                    <a:lstStyle/>
                    <a:p>
                      <a:endParaRPr kumimoji="1" lang="ja-JP" altLang="en-US" dirty="0">
                        <a:latin typeface="HG丸ｺﾞｼｯｸM-PRO" pitchFamily="50" charset="-128"/>
                        <a:ea typeface="HG丸ｺﾞｼｯｸM-PRO" pitchFamily="50" charset="-128"/>
                      </a:endParaRPr>
                    </a:p>
                  </a:txBody>
                  <a:tcPr/>
                </a:tc>
                <a:extLst>
                  <a:ext uri="{0D108BD9-81ED-4DB2-BD59-A6C34878D82A}">
                    <a16:rowId xmlns:a16="http://schemas.microsoft.com/office/drawing/2014/main" val="10002"/>
                  </a:ext>
                </a:extLst>
              </a:tr>
              <a:tr h="1248526">
                <a:tc>
                  <a:txBody>
                    <a:bodyPr/>
                    <a:lstStyle/>
                    <a:p>
                      <a:r>
                        <a:rPr kumimoji="1" lang="ja-JP" altLang="en-US" sz="1600" dirty="0"/>
                        <a:t>③どのように </a:t>
                      </a:r>
                      <a:endParaRPr kumimoji="1" lang="en-US" altLang="ja-JP" sz="1600" dirty="0"/>
                    </a:p>
                    <a:p>
                      <a:r>
                        <a:rPr kumimoji="1" lang="en-US" altLang="ja-JP" sz="1600" dirty="0"/>
                        <a:t>   </a:t>
                      </a:r>
                      <a:r>
                        <a:rPr kumimoji="1" lang="ja-JP" altLang="en-US" sz="1600" dirty="0"/>
                        <a:t>対処すると</a:t>
                      </a:r>
                      <a:endParaRPr kumimoji="1" lang="en-US" altLang="ja-JP" sz="1600" dirty="0"/>
                    </a:p>
                    <a:p>
                      <a:r>
                        <a:rPr kumimoji="1" lang="ja-JP" altLang="en-US" sz="1600" dirty="0"/>
                        <a:t>   よい</a:t>
                      </a:r>
                      <a:r>
                        <a:rPr kumimoji="1" lang="en-US" altLang="ja-JP" sz="1600" dirty="0"/>
                        <a:t>?</a:t>
                      </a:r>
                      <a:endParaRPr kumimoji="1" lang="en-US" altLang="ja-JP" sz="1600" dirty="0">
                        <a:latin typeface="HG丸ｺﾞｼｯｸM-PRO" pitchFamily="50" charset="-128"/>
                        <a:ea typeface="HG丸ｺﾞｼｯｸM-PRO" pitchFamily="50" charset="-128"/>
                      </a:endParaRPr>
                    </a:p>
                  </a:txBody>
                  <a:tcPr anchor="ctr"/>
                </a:tc>
                <a:tc>
                  <a:txBody>
                    <a:bodyPr/>
                    <a:lstStyle/>
                    <a:p>
                      <a:r>
                        <a:rPr kumimoji="1" lang="ja-JP" altLang="en-US" sz="1600" dirty="0">
                          <a:latin typeface="HG丸ｺﾞｼｯｸM-PRO" pitchFamily="50" charset="-128"/>
                          <a:ea typeface="HG丸ｺﾞｼｯｸM-PRO" pitchFamily="50" charset="-128"/>
                        </a:rPr>
                        <a:t>・電話</a:t>
                      </a:r>
                      <a:r>
                        <a:rPr kumimoji="1" lang="en-US" altLang="ja-JP" sz="1600" dirty="0">
                          <a:latin typeface="HG丸ｺﾞｼｯｸM-PRO" pitchFamily="50" charset="-128"/>
                          <a:ea typeface="HG丸ｺﾞｼｯｸM-PRO" pitchFamily="50" charset="-128"/>
                        </a:rPr>
                        <a:t>(</a:t>
                      </a:r>
                      <a:r>
                        <a:rPr kumimoji="1" lang="ja-JP" altLang="en-US" sz="1600" dirty="0">
                          <a:latin typeface="HG丸ｺﾞｼｯｸM-PRO" pitchFamily="50" charset="-128"/>
                          <a:ea typeface="HG丸ｺﾞｼｯｸM-PRO" pitchFamily="50" charset="-128"/>
                        </a:rPr>
                        <a:t>連絡</a:t>
                      </a:r>
                      <a:r>
                        <a:rPr kumimoji="1" lang="en-US" altLang="ja-JP" sz="1600" dirty="0">
                          <a:latin typeface="HG丸ｺﾞｼｯｸM-PRO" pitchFamily="50" charset="-128"/>
                          <a:ea typeface="HG丸ｺﾞｼｯｸM-PRO" pitchFamily="50" charset="-128"/>
                        </a:rPr>
                        <a:t>)</a:t>
                      </a:r>
                      <a:r>
                        <a:rPr kumimoji="1" lang="ja-JP" altLang="en-US" sz="1600" dirty="0">
                          <a:latin typeface="HG丸ｺﾞｼｯｸM-PRO" pitchFamily="50" charset="-128"/>
                          <a:ea typeface="HG丸ｺﾞｼｯｸM-PRO" pitchFamily="50" charset="-128"/>
                        </a:rPr>
                        <a:t>してよかった？</a:t>
                      </a:r>
                    </a:p>
                  </a:txBody>
                  <a:tcPr/>
                </a:tc>
                <a:tc>
                  <a:txBody>
                    <a:bodyPr/>
                    <a:lstStyle/>
                    <a:p>
                      <a:endParaRPr kumimoji="1" lang="ja-JP" altLang="en-US" dirty="0">
                        <a:latin typeface="HG丸ｺﾞｼｯｸM-PRO" pitchFamily="50" charset="-128"/>
                        <a:ea typeface="HG丸ｺﾞｼｯｸM-PRO" pitchFamily="50" charset="-128"/>
                      </a:endParaRPr>
                    </a:p>
                  </a:txBody>
                  <a:tcPr/>
                </a:tc>
                <a:extLst>
                  <a:ext uri="{0D108BD9-81ED-4DB2-BD59-A6C34878D82A}">
                    <a16:rowId xmlns:a16="http://schemas.microsoft.com/office/drawing/2014/main" val="10003"/>
                  </a:ext>
                </a:extLst>
              </a:tr>
              <a:tr h="1248526">
                <a:tc>
                  <a:txBody>
                    <a:bodyPr/>
                    <a:lstStyle/>
                    <a:p>
                      <a:r>
                        <a:rPr kumimoji="1" lang="ja-JP" altLang="en-US" sz="1600" dirty="0"/>
                        <a:t>④トラブルに</a:t>
                      </a:r>
                      <a:endParaRPr kumimoji="1" lang="en-US" altLang="ja-JP" sz="1600" dirty="0"/>
                    </a:p>
                    <a:p>
                      <a:r>
                        <a:rPr kumimoji="1" lang="en-US" altLang="ja-JP" sz="1600" dirty="0"/>
                        <a:t>  </a:t>
                      </a:r>
                      <a:r>
                        <a:rPr kumimoji="1" lang="ja-JP" altLang="en-US" sz="1600" dirty="0"/>
                        <a:t>ならない為</a:t>
                      </a:r>
                      <a:endParaRPr kumimoji="1" lang="en-US" altLang="ja-JP" sz="1600" dirty="0"/>
                    </a:p>
                    <a:p>
                      <a:r>
                        <a:rPr kumimoji="1" lang="en-US" altLang="ja-JP" sz="1600" dirty="0"/>
                        <a:t>  </a:t>
                      </a:r>
                      <a:r>
                        <a:rPr kumimoji="1" lang="ja-JP" altLang="en-US" sz="1600" dirty="0" err="1"/>
                        <a:t>には</a:t>
                      </a:r>
                      <a:r>
                        <a:rPr kumimoji="1" lang="en-US" altLang="ja-JP" sz="1600" dirty="0"/>
                        <a:t>?</a:t>
                      </a:r>
                      <a:endParaRPr kumimoji="1" lang="ja-JP" altLang="en-US" sz="1600" dirty="0">
                        <a:latin typeface="HG丸ｺﾞｼｯｸM-PRO" pitchFamily="50" charset="-128"/>
                        <a:ea typeface="HG丸ｺﾞｼｯｸM-PRO" pitchFamily="50" charset="-128"/>
                      </a:endParaRPr>
                    </a:p>
                  </a:txBody>
                  <a:tcPr anchor="ctr"/>
                </a:tc>
                <a:tc>
                  <a:txBody>
                    <a:bodyPr/>
                    <a:lstStyle/>
                    <a:p>
                      <a:endParaRPr kumimoji="1" lang="ja-JP" altLang="en-US" dirty="0">
                        <a:latin typeface="HG丸ｺﾞｼｯｸM-PRO" pitchFamily="50" charset="-128"/>
                        <a:ea typeface="HG丸ｺﾞｼｯｸM-PRO" pitchFamily="50" charset="-128"/>
                      </a:endParaRPr>
                    </a:p>
                  </a:txBody>
                  <a:tcPr/>
                </a:tc>
                <a:tc>
                  <a:txBody>
                    <a:bodyPr/>
                    <a:lstStyle/>
                    <a:p>
                      <a:endParaRPr kumimoji="1" lang="ja-JP" altLang="en-US" dirty="0">
                        <a:latin typeface="HG丸ｺﾞｼｯｸM-PRO" pitchFamily="50" charset="-128"/>
                        <a:ea typeface="HG丸ｺﾞｼｯｸM-PRO" pitchFamily="50" charset="-128"/>
                      </a:endParaRPr>
                    </a:p>
                  </a:txBody>
                  <a:tcPr/>
                </a:tc>
                <a:extLst>
                  <a:ext uri="{0D108BD9-81ED-4DB2-BD59-A6C34878D82A}">
                    <a16:rowId xmlns:a16="http://schemas.microsoft.com/office/drawing/2014/main" val="10004"/>
                  </a:ext>
                </a:extLst>
              </a:tr>
            </a:tbl>
          </a:graphicData>
        </a:graphic>
      </p:graphicFrame>
      <p:sp>
        <p:nvSpPr>
          <p:cNvPr id="4" name="正方形/長方形 3"/>
          <p:cNvSpPr/>
          <p:nvPr/>
        </p:nvSpPr>
        <p:spPr>
          <a:xfrm>
            <a:off x="0" y="0"/>
            <a:ext cx="9144000" cy="98072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4000" dirty="0">
                <a:solidFill>
                  <a:prstClr val="black"/>
                </a:solidFill>
                <a:latin typeface="HGPｺﾞｼｯｸE" panose="020B0900000000000000" pitchFamily="50" charset="-128"/>
                <a:ea typeface="HGPｺﾞｼｯｸE" panose="020B0900000000000000" pitchFamily="50" charset="-128"/>
              </a:rPr>
              <a:t>テーマ</a:t>
            </a:r>
            <a:r>
              <a:rPr lang="en-US" altLang="ja-JP" sz="4000" dirty="0">
                <a:solidFill>
                  <a:prstClr val="black"/>
                </a:solidFill>
                <a:latin typeface="HGPｺﾞｼｯｸE" panose="020B0900000000000000" pitchFamily="50" charset="-128"/>
                <a:ea typeface="HGPｺﾞｼｯｸE" panose="020B0900000000000000" pitchFamily="50" charset="-128"/>
              </a:rPr>
              <a:t>①】</a:t>
            </a:r>
            <a:r>
              <a:rPr lang="ja-JP" altLang="en-US" sz="4000" dirty="0">
                <a:solidFill>
                  <a:prstClr val="black"/>
                </a:solidFill>
                <a:latin typeface="HGPｺﾞｼｯｸE" panose="020B0900000000000000" pitchFamily="50" charset="-128"/>
                <a:ea typeface="HGPｺﾞｼｯｸE" panose="020B0900000000000000" pitchFamily="50" charset="-128"/>
              </a:rPr>
              <a:t>　「架空請求」</a:t>
            </a:r>
            <a:endParaRPr lang="en-US" altLang="ja-JP" sz="4000" dirty="0">
              <a:solidFill>
                <a:prstClr val="black"/>
              </a:solidFill>
              <a:latin typeface="HGPｺﾞｼｯｸE" panose="020B0900000000000000" pitchFamily="50" charset="-128"/>
              <a:ea typeface="HGPｺﾞｼｯｸE" panose="020B0900000000000000" pitchFamily="50" charset="-128"/>
            </a:endParaRPr>
          </a:p>
        </p:txBody>
      </p:sp>
      <p:sp>
        <p:nvSpPr>
          <p:cNvPr id="6" name="テキスト ボックス 5"/>
          <p:cNvSpPr txBox="1"/>
          <p:nvPr/>
        </p:nvSpPr>
        <p:spPr>
          <a:xfrm>
            <a:off x="5580112" y="6519446"/>
            <a:ext cx="2167381" cy="338554"/>
          </a:xfrm>
          <a:prstGeom prst="rect">
            <a:avLst/>
          </a:prstGeom>
          <a:noFill/>
        </p:spPr>
        <p:txBody>
          <a:bodyPr wrap="square" rtlCol="0">
            <a:spAutoFit/>
          </a:bodyPr>
          <a:lstStyle/>
          <a:p>
            <a:r>
              <a:rPr lang="en-US" altLang="ja-JP" sz="1600" dirty="0">
                <a:solidFill>
                  <a:srgbClr val="C9C2D1">
                    <a:shade val="50000"/>
                    <a:satMod val="200000"/>
                  </a:srgbClr>
                </a:solidFill>
                <a:latin typeface="ＭＳ ゴシック" panose="020B0609070205080204" pitchFamily="49" charset="-128"/>
                <a:ea typeface="ＭＳ ゴシック" panose="020B0609070205080204" pitchFamily="49" charset="-128"/>
              </a:rPr>
              <a:t>©</a:t>
            </a:r>
            <a:r>
              <a:rPr lang="en-US" altLang="ja-JP" sz="1100" dirty="0">
                <a:solidFill>
                  <a:srgbClr val="C9C2D1">
                    <a:shade val="50000"/>
                    <a:satMod val="200000"/>
                  </a:srgbClr>
                </a:solidFill>
                <a:latin typeface="ＭＳ ゴシック" panose="020B0609070205080204" pitchFamily="49" charset="-128"/>
                <a:ea typeface="ＭＳ ゴシック" panose="020B0609070205080204" pitchFamily="49" charset="-128"/>
              </a:rPr>
              <a:t>2020</a:t>
            </a:r>
            <a:r>
              <a:rPr lang="ja-JP" altLang="en-US" sz="1100" dirty="0">
                <a:solidFill>
                  <a:srgbClr val="C9C2D1">
                    <a:shade val="50000"/>
                    <a:satMod val="200000"/>
                  </a:srgbClr>
                </a:solidFill>
                <a:latin typeface="ＭＳ ゴシック" panose="020B0609070205080204" pitchFamily="49" charset="-128"/>
                <a:ea typeface="ＭＳ ゴシック" panose="020B0609070205080204" pitchFamily="49" charset="-128"/>
              </a:rPr>
              <a:t>滋賀県消費生活センター</a:t>
            </a:r>
          </a:p>
        </p:txBody>
      </p:sp>
    </p:spTree>
    <p:extLst>
      <p:ext uri="{BB962C8B-B14F-4D97-AF65-F5344CB8AC3E}">
        <p14:creationId xmlns:p14="http://schemas.microsoft.com/office/powerpoint/2010/main" val="3026737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23527" y="1268761"/>
            <a:ext cx="8404603" cy="151216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21" name="角丸四角形 20"/>
          <p:cNvSpPr/>
          <p:nvPr/>
        </p:nvSpPr>
        <p:spPr>
          <a:xfrm>
            <a:off x="328034" y="3135160"/>
            <a:ext cx="8400096" cy="137396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22" name="角丸四角形 21"/>
          <p:cNvSpPr/>
          <p:nvPr/>
        </p:nvSpPr>
        <p:spPr>
          <a:xfrm>
            <a:off x="328034" y="4797152"/>
            <a:ext cx="8400096" cy="172819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5" name="テキスト ボックス 4"/>
          <p:cNvSpPr txBox="1"/>
          <p:nvPr/>
        </p:nvSpPr>
        <p:spPr>
          <a:xfrm>
            <a:off x="467544" y="1488124"/>
            <a:ext cx="3600400" cy="1015663"/>
          </a:xfrm>
          <a:prstGeom prst="rect">
            <a:avLst/>
          </a:prstGeom>
          <a:noFill/>
        </p:spPr>
        <p:txBody>
          <a:bodyPr wrap="square" rtlCol="0">
            <a:spAutoFit/>
          </a:bodyPr>
          <a:lstStyle/>
          <a:p>
            <a:pPr lvl="0"/>
            <a:r>
              <a:rPr lang="ja-JP" altLang="en-US" sz="2000" dirty="0">
                <a:solidFill>
                  <a:prstClr val="black"/>
                </a:solidFill>
                <a:latin typeface="HG丸ｺﾞｼｯｸM-PRO" pitchFamily="50" charset="-128"/>
                <a:ea typeface="HG丸ｺﾞｼｯｸM-PRO" pitchFamily="50" charset="-128"/>
              </a:rPr>
              <a:t>①メッセージが届きました。</a:t>
            </a:r>
          </a:p>
          <a:p>
            <a:pPr lvl="0"/>
            <a:r>
              <a:rPr lang="ja-JP" altLang="en-US" sz="2000" dirty="0">
                <a:solidFill>
                  <a:prstClr val="black"/>
                </a:solidFill>
                <a:latin typeface="HG丸ｺﾞｼｯｸM-PRO" pitchFamily="50" charset="-128"/>
                <a:ea typeface="HG丸ｺﾞｼｯｸM-PRO" pitchFamily="50" charset="-128"/>
              </a:rPr>
              <a:t>　本当に契約していたもの</a:t>
            </a:r>
          </a:p>
          <a:p>
            <a:pPr lvl="0"/>
            <a:r>
              <a:rPr lang="ja-JP" altLang="en-US" sz="2000" dirty="0">
                <a:solidFill>
                  <a:prstClr val="black"/>
                </a:solidFill>
                <a:latin typeface="HG丸ｺﾞｼｯｸM-PRO" pitchFamily="50" charset="-128"/>
                <a:ea typeface="HG丸ｺﾞｼｯｸM-PRO" pitchFamily="50" charset="-128"/>
              </a:rPr>
              <a:t>　でしょうか・・・</a:t>
            </a:r>
          </a:p>
        </p:txBody>
      </p:sp>
      <p:sp>
        <p:nvSpPr>
          <p:cNvPr id="12" name="テキスト ボックス 11"/>
          <p:cNvSpPr txBox="1"/>
          <p:nvPr/>
        </p:nvSpPr>
        <p:spPr>
          <a:xfrm>
            <a:off x="5662488" y="1547791"/>
            <a:ext cx="2808312" cy="954107"/>
          </a:xfrm>
          <a:prstGeom prst="rect">
            <a:avLst/>
          </a:prstGeom>
          <a:noFill/>
        </p:spPr>
        <p:txBody>
          <a:bodyPr wrap="square" rtlCol="0">
            <a:spAutoFit/>
          </a:bodyPr>
          <a:lstStyle/>
          <a:p>
            <a:pPr lvl="0"/>
            <a:r>
              <a:rPr lang="ja-JP" altLang="en-US" sz="2800" dirty="0">
                <a:solidFill>
                  <a:srgbClr val="FF0000"/>
                </a:solidFill>
              </a:rPr>
              <a:t>契約は、双方の</a:t>
            </a:r>
          </a:p>
          <a:p>
            <a:pPr lvl="0"/>
            <a:r>
              <a:rPr lang="ja-JP" altLang="en-US" sz="2800" dirty="0">
                <a:solidFill>
                  <a:srgbClr val="FF0000"/>
                </a:solidFill>
              </a:rPr>
              <a:t>　　合意で成立</a:t>
            </a:r>
            <a:endParaRPr lang="ja-JP" altLang="en-US" sz="2800" dirty="0">
              <a:solidFill>
                <a:prstClr val="black"/>
              </a:solidFill>
            </a:endParaRPr>
          </a:p>
        </p:txBody>
      </p:sp>
      <p:sp>
        <p:nvSpPr>
          <p:cNvPr id="6" name="右矢印 5"/>
          <p:cNvSpPr/>
          <p:nvPr/>
        </p:nvSpPr>
        <p:spPr>
          <a:xfrm>
            <a:off x="4257349" y="1718085"/>
            <a:ext cx="792088" cy="5557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467544" y="3445890"/>
            <a:ext cx="3600400" cy="707886"/>
          </a:xfrm>
          <a:prstGeom prst="rect">
            <a:avLst/>
          </a:prstGeom>
          <a:noFill/>
        </p:spPr>
        <p:txBody>
          <a:bodyPr wrap="square" rtlCol="0">
            <a:spAutoFit/>
          </a:bodyPr>
          <a:lstStyle/>
          <a:p>
            <a:pPr lvl="0"/>
            <a:r>
              <a:rPr lang="ja-JP" altLang="en-US" sz="2000" dirty="0">
                <a:solidFill>
                  <a:prstClr val="black"/>
                </a:solidFill>
                <a:latin typeface="HG丸ｺﾞｼｯｸM-PRO" pitchFamily="50" charset="-128"/>
                <a:ea typeface="HG丸ｺﾞｼｯｸM-PRO" pitchFamily="50" charset="-128"/>
              </a:rPr>
              <a:t>②あなた宛てに届いた</a:t>
            </a:r>
          </a:p>
          <a:p>
            <a:pPr lvl="0"/>
            <a:r>
              <a:rPr lang="ja-JP" altLang="en-US" sz="2000" dirty="0">
                <a:solidFill>
                  <a:prstClr val="black"/>
                </a:solidFill>
                <a:latin typeface="HG丸ｺﾞｼｯｸM-PRO" pitchFamily="50" charset="-128"/>
                <a:ea typeface="HG丸ｺﾞｼｯｸM-PRO" pitchFamily="50" charset="-128"/>
              </a:rPr>
              <a:t>　　メールですか</a:t>
            </a:r>
            <a:r>
              <a:rPr lang="en-US" altLang="ja-JP" sz="2000" dirty="0">
                <a:solidFill>
                  <a:prstClr val="black"/>
                </a:solidFill>
                <a:latin typeface="HG丸ｺﾞｼｯｸM-PRO" pitchFamily="50" charset="-128"/>
                <a:ea typeface="HG丸ｺﾞｼｯｸM-PRO" pitchFamily="50" charset="-128"/>
              </a:rPr>
              <a:t>?</a:t>
            </a:r>
            <a:endParaRPr lang="ja-JP" altLang="en-US" sz="2000" dirty="0">
              <a:solidFill>
                <a:prstClr val="black"/>
              </a:solidFill>
              <a:latin typeface="HG丸ｺﾞｼｯｸM-PRO" pitchFamily="50" charset="-128"/>
              <a:ea typeface="HG丸ｺﾞｼｯｸM-PRO" pitchFamily="50" charset="-128"/>
            </a:endParaRPr>
          </a:p>
        </p:txBody>
      </p:sp>
      <p:sp>
        <p:nvSpPr>
          <p:cNvPr id="14" name="テキスト ボックス 13"/>
          <p:cNvSpPr txBox="1"/>
          <p:nvPr/>
        </p:nvSpPr>
        <p:spPr>
          <a:xfrm>
            <a:off x="5049437" y="3295355"/>
            <a:ext cx="3678693" cy="1200329"/>
          </a:xfrm>
          <a:prstGeom prst="rect">
            <a:avLst/>
          </a:prstGeom>
          <a:noFill/>
        </p:spPr>
        <p:txBody>
          <a:bodyPr wrap="square" rtlCol="0">
            <a:spAutoFit/>
          </a:bodyPr>
          <a:lstStyle/>
          <a:p>
            <a:pPr lvl="0" algn="ctr"/>
            <a:r>
              <a:rPr lang="ja-JP" altLang="en-US" sz="2400" dirty="0">
                <a:solidFill>
                  <a:srgbClr val="FF0000"/>
                </a:solidFill>
              </a:rPr>
              <a:t>宛名・契約内容が</a:t>
            </a:r>
          </a:p>
          <a:p>
            <a:pPr lvl="0" algn="ctr"/>
            <a:r>
              <a:rPr lang="ja-JP" altLang="en-US" sz="2400" dirty="0">
                <a:solidFill>
                  <a:srgbClr val="FF0000"/>
                </a:solidFill>
              </a:rPr>
              <a:t>特定されているかを</a:t>
            </a:r>
          </a:p>
          <a:p>
            <a:pPr lvl="0" algn="ctr"/>
            <a:r>
              <a:rPr lang="ja-JP" altLang="en-US" sz="2400" dirty="0">
                <a:solidFill>
                  <a:srgbClr val="FF0000"/>
                </a:solidFill>
              </a:rPr>
              <a:t>確認</a:t>
            </a:r>
            <a:endParaRPr lang="ja-JP" altLang="en-US" sz="2400" dirty="0">
              <a:solidFill>
                <a:prstClr val="black"/>
              </a:solidFill>
            </a:endParaRPr>
          </a:p>
        </p:txBody>
      </p:sp>
      <p:sp>
        <p:nvSpPr>
          <p:cNvPr id="15" name="右矢印 14"/>
          <p:cNvSpPr/>
          <p:nvPr/>
        </p:nvSpPr>
        <p:spPr>
          <a:xfrm>
            <a:off x="4230950" y="3505705"/>
            <a:ext cx="792088" cy="555739"/>
          </a:xfrm>
          <a:prstGeom prst="rightArrow">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67544" y="5061083"/>
            <a:ext cx="4058284" cy="1323439"/>
          </a:xfrm>
          <a:prstGeom prst="rect">
            <a:avLst/>
          </a:prstGeom>
          <a:noFill/>
        </p:spPr>
        <p:txBody>
          <a:bodyPr wrap="square" rtlCol="0">
            <a:spAutoFit/>
          </a:bodyPr>
          <a:lstStyle/>
          <a:p>
            <a:pPr lvl="0"/>
            <a:r>
              <a:rPr lang="ja-JP" altLang="en-US" sz="2000" dirty="0">
                <a:solidFill>
                  <a:prstClr val="black"/>
                </a:solidFill>
                <a:latin typeface="HG丸ｺﾞｼｯｸM-PRO" pitchFamily="50" charset="-128"/>
                <a:ea typeface="HG丸ｺﾞｼｯｸM-PRO" pitchFamily="50" charset="-128"/>
              </a:rPr>
              <a:t>③連絡先がありますが</a:t>
            </a:r>
            <a:r>
              <a:rPr lang="en-US" altLang="ja-JP" sz="2000" dirty="0">
                <a:solidFill>
                  <a:prstClr val="black"/>
                </a:solidFill>
                <a:latin typeface="HG丸ｺﾞｼｯｸM-PRO" pitchFamily="50" charset="-128"/>
                <a:ea typeface="HG丸ｺﾞｼｯｸM-PRO" pitchFamily="50" charset="-128"/>
              </a:rPr>
              <a:t>…</a:t>
            </a:r>
            <a:endParaRPr lang="ja-JP" altLang="en-US" sz="2000" dirty="0">
              <a:solidFill>
                <a:prstClr val="black"/>
              </a:solidFill>
              <a:latin typeface="HG丸ｺﾞｼｯｸM-PRO" pitchFamily="50" charset="-128"/>
              <a:ea typeface="HG丸ｺﾞｼｯｸM-PRO" pitchFamily="50" charset="-128"/>
            </a:endParaRPr>
          </a:p>
          <a:p>
            <a:r>
              <a:rPr lang="ja-JP" altLang="en-US" sz="2000" dirty="0">
                <a:solidFill>
                  <a:prstClr val="black"/>
                </a:solidFill>
                <a:latin typeface="HG丸ｺﾞｼｯｸM-PRO" pitchFamily="50" charset="-128"/>
                <a:ea typeface="HG丸ｺﾞｼｯｸM-PRO" pitchFamily="50" charset="-128"/>
              </a:rPr>
              <a:t>　個人情報を入手されたり　　</a:t>
            </a:r>
          </a:p>
          <a:p>
            <a:r>
              <a:rPr lang="ja-JP" altLang="en-US" sz="2000" dirty="0">
                <a:solidFill>
                  <a:prstClr val="black"/>
                </a:solidFill>
                <a:latin typeface="HG丸ｺﾞｼｯｸM-PRO" pitchFamily="50" charset="-128"/>
                <a:ea typeface="HG丸ｺﾞｼｯｸM-PRO" pitchFamily="50" charset="-128"/>
              </a:rPr>
              <a:t>　お金をだまし取られるかも</a:t>
            </a:r>
          </a:p>
          <a:p>
            <a:r>
              <a:rPr lang="ja-JP" altLang="en-US" sz="2000" dirty="0">
                <a:solidFill>
                  <a:prstClr val="black"/>
                </a:solidFill>
                <a:latin typeface="HG丸ｺﾞｼｯｸM-PRO" pitchFamily="50" charset="-128"/>
                <a:ea typeface="HG丸ｺﾞｼｯｸM-PRO" pitchFamily="50" charset="-128"/>
              </a:rPr>
              <a:t>　しれません。</a:t>
            </a:r>
          </a:p>
        </p:txBody>
      </p:sp>
      <p:sp>
        <p:nvSpPr>
          <p:cNvPr id="17" name="テキスト ボックス 16"/>
          <p:cNvSpPr txBox="1"/>
          <p:nvPr/>
        </p:nvSpPr>
        <p:spPr>
          <a:xfrm>
            <a:off x="5662488" y="5184194"/>
            <a:ext cx="2808312" cy="954107"/>
          </a:xfrm>
          <a:prstGeom prst="rect">
            <a:avLst/>
          </a:prstGeom>
          <a:noFill/>
        </p:spPr>
        <p:txBody>
          <a:bodyPr wrap="square" rtlCol="0">
            <a:spAutoFit/>
          </a:bodyPr>
          <a:lstStyle/>
          <a:p>
            <a:pPr algn="ctr"/>
            <a:r>
              <a:rPr lang="ja-JP" altLang="en-US" sz="2800" dirty="0">
                <a:solidFill>
                  <a:srgbClr val="FF0000"/>
                </a:solidFill>
              </a:rPr>
              <a:t>安易に連絡を</a:t>
            </a:r>
          </a:p>
          <a:p>
            <a:pPr algn="ctr"/>
            <a:r>
              <a:rPr lang="ja-JP" altLang="en-US" sz="2800" dirty="0">
                <a:solidFill>
                  <a:srgbClr val="FF0000"/>
                </a:solidFill>
              </a:rPr>
              <a:t>しないように</a:t>
            </a:r>
            <a:endParaRPr lang="ja-JP" altLang="en-US" sz="2800" dirty="0">
              <a:solidFill>
                <a:prstClr val="black"/>
              </a:solidFill>
            </a:endParaRPr>
          </a:p>
        </p:txBody>
      </p:sp>
      <p:sp>
        <p:nvSpPr>
          <p:cNvPr id="18" name="右矢印 17"/>
          <p:cNvSpPr/>
          <p:nvPr/>
        </p:nvSpPr>
        <p:spPr>
          <a:xfrm>
            <a:off x="4230950" y="5402065"/>
            <a:ext cx="792088" cy="555739"/>
          </a:xfrm>
          <a:prstGeom prst="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Picture 2" descr="F:\消費生活センター　消費者教育\イラストいろいろ\businesswoman1_nayami (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56866" y="3538224"/>
            <a:ext cx="811078" cy="81107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消費生活センター　消費者教育\イラストいろいろ\dame_man (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43618" y="5661246"/>
            <a:ext cx="748026" cy="7480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消費生活センター　消費者教育\イラストいろいろ\yubikiri_coupl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61992" y="2024843"/>
            <a:ext cx="756085" cy="756085"/>
          </a:xfrm>
          <a:prstGeom prst="rect">
            <a:avLst/>
          </a:prstGeom>
          <a:noFill/>
          <a:extLst>
            <a:ext uri="{909E8E84-426E-40DD-AFC4-6F175D3DCCD1}">
              <a14:hiddenFill xmlns:a14="http://schemas.microsoft.com/office/drawing/2010/main">
                <a:solidFill>
                  <a:srgbClr val="FFFFFF"/>
                </a:solidFill>
              </a14:hiddenFill>
            </a:ext>
          </a:extLst>
        </p:spPr>
      </p:pic>
      <p:sp>
        <p:nvSpPr>
          <p:cNvPr id="19" name="正方形/長方形 18"/>
          <p:cNvSpPr/>
          <p:nvPr/>
        </p:nvSpPr>
        <p:spPr>
          <a:xfrm>
            <a:off x="0" y="0"/>
            <a:ext cx="9144000" cy="98072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4000" dirty="0">
                <a:solidFill>
                  <a:prstClr val="black"/>
                </a:solidFill>
                <a:latin typeface="HGPｺﾞｼｯｸE" panose="020B0900000000000000" pitchFamily="50" charset="-128"/>
                <a:ea typeface="HGPｺﾞｼｯｸE" panose="020B0900000000000000" pitchFamily="50" charset="-128"/>
              </a:rPr>
              <a:t>テーマ</a:t>
            </a:r>
            <a:r>
              <a:rPr lang="en-US" altLang="ja-JP" sz="4000" dirty="0">
                <a:solidFill>
                  <a:prstClr val="black"/>
                </a:solidFill>
                <a:latin typeface="HGPｺﾞｼｯｸE" panose="020B0900000000000000" pitchFamily="50" charset="-128"/>
                <a:ea typeface="HGPｺﾞｼｯｸE" panose="020B0900000000000000" pitchFamily="50" charset="-128"/>
              </a:rPr>
              <a:t>①】</a:t>
            </a:r>
            <a:r>
              <a:rPr lang="ja-JP" altLang="en-US" sz="4000" dirty="0">
                <a:solidFill>
                  <a:prstClr val="black"/>
                </a:solidFill>
                <a:latin typeface="HGPｺﾞｼｯｸE" panose="020B0900000000000000" pitchFamily="50" charset="-128"/>
                <a:ea typeface="HGPｺﾞｼｯｸE" panose="020B0900000000000000" pitchFamily="50" charset="-128"/>
              </a:rPr>
              <a:t>　「架空請求」</a:t>
            </a:r>
            <a:endParaRPr lang="en-US" altLang="ja-JP" sz="4000" dirty="0">
              <a:solidFill>
                <a:prstClr val="black"/>
              </a:solidFill>
              <a:latin typeface="HGPｺﾞｼｯｸE" panose="020B0900000000000000" pitchFamily="50" charset="-128"/>
              <a:ea typeface="HGPｺﾞｼｯｸE" panose="020B0900000000000000" pitchFamily="50" charset="-128"/>
            </a:endParaRPr>
          </a:p>
        </p:txBody>
      </p:sp>
      <p:sp>
        <p:nvSpPr>
          <p:cNvPr id="20" name="テキスト ボックス 19"/>
          <p:cNvSpPr txBox="1"/>
          <p:nvPr/>
        </p:nvSpPr>
        <p:spPr>
          <a:xfrm>
            <a:off x="5572970" y="6453336"/>
            <a:ext cx="2167381" cy="338554"/>
          </a:xfrm>
          <a:prstGeom prst="rect">
            <a:avLst/>
          </a:prstGeom>
          <a:noFill/>
        </p:spPr>
        <p:txBody>
          <a:bodyPr wrap="square" rtlCol="0">
            <a:spAutoFit/>
          </a:bodyPr>
          <a:lstStyle/>
          <a:p>
            <a:r>
              <a:rPr lang="en-US" altLang="ja-JP" sz="1600" dirty="0">
                <a:solidFill>
                  <a:srgbClr val="C9C2D1">
                    <a:shade val="50000"/>
                    <a:satMod val="200000"/>
                  </a:srgbClr>
                </a:solidFill>
                <a:latin typeface="ＭＳ ゴシック" panose="020B0609070205080204" pitchFamily="49" charset="-128"/>
                <a:ea typeface="ＭＳ ゴシック" panose="020B0609070205080204" pitchFamily="49" charset="-128"/>
              </a:rPr>
              <a:t>©</a:t>
            </a:r>
            <a:r>
              <a:rPr lang="en-US" altLang="ja-JP" sz="1100" dirty="0">
                <a:solidFill>
                  <a:srgbClr val="C9C2D1">
                    <a:shade val="50000"/>
                    <a:satMod val="200000"/>
                  </a:srgbClr>
                </a:solidFill>
                <a:latin typeface="ＭＳ ゴシック" panose="020B0609070205080204" pitchFamily="49" charset="-128"/>
                <a:ea typeface="ＭＳ ゴシック" panose="020B0609070205080204" pitchFamily="49" charset="-128"/>
              </a:rPr>
              <a:t>2020</a:t>
            </a:r>
            <a:r>
              <a:rPr lang="ja-JP" altLang="en-US" sz="1100" dirty="0">
                <a:solidFill>
                  <a:srgbClr val="C9C2D1">
                    <a:shade val="50000"/>
                    <a:satMod val="200000"/>
                  </a:srgbClr>
                </a:solidFill>
                <a:latin typeface="ＭＳ ゴシック" panose="020B0609070205080204" pitchFamily="49" charset="-128"/>
                <a:ea typeface="ＭＳ ゴシック" panose="020B0609070205080204" pitchFamily="49" charset="-128"/>
              </a:rPr>
              <a:t>滋賀県消費生活センター</a:t>
            </a:r>
          </a:p>
        </p:txBody>
      </p:sp>
    </p:spTree>
    <p:extLst>
      <p:ext uri="{BB962C8B-B14F-4D97-AF65-F5344CB8AC3E}">
        <p14:creationId xmlns:p14="http://schemas.microsoft.com/office/powerpoint/2010/main" val="4156609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2689"/>
            <a:ext cx="9144000" cy="98072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4000" dirty="0">
                <a:solidFill>
                  <a:prstClr val="black"/>
                </a:solidFill>
                <a:latin typeface="HGPｺﾞｼｯｸE" panose="020B0900000000000000" pitchFamily="50" charset="-128"/>
                <a:ea typeface="HGPｺﾞｼｯｸE" panose="020B0900000000000000" pitchFamily="50" charset="-128"/>
              </a:rPr>
              <a:t>テーマ②</a:t>
            </a: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4000" dirty="0">
                <a:solidFill>
                  <a:prstClr val="black"/>
                </a:solidFill>
                <a:latin typeface="HGPｺﾞｼｯｸE" panose="020B0900000000000000" pitchFamily="50" charset="-128"/>
                <a:ea typeface="HGPｺﾞｼｯｸE" panose="020B0900000000000000" pitchFamily="50" charset="-128"/>
              </a:rPr>
              <a:t> 「誰でも稼げるセミナー</a:t>
            </a: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4000" dirty="0">
                <a:solidFill>
                  <a:prstClr val="black"/>
                </a:solidFill>
                <a:latin typeface="HGPｺﾞｼｯｸE" panose="020B0900000000000000" pitchFamily="50" charset="-128"/>
                <a:ea typeface="HGPｺﾞｼｯｸE" panose="020B0900000000000000" pitchFamily="50" charset="-128"/>
              </a:rPr>
              <a:t>」</a:t>
            </a:r>
            <a:endParaRPr lang="en-US" altLang="ja-JP" sz="4000" dirty="0">
              <a:solidFill>
                <a:prstClr val="black"/>
              </a:solidFill>
              <a:latin typeface="HGPｺﾞｼｯｸE" panose="020B0900000000000000" pitchFamily="50" charset="-128"/>
              <a:ea typeface="HGPｺﾞｼｯｸE" panose="020B0900000000000000" pitchFamily="50" charset="-128"/>
            </a:endParaRPr>
          </a:p>
        </p:txBody>
      </p:sp>
      <p:grpSp>
        <p:nvGrpSpPr>
          <p:cNvPr id="16" name="グループ化 15"/>
          <p:cNvGrpSpPr/>
          <p:nvPr/>
        </p:nvGrpSpPr>
        <p:grpSpPr>
          <a:xfrm>
            <a:off x="4665285" y="3996479"/>
            <a:ext cx="4248472" cy="2592288"/>
            <a:chOff x="175253" y="3984101"/>
            <a:chExt cx="4248472" cy="2592288"/>
          </a:xfrm>
        </p:grpSpPr>
        <p:grpSp>
          <p:nvGrpSpPr>
            <p:cNvPr id="27" name="グループ化 26"/>
            <p:cNvGrpSpPr/>
            <p:nvPr/>
          </p:nvGrpSpPr>
          <p:grpSpPr>
            <a:xfrm>
              <a:off x="175253" y="3984101"/>
              <a:ext cx="4248472" cy="2592288"/>
              <a:chOff x="179512" y="1268760"/>
              <a:chExt cx="4248472" cy="2592288"/>
            </a:xfrm>
          </p:grpSpPr>
          <p:sp>
            <p:nvSpPr>
              <p:cNvPr id="28" name="角丸四角形 27"/>
              <p:cNvSpPr/>
              <p:nvPr/>
            </p:nvSpPr>
            <p:spPr>
              <a:xfrm>
                <a:off x="179512" y="1268760"/>
                <a:ext cx="4248472" cy="2592288"/>
              </a:xfrm>
              <a:prstGeom prst="roundRect">
                <a:avLst/>
              </a:prstGeom>
              <a:solidFill>
                <a:schemeClr val="accent3">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 name="角丸四角形吹き出し 29"/>
              <p:cNvSpPr/>
              <p:nvPr/>
            </p:nvSpPr>
            <p:spPr>
              <a:xfrm>
                <a:off x="366718" y="1478307"/>
                <a:ext cx="1380027" cy="703388"/>
              </a:xfrm>
              <a:prstGeom prst="wedgeRoundRectCallout">
                <a:avLst>
                  <a:gd name="adj1" fmla="val -20463"/>
                  <a:gd name="adj2" fmla="val 10923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儲かるなら</a:t>
                </a:r>
              </a:p>
              <a:p>
                <a:pPr algn="ctr"/>
                <a:r>
                  <a:rPr lang="ja-JP" altLang="en-US" sz="1600" dirty="0">
                    <a:solidFill>
                      <a:prstClr val="black"/>
                    </a:solidFill>
                  </a:rPr>
                  <a:t>やろうかな</a:t>
                </a:r>
                <a:r>
                  <a:rPr lang="en-US" altLang="ja-JP" sz="1600" dirty="0">
                    <a:solidFill>
                      <a:prstClr val="black"/>
                    </a:solidFill>
                  </a:rPr>
                  <a:t>…</a:t>
                </a:r>
                <a:endParaRPr lang="ja-JP" altLang="en-US" sz="1600" dirty="0">
                  <a:solidFill>
                    <a:prstClr val="black"/>
                  </a:solidFill>
                </a:endParaRPr>
              </a:p>
            </p:txBody>
          </p:sp>
        </p:grpSp>
        <p:sp>
          <p:nvSpPr>
            <p:cNvPr id="49" name="テキスト ボックス 48"/>
            <p:cNvSpPr txBox="1"/>
            <p:nvPr/>
          </p:nvSpPr>
          <p:spPr>
            <a:xfrm>
              <a:off x="3930606" y="6002971"/>
              <a:ext cx="288032" cy="369332"/>
            </a:xfrm>
            <a:prstGeom prst="rect">
              <a:avLst/>
            </a:prstGeom>
            <a:noFill/>
          </p:spPr>
          <p:txBody>
            <a:bodyPr wrap="square" rtlCol="0">
              <a:spAutoFit/>
            </a:bodyPr>
            <a:lstStyle/>
            <a:p>
              <a:r>
                <a:rPr lang="ja-JP" altLang="en-US" dirty="0">
                  <a:solidFill>
                    <a:prstClr val="black"/>
                  </a:solidFill>
                </a:rPr>
                <a:t>④</a:t>
              </a:r>
            </a:p>
          </p:txBody>
        </p:sp>
      </p:grpSp>
      <p:grpSp>
        <p:nvGrpSpPr>
          <p:cNvPr id="50" name="グループ化 49"/>
          <p:cNvGrpSpPr/>
          <p:nvPr/>
        </p:nvGrpSpPr>
        <p:grpSpPr>
          <a:xfrm>
            <a:off x="187151" y="4004916"/>
            <a:ext cx="4248472" cy="2592288"/>
            <a:chOff x="175253" y="3984101"/>
            <a:chExt cx="4248472" cy="2592288"/>
          </a:xfrm>
        </p:grpSpPr>
        <p:grpSp>
          <p:nvGrpSpPr>
            <p:cNvPr id="51" name="グループ化 50"/>
            <p:cNvGrpSpPr/>
            <p:nvPr/>
          </p:nvGrpSpPr>
          <p:grpSpPr>
            <a:xfrm>
              <a:off x="175253" y="3984101"/>
              <a:ext cx="4248472" cy="2592288"/>
              <a:chOff x="179512" y="1268760"/>
              <a:chExt cx="4248472" cy="2592288"/>
            </a:xfrm>
          </p:grpSpPr>
          <p:sp>
            <p:nvSpPr>
              <p:cNvPr id="55" name="角丸四角形 54"/>
              <p:cNvSpPr/>
              <p:nvPr/>
            </p:nvSpPr>
            <p:spPr>
              <a:xfrm>
                <a:off x="179512" y="1268760"/>
                <a:ext cx="4248472" cy="2592288"/>
              </a:xfrm>
              <a:prstGeom prst="roundRect">
                <a:avLst/>
              </a:prstGeom>
              <a:solidFill>
                <a:schemeClr val="accent3">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57" name="角丸四角形吹き出し 56"/>
              <p:cNvSpPr/>
              <p:nvPr/>
            </p:nvSpPr>
            <p:spPr>
              <a:xfrm>
                <a:off x="262263" y="1450596"/>
                <a:ext cx="2141858" cy="1105871"/>
              </a:xfrm>
              <a:prstGeom prst="wedgeRoundRectCallout">
                <a:avLst>
                  <a:gd name="adj1" fmla="val -22402"/>
                  <a:gd name="adj2" fmla="val 7021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latin typeface="+mn-ea"/>
                  </a:rPr>
                  <a:t>海外の通販サイトで便利そうな</a:t>
                </a:r>
              </a:p>
              <a:p>
                <a:pPr algn="ctr"/>
                <a:r>
                  <a:rPr lang="ja-JP" altLang="en-US" sz="1600" dirty="0">
                    <a:solidFill>
                      <a:prstClr val="black"/>
                    </a:solidFill>
                    <a:latin typeface="+mn-ea"/>
                  </a:rPr>
                  <a:t>工具製品を</a:t>
                </a:r>
              </a:p>
              <a:p>
                <a:pPr algn="ctr"/>
                <a:r>
                  <a:rPr lang="ja-JP" altLang="en-US" sz="1600" dirty="0">
                    <a:solidFill>
                      <a:prstClr val="black"/>
                    </a:solidFill>
                    <a:latin typeface="+mn-ea"/>
                  </a:rPr>
                  <a:t>見つけたんですが</a:t>
                </a:r>
                <a:r>
                  <a:rPr lang="en-US" altLang="ja-JP" sz="1600" dirty="0">
                    <a:solidFill>
                      <a:prstClr val="black"/>
                    </a:solidFill>
                    <a:latin typeface="+mn-ea"/>
                  </a:rPr>
                  <a:t>…</a:t>
                </a:r>
                <a:endParaRPr lang="ja-JP" altLang="en-US" sz="1600" dirty="0">
                  <a:solidFill>
                    <a:prstClr val="black"/>
                  </a:solidFill>
                  <a:latin typeface="+mn-ea"/>
                </a:endParaRPr>
              </a:p>
            </p:txBody>
          </p:sp>
        </p:grpSp>
        <p:sp>
          <p:nvSpPr>
            <p:cNvPr id="52" name="角丸四角形吹き出し 51"/>
            <p:cNvSpPr/>
            <p:nvPr/>
          </p:nvSpPr>
          <p:spPr>
            <a:xfrm>
              <a:off x="2466273" y="4161124"/>
              <a:ext cx="1728192" cy="1454950"/>
            </a:xfrm>
            <a:prstGeom prst="wedgeRoundRectCallout">
              <a:avLst>
                <a:gd name="adj1" fmla="val -1832"/>
                <a:gd name="adj2" fmla="val 77480"/>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これはいい</a:t>
              </a:r>
              <a:r>
                <a:rPr lang="en-US" altLang="ja-JP" sz="1600" dirty="0">
                  <a:solidFill>
                    <a:prstClr val="black"/>
                  </a:solidFill>
                </a:rPr>
                <a:t>!</a:t>
              </a:r>
              <a:r>
                <a:rPr lang="ja-JP" altLang="en-US" sz="1600" dirty="0">
                  <a:solidFill>
                    <a:prstClr val="black"/>
                  </a:solidFill>
                </a:rPr>
                <a:t>これは</a:t>
              </a:r>
              <a:r>
                <a:rPr lang="en-US" altLang="ja-JP" sz="1600" dirty="0">
                  <a:solidFill>
                    <a:prstClr val="black"/>
                  </a:solidFill>
                </a:rPr>
                <a:t>300</a:t>
              </a:r>
              <a:r>
                <a:rPr lang="ja-JP" altLang="en-US" sz="1600" dirty="0">
                  <a:solidFill>
                    <a:prstClr val="black"/>
                  </a:solidFill>
                </a:rPr>
                <a:t>万円儲かる</a:t>
              </a:r>
              <a:r>
                <a:rPr lang="en-US" altLang="ja-JP" sz="1600" dirty="0">
                  <a:solidFill>
                    <a:prstClr val="black"/>
                  </a:solidFill>
                </a:rPr>
                <a:t>!</a:t>
              </a:r>
              <a:r>
                <a:rPr lang="ja-JP" altLang="en-US" sz="1600" dirty="0">
                  <a:solidFill>
                    <a:prstClr val="black"/>
                  </a:solidFill>
                </a:rPr>
                <a:t>スキルアップセミナーを</a:t>
              </a:r>
            </a:p>
            <a:p>
              <a:pPr algn="ctr"/>
              <a:r>
                <a:rPr lang="ja-JP" altLang="en-US" sz="1600" dirty="0">
                  <a:solidFill>
                    <a:prstClr val="black"/>
                  </a:solidFill>
                </a:rPr>
                <a:t>受ければ・・・</a:t>
              </a:r>
            </a:p>
          </p:txBody>
        </p:sp>
        <p:sp>
          <p:nvSpPr>
            <p:cNvPr id="54" name="テキスト ボックス 53"/>
            <p:cNvSpPr txBox="1"/>
            <p:nvPr/>
          </p:nvSpPr>
          <p:spPr>
            <a:xfrm>
              <a:off x="3930606" y="6002971"/>
              <a:ext cx="288032" cy="369332"/>
            </a:xfrm>
            <a:prstGeom prst="rect">
              <a:avLst/>
            </a:prstGeom>
            <a:noFill/>
          </p:spPr>
          <p:txBody>
            <a:bodyPr wrap="square" rtlCol="0">
              <a:spAutoFit/>
            </a:bodyPr>
            <a:lstStyle/>
            <a:p>
              <a:r>
                <a:rPr lang="ja-JP" altLang="en-US" dirty="0">
                  <a:solidFill>
                    <a:prstClr val="black"/>
                  </a:solidFill>
                </a:rPr>
                <a:t>③</a:t>
              </a:r>
            </a:p>
          </p:txBody>
        </p:sp>
      </p:grpSp>
      <p:grpSp>
        <p:nvGrpSpPr>
          <p:cNvPr id="13" name="グループ化 12"/>
          <p:cNvGrpSpPr/>
          <p:nvPr/>
        </p:nvGrpSpPr>
        <p:grpSpPr>
          <a:xfrm>
            <a:off x="118473" y="1192211"/>
            <a:ext cx="8788355" cy="2592288"/>
            <a:chOff x="118473" y="1192211"/>
            <a:chExt cx="8788355" cy="2592288"/>
          </a:xfrm>
        </p:grpSpPr>
        <p:sp>
          <p:nvSpPr>
            <p:cNvPr id="5" name="角丸四角形 4"/>
            <p:cNvSpPr/>
            <p:nvPr/>
          </p:nvSpPr>
          <p:spPr>
            <a:xfrm>
              <a:off x="118473" y="1192211"/>
              <a:ext cx="4248472" cy="2592288"/>
            </a:xfrm>
            <a:prstGeom prst="roundRect">
              <a:avLst/>
            </a:prstGeom>
            <a:solidFill>
              <a:schemeClr val="accent6">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3" name="Picture 5" descr="F:\消費生活センター　消費者教育\イラストいろいろ\computer_laptop_note_zabuto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9902" y="1336227"/>
              <a:ext cx="2285874" cy="229300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 descr="F:\KINGSTON\くらしの一日講座\イラストいろいろ\イラスト\「買物 イラスト」.files\意識高い大学生.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8190" y="1623797"/>
              <a:ext cx="1181482" cy="1286422"/>
            </a:xfrm>
            <a:prstGeom prst="rect">
              <a:avLst/>
            </a:prstGeom>
            <a:noFill/>
            <a:extLst>
              <a:ext uri="{909E8E84-426E-40DD-AFC4-6F175D3DCCD1}">
                <a14:hiddenFill xmlns:a14="http://schemas.microsoft.com/office/drawing/2010/main">
                  <a:solidFill>
                    <a:srgbClr val="FFFFFF"/>
                  </a:solidFill>
                </a14:hiddenFill>
              </a:ext>
            </a:extLst>
          </p:spPr>
        </p:pic>
        <p:sp>
          <p:nvSpPr>
            <p:cNvPr id="35" name="角丸四角形 34"/>
            <p:cNvSpPr/>
            <p:nvPr/>
          </p:nvSpPr>
          <p:spPr>
            <a:xfrm>
              <a:off x="4658356" y="1192211"/>
              <a:ext cx="4248472" cy="2592288"/>
            </a:xfrm>
            <a:prstGeom prst="roundRect">
              <a:avLst/>
            </a:prstGeom>
            <a:solidFill>
              <a:schemeClr val="accent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 name="角丸四角形吹き出し 35"/>
            <p:cNvSpPr/>
            <p:nvPr/>
          </p:nvSpPr>
          <p:spPr>
            <a:xfrm>
              <a:off x="4970931" y="1329187"/>
              <a:ext cx="1728192" cy="930781"/>
            </a:xfrm>
            <a:prstGeom prst="wedgeRoundRectCallout">
              <a:avLst>
                <a:gd name="adj1" fmla="val 33719"/>
                <a:gd name="adj2" fmla="val 74837"/>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海外の通販</a:t>
              </a:r>
            </a:p>
            <a:p>
              <a:pPr algn="ctr"/>
              <a:r>
                <a:rPr lang="ja-JP" altLang="en-US" sz="1600" dirty="0">
                  <a:solidFill>
                    <a:prstClr val="black"/>
                  </a:solidFill>
                </a:rPr>
                <a:t>サイトで商品を選ぶ</a:t>
              </a:r>
              <a:r>
                <a:rPr lang="en-US" altLang="ja-JP" sz="1600" dirty="0">
                  <a:solidFill>
                    <a:prstClr val="black"/>
                  </a:solidFill>
                </a:rPr>
                <a:t>…</a:t>
              </a:r>
              <a:endParaRPr lang="ja-JP" altLang="en-US" sz="1600" dirty="0">
                <a:solidFill>
                  <a:prstClr val="black"/>
                </a:solidFill>
              </a:endParaRPr>
            </a:p>
          </p:txBody>
        </p:sp>
        <p:sp>
          <p:nvSpPr>
            <p:cNvPr id="37" name="角丸四角形吹き出し 36"/>
            <p:cNvSpPr/>
            <p:nvPr/>
          </p:nvSpPr>
          <p:spPr>
            <a:xfrm>
              <a:off x="6865786" y="1301227"/>
              <a:ext cx="1879158" cy="860282"/>
            </a:xfrm>
            <a:prstGeom prst="wedgeRoundRectCallout">
              <a:avLst>
                <a:gd name="adj1" fmla="val -45009"/>
                <a:gd name="adj2" fmla="val 63467"/>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フリマサイトで</a:t>
              </a:r>
            </a:p>
            <a:p>
              <a:pPr algn="ctr"/>
              <a:r>
                <a:rPr lang="ja-JP" altLang="en-US" sz="1600" dirty="0">
                  <a:solidFill>
                    <a:prstClr val="black"/>
                  </a:solidFill>
                </a:rPr>
                <a:t>紹介・転売</a:t>
              </a:r>
            </a:p>
          </p:txBody>
        </p:sp>
        <p:sp>
          <p:nvSpPr>
            <p:cNvPr id="7" name="円形吹き出し 6"/>
            <p:cNvSpPr/>
            <p:nvPr/>
          </p:nvSpPr>
          <p:spPr>
            <a:xfrm>
              <a:off x="4757382" y="2851435"/>
              <a:ext cx="1313991" cy="777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 name="テキスト ボックス 38"/>
            <p:cNvSpPr txBox="1"/>
            <p:nvPr/>
          </p:nvSpPr>
          <p:spPr>
            <a:xfrm>
              <a:off x="3738764" y="3396167"/>
              <a:ext cx="288032" cy="369332"/>
            </a:xfrm>
            <a:prstGeom prst="rect">
              <a:avLst/>
            </a:prstGeom>
            <a:noFill/>
          </p:spPr>
          <p:txBody>
            <a:bodyPr wrap="square" rtlCol="0">
              <a:spAutoFit/>
            </a:bodyPr>
            <a:lstStyle/>
            <a:p>
              <a:r>
                <a:rPr lang="ja-JP" altLang="en-US" dirty="0">
                  <a:solidFill>
                    <a:prstClr val="black"/>
                  </a:solidFill>
                </a:rPr>
                <a:t>①</a:t>
              </a:r>
            </a:p>
          </p:txBody>
        </p:sp>
        <p:sp>
          <p:nvSpPr>
            <p:cNvPr id="47" name="テキスト ボックス 46"/>
            <p:cNvSpPr txBox="1"/>
            <p:nvPr/>
          </p:nvSpPr>
          <p:spPr>
            <a:xfrm>
              <a:off x="8402772" y="3230523"/>
              <a:ext cx="288032" cy="369332"/>
            </a:xfrm>
            <a:prstGeom prst="rect">
              <a:avLst/>
            </a:prstGeom>
            <a:noFill/>
          </p:spPr>
          <p:txBody>
            <a:bodyPr wrap="square" rtlCol="0">
              <a:spAutoFit/>
            </a:bodyPr>
            <a:lstStyle/>
            <a:p>
              <a:r>
                <a:rPr lang="ja-JP" altLang="en-US" dirty="0">
                  <a:solidFill>
                    <a:prstClr val="black"/>
                  </a:solidFill>
                </a:rPr>
                <a:t>②</a:t>
              </a:r>
            </a:p>
          </p:txBody>
        </p:sp>
        <p:pic>
          <p:nvPicPr>
            <p:cNvPr id="38" name="Picture 2" descr="F:\KINGSTON\くらしの一日講座\イラストいろいろ\イラスト\「買物 イラスト」.files\情報商材.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041613">
              <a:off x="1398109" y="2117826"/>
              <a:ext cx="741059" cy="741059"/>
            </a:xfrm>
            <a:prstGeom prst="rect">
              <a:avLst/>
            </a:prstGeom>
            <a:noFill/>
            <a:extLst>
              <a:ext uri="{909E8E84-426E-40DD-AFC4-6F175D3DCCD1}">
                <a14:hiddenFill xmlns:a14="http://schemas.microsoft.com/office/drawing/2010/main">
                  <a:solidFill>
                    <a:srgbClr val="FFFFFF"/>
                  </a:solidFill>
                </a14:hiddenFill>
              </a:ext>
            </a:extLst>
          </p:spPr>
        </p:pic>
        <p:sp>
          <p:nvSpPr>
            <p:cNvPr id="42" name="円形吹き出し 41"/>
            <p:cNvSpPr/>
            <p:nvPr/>
          </p:nvSpPr>
          <p:spPr>
            <a:xfrm>
              <a:off x="2547202" y="1336227"/>
              <a:ext cx="1631117" cy="825281"/>
            </a:xfrm>
            <a:prstGeom prst="wedgeEllipseCallout">
              <a:avLst>
                <a:gd name="adj1" fmla="val -71872"/>
                <a:gd name="adj2" fmla="val 37694"/>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誰でも</a:t>
              </a:r>
            </a:p>
            <a:p>
              <a:pPr algn="ctr"/>
              <a:r>
                <a:rPr lang="ja-JP" altLang="en-US" sz="1600" dirty="0">
                  <a:solidFill>
                    <a:prstClr val="black"/>
                  </a:solidFill>
                </a:rPr>
                <a:t>稼げる</a:t>
              </a:r>
              <a:r>
                <a:rPr lang="en-US" altLang="ja-JP" sz="1600" dirty="0">
                  <a:solidFill>
                    <a:prstClr val="black"/>
                  </a:solidFill>
                </a:rPr>
                <a:t>!</a:t>
              </a:r>
            </a:p>
          </p:txBody>
        </p:sp>
        <p:sp>
          <p:nvSpPr>
            <p:cNvPr id="48" name="円形吹き出し 47"/>
            <p:cNvSpPr/>
            <p:nvPr/>
          </p:nvSpPr>
          <p:spPr>
            <a:xfrm>
              <a:off x="2555777" y="2519621"/>
              <a:ext cx="1622542" cy="972512"/>
            </a:xfrm>
            <a:prstGeom prst="wedgeEllipseCallout">
              <a:avLst>
                <a:gd name="adj1" fmla="val -69257"/>
                <a:gd name="adj2" fmla="val -251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prstClr val="black"/>
                </a:solidFill>
              </a:endParaRPr>
            </a:p>
          </p:txBody>
        </p:sp>
        <p:pic>
          <p:nvPicPr>
            <p:cNvPr id="2" name="Picture 2" descr="F:\消費生活センター　消費者教育\イラストいろいろ\presentation_slide_simple.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flipH="1">
              <a:off x="6444208" y="2198468"/>
              <a:ext cx="1770708" cy="1517491"/>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4852491" y="2968913"/>
              <a:ext cx="1380027" cy="523220"/>
            </a:xfrm>
            <a:prstGeom prst="rect">
              <a:avLst/>
            </a:prstGeom>
            <a:noFill/>
          </p:spPr>
          <p:txBody>
            <a:bodyPr wrap="square" rtlCol="0">
              <a:spAutoFit/>
            </a:bodyPr>
            <a:lstStyle/>
            <a:p>
              <a:r>
                <a:rPr lang="ja-JP" altLang="en-US" sz="1400" dirty="0">
                  <a:latin typeface="HGPｺﾞｼｯｸE" panose="020B0900000000000000" pitchFamily="50" charset="-128"/>
                  <a:ea typeface="HGPｺﾞｼｯｸE" panose="020B0900000000000000" pitchFamily="50" charset="-128"/>
                </a:rPr>
                <a:t>無料セミナー</a:t>
              </a:r>
            </a:p>
            <a:p>
              <a:r>
                <a:rPr lang="ja-JP" altLang="en-US" sz="1400" dirty="0">
                  <a:latin typeface="HGPｺﾞｼｯｸE" panose="020B0900000000000000" pitchFamily="50" charset="-128"/>
                  <a:ea typeface="HGPｺﾞｼｯｸE" panose="020B0900000000000000" pitchFamily="50" charset="-128"/>
                </a:rPr>
                <a:t>　　参加中</a:t>
              </a:r>
              <a:endParaRPr kumimoji="1" lang="ja-JP" altLang="en-US" sz="1400" dirty="0">
                <a:latin typeface="HGPｺﾞｼｯｸE" panose="020B0900000000000000" pitchFamily="50" charset="-128"/>
                <a:ea typeface="HGPｺﾞｼｯｸE" panose="020B0900000000000000" pitchFamily="50" charset="-128"/>
              </a:endParaRPr>
            </a:p>
          </p:txBody>
        </p:sp>
      </p:grpSp>
      <p:pic>
        <p:nvPicPr>
          <p:cNvPr id="1026" name="Picture 2" descr="F:\消費生活センター　消費者教育\イラストいろいろ\kibishii_kewashii_man (1).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201120" y="5723660"/>
            <a:ext cx="850402" cy="850402"/>
          </a:xfrm>
          <a:prstGeom prst="rect">
            <a:avLst/>
          </a:prstGeom>
          <a:noFill/>
          <a:extLst>
            <a:ext uri="{909E8E84-426E-40DD-AFC4-6F175D3DCCD1}">
              <a14:hiddenFill xmlns:a14="http://schemas.microsoft.com/office/drawing/2010/main">
                <a:solidFill>
                  <a:srgbClr val="FFFFFF"/>
                </a:solidFill>
              </a14:hiddenFill>
            </a:ext>
          </a:extLst>
        </p:spPr>
      </p:pic>
      <p:sp>
        <p:nvSpPr>
          <p:cNvPr id="59" name="角丸四角形吹き出し 58"/>
          <p:cNvSpPr/>
          <p:nvPr/>
        </p:nvSpPr>
        <p:spPr>
          <a:xfrm>
            <a:off x="7100442" y="4171392"/>
            <a:ext cx="1494637" cy="1057127"/>
          </a:xfrm>
          <a:prstGeom prst="wedgeRoundRectCallout">
            <a:avLst>
              <a:gd name="adj1" fmla="val 49332"/>
              <a:gd name="adj2" fmla="val 69655"/>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スキルアップ</a:t>
            </a:r>
          </a:p>
          <a:p>
            <a:pPr algn="ctr"/>
            <a:r>
              <a:rPr lang="ja-JP" altLang="en-US" sz="1600" dirty="0">
                <a:solidFill>
                  <a:prstClr val="black"/>
                </a:solidFill>
              </a:rPr>
              <a:t>セミナーは</a:t>
            </a:r>
          </a:p>
          <a:p>
            <a:pPr algn="ctr"/>
            <a:r>
              <a:rPr lang="en-US" altLang="ja-JP" sz="1600" dirty="0">
                <a:solidFill>
                  <a:prstClr val="black"/>
                </a:solidFill>
              </a:rPr>
              <a:t>150</a:t>
            </a:r>
            <a:r>
              <a:rPr lang="ja-JP" altLang="en-US" sz="1600" dirty="0">
                <a:solidFill>
                  <a:prstClr val="black"/>
                </a:solidFill>
              </a:rPr>
              <a:t>万円。</a:t>
            </a:r>
          </a:p>
        </p:txBody>
      </p:sp>
      <p:sp>
        <p:nvSpPr>
          <p:cNvPr id="60" name="角丸四角形吹き出し 59"/>
          <p:cNvSpPr/>
          <p:nvPr/>
        </p:nvSpPr>
        <p:spPr>
          <a:xfrm>
            <a:off x="6770965" y="5819631"/>
            <a:ext cx="1494637" cy="687869"/>
          </a:xfrm>
          <a:prstGeom prst="wedgeRoundRectCallout">
            <a:avLst>
              <a:gd name="adj1" fmla="val 58567"/>
              <a:gd name="adj2" fmla="val -73174"/>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すぐに</a:t>
            </a:r>
          </a:p>
          <a:p>
            <a:pPr algn="ctr"/>
            <a:r>
              <a:rPr lang="ja-JP" altLang="en-US" sz="1600" dirty="0">
                <a:solidFill>
                  <a:prstClr val="black"/>
                </a:solidFill>
              </a:rPr>
              <a:t>元はとれる。</a:t>
            </a:r>
          </a:p>
        </p:txBody>
      </p:sp>
      <p:pic>
        <p:nvPicPr>
          <p:cNvPr id="61" name="Picture 2" descr="F:\消費生活センター　消費者教育\イラストいろいろ\kibishii_kewashii_man (1).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161252" y="5078366"/>
            <a:ext cx="850402" cy="850402"/>
          </a:xfrm>
          <a:prstGeom prst="rect">
            <a:avLst/>
          </a:prstGeom>
          <a:noFill/>
          <a:extLst>
            <a:ext uri="{909E8E84-426E-40DD-AFC4-6F175D3DCCD1}">
              <a14:hiddenFill xmlns:a14="http://schemas.microsoft.com/office/drawing/2010/main">
                <a:solidFill>
                  <a:srgbClr val="FFFFFF"/>
                </a:solidFill>
              </a14:hiddenFill>
            </a:ext>
          </a:extLst>
        </p:spPr>
      </p:pic>
      <p:grpSp>
        <p:nvGrpSpPr>
          <p:cNvPr id="63" name="グループ化 62"/>
          <p:cNvGrpSpPr/>
          <p:nvPr/>
        </p:nvGrpSpPr>
        <p:grpSpPr>
          <a:xfrm>
            <a:off x="5798476" y="4739687"/>
            <a:ext cx="1531086" cy="1354433"/>
            <a:chOff x="-1404664" y="4004916"/>
            <a:chExt cx="1131701" cy="1080268"/>
          </a:xfrm>
        </p:grpSpPr>
        <p:sp>
          <p:nvSpPr>
            <p:cNvPr id="64" name="爆発 1 63"/>
            <p:cNvSpPr/>
            <p:nvPr/>
          </p:nvSpPr>
          <p:spPr>
            <a:xfrm>
              <a:off x="-1404664" y="4004916"/>
              <a:ext cx="1131701" cy="1080268"/>
            </a:xfrm>
            <a:prstGeom prst="irregularSeal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p:cNvSpPr/>
            <p:nvPr/>
          </p:nvSpPr>
          <p:spPr>
            <a:xfrm>
              <a:off x="-1255088" y="4391669"/>
              <a:ext cx="792588" cy="270024"/>
            </a:xfrm>
            <a:prstGeom prst="rect">
              <a:avLst/>
            </a:prstGeom>
          </p:spPr>
          <p:txBody>
            <a:bodyPr wrap="square">
              <a:spAutoFit/>
            </a:bodyPr>
            <a:lstStyle/>
            <a:p>
              <a:pPr lvl="0" algn="ctr"/>
              <a:r>
                <a:rPr lang="en-US" altLang="ja-JP" sz="1600" dirty="0">
                  <a:latin typeface="HGP創英角ﾎﾟｯﾌﾟ体" panose="040B0A00000000000000" pitchFamily="50" charset="-128"/>
                  <a:ea typeface="HGP創英角ﾎﾟｯﾌﾟ体" panose="040B0A00000000000000" pitchFamily="50" charset="-128"/>
                </a:rPr>
                <a:t>150</a:t>
              </a:r>
              <a:r>
                <a:rPr lang="ja-JP" altLang="en-US" sz="1600" dirty="0">
                  <a:latin typeface="HGP創英角ﾎﾟｯﾌﾟ体" panose="040B0A00000000000000" pitchFamily="50" charset="-128"/>
                  <a:ea typeface="HGP創英角ﾎﾟｯﾌﾟ体" panose="040B0A00000000000000" pitchFamily="50" charset="-128"/>
                </a:rPr>
                <a:t>万円</a:t>
              </a:r>
            </a:p>
          </p:txBody>
        </p:sp>
      </p:grpSp>
      <p:pic>
        <p:nvPicPr>
          <p:cNvPr id="43" name="Picture 2" descr="F:\消費生活センター　消費者教育\イラストいろいろ\keiyaku_keiyakusyo.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31505" y="5532786"/>
            <a:ext cx="1480255" cy="9651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お金を支払う人のイラスト（男性）"/>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flipH="1">
            <a:off x="4808406" y="5175078"/>
            <a:ext cx="1424112" cy="1264221"/>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2730652" y="2651779"/>
            <a:ext cx="1296144" cy="738664"/>
          </a:xfrm>
          <a:prstGeom prst="rect">
            <a:avLst/>
          </a:prstGeom>
          <a:noFill/>
        </p:spPr>
        <p:txBody>
          <a:bodyPr wrap="square" rtlCol="0">
            <a:spAutoFit/>
          </a:bodyPr>
          <a:lstStyle/>
          <a:p>
            <a:pPr lvl="0" algn="ctr"/>
            <a:r>
              <a:rPr lang="ja-JP" altLang="en-US" sz="1400" dirty="0">
                <a:solidFill>
                  <a:prstClr val="black"/>
                </a:solidFill>
              </a:rPr>
              <a:t>無料セミナー</a:t>
            </a:r>
            <a:endParaRPr lang="en-US" altLang="ja-JP" sz="1400" dirty="0">
              <a:solidFill>
                <a:prstClr val="black"/>
              </a:solidFill>
            </a:endParaRPr>
          </a:p>
          <a:p>
            <a:pPr lvl="0" algn="ctr"/>
            <a:r>
              <a:rPr lang="ja-JP" altLang="en-US" sz="1400" dirty="0">
                <a:solidFill>
                  <a:prstClr val="black"/>
                </a:solidFill>
              </a:rPr>
              <a:t>参加者</a:t>
            </a:r>
          </a:p>
          <a:p>
            <a:pPr lvl="0" algn="ctr"/>
            <a:r>
              <a:rPr lang="ja-JP" altLang="en-US" sz="1400" dirty="0">
                <a:solidFill>
                  <a:prstClr val="black"/>
                </a:solidFill>
              </a:rPr>
              <a:t>募集</a:t>
            </a:r>
            <a:r>
              <a:rPr lang="en-US" altLang="ja-JP" sz="1400" dirty="0">
                <a:solidFill>
                  <a:prstClr val="black"/>
                </a:solidFill>
              </a:rPr>
              <a:t>!!</a:t>
            </a:r>
          </a:p>
        </p:txBody>
      </p:sp>
      <p:sp>
        <p:nvSpPr>
          <p:cNvPr id="41" name="テキスト ボックス 40"/>
          <p:cNvSpPr txBox="1"/>
          <p:nvPr/>
        </p:nvSpPr>
        <p:spPr>
          <a:xfrm>
            <a:off x="5414377" y="6506695"/>
            <a:ext cx="2167381" cy="338554"/>
          </a:xfrm>
          <a:prstGeom prst="rect">
            <a:avLst/>
          </a:prstGeom>
          <a:noFill/>
        </p:spPr>
        <p:txBody>
          <a:bodyPr wrap="square" rtlCol="0">
            <a:spAutoFit/>
          </a:bodyPr>
          <a:lstStyle/>
          <a:p>
            <a:r>
              <a:rPr lang="en-US" altLang="ja-JP" sz="1600" dirty="0">
                <a:solidFill>
                  <a:srgbClr val="C9C2D1">
                    <a:shade val="50000"/>
                    <a:satMod val="200000"/>
                  </a:srgbClr>
                </a:solidFill>
                <a:latin typeface="ＭＳ ゴシック" panose="020B0609070205080204" pitchFamily="49" charset="-128"/>
                <a:ea typeface="ＭＳ ゴシック" panose="020B0609070205080204" pitchFamily="49" charset="-128"/>
              </a:rPr>
              <a:t>©</a:t>
            </a:r>
            <a:r>
              <a:rPr lang="en-US" altLang="ja-JP" sz="1100" dirty="0">
                <a:solidFill>
                  <a:srgbClr val="C9C2D1">
                    <a:shade val="50000"/>
                    <a:satMod val="200000"/>
                  </a:srgbClr>
                </a:solidFill>
                <a:latin typeface="ＭＳ ゴシック" panose="020B0609070205080204" pitchFamily="49" charset="-128"/>
                <a:ea typeface="ＭＳ ゴシック" panose="020B0609070205080204" pitchFamily="49" charset="-128"/>
              </a:rPr>
              <a:t>2020</a:t>
            </a:r>
            <a:r>
              <a:rPr lang="ja-JP" altLang="en-US" sz="1100" dirty="0">
                <a:solidFill>
                  <a:srgbClr val="C9C2D1">
                    <a:shade val="50000"/>
                    <a:satMod val="200000"/>
                  </a:srgbClr>
                </a:solidFill>
                <a:latin typeface="ＭＳ ゴシック" panose="020B0609070205080204" pitchFamily="49" charset="-128"/>
                <a:ea typeface="ＭＳ ゴシック" panose="020B0609070205080204" pitchFamily="49" charset="-128"/>
              </a:rPr>
              <a:t>滋賀県消費生活センター</a:t>
            </a:r>
          </a:p>
        </p:txBody>
      </p:sp>
    </p:spTree>
    <p:extLst>
      <p:ext uri="{BB962C8B-B14F-4D97-AF65-F5344CB8AC3E}">
        <p14:creationId xmlns:p14="http://schemas.microsoft.com/office/powerpoint/2010/main" val="1799518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角丸四角形 37"/>
          <p:cNvSpPr/>
          <p:nvPr/>
        </p:nvSpPr>
        <p:spPr>
          <a:xfrm>
            <a:off x="547936" y="4293096"/>
            <a:ext cx="8142868" cy="21602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800" dirty="0">
              <a:solidFill>
                <a:srgbClr val="FF0000"/>
              </a:solidFill>
            </a:endParaRPr>
          </a:p>
          <a:p>
            <a:r>
              <a:rPr lang="en-US" altLang="ja-JP" sz="2800" dirty="0">
                <a:solidFill>
                  <a:srgbClr val="FF0000"/>
                </a:solidFill>
              </a:rPr>
              <a:t>【</a:t>
            </a:r>
            <a:r>
              <a:rPr lang="ja-JP" altLang="en-US" sz="2800" dirty="0">
                <a:solidFill>
                  <a:srgbClr val="FF0000"/>
                </a:solidFill>
              </a:rPr>
              <a:t>「契約」の場面を振り返ってみましょう</a:t>
            </a:r>
            <a:r>
              <a:rPr lang="en-US" altLang="ja-JP" sz="2800" dirty="0">
                <a:solidFill>
                  <a:srgbClr val="FF0000"/>
                </a:solidFill>
              </a:rPr>
              <a:t>】</a:t>
            </a:r>
          </a:p>
          <a:p>
            <a:r>
              <a:rPr lang="ja-JP" altLang="en-US" sz="2800" dirty="0">
                <a:solidFill>
                  <a:prstClr val="black"/>
                </a:solidFill>
              </a:rPr>
              <a:t>   ◎自分の行動を、考えてみましょう。</a:t>
            </a:r>
          </a:p>
          <a:p>
            <a:r>
              <a:rPr lang="ja-JP" altLang="en-US" sz="2800" dirty="0">
                <a:solidFill>
                  <a:prstClr val="black"/>
                </a:solidFill>
              </a:rPr>
              <a:t>   ■どこが、あぶないところだったのでしょうか</a:t>
            </a:r>
            <a:r>
              <a:rPr lang="en-US" altLang="ja-JP" sz="2800" dirty="0">
                <a:solidFill>
                  <a:prstClr val="black"/>
                </a:solidFill>
              </a:rPr>
              <a:t>?</a:t>
            </a:r>
          </a:p>
          <a:p>
            <a:r>
              <a:rPr lang="ja-JP" altLang="en-US" sz="2800" dirty="0">
                <a:solidFill>
                  <a:prstClr val="black"/>
                </a:solidFill>
              </a:rPr>
              <a:t>   ■どこに注意するとよかったでしょうか</a:t>
            </a:r>
            <a:r>
              <a:rPr lang="en-US" altLang="ja-JP" sz="2800" dirty="0">
                <a:solidFill>
                  <a:prstClr val="black"/>
                </a:solidFill>
              </a:rPr>
              <a:t>?</a:t>
            </a:r>
            <a:endParaRPr lang="ja-JP" altLang="en-US" sz="2800" dirty="0">
              <a:solidFill>
                <a:prstClr val="black"/>
              </a:solidFill>
            </a:endParaRPr>
          </a:p>
          <a:p>
            <a:endParaRPr lang="en-US" altLang="ja-JP" dirty="0">
              <a:solidFill>
                <a:prstClr val="black"/>
              </a:solidFill>
            </a:endParaRPr>
          </a:p>
          <a:p>
            <a:endParaRPr lang="ja-JP" altLang="en-US" dirty="0">
              <a:solidFill>
                <a:prstClr val="black"/>
              </a:solidFill>
            </a:endParaRPr>
          </a:p>
        </p:txBody>
      </p:sp>
      <p:sp>
        <p:nvSpPr>
          <p:cNvPr id="6" name="正方形/長方形 5"/>
          <p:cNvSpPr/>
          <p:nvPr/>
        </p:nvSpPr>
        <p:spPr>
          <a:xfrm>
            <a:off x="0" y="-23068"/>
            <a:ext cx="9144000" cy="98072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4000" dirty="0">
                <a:solidFill>
                  <a:prstClr val="black"/>
                </a:solidFill>
                <a:latin typeface="HGPｺﾞｼｯｸE" panose="020B0900000000000000" pitchFamily="50" charset="-128"/>
                <a:ea typeface="HGPｺﾞｼｯｸE" panose="020B0900000000000000" pitchFamily="50" charset="-128"/>
              </a:rPr>
              <a:t>テーマ②</a:t>
            </a: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4000" dirty="0">
                <a:solidFill>
                  <a:prstClr val="black"/>
                </a:solidFill>
                <a:latin typeface="HGPｺﾞｼｯｸE" panose="020B0900000000000000" pitchFamily="50" charset="-128"/>
                <a:ea typeface="HGPｺﾞｼｯｸE" panose="020B0900000000000000" pitchFamily="50" charset="-128"/>
              </a:rPr>
              <a:t> 「誰でも稼げるセミナー</a:t>
            </a: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4000" dirty="0">
                <a:solidFill>
                  <a:prstClr val="black"/>
                </a:solidFill>
                <a:latin typeface="HGPｺﾞｼｯｸE" panose="020B0900000000000000" pitchFamily="50" charset="-128"/>
                <a:ea typeface="HGPｺﾞｼｯｸE" panose="020B0900000000000000" pitchFamily="50" charset="-128"/>
              </a:rPr>
              <a:t>」</a:t>
            </a:r>
            <a:endParaRPr lang="en-US" altLang="ja-JP" sz="4000" dirty="0">
              <a:solidFill>
                <a:prstClr val="black"/>
              </a:solidFill>
              <a:latin typeface="HGPｺﾞｼｯｸE" panose="020B0900000000000000" pitchFamily="50" charset="-128"/>
              <a:ea typeface="HGPｺﾞｼｯｸE" panose="020B0900000000000000" pitchFamily="50" charset="-128"/>
            </a:endParaRPr>
          </a:p>
        </p:txBody>
      </p:sp>
      <p:grpSp>
        <p:nvGrpSpPr>
          <p:cNvPr id="7" name="グループ化 6"/>
          <p:cNvGrpSpPr/>
          <p:nvPr/>
        </p:nvGrpSpPr>
        <p:grpSpPr>
          <a:xfrm>
            <a:off x="118473" y="1192211"/>
            <a:ext cx="8788355" cy="2592288"/>
            <a:chOff x="118473" y="1192211"/>
            <a:chExt cx="8788355" cy="2592288"/>
          </a:xfrm>
        </p:grpSpPr>
        <p:sp>
          <p:nvSpPr>
            <p:cNvPr id="8" name="角丸四角形 7"/>
            <p:cNvSpPr/>
            <p:nvPr/>
          </p:nvSpPr>
          <p:spPr>
            <a:xfrm>
              <a:off x="118473" y="1192211"/>
              <a:ext cx="4248472" cy="2592288"/>
            </a:xfrm>
            <a:prstGeom prst="roundRect">
              <a:avLst/>
            </a:prstGeom>
            <a:solidFill>
              <a:schemeClr val="accent6">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9" name="Picture 5" descr="F:\消費生活センター　消費者教育\イラストいろいろ\computer_laptop_note_zabuto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69902" y="1336227"/>
              <a:ext cx="2285874" cy="22930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F:\KINGSTON\くらしの一日講座\イラストいろいろ\イラスト\「買物 イラスト」.files\意識高い大学生.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8190" y="1623797"/>
              <a:ext cx="1181482" cy="1286422"/>
            </a:xfrm>
            <a:prstGeom prst="rect">
              <a:avLst/>
            </a:prstGeom>
            <a:noFill/>
            <a:extLst>
              <a:ext uri="{909E8E84-426E-40DD-AFC4-6F175D3DCCD1}">
                <a14:hiddenFill xmlns:a14="http://schemas.microsoft.com/office/drawing/2010/main">
                  <a:solidFill>
                    <a:srgbClr val="FFFFFF"/>
                  </a:solidFill>
                </a14:hiddenFill>
              </a:ext>
            </a:extLst>
          </p:spPr>
        </p:pic>
        <p:sp>
          <p:nvSpPr>
            <p:cNvPr id="11" name="角丸四角形 10"/>
            <p:cNvSpPr/>
            <p:nvPr/>
          </p:nvSpPr>
          <p:spPr>
            <a:xfrm>
              <a:off x="4658356" y="1192211"/>
              <a:ext cx="4248472" cy="2592288"/>
            </a:xfrm>
            <a:prstGeom prst="roundRect">
              <a:avLst/>
            </a:prstGeom>
            <a:solidFill>
              <a:schemeClr val="accent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角丸四角形吹き出し 11"/>
            <p:cNvSpPr/>
            <p:nvPr/>
          </p:nvSpPr>
          <p:spPr>
            <a:xfrm>
              <a:off x="4970931" y="1329187"/>
              <a:ext cx="1728192" cy="930781"/>
            </a:xfrm>
            <a:prstGeom prst="wedgeRoundRectCallout">
              <a:avLst>
                <a:gd name="adj1" fmla="val 33719"/>
                <a:gd name="adj2" fmla="val 74837"/>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海外の通販</a:t>
              </a:r>
            </a:p>
            <a:p>
              <a:pPr algn="ctr"/>
              <a:r>
                <a:rPr lang="ja-JP" altLang="en-US" sz="1600" dirty="0">
                  <a:solidFill>
                    <a:prstClr val="black"/>
                  </a:solidFill>
                </a:rPr>
                <a:t>サイトで商品を選ぶ</a:t>
              </a:r>
              <a:r>
                <a:rPr lang="en-US" altLang="ja-JP" sz="1600" dirty="0">
                  <a:solidFill>
                    <a:prstClr val="black"/>
                  </a:solidFill>
                </a:rPr>
                <a:t>…</a:t>
              </a:r>
              <a:endParaRPr lang="ja-JP" altLang="en-US" sz="1600" dirty="0">
                <a:solidFill>
                  <a:prstClr val="black"/>
                </a:solidFill>
              </a:endParaRPr>
            </a:p>
          </p:txBody>
        </p:sp>
        <p:sp>
          <p:nvSpPr>
            <p:cNvPr id="13" name="角丸四角形吹き出し 12"/>
            <p:cNvSpPr/>
            <p:nvPr/>
          </p:nvSpPr>
          <p:spPr>
            <a:xfrm>
              <a:off x="6865786" y="1301227"/>
              <a:ext cx="1879158" cy="860282"/>
            </a:xfrm>
            <a:prstGeom prst="wedgeRoundRectCallout">
              <a:avLst>
                <a:gd name="adj1" fmla="val -45009"/>
                <a:gd name="adj2" fmla="val 63467"/>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フリマサイトで</a:t>
              </a:r>
            </a:p>
            <a:p>
              <a:pPr algn="ctr"/>
              <a:r>
                <a:rPr lang="ja-JP" altLang="en-US" sz="1600" dirty="0">
                  <a:solidFill>
                    <a:prstClr val="black"/>
                  </a:solidFill>
                </a:rPr>
                <a:t>紹介・転売</a:t>
              </a:r>
            </a:p>
          </p:txBody>
        </p:sp>
        <p:sp>
          <p:nvSpPr>
            <p:cNvPr id="14" name="円形吹き出し 6"/>
            <p:cNvSpPr/>
            <p:nvPr/>
          </p:nvSpPr>
          <p:spPr>
            <a:xfrm>
              <a:off x="4788024" y="2932261"/>
              <a:ext cx="1378458" cy="648572"/>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テキスト ボックス 14"/>
            <p:cNvSpPr txBox="1"/>
            <p:nvPr/>
          </p:nvSpPr>
          <p:spPr>
            <a:xfrm>
              <a:off x="3738764" y="3396167"/>
              <a:ext cx="288032" cy="369332"/>
            </a:xfrm>
            <a:prstGeom prst="rect">
              <a:avLst/>
            </a:prstGeom>
            <a:noFill/>
          </p:spPr>
          <p:txBody>
            <a:bodyPr wrap="square" rtlCol="0">
              <a:spAutoFit/>
            </a:bodyPr>
            <a:lstStyle/>
            <a:p>
              <a:r>
                <a:rPr lang="ja-JP" altLang="en-US" dirty="0">
                  <a:solidFill>
                    <a:prstClr val="black"/>
                  </a:solidFill>
                </a:rPr>
                <a:t>①</a:t>
              </a:r>
            </a:p>
          </p:txBody>
        </p:sp>
        <p:sp>
          <p:nvSpPr>
            <p:cNvPr id="16" name="テキスト ボックス 15"/>
            <p:cNvSpPr txBox="1"/>
            <p:nvPr/>
          </p:nvSpPr>
          <p:spPr>
            <a:xfrm>
              <a:off x="8402772" y="3230523"/>
              <a:ext cx="288032" cy="369332"/>
            </a:xfrm>
            <a:prstGeom prst="rect">
              <a:avLst/>
            </a:prstGeom>
            <a:noFill/>
          </p:spPr>
          <p:txBody>
            <a:bodyPr wrap="square" rtlCol="0">
              <a:spAutoFit/>
            </a:bodyPr>
            <a:lstStyle/>
            <a:p>
              <a:r>
                <a:rPr lang="ja-JP" altLang="en-US" dirty="0">
                  <a:solidFill>
                    <a:prstClr val="black"/>
                  </a:solidFill>
                </a:rPr>
                <a:t>②</a:t>
              </a:r>
            </a:p>
          </p:txBody>
        </p:sp>
        <p:pic>
          <p:nvPicPr>
            <p:cNvPr id="17" name="Picture 2" descr="F:\KINGSTON\くらしの一日講座\イラストいろいろ\イラスト\「買物 イラスト」.files\情報商材.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041613">
              <a:off x="1398109" y="2117826"/>
              <a:ext cx="741059" cy="741059"/>
            </a:xfrm>
            <a:prstGeom prst="rect">
              <a:avLst/>
            </a:prstGeom>
            <a:noFill/>
            <a:extLst>
              <a:ext uri="{909E8E84-426E-40DD-AFC4-6F175D3DCCD1}">
                <a14:hiddenFill xmlns:a14="http://schemas.microsoft.com/office/drawing/2010/main">
                  <a:solidFill>
                    <a:srgbClr val="FFFFFF"/>
                  </a:solidFill>
                </a14:hiddenFill>
              </a:ext>
            </a:extLst>
          </p:spPr>
        </p:pic>
        <p:sp>
          <p:nvSpPr>
            <p:cNvPr id="18" name="円形吹き出し 17"/>
            <p:cNvSpPr/>
            <p:nvPr/>
          </p:nvSpPr>
          <p:spPr>
            <a:xfrm>
              <a:off x="2547202" y="1336227"/>
              <a:ext cx="1631117" cy="825281"/>
            </a:xfrm>
            <a:prstGeom prst="wedgeEllipseCallout">
              <a:avLst>
                <a:gd name="adj1" fmla="val -71872"/>
                <a:gd name="adj2" fmla="val 37694"/>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誰でも稼げる</a:t>
              </a:r>
              <a:r>
                <a:rPr lang="en-US" altLang="ja-JP" sz="1600" dirty="0">
                  <a:solidFill>
                    <a:prstClr val="black"/>
                  </a:solidFill>
                </a:rPr>
                <a:t>!</a:t>
              </a:r>
            </a:p>
          </p:txBody>
        </p:sp>
        <p:sp>
          <p:nvSpPr>
            <p:cNvPr id="19" name="円形吹き出し 18"/>
            <p:cNvSpPr/>
            <p:nvPr/>
          </p:nvSpPr>
          <p:spPr>
            <a:xfrm>
              <a:off x="2555777" y="2519621"/>
              <a:ext cx="1622542" cy="1026373"/>
            </a:xfrm>
            <a:prstGeom prst="wedgeEllipseCallout">
              <a:avLst>
                <a:gd name="adj1" fmla="val -69257"/>
                <a:gd name="adj2" fmla="val -2514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600" dirty="0">
                <a:solidFill>
                  <a:prstClr val="black"/>
                </a:solidFill>
              </a:endParaRPr>
            </a:p>
          </p:txBody>
        </p:sp>
        <p:pic>
          <p:nvPicPr>
            <p:cNvPr id="20" name="Picture 2" descr="F:\消費生活センター　消費者教育\イラストいろいろ\presentation_slide_simple.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flipH="1">
              <a:off x="6444208" y="2198468"/>
              <a:ext cx="1770708" cy="1517491"/>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p:cNvSpPr txBox="1"/>
            <p:nvPr/>
          </p:nvSpPr>
          <p:spPr>
            <a:xfrm>
              <a:off x="4970930" y="3022774"/>
              <a:ext cx="1195551" cy="523220"/>
            </a:xfrm>
            <a:prstGeom prst="rect">
              <a:avLst/>
            </a:prstGeom>
            <a:noFill/>
          </p:spPr>
          <p:txBody>
            <a:bodyPr wrap="square" rtlCol="0">
              <a:spAutoFit/>
            </a:bodyPr>
            <a:lstStyle/>
            <a:p>
              <a:r>
                <a:rPr lang="ja-JP" altLang="en-US" sz="1400" dirty="0">
                  <a:latin typeface="HGPｺﾞｼｯｸE" panose="020B0900000000000000" pitchFamily="50" charset="-128"/>
                  <a:ea typeface="HGPｺﾞｼｯｸE" panose="020B0900000000000000" pitchFamily="50" charset="-128"/>
                </a:rPr>
                <a:t>無料セミナー</a:t>
              </a:r>
            </a:p>
            <a:p>
              <a:r>
                <a:rPr lang="ja-JP" altLang="en-US" sz="1400" dirty="0">
                  <a:latin typeface="HGPｺﾞｼｯｸE" panose="020B0900000000000000" pitchFamily="50" charset="-128"/>
                  <a:ea typeface="HGPｺﾞｼｯｸE" panose="020B0900000000000000" pitchFamily="50" charset="-128"/>
                </a:rPr>
                <a:t>　　参加中</a:t>
              </a:r>
              <a:endParaRPr kumimoji="1" lang="ja-JP" altLang="en-US" sz="1400" dirty="0">
                <a:latin typeface="HGPｺﾞｼｯｸE" panose="020B0900000000000000" pitchFamily="50" charset="-128"/>
                <a:ea typeface="HGPｺﾞｼｯｸE" panose="020B0900000000000000" pitchFamily="50" charset="-128"/>
              </a:endParaRPr>
            </a:p>
          </p:txBody>
        </p:sp>
      </p:grpSp>
      <p:sp>
        <p:nvSpPr>
          <p:cNvPr id="22" name="テキスト ボックス 21"/>
          <p:cNvSpPr txBox="1"/>
          <p:nvPr/>
        </p:nvSpPr>
        <p:spPr>
          <a:xfrm>
            <a:off x="2730652" y="2676525"/>
            <a:ext cx="1296144" cy="738664"/>
          </a:xfrm>
          <a:prstGeom prst="rect">
            <a:avLst/>
          </a:prstGeom>
          <a:noFill/>
        </p:spPr>
        <p:txBody>
          <a:bodyPr wrap="square" rtlCol="0">
            <a:spAutoFit/>
          </a:bodyPr>
          <a:lstStyle/>
          <a:p>
            <a:pPr lvl="0" algn="ctr"/>
            <a:r>
              <a:rPr lang="ja-JP" altLang="en-US" sz="1400" dirty="0">
                <a:solidFill>
                  <a:prstClr val="black"/>
                </a:solidFill>
              </a:rPr>
              <a:t>無料セミナー</a:t>
            </a:r>
            <a:endParaRPr lang="en-US" altLang="ja-JP" sz="1400" dirty="0">
              <a:solidFill>
                <a:prstClr val="black"/>
              </a:solidFill>
            </a:endParaRPr>
          </a:p>
          <a:p>
            <a:pPr lvl="0" algn="ctr"/>
            <a:r>
              <a:rPr lang="ja-JP" altLang="en-US" sz="1400" dirty="0">
                <a:solidFill>
                  <a:prstClr val="black"/>
                </a:solidFill>
              </a:rPr>
              <a:t>参加者</a:t>
            </a:r>
          </a:p>
          <a:p>
            <a:pPr lvl="0" algn="ctr"/>
            <a:r>
              <a:rPr lang="ja-JP" altLang="en-US" sz="1400" dirty="0">
                <a:solidFill>
                  <a:prstClr val="black"/>
                </a:solidFill>
              </a:rPr>
              <a:t>募集</a:t>
            </a:r>
            <a:r>
              <a:rPr lang="en-US" altLang="ja-JP" sz="1400" dirty="0">
                <a:solidFill>
                  <a:prstClr val="black"/>
                </a:solidFill>
              </a:rPr>
              <a:t>!!</a:t>
            </a:r>
          </a:p>
        </p:txBody>
      </p:sp>
      <p:sp>
        <p:nvSpPr>
          <p:cNvPr id="23" name="テキスト ボックス 22"/>
          <p:cNvSpPr txBox="1"/>
          <p:nvPr/>
        </p:nvSpPr>
        <p:spPr>
          <a:xfrm>
            <a:off x="5572970" y="6453336"/>
            <a:ext cx="2167381" cy="338554"/>
          </a:xfrm>
          <a:prstGeom prst="rect">
            <a:avLst/>
          </a:prstGeom>
          <a:noFill/>
        </p:spPr>
        <p:txBody>
          <a:bodyPr wrap="square" rtlCol="0">
            <a:spAutoFit/>
          </a:bodyPr>
          <a:lstStyle/>
          <a:p>
            <a:r>
              <a:rPr lang="en-US" altLang="ja-JP" sz="1600" dirty="0">
                <a:solidFill>
                  <a:srgbClr val="C9C2D1">
                    <a:shade val="50000"/>
                    <a:satMod val="200000"/>
                  </a:srgbClr>
                </a:solidFill>
                <a:latin typeface="ＭＳ ゴシック" panose="020B0609070205080204" pitchFamily="49" charset="-128"/>
                <a:ea typeface="ＭＳ ゴシック" panose="020B0609070205080204" pitchFamily="49" charset="-128"/>
              </a:rPr>
              <a:t>©</a:t>
            </a:r>
            <a:r>
              <a:rPr lang="en-US" altLang="ja-JP" sz="1100" dirty="0">
                <a:solidFill>
                  <a:srgbClr val="C9C2D1">
                    <a:shade val="50000"/>
                    <a:satMod val="200000"/>
                  </a:srgbClr>
                </a:solidFill>
                <a:latin typeface="ＭＳ ゴシック" panose="020B0609070205080204" pitchFamily="49" charset="-128"/>
                <a:ea typeface="ＭＳ ゴシック" panose="020B0609070205080204" pitchFamily="49" charset="-128"/>
              </a:rPr>
              <a:t>2020</a:t>
            </a:r>
            <a:r>
              <a:rPr lang="ja-JP" altLang="en-US" sz="1100" dirty="0">
                <a:solidFill>
                  <a:srgbClr val="C9C2D1">
                    <a:shade val="50000"/>
                    <a:satMod val="200000"/>
                  </a:srgbClr>
                </a:solidFill>
                <a:latin typeface="ＭＳ ゴシック" panose="020B0609070205080204" pitchFamily="49" charset="-128"/>
                <a:ea typeface="ＭＳ ゴシック" panose="020B0609070205080204" pitchFamily="49" charset="-128"/>
              </a:rPr>
              <a:t>滋賀県消費生活センター</a:t>
            </a:r>
          </a:p>
        </p:txBody>
      </p:sp>
    </p:spTree>
    <p:extLst>
      <p:ext uri="{BB962C8B-B14F-4D97-AF65-F5344CB8AC3E}">
        <p14:creationId xmlns:p14="http://schemas.microsoft.com/office/powerpoint/2010/main" val="4147789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808448559"/>
              </p:ext>
            </p:extLst>
          </p:nvPr>
        </p:nvGraphicFramePr>
        <p:xfrm>
          <a:off x="395535" y="1196753"/>
          <a:ext cx="8424936" cy="5400598"/>
        </p:xfrm>
        <a:graphic>
          <a:graphicData uri="http://schemas.openxmlformats.org/drawingml/2006/table">
            <a:tbl>
              <a:tblPr firstRow="1" bandRow="1">
                <a:tableStyleId>{69CF1AB2-1976-4502-BF36-3FF5EA218861}</a:tableStyleId>
              </a:tblPr>
              <a:tblGrid>
                <a:gridCol w="1512169">
                  <a:extLst>
                    <a:ext uri="{9D8B030D-6E8A-4147-A177-3AD203B41FA5}">
                      <a16:colId xmlns:a16="http://schemas.microsoft.com/office/drawing/2014/main" val="20000"/>
                    </a:ext>
                  </a:extLst>
                </a:gridCol>
                <a:gridCol w="4104455">
                  <a:extLst>
                    <a:ext uri="{9D8B030D-6E8A-4147-A177-3AD203B41FA5}">
                      <a16:colId xmlns:a16="http://schemas.microsoft.com/office/drawing/2014/main" val="20001"/>
                    </a:ext>
                  </a:extLst>
                </a:gridCol>
                <a:gridCol w="2808312">
                  <a:extLst>
                    <a:ext uri="{9D8B030D-6E8A-4147-A177-3AD203B41FA5}">
                      <a16:colId xmlns:a16="http://schemas.microsoft.com/office/drawing/2014/main" val="20002"/>
                    </a:ext>
                  </a:extLst>
                </a:gridCol>
              </a:tblGrid>
              <a:tr h="406494">
                <a:tc>
                  <a:txBody>
                    <a:bodyPr/>
                    <a:lstStyle/>
                    <a:p>
                      <a:r>
                        <a:rPr kumimoji="1" lang="ja-JP" altLang="en-US" dirty="0"/>
                        <a:t>◆課題</a:t>
                      </a:r>
                      <a:endParaRPr kumimoji="1" lang="ja-JP" altLang="en-US" dirty="0">
                        <a:latin typeface="HG丸ｺﾞｼｯｸM-PRO" pitchFamily="50" charset="-128"/>
                        <a:ea typeface="HG丸ｺﾞｼｯｸM-PRO" pitchFamily="50" charset="-128"/>
                      </a:endParaRPr>
                    </a:p>
                  </a:txBody>
                  <a:tcPr/>
                </a:tc>
                <a:tc>
                  <a:txBody>
                    <a:bodyPr/>
                    <a:lstStyle/>
                    <a:p>
                      <a:r>
                        <a:rPr kumimoji="1" lang="ja-JP" altLang="en-US" dirty="0"/>
                        <a:t>◆　あなたはどう考えますか</a:t>
                      </a:r>
                      <a:endParaRPr kumimoji="1" lang="ja-JP" altLang="en-US" dirty="0">
                        <a:latin typeface="HG丸ｺﾞｼｯｸM-PRO" pitchFamily="50" charset="-128"/>
                        <a:ea typeface="HG丸ｺﾞｼｯｸM-PRO" pitchFamily="50" charset="-128"/>
                      </a:endParaRPr>
                    </a:p>
                  </a:txBody>
                  <a:tcPr/>
                </a:tc>
                <a:tc>
                  <a:txBody>
                    <a:bodyPr/>
                    <a:lstStyle/>
                    <a:p>
                      <a:r>
                        <a:rPr kumimoji="1" lang="ja-JP" altLang="en-US" dirty="0"/>
                        <a:t>◆　意見交換・情報交換</a:t>
                      </a:r>
                      <a:endParaRPr kumimoji="1" lang="ja-JP" altLang="en-US" dirty="0">
                        <a:latin typeface="HG丸ｺﾞｼｯｸM-PRO" pitchFamily="50" charset="-128"/>
                        <a:ea typeface="HG丸ｺﾞｼｯｸM-PRO" pitchFamily="50" charset="-128"/>
                      </a:endParaRPr>
                    </a:p>
                  </a:txBody>
                  <a:tcPr/>
                </a:tc>
                <a:extLst>
                  <a:ext uri="{0D108BD9-81ED-4DB2-BD59-A6C34878D82A}">
                    <a16:rowId xmlns:a16="http://schemas.microsoft.com/office/drawing/2014/main" val="10000"/>
                  </a:ext>
                </a:extLst>
              </a:tr>
              <a:tr h="1248526">
                <a:tc>
                  <a:txBody>
                    <a:bodyPr/>
                    <a:lstStyle/>
                    <a:p>
                      <a:r>
                        <a:rPr kumimoji="1" lang="ja-JP" altLang="en-US" sz="1600" dirty="0"/>
                        <a:t>①勧誘内容の</a:t>
                      </a:r>
                    </a:p>
                    <a:p>
                      <a:r>
                        <a:rPr kumimoji="1" lang="ja-JP" altLang="en-US" sz="1600" dirty="0"/>
                        <a:t>　問題点は、</a:t>
                      </a:r>
                    </a:p>
                    <a:p>
                      <a:r>
                        <a:rPr kumimoji="1" lang="en-US" altLang="ja-JP" sz="1600" baseline="0" dirty="0"/>
                        <a:t>  </a:t>
                      </a:r>
                      <a:r>
                        <a:rPr kumimoji="1" lang="ja-JP" altLang="en-US" sz="1600" dirty="0"/>
                        <a:t>どこにある</a:t>
                      </a:r>
                      <a:r>
                        <a:rPr kumimoji="1" lang="en-US" altLang="ja-JP" sz="1600" dirty="0"/>
                        <a:t>?</a:t>
                      </a:r>
                    </a:p>
                    <a:p>
                      <a:endParaRPr kumimoji="1" lang="ja-JP" altLang="en-US" sz="1600" dirty="0">
                        <a:latin typeface="HG丸ｺﾞｼｯｸM-PRO" pitchFamily="50" charset="-128"/>
                        <a:ea typeface="HG丸ｺﾞｼｯｸM-PRO" pitchFamily="50" charset="-128"/>
                      </a:endParaRPr>
                    </a:p>
                  </a:txBody>
                  <a:tcPr anchor="ctr"/>
                </a:tc>
                <a:tc>
                  <a:txBody>
                    <a:bodyPr/>
                    <a:lstStyle/>
                    <a:p>
                      <a:r>
                        <a:rPr kumimoji="1" lang="ja-JP" altLang="en-US" sz="1600" dirty="0">
                          <a:latin typeface="HG丸ｺﾞｼｯｸM-PRO" pitchFamily="50" charset="-128"/>
                          <a:ea typeface="HG丸ｺﾞｼｯｸM-PRO" pitchFamily="50" charset="-128"/>
                        </a:rPr>
                        <a:t>・「誰でも稼げる」とは本当</a:t>
                      </a:r>
                      <a:r>
                        <a:rPr kumimoji="1" lang="en-US" altLang="ja-JP" sz="1600" dirty="0">
                          <a:latin typeface="HG丸ｺﾞｼｯｸM-PRO" pitchFamily="50" charset="-128"/>
                          <a:ea typeface="HG丸ｺﾞｼｯｸM-PRO" pitchFamily="50" charset="-128"/>
                        </a:rPr>
                        <a:t>?</a:t>
                      </a:r>
                    </a:p>
                    <a:p>
                      <a:r>
                        <a:rPr kumimoji="1" lang="ja-JP" altLang="en-US" sz="1600" dirty="0">
                          <a:latin typeface="HG丸ｺﾞｼｯｸM-PRO" pitchFamily="50" charset="-128"/>
                          <a:ea typeface="HG丸ｺﾞｼｯｸM-PRO" pitchFamily="50" charset="-128"/>
                        </a:rPr>
                        <a:t>・甘い言葉や嘘の言葉はない</a:t>
                      </a:r>
                      <a:r>
                        <a:rPr kumimoji="1" lang="en-US" altLang="ja-JP" sz="1600" dirty="0">
                          <a:latin typeface="HG丸ｺﾞｼｯｸM-PRO" pitchFamily="50" charset="-128"/>
                          <a:ea typeface="HG丸ｺﾞｼｯｸM-PRO" pitchFamily="50" charset="-128"/>
                        </a:rPr>
                        <a:t>?</a:t>
                      </a:r>
                      <a:endParaRPr kumimoji="1" lang="ja-JP" altLang="en-US" sz="1600" dirty="0">
                        <a:latin typeface="HG丸ｺﾞｼｯｸM-PRO" pitchFamily="50" charset="-128"/>
                        <a:ea typeface="HG丸ｺﾞｼｯｸM-PRO" pitchFamily="50" charset="-128"/>
                      </a:endParaRPr>
                    </a:p>
                    <a:p>
                      <a:r>
                        <a:rPr kumimoji="1" lang="ja-JP" altLang="en-US" sz="1600" dirty="0">
                          <a:latin typeface="HG丸ｺﾞｼｯｸM-PRO" pitchFamily="50" charset="-128"/>
                          <a:ea typeface="HG丸ｺﾞｼｯｸM-PRO" pitchFamily="50" charset="-128"/>
                        </a:rPr>
                        <a:t>・無料なら、行ってよい？</a:t>
                      </a:r>
                      <a:endParaRPr kumimoji="1" lang="en-US" altLang="ja-JP" sz="1600" dirty="0">
                        <a:latin typeface="HG丸ｺﾞｼｯｸM-PRO" pitchFamily="50" charset="-128"/>
                        <a:ea typeface="HG丸ｺﾞｼｯｸM-PRO" pitchFamily="50" charset="-128"/>
                      </a:endParaRPr>
                    </a:p>
                  </a:txBody>
                  <a:tcPr/>
                </a:tc>
                <a:tc>
                  <a:txBody>
                    <a:bodyPr/>
                    <a:lstStyle/>
                    <a:p>
                      <a:endParaRPr kumimoji="1" lang="ja-JP" altLang="en-US">
                        <a:latin typeface="HG丸ｺﾞｼｯｸM-PRO" pitchFamily="50" charset="-128"/>
                        <a:ea typeface="HG丸ｺﾞｼｯｸM-PRO" pitchFamily="50" charset="-128"/>
                      </a:endParaRPr>
                    </a:p>
                  </a:txBody>
                  <a:tcPr/>
                </a:tc>
                <a:extLst>
                  <a:ext uri="{0D108BD9-81ED-4DB2-BD59-A6C34878D82A}">
                    <a16:rowId xmlns:a16="http://schemas.microsoft.com/office/drawing/2014/main" val="10001"/>
                  </a:ext>
                </a:extLst>
              </a:tr>
              <a:tr h="1248526">
                <a:tc>
                  <a:txBody>
                    <a:bodyPr/>
                    <a:lstStyle/>
                    <a:p>
                      <a:r>
                        <a:rPr kumimoji="1" lang="ja-JP" altLang="en-US" sz="1600" dirty="0"/>
                        <a:t>②考える</a:t>
                      </a:r>
                    </a:p>
                    <a:p>
                      <a:r>
                        <a:rPr kumimoji="1" lang="en-US" altLang="ja-JP" sz="1600" baseline="0" dirty="0"/>
                        <a:t>   </a:t>
                      </a:r>
                      <a:r>
                        <a:rPr kumimoji="1" lang="ja-JP" altLang="en-US" sz="1600" dirty="0"/>
                        <a:t>ポイント</a:t>
                      </a:r>
                    </a:p>
                    <a:p>
                      <a:r>
                        <a:rPr kumimoji="1" lang="en-US" altLang="ja-JP" sz="1600" dirty="0"/>
                        <a:t>  (</a:t>
                      </a:r>
                      <a:r>
                        <a:rPr kumimoji="1" lang="ja-JP" altLang="en-US" sz="1600" dirty="0"/>
                        <a:t>ヒント</a:t>
                      </a:r>
                      <a:r>
                        <a:rPr kumimoji="1" lang="en-US" altLang="ja-JP" sz="1600" dirty="0"/>
                        <a:t>)</a:t>
                      </a:r>
                      <a:endParaRPr kumimoji="1" lang="ja-JP" altLang="en-US" sz="1600" dirty="0">
                        <a:latin typeface="HG丸ｺﾞｼｯｸM-PRO" pitchFamily="50" charset="-128"/>
                        <a:ea typeface="HG丸ｺﾞｼｯｸM-PRO" pitchFamily="50" charset="-128"/>
                      </a:endParaRPr>
                    </a:p>
                  </a:txBody>
                  <a:tcPr anchor="ctr"/>
                </a:tc>
                <a:tc>
                  <a:txBody>
                    <a:bodyPr/>
                    <a:lstStyle/>
                    <a:p>
                      <a:r>
                        <a:rPr kumimoji="1" lang="ja-JP" altLang="en-US" sz="1600" dirty="0">
                          <a:latin typeface="HG丸ｺﾞｼｯｸM-PRO" pitchFamily="50" charset="-128"/>
                          <a:ea typeface="HG丸ｺﾞｼｯｸM-PRO" pitchFamily="50" charset="-128"/>
                        </a:rPr>
                        <a:t>・契約時に必要なこと</a:t>
                      </a:r>
                      <a:r>
                        <a:rPr kumimoji="1" lang="en-US" altLang="ja-JP" sz="1600" dirty="0">
                          <a:latin typeface="HG丸ｺﾞｼｯｸM-PRO" pitchFamily="50" charset="-128"/>
                          <a:ea typeface="HG丸ｺﾞｼｯｸM-PRO" pitchFamily="50" charset="-128"/>
                        </a:rPr>
                        <a:t>(</a:t>
                      </a:r>
                      <a:r>
                        <a:rPr kumimoji="1" lang="ja-JP" altLang="en-US" sz="1600" dirty="0">
                          <a:latin typeface="HG丸ｺﾞｼｯｸM-PRO" pitchFamily="50" charset="-128"/>
                          <a:ea typeface="HG丸ｺﾞｼｯｸM-PRO" pitchFamily="50" charset="-128"/>
                        </a:rPr>
                        <a:t>内容の説明等</a:t>
                      </a:r>
                      <a:r>
                        <a:rPr kumimoji="1" lang="en-US" altLang="ja-JP" sz="1600" dirty="0">
                          <a:latin typeface="HG丸ｺﾞｼｯｸM-PRO" pitchFamily="50" charset="-128"/>
                          <a:ea typeface="HG丸ｺﾞｼｯｸM-PRO" pitchFamily="50" charset="-128"/>
                        </a:rPr>
                        <a:t>)</a:t>
                      </a:r>
                      <a:endParaRPr kumimoji="1" lang="ja-JP" altLang="en-US" sz="1600" dirty="0">
                        <a:latin typeface="HG丸ｺﾞｼｯｸM-PRO" pitchFamily="50" charset="-128"/>
                        <a:ea typeface="HG丸ｺﾞｼｯｸM-PRO" pitchFamily="50" charset="-128"/>
                      </a:endParaRPr>
                    </a:p>
                    <a:p>
                      <a:r>
                        <a:rPr kumimoji="1" lang="ja-JP" altLang="en-US" sz="1600" dirty="0">
                          <a:latin typeface="HG丸ｺﾞｼｯｸM-PRO" pitchFamily="50" charset="-128"/>
                          <a:ea typeface="HG丸ｺﾞｼｯｸM-PRO" pitchFamily="50" charset="-128"/>
                        </a:rPr>
                        <a:t>・高額支払い</a:t>
                      </a:r>
                    </a:p>
                    <a:p>
                      <a:endParaRPr kumimoji="1" lang="ja-JP" altLang="en-US" sz="1600" dirty="0">
                        <a:latin typeface="HG丸ｺﾞｼｯｸM-PRO" pitchFamily="50" charset="-128"/>
                        <a:ea typeface="HG丸ｺﾞｼｯｸM-PRO" pitchFamily="50" charset="-128"/>
                      </a:endParaRPr>
                    </a:p>
                  </a:txBody>
                  <a:tcPr/>
                </a:tc>
                <a:tc>
                  <a:txBody>
                    <a:bodyPr/>
                    <a:lstStyle/>
                    <a:p>
                      <a:endParaRPr kumimoji="1" lang="ja-JP" altLang="en-US">
                        <a:latin typeface="HG丸ｺﾞｼｯｸM-PRO" pitchFamily="50" charset="-128"/>
                        <a:ea typeface="HG丸ｺﾞｼｯｸM-PRO" pitchFamily="50" charset="-128"/>
                      </a:endParaRPr>
                    </a:p>
                  </a:txBody>
                  <a:tcPr/>
                </a:tc>
                <a:extLst>
                  <a:ext uri="{0D108BD9-81ED-4DB2-BD59-A6C34878D82A}">
                    <a16:rowId xmlns:a16="http://schemas.microsoft.com/office/drawing/2014/main" val="10002"/>
                  </a:ext>
                </a:extLst>
              </a:tr>
              <a:tr h="1248526">
                <a:tc>
                  <a:txBody>
                    <a:bodyPr/>
                    <a:lstStyle/>
                    <a:p>
                      <a:r>
                        <a:rPr kumimoji="1" lang="ja-JP" altLang="en-US" sz="1600" dirty="0"/>
                        <a:t>③契約して</a:t>
                      </a:r>
                    </a:p>
                    <a:p>
                      <a:r>
                        <a:rPr kumimoji="1" lang="ja-JP" altLang="en-US" sz="1600" dirty="0"/>
                        <a:t>　しまったら</a:t>
                      </a:r>
                      <a:r>
                        <a:rPr kumimoji="1" lang="en-US" altLang="ja-JP" sz="1600" dirty="0"/>
                        <a:t>?</a:t>
                      </a:r>
                      <a:endParaRPr kumimoji="1" lang="en-US" altLang="ja-JP" sz="1600" dirty="0">
                        <a:latin typeface="HG丸ｺﾞｼｯｸM-PRO" pitchFamily="50" charset="-128"/>
                        <a:ea typeface="HG丸ｺﾞｼｯｸM-PRO" pitchFamily="50" charset="-128"/>
                      </a:endParaRPr>
                    </a:p>
                  </a:txBody>
                  <a:tcPr anchor="ctr"/>
                </a:tc>
                <a:tc>
                  <a:txBody>
                    <a:bodyPr/>
                    <a:lstStyle/>
                    <a:p>
                      <a:r>
                        <a:rPr kumimoji="1" lang="ja-JP" altLang="en-US" sz="1600" dirty="0">
                          <a:latin typeface="HG丸ｺﾞｼｯｸM-PRO" pitchFamily="50" charset="-128"/>
                          <a:ea typeface="HG丸ｺﾞｼｯｸM-PRO" pitchFamily="50" charset="-128"/>
                        </a:rPr>
                        <a:t>・クーリング・オフは</a:t>
                      </a:r>
                      <a:endParaRPr kumimoji="1" lang="en-US" altLang="ja-JP" sz="1600" dirty="0">
                        <a:latin typeface="HG丸ｺﾞｼｯｸM-PRO" pitchFamily="50" charset="-128"/>
                        <a:ea typeface="HG丸ｺﾞｼｯｸM-PRO" pitchFamily="50" charset="-128"/>
                      </a:endParaRPr>
                    </a:p>
                    <a:p>
                      <a:r>
                        <a:rPr kumimoji="1" lang="ja-JP" altLang="en-US" sz="1600" dirty="0">
                          <a:latin typeface="HG丸ｺﾞｼｯｸM-PRO" pitchFamily="50" charset="-128"/>
                          <a:ea typeface="HG丸ｺﾞｼｯｸM-PRO" pitchFamily="50" charset="-128"/>
                        </a:rPr>
                        <a:t>　できないでしょうか？</a:t>
                      </a:r>
                    </a:p>
                    <a:p>
                      <a:r>
                        <a:rPr kumimoji="1" lang="ja-JP" altLang="en-US" sz="1600" dirty="0">
                          <a:latin typeface="HG丸ｺﾞｼｯｸM-PRO" pitchFamily="50" charset="-128"/>
                          <a:ea typeface="HG丸ｺﾞｼｯｸM-PRO" pitchFamily="50" charset="-128"/>
                        </a:rPr>
                        <a:t>・相談してみましょう。</a:t>
                      </a:r>
                      <a:endParaRPr kumimoji="1" lang="en-US" altLang="ja-JP" sz="1600" dirty="0">
                        <a:latin typeface="HG丸ｺﾞｼｯｸM-PRO" pitchFamily="50" charset="-128"/>
                        <a:ea typeface="HG丸ｺﾞｼｯｸM-PRO" pitchFamily="50" charset="-128"/>
                      </a:endParaRPr>
                    </a:p>
                  </a:txBody>
                  <a:tcPr/>
                </a:tc>
                <a:tc>
                  <a:txBody>
                    <a:bodyPr/>
                    <a:lstStyle/>
                    <a:p>
                      <a:endParaRPr kumimoji="1" lang="ja-JP" altLang="en-US" dirty="0">
                        <a:latin typeface="HG丸ｺﾞｼｯｸM-PRO" pitchFamily="50" charset="-128"/>
                        <a:ea typeface="HG丸ｺﾞｼｯｸM-PRO" pitchFamily="50" charset="-128"/>
                      </a:endParaRPr>
                    </a:p>
                  </a:txBody>
                  <a:tcPr/>
                </a:tc>
                <a:extLst>
                  <a:ext uri="{0D108BD9-81ED-4DB2-BD59-A6C34878D82A}">
                    <a16:rowId xmlns:a16="http://schemas.microsoft.com/office/drawing/2014/main" val="10003"/>
                  </a:ext>
                </a:extLst>
              </a:tr>
              <a:tr h="1248526">
                <a:tc>
                  <a:txBody>
                    <a:bodyPr/>
                    <a:lstStyle/>
                    <a:p>
                      <a:r>
                        <a:rPr kumimoji="1" lang="ja-JP" altLang="en-US" sz="1600" dirty="0"/>
                        <a:t>④トラブルに</a:t>
                      </a:r>
                      <a:endParaRPr kumimoji="1" lang="en-US" altLang="ja-JP" sz="1600" dirty="0"/>
                    </a:p>
                    <a:p>
                      <a:r>
                        <a:rPr kumimoji="1" lang="en-US" altLang="ja-JP" sz="1600" dirty="0"/>
                        <a:t>  </a:t>
                      </a:r>
                      <a:r>
                        <a:rPr kumimoji="1" lang="ja-JP" altLang="en-US" sz="1600" dirty="0"/>
                        <a:t>ならない為</a:t>
                      </a:r>
                      <a:endParaRPr kumimoji="1" lang="en-US" altLang="ja-JP" sz="1600" dirty="0"/>
                    </a:p>
                    <a:p>
                      <a:r>
                        <a:rPr kumimoji="1" lang="en-US" altLang="ja-JP" sz="1600" dirty="0"/>
                        <a:t>  </a:t>
                      </a:r>
                      <a:r>
                        <a:rPr kumimoji="1" lang="ja-JP" altLang="en-US" sz="1600" dirty="0" err="1"/>
                        <a:t>には</a:t>
                      </a:r>
                      <a:r>
                        <a:rPr kumimoji="1" lang="en-US" altLang="ja-JP" sz="1600" dirty="0"/>
                        <a:t>?</a:t>
                      </a:r>
                      <a:endParaRPr kumimoji="1" lang="ja-JP" altLang="en-US" sz="1600" dirty="0">
                        <a:latin typeface="HG丸ｺﾞｼｯｸM-PRO" pitchFamily="50" charset="-128"/>
                        <a:ea typeface="HG丸ｺﾞｼｯｸM-PRO" pitchFamily="50" charset="-128"/>
                      </a:endParaRPr>
                    </a:p>
                  </a:txBody>
                  <a:tcPr anchor="ctr"/>
                </a:tc>
                <a:tc>
                  <a:txBody>
                    <a:bodyPr/>
                    <a:lstStyle/>
                    <a:p>
                      <a:pPr marL="0" marR="0" indent="0" algn="l" defTabSz="914070" rtl="0" eaLnBrk="1" fontAlgn="auto" latinLnBrk="0" hangingPunct="1">
                        <a:lnSpc>
                          <a:spcPct val="100000"/>
                        </a:lnSpc>
                        <a:spcBef>
                          <a:spcPts val="0"/>
                        </a:spcBef>
                        <a:spcAft>
                          <a:spcPts val="0"/>
                        </a:spcAft>
                        <a:buClrTx/>
                        <a:buSzTx/>
                        <a:buFontTx/>
                        <a:buNone/>
                        <a:tabLst/>
                        <a:defRPr/>
                      </a:pPr>
                      <a:r>
                        <a:rPr kumimoji="1" lang="ja-JP" altLang="en-US" sz="1600" dirty="0">
                          <a:latin typeface="HG丸ｺﾞｼｯｸM-PRO" pitchFamily="50" charset="-128"/>
                          <a:ea typeface="HG丸ｺﾞｼｯｸM-PRO" pitchFamily="50" charset="-128"/>
                        </a:rPr>
                        <a:t>・甘い言葉を信じてもいい</a:t>
                      </a:r>
                      <a:r>
                        <a:rPr kumimoji="1" lang="en-US" altLang="ja-JP" sz="1600" dirty="0">
                          <a:latin typeface="HG丸ｺﾞｼｯｸM-PRO" pitchFamily="50" charset="-128"/>
                          <a:ea typeface="HG丸ｺﾞｼｯｸM-PRO" pitchFamily="50" charset="-128"/>
                        </a:rPr>
                        <a:t>?</a:t>
                      </a:r>
                      <a:endParaRPr kumimoji="1" lang="ja-JP" altLang="en-US" sz="1600" dirty="0">
                        <a:latin typeface="HG丸ｺﾞｼｯｸM-PRO" pitchFamily="50" charset="-128"/>
                        <a:ea typeface="HG丸ｺﾞｼｯｸM-PRO" pitchFamily="50" charset="-128"/>
                      </a:endParaRPr>
                    </a:p>
                    <a:p>
                      <a:pPr marL="0" marR="0" indent="0" algn="l" defTabSz="914070" rtl="0" eaLnBrk="1" fontAlgn="auto" latinLnBrk="0" hangingPunct="1">
                        <a:lnSpc>
                          <a:spcPct val="100000"/>
                        </a:lnSpc>
                        <a:spcBef>
                          <a:spcPts val="0"/>
                        </a:spcBef>
                        <a:spcAft>
                          <a:spcPts val="0"/>
                        </a:spcAft>
                        <a:buClrTx/>
                        <a:buSzTx/>
                        <a:buFontTx/>
                        <a:buNone/>
                        <a:tabLst/>
                        <a:defRPr/>
                      </a:pPr>
                      <a:r>
                        <a:rPr kumimoji="1" lang="ja-JP" altLang="en-US" sz="1600" dirty="0">
                          <a:latin typeface="HG丸ｺﾞｼｯｸM-PRO" pitchFamily="50" charset="-128"/>
                          <a:ea typeface="HG丸ｺﾞｼｯｸM-PRO" pitchFamily="50" charset="-128"/>
                        </a:rPr>
                        <a:t>・すぐに契約していい？</a:t>
                      </a:r>
                      <a:endParaRPr kumimoji="1" lang="en-US" altLang="ja-JP" sz="1600" dirty="0">
                        <a:latin typeface="HG丸ｺﾞｼｯｸM-PRO" pitchFamily="50" charset="-128"/>
                        <a:ea typeface="HG丸ｺﾞｼｯｸM-PRO" pitchFamily="50" charset="-128"/>
                      </a:endParaRPr>
                    </a:p>
                    <a:p>
                      <a:endParaRPr kumimoji="1" lang="ja-JP" altLang="en-US" dirty="0">
                        <a:latin typeface="HG丸ｺﾞｼｯｸM-PRO" pitchFamily="50" charset="-128"/>
                        <a:ea typeface="HG丸ｺﾞｼｯｸM-PRO" pitchFamily="50" charset="-128"/>
                      </a:endParaRPr>
                    </a:p>
                  </a:txBody>
                  <a:tcPr/>
                </a:tc>
                <a:tc>
                  <a:txBody>
                    <a:bodyPr/>
                    <a:lstStyle/>
                    <a:p>
                      <a:endParaRPr kumimoji="1" lang="ja-JP" altLang="en-US" dirty="0">
                        <a:latin typeface="HG丸ｺﾞｼｯｸM-PRO" pitchFamily="50" charset="-128"/>
                        <a:ea typeface="HG丸ｺﾞｼｯｸM-PRO" pitchFamily="50" charset="-128"/>
                      </a:endParaRPr>
                    </a:p>
                  </a:txBody>
                  <a:tcPr/>
                </a:tc>
                <a:extLst>
                  <a:ext uri="{0D108BD9-81ED-4DB2-BD59-A6C34878D82A}">
                    <a16:rowId xmlns:a16="http://schemas.microsoft.com/office/drawing/2014/main" val="10004"/>
                  </a:ext>
                </a:extLst>
              </a:tr>
            </a:tbl>
          </a:graphicData>
        </a:graphic>
      </p:graphicFrame>
      <p:sp>
        <p:nvSpPr>
          <p:cNvPr id="4" name="正方形/長方形 3"/>
          <p:cNvSpPr/>
          <p:nvPr/>
        </p:nvSpPr>
        <p:spPr>
          <a:xfrm>
            <a:off x="0" y="0"/>
            <a:ext cx="9144000" cy="98072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4000" dirty="0">
                <a:solidFill>
                  <a:prstClr val="black"/>
                </a:solidFill>
                <a:latin typeface="HGPｺﾞｼｯｸE" panose="020B0900000000000000" pitchFamily="50" charset="-128"/>
                <a:ea typeface="HGPｺﾞｼｯｸE" panose="020B0900000000000000" pitchFamily="50" charset="-128"/>
              </a:rPr>
              <a:t>テーマ②</a:t>
            </a: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4000" dirty="0">
                <a:solidFill>
                  <a:prstClr val="black"/>
                </a:solidFill>
                <a:latin typeface="HGPｺﾞｼｯｸE" panose="020B0900000000000000" pitchFamily="50" charset="-128"/>
                <a:ea typeface="HGPｺﾞｼｯｸE" panose="020B0900000000000000" pitchFamily="50" charset="-128"/>
              </a:rPr>
              <a:t> 「誰でも稼げるセミナー</a:t>
            </a: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4000" dirty="0">
                <a:solidFill>
                  <a:prstClr val="black"/>
                </a:solidFill>
                <a:latin typeface="HGPｺﾞｼｯｸE" panose="020B0900000000000000" pitchFamily="50" charset="-128"/>
                <a:ea typeface="HGPｺﾞｼｯｸE" panose="020B0900000000000000" pitchFamily="50" charset="-128"/>
              </a:rPr>
              <a:t>」</a:t>
            </a:r>
            <a:endParaRPr lang="en-US" altLang="ja-JP" sz="4000" dirty="0">
              <a:solidFill>
                <a:prstClr val="black"/>
              </a:solidFill>
              <a:latin typeface="HGPｺﾞｼｯｸE" panose="020B0900000000000000" pitchFamily="50" charset="-128"/>
              <a:ea typeface="HGPｺﾞｼｯｸE" panose="020B0900000000000000" pitchFamily="50" charset="-128"/>
            </a:endParaRPr>
          </a:p>
        </p:txBody>
      </p:sp>
      <p:sp>
        <p:nvSpPr>
          <p:cNvPr id="6" name="テキスト ボックス 5"/>
          <p:cNvSpPr txBox="1"/>
          <p:nvPr/>
        </p:nvSpPr>
        <p:spPr>
          <a:xfrm>
            <a:off x="5580112" y="6518194"/>
            <a:ext cx="2167381" cy="338554"/>
          </a:xfrm>
          <a:prstGeom prst="rect">
            <a:avLst/>
          </a:prstGeom>
          <a:noFill/>
        </p:spPr>
        <p:txBody>
          <a:bodyPr wrap="square" rtlCol="0">
            <a:spAutoFit/>
          </a:bodyPr>
          <a:lstStyle/>
          <a:p>
            <a:r>
              <a:rPr lang="en-US" altLang="ja-JP" sz="1600" dirty="0">
                <a:solidFill>
                  <a:srgbClr val="C9C2D1">
                    <a:shade val="50000"/>
                    <a:satMod val="200000"/>
                  </a:srgbClr>
                </a:solidFill>
                <a:latin typeface="ＭＳ ゴシック" panose="020B0609070205080204" pitchFamily="49" charset="-128"/>
                <a:ea typeface="ＭＳ ゴシック" panose="020B0609070205080204" pitchFamily="49" charset="-128"/>
              </a:rPr>
              <a:t>©</a:t>
            </a:r>
            <a:r>
              <a:rPr lang="en-US" altLang="ja-JP" sz="1100" dirty="0">
                <a:solidFill>
                  <a:srgbClr val="C9C2D1">
                    <a:shade val="50000"/>
                    <a:satMod val="200000"/>
                  </a:srgbClr>
                </a:solidFill>
                <a:latin typeface="ＭＳ ゴシック" panose="020B0609070205080204" pitchFamily="49" charset="-128"/>
                <a:ea typeface="ＭＳ ゴシック" panose="020B0609070205080204" pitchFamily="49" charset="-128"/>
              </a:rPr>
              <a:t>2020</a:t>
            </a:r>
            <a:r>
              <a:rPr lang="ja-JP" altLang="en-US" sz="1100" dirty="0">
                <a:solidFill>
                  <a:srgbClr val="C9C2D1">
                    <a:shade val="50000"/>
                    <a:satMod val="200000"/>
                  </a:srgbClr>
                </a:solidFill>
                <a:latin typeface="ＭＳ ゴシック" panose="020B0609070205080204" pitchFamily="49" charset="-128"/>
                <a:ea typeface="ＭＳ ゴシック" panose="020B0609070205080204" pitchFamily="49" charset="-128"/>
              </a:rPr>
              <a:t>滋賀県消費生活センター</a:t>
            </a:r>
          </a:p>
        </p:txBody>
      </p:sp>
    </p:spTree>
    <p:extLst>
      <p:ext uri="{BB962C8B-B14F-4D97-AF65-F5344CB8AC3E}">
        <p14:creationId xmlns:p14="http://schemas.microsoft.com/office/powerpoint/2010/main" val="3355431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23527" y="1268761"/>
            <a:ext cx="8404603" cy="151216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21" name="角丸四角形 20"/>
          <p:cNvSpPr/>
          <p:nvPr/>
        </p:nvSpPr>
        <p:spPr>
          <a:xfrm>
            <a:off x="339904" y="3154489"/>
            <a:ext cx="8388225" cy="137396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22" name="角丸四角形 21"/>
          <p:cNvSpPr/>
          <p:nvPr/>
        </p:nvSpPr>
        <p:spPr>
          <a:xfrm>
            <a:off x="312294" y="4797151"/>
            <a:ext cx="8400096" cy="172819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5" name="テキスト ボックス 4"/>
          <p:cNvSpPr txBox="1"/>
          <p:nvPr/>
        </p:nvSpPr>
        <p:spPr>
          <a:xfrm>
            <a:off x="467544" y="1547791"/>
            <a:ext cx="3960440" cy="1015663"/>
          </a:xfrm>
          <a:prstGeom prst="rect">
            <a:avLst/>
          </a:prstGeom>
          <a:noFill/>
        </p:spPr>
        <p:txBody>
          <a:bodyPr wrap="square" rtlCol="0">
            <a:spAutoFit/>
          </a:bodyPr>
          <a:lstStyle/>
          <a:p>
            <a:r>
              <a:rPr lang="ja-JP" altLang="en-US" sz="2000" dirty="0">
                <a:solidFill>
                  <a:prstClr val="black"/>
                </a:solidFill>
                <a:latin typeface="HG丸ｺﾞｼｯｸM-PRO" pitchFamily="50" charset="-128"/>
                <a:ea typeface="HG丸ｺﾞｼｯｸM-PRO" pitchFamily="50" charset="-128"/>
              </a:rPr>
              <a:t>①「誰でも稼げる」「</a:t>
            </a:r>
            <a:r>
              <a:rPr lang="en-US" altLang="ja-JP" sz="2000" dirty="0">
                <a:solidFill>
                  <a:prstClr val="black"/>
                </a:solidFill>
                <a:latin typeface="HG丸ｺﾞｼｯｸM-PRO" pitchFamily="50" charset="-128"/>
                <a:ea typeface="HG丸ｺﾞｼｯｸM-PRO" pitchFamily="50" charset="-128"/>
              </a:rPr>
              <a:t>300</a:t>
            </a:r>
            <a:r>
              <a:rPr lang="ja-JP" altLang="en-US" sz="2000" dirty="0">
                <a:solidFill>
                  <a:prstClr val="black"/>
                </a:solidFill>
                <a:latin typeface="HG丸ｺﾞｼｯｸM-PRO" pitchFamily="50" charset="-128"/>
                <a:ea typeface="HG丸ｺﾞｼｯｸM-PRO" pitchFamily="50" charset="-128"/>
              </a:rPr>
              <a:t>万円　　</a:t>
            </a:r>
          </a:p>
          <a:p>
            <a:r>
              <a:rPr lang="ja-JP" altLang="en-US" sz="2000" dirty="0">
                <a:solidFill>
                  <a:prstClr val="black"/>
                </a:solidFill>
                <a:latin typeface="HG丸ｺﾞｼｯｸM-PRO" pitchFamily="50" charset="-128"/>
                <a:ea typeface="HG丸ｺﾞｼｯｸM-PRO" pitchFamily="50" charset="-128"/>
              </a:rPr>
              <a:t>　　儲かる」って</a:t>
            </a:r>
          </a:p>
          <a:p>
            <a:r>
              <a:rPr lang="ja-JP" altLang="en-US" sz="2000" dirty="0">
                <a:solidFill>
                  <a:prstClr val="black"/>
                </a:solidFill>
                <a:latin typeface="HG丸ｺﾞｼｯｸM-PRO" pitchFamily="50" charset="-128"/>
                <a:ea typeface="HG丸ｺﾞｼｯｸM-PRO" pitchFamily="50" charset="-128"/>
              </a:rPr>
              <a:t>　　　　本当でしょうか</a:t>
            </a:r>
            <a:r>
              <a:rPr lang="en-US" altLang="ja-JP" sz="2000" dirty="0">
                <a:solidFill>
                  <a:prstClr val="black"/>
                </a:solidFill>
                <a:latin typeface="HG丸ｺﾞｼｯｸM-PRO" pitchFamily="50" charset="-128"/>
                <a:ea typeface="HG丸ｺﾞｼｯｸM-PRO" pitchFamily="50" charset="-128"/>
              </a:rPr>
              <a:t>…</a:t>
            </a:r>
            <a:endParaRPr lang="ja-JP" altLang="en-US" sz="2000" dirty="0">
              <a:solidFill>
                <a:prstClr val="black"/>
              </a:solidFill>
              <a:latin typeface="HG丸ｺﾞｼｯｸM-PRO" pitchFamily="50" charset="-128"/>
              <a:ea typeface="HG丸ｺﾞｼｯｸM-PRO" pitchFamily="50" charset="-128"/>
            </a:endParaRPr>
          </a:p>
        </p:txBody>
      </p:sp>
      <p:sp>
        <p:nvSpPr>
          <p:cNvPr id="12" name="テキスト ボックス 11"/>
          <p:cNvSpPr txBox="1"/>
          <p:nvPr/>
        </p:nvSpPr>
        <p:spPr>
          <a:xfrm>
            <a:off x="5343618" y="1547791"/>
            <a:ext cx="3127182" cy="954107"/>
          </a:xfrm>
          <a:prstGeom prst="rect">
            <a:avLst/>
          </a:prstGeom>
          <a:noFill/>
        </p:spPr>
        <p:txBody>
          <a:bodyPr wrap="square" rtlCol="0">
            <a:spAutoFit/>
          </a:bodyPr>
          <a:lstStyle/>
          <a:p>
            <a:r>
              <a:rPr lang="ja-JP" altLang="en-US" sz="2800" dirty="0">
                <a:solidFill>
                  <a:srgbClr val="FF0000"/>
                </a:solidFill>
              </a:rPr>
              <a:t>世の中、うまい話はありません。</a:t>
            </a:r>
            <a:endParaRPr lang="ja-JP" altLang="en-US" sz="2800" dirty="0">
              <a:solidFill>
                <a:prstClr val="black"/>
              </a:solidFill>
            </a:endParaRPr>
          </a:p>
        </p:txBody>
      </p:sp>
      <p:sp>
        <p:nvSpPr>
          <p:cNvPr id="6" name="右矢印 5"/>
          <p:cNvSpPr/>
          <p:nvPr/>
        </p:nvSpPr>
        <p:spPr>
          <a:xfrm>
            <a:off x="4355976" y="1514243"/>
            <a:ext cx="792088" cy="5557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テキスト ボックス 12"/>
          <p:cNvSpPr txBox="1"/>
          <p:nvPr/>
        </p:nvSpPr>
        <p:spPr>
          <a:xfrm>
            <a:off x="467544" y="3333639"/>
            <a:ext cx="3960440" cy="1015663"/>
          </a:xfrm>
          <a:prstGeom prst="rect">
            <a:avLst/>
          </a:prstGeom>
          <a:noFill/>
        </p:spPr>
        <p:txBody>
          <a:bodyPr wrap="square" rtlCol="0">
            <a:spAutoFit/>
          </a:bodyPr>
          <a:lstStyle/>
          <a:p>
            <a:r>
              <a:rPr lang="ja-JP" altLang="en-US" sz="2000" dirty="0">
                <a:solidFill>
                  <a:prstClr val="black"/>
                </a:solidFill>
                <a:latin typeface="HG丸ｺﾞｼｯｸM-PRO" pitchFamily="50" charset="-128"/>
                <a:ea typeface="HG丸ｺﾞｼｯｸM-PRO" pitchFamily="50" charset="-128"/>
              </a:rPr>
              <a:t>②「スキルアップセミナー」</a:t>
            </a:r>
          </a:p>
          <a:p>
            <a:r>
              <a:rPr lang="ja-JP" altLang="en-US" sz="2000" dirty="0">
                <a:solidFill>
                  <a:prstClr val="black"/>
                </a:solidFill>
                <a:latin typeface="HG丸ｺﾞｼｯｸM-PRO" pitchFamily="50" charset="-128"/>
                <a:ea typeface="HG丸ｺﾞｼｯｸM-PRO" pitchFamily="50" charset="-128"/>
              </a:rPr>
              <a:t>　　を受ければ</a:t>
            </a:r>
          </a:p>
          <a:p>
            <a:r>
              <a:rPr lang="ja-JP" altLang="en-US" sz="2000" dirty="0">
                <a:solidFill>
                  <a:prstClr val="black"/>
                </a:solidFill>
                <a:latin typeface="HG丸ｺﾞｼｯｸM-PRO" pitchFamily="50" charset="-128"/>
                <a:ea typeface="HG丸ｺﾞｼｯｸM-PRO" pitchFamily="50" charset="-128"/>
              </a:rPr>
              <a:t>　　　収入は間違いなし</a:t>
            </a:r>
            <a:r>
              <a:rPr lang="en-US" altLang="ja-JP" sz="2000" dirty="0">
                <a:solidFill>
                  <a:prstClr val="black"/>
                </a:solidFill>
                <a:latin typeface="HG丸ｺﾞｼｯｸM-PRO" pitchFamily="50" charset="-128"/>
                <a:ea typeface="HG丸ｺﾞｼｯｸM-PRO" pitchFamily="50" charset="-128"/>
              </a:rPr>
              <a:t>?</a:t>
            </a:r>
            <a:endParaRPr lang="ja-JP" altLang="en-US" sz="2000" dirty="0">
              <a:solidFill>
                <a:prstClr val="black"/>
              </a:solidFill>
              <a:latin typeface="HG丸ｺﾞｼｯｸM-PRO" pitchFamily="50" charset="-128"/>
              <a:ea typeface="HG丸ｺﾞｼｯｸM-PRO" pitchFamily="50" charset="-128"/>
            </a:endParaRPr>
          </a:p>
        </p:txBody>
      </p:sp>
      <p:sp>
        <p:nvSpPr>
          <p:cNvPr id="14" name="テキスト ボックス 13"/>
          <p:cNvSpPr txBox="1"/>
          <p:nvPr/>
        </p:nvSpPr>
        <p:spPr>
          <a:xfrm>
            <a:off x="4924126" y="3364416"/>
            <a:ext cx="3680321" cy="954107"/>
          </a:xfrm>
          <a:prstGeom prst="rect">
            <a:avLst/>
          </a:prstGeom>
          <a:noFill/>
        </p:spPr>
        <p:txBody>
          <a:bodyPr wrap="square" rtlCol="0">
            <a:spAutoFit/>
          </a:bodyPr>
          <a:lstStyle/>
          <a:p>
            <a:pPr algn="ctr"/>
            <a:r>
              <a:rPr lang="ja-JP" altLang="en-US" sz="2800" dirty="0">
                <a:solidFill>
                  <a:srgbClr val="FF0000"/>
                </a:solidFill>
              </a:rPr>
              <a:t>事実かどうか</a:t>
            </a:r>
          </a:p>
          <a:p>
            <a:pPr algn="ctr"/>
            <a:r>
              <a:rPr lang="ja-JP" altLang="en-US" sz="2800" dirty="0">
                <a:solidFill>
                  <a:srgbClr val="FF0000"/>
                </a:solidFill>
              </a:rPr>
              <a:t>冷静に判断しましょう。</a:t>
            </a:r>
            <a:endParaRPr lang="ja-JP" altLang="en-US" sz="2800" dirty="0">
              <a:solidFill>
                <a:prstClr val="black"/>
              </a:solidFill>
            </a:endParaRPr>
          </a:p>
        </p:txBody>
      </p:sp>
      <p:sp>
        <p:nvSpPr>
          <p:cNvPr id="15" name="右矢印 14"/>
          <p:cNvSpPr/>
          <p:nvPr/>
        </p:nvSpPr>
        <p:spPr>
          <a:xfrm>
            <a:off x="4132038" y="3563600"/>
            <a:ext cx="792088" cy="555739"/>
          </a:xfrm>
          <a:prstGeom prst="rightArrow">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テキスト ボックス 15"/>
          <p:cNvSpPr txBox="1"/>
          <p:nvPr/>
        </p:nvSpPr>
        <p:spPr>
          <a:xfrm>
            <a:off x="432586" y="5095323"/>
            <a:ext cx="3699451" cy="1015663"/>
          </a:xfrm>
          <a:prstGeom prst="rect">
            <a:avLst/>
          </a:prstGeom>
          <a:noFill/>
        </p:spPr>
        <p:txBody>
          <a:bodyPr wrap="square" rtlCol="0">
            <a:spAutoFit/>
          </a:bodyPr>
          <a:lstStyle/>
          <a:p>
            <a:r>
              <a:rPr lang="ja-JP" altLang="en-US" sz="2000" dirty="0">
                <a:solidFill>
                  <a:prstClr val="black"/>
                </a:solidFill>
                <a:latin typeface="HG丸ｺﾞｼｯｸM-PRO" pitchFamily="50" charset="-128"/>
                <a:ea typeface="HG丸ｺﾞｼｯｸM-PRO" pitchFamily="50" charset="-128"/>
              </a:rPr>
              <a:t>③利用するサイトでの問題は</a:t>
            </a:r>
          </a:p>
          <a:p>
            <a:r>
              <a:rPr lang="ja-JP" altLang="en-US" sz="2000" dirty="0">
                <a:solidFill>
                  <a:prstClr val="black"/>
                </a:solidFill>
                <a:latin typeface="HG丸ｺﾞｼｯｸM-PRO" pitchFamily="50" charset="-128"/>
                <a:ea typeface="HG丸ｺﾞｼｯｸM-PRO" pitchFamily="50" charset="-128"/>
              </a:rPr>
              <a:t>　　ありませんか。</a:t>
            </a:r>
          </a:p>
          <a:p>
            <a:r>
              <a:rPr lang="ja-JP" altLang="en-US" sz="2000" dirty="0">
                <a:solidFill>
                  <a:prstClr val="black"/>
                </a:solidFill>
                <a:latin typeface="HG丸ｺﾞｼｯｸM-PRO" pitchFamily="50" charset="-128"/>
                <a:ea typeface="HG丸ｺﾞｼｯｸM-PRO" pitchFamily="50" charset="-128"/>
              </a:rPr>
              <a:t>　　</a:t>
            </a:r>
            <a:r>
              <a:rPr lang="en-US" altLang="ja-JP" sz="2000" dirty="0">
                <a:solidFill>
                  <a:prstClr val="black"/>
                </a:solidFill>
                <a:latin typeface="HG丸ｺﾞｼｯｸM-PRO" pitchFamily="50" charset="-128"/>
                <a:ea typeface="HG丸ｺﾞｼｯｸM-PRO" pitchFamily="50" charset="-128"/>
              </a:rPr>
              <a:t>【</a:t>
            </a:r>
            <a:r>
              <a:rPr lang="ja-JP" altLang="en-US" sz="2000" dirty="0">
                <a:solidFill>
                  <a:prstClr val="black"/>
                </a:solidFill>
                <a:latin typeface="HG丸ｺﾞｼｯｸM-PRO" pitchFamily="50" charset="-128"/>
                <a:ea typeface="HG丸ｺﾞｼｯｸM-PRO" pitchFamily="50" charset="-128"/>
              </a:rPr>
              <a:t>転売ビジネスの場合</a:t>
            </a:r>
            <a:r>
              <a:rPr lang="en-US" altLang="ja-JP" sz="2000" dirty="0">
                <a:solidFill>
                  <a:prstClr val="black"/>
                </a:solidFill>
                <a:latin typeface="HG丸ｺﾞｼｯｸM-PRO" pitchFamily="50" charset="-128"/>
                <a:ea typeface="HG丸ｺﾞｼｯｸM-PRO" pitchFamily="50" charset="-128"/>
              </a:rPr>
              <a:t>】</a:t>
            </a:r>
            <a:endParaRPr lang="ja-JP" altLang="en-US" sz="2000" dirty="0">
              <a:solidFill>
                <a:prstClr val="black"/>
              </a:solidFill>
              <a:latin typeface="HG丸ｺﾞｼｯｸM-PRO" pitchFamily="50" charset="-128"/>
              <a:ea typeface="HG丸ｺﾞｼｯｸM-PRO" pitchFamily="50" charset="-128"/>
            </a:endParaRPr>
          </a:p>
        </p:txBody>
      </p:sp>
      <p:sp>
        <p:nvSpPr>
          <p:cNvPr id="17" name="テキスト ボックス 16"/>
          <p:cNvSpPr txBox="1"/>
          <p:nvPr/>
        </p:nvSpPr>
        <p:spPr>
          <a:xfrm>
            <a:off x="5636699" y="4968749"/>
            <a:ext cx="2967748" cy="1292662"/>
          </a:xfrm>
          <a:prstGeom prst="rect">
            <a:avLst/>
          </a:prstGeom>
          <a:noFill/>
        </p:spPr>
        <p:txBody>
          <a:bodyPr wrap="square" rtlCol="0">
            <a:spAutoFit/>
          </a:bodyPr>
          <a:lstStyle/>
          <a:p>
            <a:pPr algn="ctr"/>
            <a:r>
              <a:rPr lang="ja-JP" altLang="en-US" sz="2600" dirty="0">
                <a:solidFill>
                  <a:srgbClr val="FF0000"/>
                </a:solidFill>
              </a:rPr>
              <a:t>サイトの利用規約で禁止されている</a:t>
            </a:r>
          </a:p>
          <a:p>
            <a:pPr algn="ctr"/>
            <a:r>
              <a:rPr lang="ja-JP" altLang="en-US" sz="2600" dirty="0">
                <a:solidFill>
                  <a:srgbClr val="FF0000"/>
                </a:solidFill>
              </a:rPr>
              <a:t>可能性もあります。</a:t>
            </a:r>
            <a:endParaRPr lang="ja-JP" altLang="en-US" sz="2600" dirty="0">
              <a:solidFill>
                <a:prstClr val="black"/>
              </a:solidFill>
            </a:endParaRPr>
          </a:p>
        </p:txBody>
      </p:sp>
      <p:sp>
        <p:nvSpPr>
          <p:cNvPr id="18" name="右矢印 17"/>
          <p:cNvSpPr/>
          <p:nvPr/>
        </p:nvSpPr>
        <p:spPr>
          <a:xfrm>
            <a:off x="4116298" y="5325284"/>
            <a:ext cx="792088" cy="555739"/>
          </a:xfrm>
          <a:prstGeom prst="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3074" name="Picture 2" descr="F:\消費生活センター　消費者教育\イラストいろいろ\pose_kiri_man - コピー.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72334" y="2015140"/>
            <a:ext cx="641226" cy="64122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F:\消費生活センター　消費者教育\イラストいろいろ\dame_man.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24028" y="5174528"/>
            <a:ext cx="857250" cy="857250"/>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p:cNvSpPr/>
          <p:nvPr/>
        </p:nvSpPr>
        <p:spPr>
          <a:xfrm>
            <a:off x="-37984" y="0"/>
            <a:ext cx="9144000" cy="98072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4000" dirty="0">
                <a:solidFill>
                  <a:prstClr val="black"/>
                </a:solidFill>
                <a:latin typeface="HGPｺﾞｼｯｸE" panose="020B0900000000000000" pitchFamily="50" charset="-128"/>
                <a:ea typeface="HGPｺﾞｼｯｸE" panose="020B0900000000000000" pitchFamily="50" charset="-128"/>
              </a:rPr>
              <a:t>テーマ②</a:t>
            </a: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4000" dirty="0">
                <a:solidFill>
                  <a:prstClr val="black"/>
                </a:solidFill>
                <a:latin typeface="HGPｺﾞｼｯｸE" panose="020B0900000000000000" pitchFamily="50" charset="-128"/>
                <a:ea typeface="HGPｺﾞｼｯｸE" panose="020B0900000000000000" pitchFamily="50" charset="-128"/>
              </a:rPr>
              <a:t> 「誰でも稼げるセミナー</a:t>
            </a: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4000" dirty="0">
                <a:solidFill>
                  <a:prstClr val="black"/>
                </a:solidFill>
                <a:latin typeface="HGPｺﾞｼｯｸE" panose="020B0900000000000000" pitchFamily="50" charset="-128"/>
                <a:ea typeface="HGPｺﾞｼｯｸE" panose="020B0900000000000000" pitchFamily="50" charset="-128"/>
              </a:rPr>
              <a:t>」</a:t>
            </a:r>
            <a:endParaRPr lang="en-US" altLang="ja-JP" sz="4000" dirty="0">
              <a:solidFill>
                <a:prstClr val="black"/>
              </a:solidFill>
              <a:latin typeface="HGPｺﾞｼｯｸE" panose="020B0900000000000000" pitchFamily="50" charset="-128"/>
              <a:ea typeface="HGPｺﾞｼｯｸE" panose="020B0900000000000000" pitchFamily="50" charset="-128"/>
            </a:endParaRPr>
          </a:p>
        </p:txBody>
      </p:sp>
      <p:sp>
        <p:nvSpPr>
          <p:cNvPr id="19" name="テキスト ボックス 18"/>
          <p:cNvSpPr txBox="1"/>
          <p:nvPr/>
        </p:nvSpPr>
        <p:spPr>
          <a:xfrm>
            <a:off x="5572970" y="6453336"/>
            <a:ext cx="2167381" cy="338554"/>
          </a:xfrm>
          <a:prstGeom prst="rect">
            <a:avLst/>
          </a:prstGeom>
          <a:noFill/>
        </p:spPr>
        <p:txBody>
          <a:bodyPr wrap="square" rtlCol="0">
            <a:spAutoFit/>
          </a:bodyPr>
          <a:lstStyle/>
          <a:p>
            <a:r>
              <a:rPr lang="en-US" altLang="ja-JP" sz="1600" dirty="0">
                <a:solidFill>
                  <a:srgbClr val="C9C2D1">
                    <a:shade val="50000"/>
                    <a:satMod val="200000"/>
                  </a:srgbClr>
                </a:solidFill>
                <a:latin typeface="ＭＳ ゴシック" panose="020B0609070205080204" pitchFamily="49" charset="-128"/>
                <a:ea typeface="ＭＳ ゴシック" panose="020B0609070205080204" pitchFamily="49" charset="-128"/>
              </a:rPr>
              <a:t>©</a:t>
            </a:r>
            <a:r>
              <a:rPr lang="en-US" altLang="ja-JP" sz="1100" dirty="0">
                <a:solidFill>
                  <a:srgbClr val="C9C2D1">
                    <a:shade val="50000"/>
                    <a:satMod val="200000"/>
                  </a:srgbClr>
                </a:solidFill>
                <a:latin typeface="ＭＳ ゴシック" panose="020B0609070205080204" pitchFamily="49" charset="-128"/>
                <a:ea typeface="ＭＳ ゴシック" panose="020B0609070205080204" pitchFamily="49" charset="-128"/>
              </a:rPr>
              <a:t>2020</a:t>
            </a:r>
            <a:r>
              <a:rPr lang="ja-JP" altLang="en-US" sz="1100" dirty="0">
                <a:solidFill>
                  <a:srgbClr val="C9C2D1">
                    <a:shade val="50000"/>
                    <a:satMod val="200000"/>
                  </a:srgbClr>
                </a:solidFill>
                <a:latin typeface="ＭＳ ゴシック" panose="020B0609070205080204" pitchFamily="49" charset="-128"/>
                <a:ea typeface="ＭＳ ゴシック" panose="020B0609070205080204" pitchFamily="49" charset="-128"/>
              </a:rPr>
              <a:t>滋賀県消費生活センター</a:t>
            </a:r>
          </a:p>
        </p:txBody>
      </p:sp>
    </p:spTree>
    <p:extLst>
      <p:ext uri="{BB962C8B-B14F-4D97-AF65-F5344CB8AC3E}">
        <p14:creationId xmlns:p14="http://schemas.microsoft.com/office/powerpoint/2010/main" val="2850028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2689"/>
            <a:ext cx="9144000" cy="98072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4000" dirty="0">
                <a:solidFill>
                  <a:prstClr val="black"/>
                </a:solidFill>
                <a:latin typeface="HGPｺﾞｼｯｸE" panose="020B0900000000000000" pitchFamily="50" charset="-128"/>
                <a:ea typeface="HGPｺﾞｼｯｸE" panose="020B0900000000000000" pitchFamily="50" charset="-128"/>
              </a:rPr>
              <a:t>テーマ③</a:t>
            </a: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3600" dirty="0">
                <a:solidFill>
                  <a:prstClr val="black"/>
                </a:solidFill>
                <a:latin typeface="HGPｺﾞｼｯｸE" panose="020B0900000000000000" pitchFamily="50" charset="-128"/>
                <a:ea typeface="HGPｺﾞｼｯｸE" panose="020B0900000000000000" pitchFamily="50" charset="-128"/>
              </a:rPr>
              <a:t>「エステのキャッチセールス」</a:t>
            </a:r>
            <a:endParaRPr lang="en-US" altLang="ja-JP" sz="3600" dirty="0">
              <a:solidFill>
                <a:prstClr val="black"/>
              </a:solidFill>
              <a:latin typeface="HGPｺﾞｼｯｸE" panose="020B0900000000000000" pitchFamily="50" charset="-128"/>
              <a:ea typeface="HGPｺﾞｼｯｸE" panose="020B0900000000000000" pitchFamily="50" charset="-128"/>
            </a:endParaRPr>
          </a:p>
        </p:txBody>
      </p:sp>
      <p:grpSp>
        <p:nvGrpSpPr>
          <p:cNvPr id="27" name="グループ化 26"/>
          <p:cNvGrpSpPr/>
          <p:nvPr/>
        </p:nvGrpSpPr>
        <p:grpSpPr>
          <a:xfrm>
            <a:off x="4658356" y="4025347"/>
            <a:ext cx="4248472" cy="2592288"/>
            <a:chOff x="179512" y="1268760"/>
            <a:chExt cx="4248472" cy="2592288"/>
          </a:xfrm>
        </p:grpSpPr>
        <p:sp>
          <p:nvSpPr>
            <p:cNvPr id="28" name="角丸四角形 27"/>
            <p:cNvSpPr/>
            <p:nvPr/>
          </p:nvSpPr>
          <p:spPr>
            <a:xfrm>
              <a:off x="179512" y="1268760"/>
              <a:ext cx="4248472" cy="2592288"/>
            </a:xfrm>
            <a:prstGeom prst="roundRect">
              <a:avLst/>
            </a:prstGeom>
            <a:solidFill>
              <a:schemeClr val="accent3">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 name="角丸四角形吹き出し 29"/>
            <p:cNvSpPr/>
            <p:nvPr/>
          </p:nvSpPr>
          <p:spPr>
            <a:xfrm>
              <a:off x="2510821" y="2381193"/>
              <a:ext cx="1728192" cy="936104"/>
            </a:xfrm>
            <a:prstGeom prst="wedgeRoundRectCallout">
              <a:avLst>
                <a:gd name="adj1" fmla="val -71688"/>
                <a:gd name="adj2" fmla="val 2063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こんなことになるなんて</a:t>
              </a:r>
            </a:p>
          </p:txBody>
        </p:sp>
        <p:sp>
          <p:nvSpPr>
            <p:cNvPr id="31" name="角丸四角形吹き出し 30"/>
            <p:cNvSpPr/>
            <p:nvPr/>
          </p:nvSpPr>
          <p:spPr>
            <a:xfrm>
              <a:off x="592195" y="1445782"/>
              <a:ext cx="3036139" cy="546213"/>
            </a:xfrm>
            <a:prstGeom prst="wedgeRoundRectCallout">
              <a:avLst>
                <a:gd name="adj1" fmla="val -28232"/>
                <a:gd name="adj2" fmla="val 12491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・・・・・毎月の支払が大変・・・</a:t>
              </a:r>
            </a:p>
          </p:txBody>
        </p:sp>
        <p:sp>
          <p:nvSpPr>
            <p:cNvPr id="33" name="テキスト ボックス 32"/>
            <p:cNvSpPr txBox="1"/>
            <p:nvPr/>
          </p:nvSpPr>
          <p:spPr>
            <a:xfrm>
              <a:off x="3923928" y="3360621"/>
              <a:ext cx="288032" cy="369332"/>
            </a:xfrm>
            <a:prstGeom prst="rect">
              <a:avLst/>
            </a:prstGeom>
            <a:noFill/>
          </p:spPr>
          <p:txBody>
            <a:bodyPr wrap="square" rtlCol="0">
              <a:spAutoFit/>
            </a:bodyPr>
            <a:lstStyle/>
            <a:p>
              <a:r>
                <a:rPr lang="ja-JP" altLang="en-US" dirty="0">
                  <a:solidFill>
                    <a:prstClr val="black"/>
                  </a:solidFill>
                </a:rPr>
                <a:t>④</a:t>
              </a:r>
            </a:p>
          </p:txBody>
        </p:sp>
      </p:grpSp>
      <p:grpSp>
        <p:nvGrpSpPr>
          <p:cNvPr id="7" name="グループ化 6"/>
          <p:cNvGrpSpPr/>
          <p:nvPr/>
        </p:nvGrpSpPr>
        <p:grpSpPr>
          <a:xfrm>
            <a:off x="115888" y="1216959"/>
            <a:ext cx="8774105" cy="2638589"/>
            <a:chOff x="115888" y="1216959"/>
            <a:chExt cx="8774105" cy="2638589"/>
          </a:xfrm>
        </p:grpSpPr>
        <p:grpSp>
          <p:nvGrpSpPr>
            <p:cNvPr id="9" name="グループ化 8"/>
            <p:cNvGrpSpPr/>
            <p:nvPr/>
          </p:nvGrpSpPr>
          <p:grpSpPr>
            <a:xfrm>
              <a:off x="4641521" y="1216959"/>
              <a:ext cx="4248472" cy="2592288"/>
              <a:chOff x="179512" y="1268760"/>
              <a:chExt cx="4248472" cy="2592288"/>
            </a:xfrm>
          </p:grpSpPr>
          <p:sp>
            <p:nvSpPr>
              <p:cNvPr id="5" name="角丸四角形 4"/>
              <p:cNvSpPr/>
              <p:nvPr/>
            </p:nvSpPr>
            <p:spPr>
              <a:xfrm>
                <a:off x="179512" y="1268760"/>
                <a:ext cx="4248472" cy="2592288"/>
              </a:xfrm>
              <a:prstGeom prst="roundRect">
                <a:avLst/>
              </a:prstGeom>
              <a:solidFill>
                <a:schemeClr val="accent6">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角丸四角形吹き出し 5"/>
              <p:cNvSpPr/>
              <p:nvPr/>
            </p:nvSpPr>
            <p:spPr>
              <a:xfrm>
                <a:off x="2037372" y="1412776"/>
                <a:ext cx="2174588" cy="576064"/>
              </a:xfrm>
              <a:prstGeom prst="wedgeRoundRectCallout">
                <a:avLst>
                  <a:gd name="adj1" fmla="val 8098"/>
                  <a:gd name="adj2" fmla="val 9661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え、体験だけなら</a:t>
                </a:r>
                <a:r>
                  <a:rPr lang="en-US" altLang="ja-JP" sz="1600" dirty="0">
                    <a:solidFill>
                      <a:prstClr val="black"/>
                    </a:solidFill>
                  </a:rPr>
                  <a:t>…</a:t>
                </a:r>
                <a:endParaRPr lang="ja-JP" altLang="en-US" sz="1600" dirty="0">
                  <a:solidFill>
                    <a:prstClr val="black"/>
                  </a:solidFill>
                </a:endParaRPr>
              </a:p>
            </p:txBody>
          </p:sp>
          <p:sp>
            <p:nvSpPr>
              <p:cNvPr id="13" name="角丸四角形吹き出し 12"/>
              <p:cNvSpPr/>
              <p:nvPr/>
            </p:nvSpPr>
            <p:spPr>
              <a:xfrm>
                <a:off x="319959" y="1520788"/>
                <a:ext cx="1585162" cy="936104"/>
              </a:xfrm>
              <a:prstGeom prst="wedgeRoundRectCallout">
                <a:avLst>
                  <a:gd name="adj1" fmla="val 33823"/>
                  <a:gd name="adj2" fmla="val 84207"/>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せっかくなので、お店で体験しませんか・・・</a:t>
                </a:r>
              </a:p>
            </p:txBody>
          </p:sp>
          <p:sp>
            <p:nvSpPr>
              <p:cNvPr id="8" name="テキスト ボックス 7"/>
              <p:cNvSpPr txBox="1"/>
              <p:nvPr/>
            </p:nvSpPr>
            <p:spPr>
              <a:xfrm>
                <a:off x="3923928" y="3360621"/>
                <a:ext cx="288032" cy="369332"/>
              </a:xfrm>
              <a:prstGeom prst="rect">
                <a:avLst/>
              </a:prstGeom>
              <a:noFill/>
            </p:spPr>
            <p:txBody>
              <a:bodyPr wrap="square" rtlCol="0">
                <a:spAutoFit/>
              </a:bodyPr>
              <a:lstStyle/>
              <a:p>
                <a:r>
                  <a:rPr lang="ja-JP" altLang="en-US" dirty="0">
                    <a:solidFill>
                      <a:prstClr val="black"/>
                    </a:solidFill>
                  </a:rPr>
                  <a:t>②</a:t>
                </a:r>
              </a:p>
            </p:txBody>
          </p:sp>
        </p:grpSp>
        <p:sp>
          <p:nvSpPr>
            <p:cNvPr id="19" name="角丸四角形 18"/>
            <p:cNvSpPr/>
            <p:nvPr/>
          </p:nvSpPr>
          <p:spPr>
            <a:xfrm>
              <a:off x="115888" y="1263260"/>
              <a:ext cx="4248472" cy="2592288"/>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角丸四角形吹き出し 22"/>
            <p:cNvSpPr/>
            <p:nvPr/>
          </p:nvSpPr>
          <p:spPr>
            <a:xfrm>
              <a:off x="280574" y="1747642"/>
              <a:ext cx="1584176" cy="470129"/>
            </a:xfrm>
            <a:prstGeom prst="wedgeRoundRectCallout">
              <a:avLst>
                <a:gd name="adj1" fmla="val 2601"/>
                <a:gd name="adj2" fmla="val 9969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どうしよう・・・</a:t>
              </a:r>
            </a:p>
          </p:txBody>
        </p:sp>
        <p:sp>
          <p:nvSpPr>
            <p:cNvPr id="24" name="角丸四角形吹き出し 23"/>
            <p:cNvSpPr/>
            <p:nvPr/>
          </p:nvSpPr>
          <p:spPr>
            <a:xfrm>
              <a:off x="2119516" y="1468987"/>
              <a:ext cx="1995554" cy="645188"/>
            </a:xfrm>
            <a:prstGeom prst="wedgeRoundRectCallout">
              <a:avLst>
                <a:gd name="adj1" fmla="val -50547"/>
                <a:gd name="adj2" fmla="val 111202"/>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肌トラブルの診断しませんか</a:t>
              </a:r>
              <a:r>
                <a:rPr lang="en-US" altLang="ja-JP" sz="1600" dirty="0">
                  <a:solidFill>
                    <a:prstClr val="black"/>
                  </a:solidFill>
                </a:rPr>
                <a:t>?</a:t>
              </a:r>
            </a:p>
          </p:txBody>
        </p:sp>
        <p:sp>
          <p:nvSpPr>
            <p:cNvPr id="26" name="テキスト ボックス 25"/>
            <p:cNvSpPr txBox="1"/>
            <p:nvPr/>
          </p:nvSpPr>
          <p:spPr>
            <a:xfrm>
              <a:off x="3860304" y="3355121"/>
              <a:ext cx="288032" cy="369332"/>
            </a:xfrm>
            <a:prstGeom prst="rect">
              <a:avLst/>
            </a:prstGeom>
            <a:noFill/>
          </p:spPr>
          <p:txBody>
            <a:bodyPr wrap="square" rtlCol="0">
              <a:spAutoFit/>
            </a:bodyPr>
            <a:lstStyle/>
            <a:p>
              <a:r>
                <a:rPr lang="ja-JP" altLang="en-US" dirty="0">
                  <a:solidFill>
                    <a:prstClr val="black"/>
                  </a:solidFill>
                </a:rPr>
                <a:t>①</a:t>
              </a:r>
            </a:p>
          </p:txBody>
        </p:sp>
        <p:pic>
          <p:nvPicPr>
            <p:cNvPr id="2050" name="Picture 2" descr="F:\消費生活センター　消費者教育\イラストいろいろ\hanashiai_woma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5195" y="2469843"/>
              <a:ext cx="1275384" cy="1275384"/>
            </a:xfrm>
            <a:prstGeom prst="rect">
              <a:avLst/>
            </a:prstGeom>
            <a:noFill/>
            <a:extLst>
              <a:ext uri="{909E8E84-426E-40DD-AFC4-6F175D3DCCD1}">
                <a14:hiddenFill xmlns:a14="http://schemas.microsoft.com/office/drawing/2010/main">
                  <a:solidFill>
                    <a:srgbClr val="FFFFFF"/>
                  </a:solidFill>
                </a14:hiddenFill>
              </a:ext>
            </a:extLst>
          </p:spPr>
        </p:pic>
        <p:sp>
          <p:nvSpPr>
            <p:cNvPr id="32" name="角丸四角形吹き出し 31"/>
            <p:cNvSpPr/>
            <p:nvPr/>
          </p:nvSpPr>
          <p:spPr>
            <a:xfrm>
              <a:off x="2580166" y="2405091"/>
              <a:ext cx="1339955" cy="1063627"/>
            </a:xfrm>
            <a:prstGeom prst="wedgeRoundRectCallout">
              <a:avLst>
                <a:gd name="adj1" fmla="val -70489"/>
                <a:gd name="adj2" fmla="val 29622"/>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ちょっと</a:t>
              </a:r>
            </a:p>
            <a:p>
              <a:pPr algn="ctr"/>
              <a:r>
                <a:rPr lang="ja-JP" altLang="en-US" sz="1600" dirty="0">
                  <a:solidFill>
                    <a:prstClr val="black"/>
                  </a:solidFill>
                </a:rPr>
                <a:t>アンケートに答える</a:t>
              </a:r>
            </a:p>
            <a:p>
              <a:pPr algn="ctr"/>
              <a:r>
                <a:rPr lang="ja-JP" altLang="en-US" sz="1600" dirty="0" err="1">
                  <a:solidFill>
                    <a:prstClr val="black"/>
                  </a:solidFill>
                </a:rPr>
                <a:t>だけですよ</a:t>
              </a:r>
              <a:endParaRPr lang="en-US" altLang="ja-JP" sz="1600" dirty="0">
                <a:solidFill>
                  <a:prstClr val="black"/>
                </a:solidFill>
              </a:endParaRPr>
            </a:p>
          </p:txBody>
        </p:sp>
        <p:pic>
          <p:nvPicPr>
            <p:cNvPr id="40" name="図 3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89108" y="2537114"/>
              <a:ext cx="1314752" cy="1108899"/>
            </a:xfrm>
            <a:prstGeom prst="rect">
              <a:avLst/>
            </a:prstGeom>
          </p:spPr>
        </p:pic>
      </p:grpSp>
      <p:pic>
        <p:nvPicPr>
          <p:cNvPr id="2052" name="Picture 4" descr="F:\消費生活センター　消費者教育\イラストいろいろ\businesswoman4_cry.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731066" y="5505089"/>
            <a:ext cx="1034691" cy="1034691"/>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F:\KINGSTON\くらしの一日講座\イラストいろいろ\イラスト\ローン.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781968" y="5124786"/>
            <a:ext cx="949098" cy="94909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3"/>
          <p:cNvGrpSpPr/>
          <p:nvPr/>
        </p:nvGrpSpPr>
        <p:grpSpPr>
          <a:xfrm>
            <a:off x="151892" y="4088971"/>
            <a:ext cx="4248472" cy="2653470"/>
            <a:chOff x="151892" y="4088971"/>
            <a:chExt cx="4248472" cy="2653470"/>
          </a:xfrm>
        </p:grpSpPr>
        <p:sp>
          <p:nvSpPr>
            <p:cNvPr id="35" name="角丸四角形 34"/>
            <p:cNvSpPr/>
            <p:nvPr/>
          </p:nvSpPr>
          <p:spPr>
            <a:xfrm>
              <a:off x="151892" y="4088971"/>
              <a:ext cx="4248472" cy="2592288"/>
            </a:xfrm>
            <a:prstGeom prst="roundRect">
              <a:avLst/>
            </a:prstGeom>
            <a:solidFill>
              <a:schemeClr val="accent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 name="角丸四角形吹き出し 35"/>
            <p:cNvSpPr/>
            <p:nvPr/>
          </p:nvSpPr>
          <p:spPr>
            <a:xfrm>
              <a:off x="280574" y="4272021"/>
              <a:ext cx="1959550" cy="971165"/>
            </a:xfrm>
            <a:prstGeom prst="wedgeRoundRectCallout">
              <a:avLst>
                <a:gd name="adj1" fmla="val -10379"/>
                <a:gd name="adj2" fmla="val 8653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やってみようかな。</a:t>
              </a:r>
            </a:p>
            <a:p>
              <a:pPr algn="ctr"/>
              <a:r>
                <a:rPr lang="ja-JP" altLang="en-US" sz="1600" dirty="0">
                  <a:solidFill>
                    <a:prstClr val="black"/>
                  </a:solidFill>
                </a:rPr>
                <a:t>毎月</a:t>
              </a:r>
            </a:p>
            <a:p>
              <a:pPr algn="ctr"/>
              <a:r>
                <a:rPr lang="ja-JP" altLang="en-US" sz="1600" dirty="0">
                  <a:solidFill>
                    <a:prstClr val="black"/>
                  </a:solidFill>
                </a:rPr>
                <a:t>少しずつなら・・・</a:t>
              </a:r>
            </a:p>
          </p:txBody>
        </p:sp>
        <p:sp>
          <p:nvSpPr>
            <p:cNvPr id="37" name="角丸四角形吹き出し 36"/>
            <p:cNvSpPr/>
            <p:nvPr/>
          </p:nvSpPr>
          <p:spPr>
            <a:xfrm>
              <a:off x="2436104" y="4307082"/>
              <a:ext cx="1879158" cy="936104"/>
            </a:xfrm>
            <a:prstGeom prst="wedgeRoundRectCallout">
              <a:avLst>
                <a:gd name="adj1" fmla="val -50366"/>
                <a:gd name="adj2" fmla="val 73354"/>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せっかくだし、</a:t>
              </a:r>
            </a:p>
            <a:p>
              <a:pPr algn="ctr"/>
              <a:r>
                <a:rPr lang="ja-JP" altLang="en-US" sz="1600" dirty="0">
                  <a:solidFill>
                    <a:prstClr val="black"/>
                  </a:solidFill>
                </a:rPr>
                <a:t>続けたら</a:t>
              </a:r>
              <a:r>
                <a:rPr lang="en-US" altLang="ja-JP" sz="1600" dirty="0">
                  <a:solidFill>
                    <a:prstClr val="black"/>
                  </a:solidFill>
                </a:rPr>
                <a:t>?</a:t>
              </a:r>
            </a:p>
            <a:p>
              <a:pPr algn="ctr"/>
              <a:r>
                <a:rPr lang="ja-JP" altLang="en-US" sz="1600" dirty="0">
                  <a:solidFill>
                    <a:prstClr val="black"/>
                  </a:solidFill>
                </a:rPr>
                <a:t>ローンも組めるし。</a:t>
              </a:r>
            </a:p>
          </p:txBody>
        </p:sp>
        <p:sp>
          <p:nvSpPr>
            <p:cNvPr id="38" name="テキスト ボックス 37"/>
            <p:cNvSpPr txBox="1"/>
            <p:nvPr/>
          </p:nvSpPr>
          <p:spPr>
            <a:xfrm>
              <a:off x="3896308" y="6180832"/>
              <a:ext cx="288032" cy="369332"/>
            </a:xfrm>
            <a:prstGeom prst="rect">
              <a:avLst/>
            </a:prstGeom>
            <a:noFill/>
          </p:spPr>
          <p:txBody>
            <a:bodyPr wrap="square" rtlCol="0">
              <a:spAutoFit/>
            </a:bodyPr>
            <a:lstStyle/>
            <a:p>
              <a:r>
                <a:rPr lang="ja-JP" altLang="en-US" dirty="0">
                  <a:solidFill>
                    <a:prstClr val="black"/>
                  </a:solidFill>
                </a:rPr>
                <a:t>③</a:t>
              </a:r>
            </a:p>
          </p:txBody>
        </p:sp>
        <p:pic>
          <p:nvPicPr>
            <p:cNvPr id="2054" name="Picture 6" descr="F:\KINGSTON\くらしの一日講座\イラストいろいろ\friends_hagemashi_girls.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44229" y="5302427"/>
              <a:ext cx="1641041" cy="144001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グループ化 2"/>
            <p:cNvGrpSpPr/>
            <p:nvPr/>
          </p:nvGrpSpPr>
          <p:grpSpPr>
            <a:xfrm>
              <a:off x="2840914" y="5599335"/>
              <a:ext cx="1044116" cy="913501"/>
              <a:chOff x="-1692696" y="4088971"/>
              <a:chExt cx="1584176" cy="1213456"/>
            </a:xfrm>
          </p:grpSpPr>
          <p:sp>
            <p:nvSpPr>
              <p:cNvPr id="2" name="雲形吹き出し 1"/>
              <p:cNvSpPr/>
              <p:nvPr/>
            </p:nvSpPr>
            <p:spPr>
              <a:xfrm>
                <a:off x="-1692696" y="4088971"/>
                <a:ext cx="1584176" cy="1213456"/>
              </a:xfrm>
              <a:prstGeom prst="cloudCallout">
                <a:avLst>
                  <a:gd name="adj1" fmla="val -70466"/>
                  <a:gd name="adj2" fmla="val 21564"/>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Picture 3" descr="F:\消費生活センター　消費者教育\イラストいろいろ\niyakeru_takuramu_ayashii_woman.pn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385229" y="4131168"/>
                <a:ext cx="969242" cy="969242"/>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4" name="テキスト ボックス 33"/>
          <p:cNvSpPr txBox="1"/>
          <p:nvPr/>
        </p:nvSpPr>
        <p:spPr>
          <a:xfrm>
            <a:off x="5505417" y="6519446"/>
            <a:ext cx="2167381" cy="338554"/>
          </a:xfrm>
          <a:prstGeom prst="rect">
            <a:avLst/>
          </a:prstGeom>
          <a:noFill/>
        </p:spPr>
        <p:txBody>
          <a:bodyPr wrap="square" rtlCol="0">
            <a:spAutoFit/>
          </a:bodyPr>
          <a:lstStyle/>
          <a:p>
            <a:r>
              <a:rPr lang="en-US" altLang="ja-JP" sz="1600" dirty="0">
                <a:solidFill>
                  <a:srgbClr val="C9C2D1">
                    <a:shade val="50000"/>
                    <a:satMod val="200000"/>
                  </a:srgbClr>
                </a:solidFill>
                <a:latin typeface="ＭＳ ゴシック" panose="020B0609070205080204" pitchFamily="49" charset="-128"/>
                <a:ea typeface="ＭＳ ゴシック" panose="020B0609070205080204" pitchFamily="49" charset="-128"/>
              </a:rPr>
              <a:t>©</a:t>
            </a:r>
            <a:r>
              <a:rPr lang="en-US" altLang="ja-JP" sz="1100" dirty="0">
                <a:solidFill>
                  <a:srgbClr val="C9C2D1">
                    <a:shade val="50000"/>
                    <a:satMod val="200000"/>
                  </a:srgbClr>
                </a:solidFill>
                <a:latin typeface="ＭＳ ゴシック" panose="020B0609070205080204" pitchFamily="49" charset="-128"/>
                <a:ea typeface="ＭＳ ゴシック" panose="020B0609070205080204" pitchFamily="49" charset="-128"/>
              </a:rPr>
              <a:t>2020</a:t>
            </a:r>
            <a:r>
              <a:rPr lang="ja-JP" altLang="en-US" sz="1100" dirty="0">
                <a:solidFill>
                  <a:srgbClr val="C9C2D1">
                    <a:shade val="50000"/>
                    <a:satMod val="200000"/>
                  </a:srgbClr>
                </a:solidFill>
                <a:latin typeface="ＭＳ ゴシック" panose="020B0609070205080204" pitchFamily="49" charset="-128"/>
                <a:ea typeface="ＭＳ ゴシック" panose="020B0609070205080204" pitchFamily="49" charset="-128"/>
              </a:rPr>
              <a:t>滋賀県消費生活センター</a:t>
            </a:r>
          </a:p>
        </p:txBody>
      </p:sp>
    </p:spTree>
    <p:extLst>
      <p:ext uri="{BB962C8B-B14F-4D97-AF65-F5344CB8AC3E}">
        <p14:creationId xmlns:p14="http://schemas.microsoft.com/office/powerpoint/2010/main" val="3354860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グループ化 41"/>
          <p:cNvGrpSpPr/>
          <p:nvPr/>
        </p:nvGrpSpPr>
        <p:grpSpPr>
          <a:xfrm>
            <a:off x="4632979" y="1274906"/>
            <a:ext cx="4248472" cy="2592288"/>
            <a:chOff x="151892" y="4088971"/>
            <a:chExt cx="4248472" cy="2592288"/>
          </a:xfrm>
        </p:grpSpPr>
        <p:sp>
          <p:nvSpPr>
            <p:cNvPr id="43" name="角丸四角形 42"/>
            <p:cNvSpPr/>
            <p:nvPr/>
          </p:nvSpPr>
          <p:spPr>
            <a:xfrm>
              <a:off x="151892" y="4088971"/>
              <a:ext cx="4248472" cy="2592288"/>
            </a:xfrm>
            <a:prstGeom prst="roundRect">
              <a:avLst/>
            </a:prstGeom>
            <a:solidFill>
              <a:schemeClr val="accent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 name="角丸四角形吹き出し 43"/>
            <p:cNvSpPr/>
            <p:nvPr/>
          </p:nvSpPr>
          <p:spPr>
            <a:xfrm>
              <a:off x="280574" y="4272021"/>
              <a:ext cx="1959550" cy="971165"/>
            </a:xfrm>
            <a:prstGeom prst="wedgeRoundRectCallout">
              <a:avLst>
                <a:gd name="adj1" fmla="val 42405"/>
                <a:gd name="adj2" fmla="val 7881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やってみようかな。</a:t>
              </a:r>
            </a:p>
            <a:p>
              <a:pPr algn="ctr"/>
              <a:r>
                <a:rPr lang="ja-JP" altLang="en-US" sz="1600" dirty="0">
                  <a:solidFill>
                    <a:prstClr val="black"/>
                  </a:solidFill>
                </a:rPr>
                <a:t>毎月</a:t>
              </a:r>
            </a:p>
            <a:p>
              <a:pPr algn="ctr"/>
              <a:r>
                <a:rPr lang="ja-JP" altLang="en-US" sz="1600" dirty="0">
                  <a:solidFill>
                    <a:prstClr val="black"/>
                  </a:solidFill>
                </a:rPr>
                <a:t>少しずつなら・・・</a:t>
              </a:r>
            </a:p>
          </p:txBody>
        </p:sp>
        <p:sp>
          <p:nvSpPr>
            <p:cNvPr id="45" name="角丸四角形吹き出し 44"/>
            <p:cNvSpPr/>
            <p:nvPr/>
          </p:nvSpPr>
          <p:spPr>
            <a:xfrm>
              <a:off x="2436104" y="4307082"/>
              <a:ext cx="1879158" cy="936104"/>
            </a:xfrm>
            <a:prstGeom prst="wedgeRoundRectCallout">
              <a:avLst>
                <a:gd name="adj1" fmla="val -28828"/>
                <a:gd name="adj2" fmla="val 66949"/>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せっかくだし、</a:t>
              </a:r>
            </a:p>
            <a:p>
              <a:pPr algn="ctr"/>
              <a:r>
                <a:rPr lang="ja-JP" altLang="en-US" sz="1600" dirty="0">
                  <a:solidFill>
                    <a:prstClr val="black"/>
                  </a:solidFill>
                </a:rPr>
                <a:t>続けたら</a:t>
              </a:r>
              <a:r>
                <a:rPr lang="en-US" altLang="ja-JP" sz="1600" dirty="0">
                  <a:solidFill>
                    <a:prstClr val="black"/>
                  </a:solidFill>
                </a:rPr>
                <a:t>?</a:t>
              </a:r>
            </a:p>
            <a:p>
              <a:pPr algn="ctr"/>
              <a:r>
                <a:rPr lang="ja-JP" altLang="en-US" sz="1600" dirty="0">
                  <a:solidFill>
                    <a:prstClr val="black"/>
                  </a:solidFill>
                </a:rPr>
                <a:t>ローンも組めるし。</a:t>
              </a:r>
            </a:p>
          </p:txBody>
        </p:sp>
        <p:sp>
          <p:nvSpPr>
            <p:cNvPr id="46" name="テキスト ボックス 45"/>
            <p:cNvSpPr txBox="1"/>
            <p:nvPr/>
          </p:nvSpPr>
          <p:spPr>
            <a:xfrm>
              <a:off x="3896308" y="6180832"/>
              <a:ext cx="288032" cy="369332"/>
            </a:xfrm>
            <a:prstGeom prst="rect">
              <a:avLst/>
            </a:prstGeom>
            <a:noFill/>
          </p:spPr>
          <p:txBody>
            <a:bodyPr wrap="square" rtlCol="0">
              <a:spAutoFit/>
            </a:bodyPr>
            <a:lstStyle/>
            <a:p>
              <a:r>
                <a:rPr lang="ja-JP" altLang="en-US" dirty="0">
                  <a:solidFill>
                    <a:prstClr val="black"/>
                  </a:solidFill>
                </a:rPr>
                <a:t>②</a:t>
              </a:r>
            </a:p>
          </p:txBody>
        </p:sp>
        <p:pic>
          <p:nvPicPr>
            <p:cNvPr id="47" name="Picture 6" descr="F:\KINGSTON\くらしの一日講座\イラストいろいろ\friends_hagemashi_girl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25677" y="5351021"/>
              <a:ext cx="1515940" cy="1330238"/>
            </a:xfrm>
            <a:prstGeom prst="rect">
              <a:avLst/>
            </a:prstGeom>
            <a:noFill/>
            <a:extLst>
              <a:ext uri="{909E8E84-426E-40DD-AFC4-6F175D3DCCD1}">
                <a14:hiddenFill xmlns:a14="http://schemas.microsoft.com/office/drawing/2010/main">
                  <a:solidFill>
                    <a:srgbClr val="FFFFFF"/>
                  </a:solidFill>
                </a14:hiddenFill>
              </a:ext>
            </a:extLst>
          </p:spPr>
        </p:pic>
        <p:grpSp>
          <p:nvGrpSpPr>
            <p:cNvPr id="48" name="グループ化 47"/>
            <p:cNvGrpSpPr/>
            <p:nvPr/>
          </p:nvGrpSpPr>
          <p:grpSpPr>
            <a:xfrm>
              <a:off x="3375682" y="5464850"/>
              <a:ext cx="828757" cy="715983"/>
              <a:chOff x="-881324" y="3910325"/>
              <a:chExt cx="1257424" cy="951081"/>
            </a:xfrm>
          </p:grpSpPr>
          <p:sp>
            <p:nvSpPr>
              <p:cNvPr id="49" name="雲形吹き出し 48"/>
              <p:cNvSpPr/>
              <p:nvPr/>
            </p:nvSpPr>
            <p:spPr>
              <a:xfrm>
                <a:off x="-881324" y="3910325"/>
                <a:ext cx="1257424" cy="951081"/>
              </a:xfrm>
              <a:prstGeom prst="cloudCallout">
                <a:avLst>
                  <a:gd name="adj1" fmla="val -70466"/>
                  <a:gd name="adj2" fmla="val 21564"/>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0" name="Picture 3" descr="F:\消費生活センター　消費者教育\イラストいろいろ\niyakeru_takuramu_ayashii_woman.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74767" y="4115516"/>
                <a:ext cx="583358" cy="583358"/>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53" name="角丸四角形 52"/>
          <p:cNvSpPr/>
          <p:nvPr/>
        </p:nvSpPr>
        <p:spPr>
          <a:xfrm>
            <a:off x="115888" y="1263260"/>
            <a:ext cx="4248472" cy="2592288"/>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4" name="角丸四角形吹き出し 53"/>
          <p:cNvSpPr/>
          <p:nvPr/>
        </p:nvSpPr>
        <p:spPr>
          <a:xfrm>
            <a:off x="280574" y="1747642"/>
            <a:ext cx="1584176" cy="470129"/>
          </a:xfrm>
          <a:prstGeom prst="wedgeRoundRectCallout">
            <a:avLst>
              <a:gd name="adj1" fmla="val 2601"/>
              <a:gd name="adj2" fmla="val 9969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どうしよう・・・</a:t>
            </a:r>
          </a:p>
        </p:txBody>
      </p:sp>
      <p:sp>
        <p:nvSpPr>
          <p:cNvPr id="55" name="角丸四角形吹き出し 54"/>
          <p:cNvSpPr/>
          <p:nvPr/>
        </p:nvSpPr>
        <p:spPr>
          <a:xfrm>
            <a:off x="2040579" y="1425048"/>
            <a:ext cx="1995554" cy="645188"/>
          </a:xfrm>
          <a:prstGeom prst="wedgeRoundRectCallout">
            <a:avLst>
              <a:gd name="adj1" fmla="val -50547"/>
              <a:gd name="adj2" fmla="val 111202"/>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肌トラブルの診断しませんか</a:t>
            </a:r>
            <a:r>
              <a:rPr lang="en-US" altLang="ja-JP" sz="1600" dirty="0">
                <a:solidFill>
                  <a:prstClr val="black"/>
                </a:solidFill>
              </a:rPr>
              <a:t>?</a:t>
            </a:r>
          </a:p>
        </p:txBody>
      </p:sp>
      <p:sp>
        <p:nvSpPr>
          <p:cNvPr id="56" name="テキスト ボックス 55"/>
          <p:cNvSpPr txBox="1"/>
          <p:nvPr/>
        </p:nvSpPr>
        <p:spPr>
          <a:xfrm>
            <a:off x="3860304" y="3355121"/>
            <a:ext cx="288032" cy="369332"/>
          </a:xfrm>
          <a:prstGeom prst="rect">
            <a:avLst/>
          </a:prstGeom>
          <a:noFill/>
        </p:spPr>
        <p:txBody>
          <a:bodyPr wrap="square" rtlCol="0">
            <a:spAutoFit/>
          </a:bodyPr>
          <a:lstStyle/>
          <a:p>
            <a:r>
              <a:rPr lang="ja-JP" altLang="en-US" dirty="0">
                <a:solidFill>
                  <a:prstClr val="black"/>
                </a:solidFill>
              </a:rPr>
              <a:t>①</a:t>
            </a:r>
          </a:p>
        </p:txBody>
      </p:sp>
      <p:pic>
        <p:nvPicPr>
          <p:cNvPr id="57" name="Picture 2" descr="F:\消費生活センター　消費者教育\イラストいろいろ\hanashiai_woman.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65195" y="2469843"/>
            <a:ext cx="1275384" cy="1275384"/>
          </a:xfrm>
          <a:prstGeom prst="rect">
            <a:avLst/>
          </a:prstGeom>
          <a:noFill/>
          <a:extLst>
            <a:ext uri="{909E8E84-426E-40DD-AFC4-6F175D3DCCD1}">
              <a14:hiddenFill xmlns:a14="http://schemas.microsoft.com/office/drawing/2010/main">
                <a:solidFill>
                  <a:srgbClr val="FFFFFF"/>
                </a:solidFill>
              </a14:hiddenFill>
            </a:ext>
          </a:extLst>
        </p:spPr>
      </p:pic>
      <p:sp>
        <p:nvSpPr>
          <p:cNvPr id="28" name="角丸四角形吹き出し 27"/>
          <p:cNvSpPr/>
          <p:nvPr/>
        </p:nvSpPr>
        <p:spPr>
          <a:xfrm>
            <a:off x="2473647" y="2415103"/>
            <a:ext cx="1585162" cy="936104"/>
          </a:xfrm>
          <a:prstGeom prst="wedgeRoundRectCallout">
            <a:avLst>
              <a:gd name="adj1" fmla="val -69253"/>
              <a:gd name="adj2" fmla="val 36167"/>
              <a:gd name="adj3" fmla="val 16667"/>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せっかくなので、お店で体験しませんか・・・</a:t>
            </a:r>
          </a:p>
        </p:txBody>
      </p:sp>
      <p:pic>
        <p:nvPicPr>
          <p:cNvPr id="29" name="図 28"/>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51068" y="2762370"/>
            <a:ext cx="935542" cy="789063"/>
          </a:xfrm>
          <a:prstGeom prst="rect">
            <a:avLst/>
          </a:prstGeom>
        </p:spPr>
      </p:pic>
      <p:sp>
        <p:nvSpPr>
          <p:cNvPr id="30" name="角丸四角形 29"/>
          <p:cNvSpPr/>
          <p:nvPr/>
        </p:nvSpPr>
        <p:spPr>
          <a:xfrm>
            <a:off x="547936" y="4293096"/>
            <a:ext cx="8142868" cy="21602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800" dirty="0">
              <a:solidFill>
                <a:srgbClr val="FF0000"/>
              </a:solidFill>
            </a:endParaRPr>
          </a:p>
          <a:p>
            <a:r>
              <a:rPr lang="en-US" altLang="ja-JP" sz="2800" dirty="0">
                <a:solidFill>
                  <a:srgbClr val="FF0000"/>
                </a:solidFill>
              </a:rPr>
              <a:t>【</a:t>
            </a:r>
            <a:r>
              <a:rPr lang="ja-JP" altLang="en-US" sz="2800" dirty="0">
                <a:solidFill>
                  <a:srgbClr val="FF0000"/>
                </a:solidFill>
              </a:rPr>
              <a:t>「契約」の場面を振り返ってみましょう</a:t>
            </a:r>
            <a:r>
              <a:rPr lang="en-US" altLang="ja-JP" sz="2800" dirty="0">
                <a:solidFill>
                  <a:srgbClr val="FF0000"/>
                </a:solidFill>
              </a:rPr>
              <a:t>】</a:t>
            </a:r>
          </a:p>
          <a:p>
            <a:r>
              <a:rPr lang="ja-JP" altLang="en-US" sz="2800" dirty="0">
                <a:solidFill>
                  <a:prstClr val="black"/>
                </a:solidFill>
              </a:rPr>
              <a:t>   ◎自分の行動を、考えてみましょう。</a:t>
            </a:r>
          </a:p>
          <a:p>
            <a:r>
              <a:rPr lang="ja-JP" altLang="en-US" sz="2800" dirty="0">
                <a:solidFill>
                  <a:prstClr val="black"/>
                </a:solidFill>
              </a:rPr>
              <a:t>   ■どこが、あぶないところだったのでしょうか</a:t>
            </a:r>
            <a:r>
              <a:rPr lang="en-US" altLang="ja-JP" sz="2800" dirty="0">
                <a:solidFill>
                  <a:prstClr val="black"/>
                </a:solidFill>
              </a:rPr>
              <a:t>?</a:t>
            </a:r>
          </a:p>
          <a:p>
            <a:r>
              <a:rPr lang="ja-JP" altLang="en-US" sz="2800" dirty="0">
                <a:solidFill>
                  <a:prstClr val="black"/>
                </a:solidFill>
              </a:rPr>
              <a:t>   ■どこに注意するとよかったでしょうか</a:t>
            </a:r>
            <a:r>
              <a:rPr lang="en-US" altLang="ja-JP" sz="2800" dirty="0">
                <a:solidFill>
                  <a:prstClr val="black"/>
                </a:solidFill>
              </a:rPr>
              <a:t>?</a:t>
            </a:r>
            <a:endParaRPr lang="ja-JP" altLang="en-US" sz="2800" dirty="0">
              <a:solidFill>
                <a:prstClr val="black"/>
              </a:solidFill>
            </a:endParaRPr>
          </a:p>
          <a:p>
            <a:endParaRPr lang="en-US" altLang="ja-JP" dirty="0">
              <a:solidFill>
                <a:prstClr val="black"/>
              </a:solidFill>
            </a:endParaRPr>
          </a:p>
          <a:p>
            <a:endParaRPr lang="ja-JP" altLang="en-US" dirty="0">
              <a:solidFill>
                <a:prstClr val="black"/>
              </a:solidFill>
            </a:endParaRPr>
          </a:p>
        </p:txBody>
      </p:sp>
      <p:sp>
        <p:nvSpPr>
          <p:cNvPr id="22" name="正方形/長方形 21"/>
          <p:cNvSpPr/>
          <p:nvPr/>
        </p:nvSpPr>
        <p:spPr>
          <a:xfrm>
            <a:off x="0" y="0"/>
            <a:ext cx="9144000" cy="98072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4000" dirty="0">
                <a:solidFill>
                  <a:prstClr val="black"/>
                </a:solidFill>
                <a:latin typeface="HGPｺﾞｼｯｸE" panose="020B0900000000000000" pitchFamily="50" charset="-128"/>
                <a:ea typeface="HGPｺﾞｼｯｸE" panose="020B0900000000000000" pitchFamily="50" charset="-128"/>
              </a:rPr>
              <a:t>テーマ③</a:t>
            </a: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3600" dirty="0">
                <a:solidFill>
                  <a:prstClr val="black"/>
                </a:solidFill>
                <a:latin typeface="HGPｺﾞｼｯｸE" panose="020B0900000000000000" pitchFamily="50" charset="-128"/>
                <a:ea typeface="HGPｺﾞｼｯｸE" panose="020B0900000000000000" pitchFamily="50" charset="-128"/>
              </a:rPr>
              <a:t>「エステのキャッチセールス」</a:t>
            </a:r>
            <a:endParaRPr lang="en-US" altLang="ja-JP" sz="3600" dirty="0">
              <a:solidFill>
                <a:prstClr val="black"/>
              </a:solidFill>
              <a:latin typeface="HGPｺﾞｼｯｸE" panose="020B0900000000000000" pitchFamily="50" charset="-128"/>
              <a:ea typeface="HGPｺﾞｼｯｸE" panose="020B0900000000000000" pitchFamily="50" charset="-128"/>
            </a:endParaRPr>
          </a:p>
        </p:txBody>
      </p:sp>
      <p:sp>
        <p:nvSpPr>
          <p:cNvPr id="20" name="テキスト ボックス 19"/>
          <p:cNvSpPr txBox="1"/>
          <p:nvPr/>
        </p:nvSpPr>
        <p:spPr>
          <a:xfrm>
            <a:off x="5572970" y="6453336"/>
            <a:ext cx="2167381" cy="338554"/>
          </a:xfrm>
          <a:prstGeom prst="rect">
            <a:avLst/>
          </a:prstGeom>
          <a:noFill/>
        </p:spPr>
        <p:txBody>
          <a:bodyPr wrap="square" rtlCol="0">
            <a:spAutoFit/>
          </a:bodyPr>
          <a:lstStyle/>
          <a:p>
            <a:r>
              <a:rPr lang="en-US" altLang="ja-JP" sz="1600" dirty="0">
                <a:solidFill>
                  <a:srgbClr val="C9C2D1">
                    <a:shade val="50000"/>
                    <a:satMod val="200000"/>
                  </a:srgbClr>
                </a:solidFill>
                <a:latin typeface="ＭＳ ゴシック" panose="020B0609070205080204" pitchFamily="49" charset="-128"/>
                <a:ea typeface="ＭＳ ゴシック" panose="020B0609070205080204" pitchFamily="49" charset="-128"/>
              </a:rPr>
              <a:t>©</a:t>
            </a:r>
            <a:r>
              <a:rPr lang="en-US" altLang="ja-JP" sz="1100" dirty="0">
                <a:solidFill>
                  <a:srgbClr val="C9C2D1">
                    <a:shade val="50000"/>
                    <a:satMod val="200000"/>
                  </a:srgbClr>
                </a:solidFill>
                <a:latin typeface="ＭＳ ゴシック" panose="020B0609070205080204" pitchFamily="49" charset="-128"/>
                <a:ea typeface="ＭＳ ゴシック" panose="020B0609070205080204" pitchFamily="49" charset="-128"/>
              </a:rPr>
              <a:t>2020</a:t>
            </a:r>
            <a:r>
              <a:rPr lang="ja-JP" altLang="en-US" sz="1100" dirty="0">
                <a:solidFill>
                  <a:srgbClr val="C9C2D1">
                    <a:shade val="50000"/>
                    <a:satMod val="200000"/>
                  </a:srgbClr>
                </a:solidFill>
                <a:latin typeface="ＭＳ ゴシック" panose="020B0609070205080204" pitchFamily="49" charset="-128"/>
                <a:ea typeface="ＭＳ ゴシック" panose="020B0609070205080204" pitchFamily="49" charset="-128"/>
              </a:rPr>
              <a:t>滋賀県消費生活センター</a:t>
            </a:r>
          </a:p>
        </p:txBody>
      </p:sp>
    </p:spTree>
    <p:extLst>
      <p:ext uri="{BB962C8B-B14F-4D97-AF65-F5344CB8AC3E}">
        <p14:creationId xmlns:p14="http://schemas.microsoft.com/office/powerpoint/2010/main" val="196575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2779882843"/>
              </p:ext>
            </p:extLst>
          </p:nvPr>
        </p:nvGraphicFramePr>
        <p:xfrm>
          <a:off x="395535" y="1196753"/>
          <a:ext cx="8424936" cy="5462712"/>
        </p:xfrm>
        <a:graphic>
          <a:graphicData uri="http://schemas.openxmlformats.org/drawingml/2006/table">
            <a:tbl>
              <a:tblPr firstRow="1" bandRow="1">
                <a:tableStyleId>{69CF1AB2-1976-4502-BF36-3FF5EA218861}</a:tableStyleId>
              </a:tblPr>
              <a:tblGrid>
                <a:gridCol w="1512169">
                  <a:extLst>
                    <a:ext uri="{9D8B030D-6E8A-4147-A177-3AD203B41FA5}">
                      <a16:colId xmlns:a16="http://schemas.microsoft.com/office/drawing/2014/main" val="20000"/>
                    </a:ext>
                  </a:extLst>
                </a:gridCol>
                <a:gridCol w="4104455">
                  <a:extLst>
                    <a:ext uri="{9D8B030D-6E8A-4147-A177-3AD203B41FA5}">
                      <a16:colId xmlns:a16="http://schemas.microsoft.com/office/drawing/2014/main" val="20001"/>
                    </a:ext>
                  </a:extLst>
                </a:gridCol>
                <a:gridCol w="2808312">
                  <a:extLst>
                    <a:ext uri="{9D8B030D-6E8A-4147-A177-3AD203B41FA5}">
                      <a16:colId xmlns:a16="http://schemas.microsoft.com/office/drawing/2014/main" val="20002"/>
                    </a:ext>
                  </a:extLst>
                </a:gridCol>
              </a:tblGrid>
              <a:tr h="406494">
                <a:tc>
                  <a:txBody>
                    <a:bodyPr/>
                    <a:lstStyle/>
                    <a:p>
                      <a:r>
                        <a:rPr kumimoji="1" lang="ja-JP" altLang="en-US" dirty="0"/>
                        <a:t>◆課題</a:t>
                      </a:r>
                      <a:endParaRPr kumimoji="1" lang="ja-JP" altLang="en-US" dirty="0">
                        <a:latin typeface="HG丸ｺﾞｼｯｸM-PRO" pitchFamily="50" charset="-128"/>
                        <a:ea typeface="HG丸ｺﾞｼｯｸM-PRO" pitchFamily="50" charset="-128"/>
                      </a:endParaRPr>
                    </a:p>
                  </a:txBody>
                  <a:tcPr/>
                </a:tc>
                <a:tc>
                  <a:txBody>
                    <a:bodyPr/>
                    <a:lstStyle/>
                    <a:p>
                      <a:r>
                        <a:rPr kumimoji="1" lang="ja-JP" altLang="en-US" dirty="0"/>
                        <a:t>◆　あなたはどう考えますか</a:t>
                      </a:r>
                      <a:endParaRPr kumimoji="1" lang="ja-JP" altLang="en-US" dirty="0">
                        <a:latin typeface="HG丸ｺﾞｼｯｸM-PRO" pitchFamily="50" charset="-128"/>
                        <a:ea typeface="HG丸ｺﾞｼｯｸM-PRO" pitchFamily="50" charset="-128"/>
                      </a:endParaRPr>
                    </a:p>
                  </a:txBody>
                  <a:tcPr/>
                </a:tc>
                <a:tc>
                  <a:txBody>
                    <a:bodyPr/>
                    <a:lstStyle/>
                    <a:p>
                      <a:r>
                        <a:rPr kumimoji="1" lang="ja-JP" altLang="en-US" dirty="0"/>
                        <a:t>◆　意見交換・情報交換</a:t>
                      </a:r>
                      <a:endParaRPr kumimoji="1" lang="ja-JP" altLang="en-US" dirty="0">
                        <a:latin typeface="HG丸ｺﾞｼｯｸM-PRO" pitchFamily="50" charset="-128"/>
                        <a:ea typeface="HG丸ｺﾞｼｯｸM-PRO" pitchFamily="50" charset="-128"/>
                      </a:endParaRPr>
                    </a:p>
                  </a:txBody>
                  <a:tcPr/>
                </a:tc>
                <a:extLst>
                  <a:ext uri="{0D108BD9-81ED-4DB2-BD59-A6C34878D82A}">
                    <a16:rowId xmlns:a16="http://schemas.microsoft.com/office/drawing/2014/main" val="10000"/>
                  </a:ext>
                </a:extLst>
              </a:tr>
              <a:tr h="1248526">
                <a:tc>
                  <a:txBody>
                    <a:bodyPr/>
                    <a:lstStyle/>
                    <a:p>
                      <a:r>
                        <a:rPr kumimoji="1" lang="ja-JP" altLang="en-US" sz="1600" dirty="0"/>
                        <a:t>①勧誘・契約</a:t>
                      </a:r>
                    </a:p>
                    <a:p>
                      <a:r>
                        <a:rPr kumimoji="1" lang="ja-JP" altLang="en-US" sz="1600" dirty="0"/>
                        <a:t>　内容に</a:t>
                      </a:r>
                    </a:p>
                    <a:p>
                      <a:r>
                        <a:rPr kumimoji="1" lang="ja-JP" altLang="en-US" sz="1600" dirty="0"/>
                        <a:t>　問題点は、</a:t>
                      </a:r>
                    </a:p>
                    <a:p>
                      <a:r>
                        <a:rPr kumimoji="1" lang="ja-JP" altLang="en-US" sz="1600" baseline="0" dirty="0"/>
                        <a:t>　ありますか</a:t>
                      </a:r>
                      <a:r>
                        <a:rPr kumimoji="1" lang="en-US" altLang="ja-JP" sz="1600" dirty="0"/>
                        <a:t>?</a:t>
                      </a:r>
                    </a:p>
                    <a:p>
                      <a:endParaRPr kumimoji="1" lang="ja-JP" altLang="en-US" sz="1600" dirty="0">
                        <a:latin typeface="HG丸ｺﾞｼｯｸM-PRO" pitchFamily="50" charset="-128"/>
                        <a:ea typeface="HG丸ｺﾞｼｯｸM-PRO" pitchFamily="50" charset="-128"/>
                      </a:endParaRPr>
                    </a:p>
                  </a:txBody>
                  <a:tcPr anchor="ctr"/>
                </a:tc>
                <a:tc>
                  <a:txBody>
                    <a:bodyPr/>
                    <a:lstStyle/>
                    <a:p>
                      <a:r>
                        <a:rPr kumimoji="1" lang="ja-JP" altLang="en-US" sz="1600" dirty="0">
                          <a:latin typeface="HG丸ｺﾞｼｯｸM-PRO" pitchFamily="50" charset="-128"/>
                          <a:ea typeface="HG丸ｺﾞｼｯｸM-PRO" pitchFamily="50" charset="-128"/>
                        </a:rPr>
                        <a:t>・何という販売方法ですか</a:t>
                      </a:r>
                      <a:r>
                        <a:rPr kumimoji="1" lang="en-US" altLang="ja-JP" sz="1600" dirty="0">
                          <a:latin typeface="HG丸ｺﾞｼｯｸM-PRO" pitchFamily="50" charset="-128"/>
                          <a:ea typeface="HG丸ｺﾞｼｯｸM-PRO" pitchFamily="50" charset="-128"/>
                        </a:rPr>
                        <a:t>?</a:t>
                      </a:r>
                      <a:endParaRPr kumimoji="1" lang="ja-JP" altLang="en-US" sz="1600" dirty="0">
                        <a:latin typeface="HG丸ｺﾞｼｯｸM-PRO" pitchFamily="50" charset="-128"/>
                        <a:ea typeface="HG丸ｺﾞｼｯｸM-PRO" pitchFamily="50" charset="-128"/>
                      </a:endParaRPr>
                    </a:p>
                  </a:txBody>
                  <a:tcPr/>
                </a:tc>
                <a:tc>
                  <a:txBody>
                    <a:bodyPr/>
                    <a:lstStyle/>
                    <a:p>
                      <a:endParaRPr kumimoji="1" lang="ja-JP" altLang="en-US" dirty="0">
                        <a:latin typeface="HG丸ｺﾞｼｯｸM-PRO" pitchFamily="50" charset="-128"/>
                        <a:ea typeface="HG丸ｺﾞｼｯｸM-PRO" pitchFamily="50" charset="-128"/>
                      </a:endParaRPr>
                    </a:p>
                  </a:txBody>
                  <a:tcPr/>
                </a:tc>
                <a:extLst>
                  <a:ext uri="{0D108BD9-81ED-4DB2-BD59-A6C34878D82A}">
                    <a16:rowId xmlns:a16="http://schemas.microsoft.com/office/drawing/2014/main" val="10001"/>
                  </a:ext>
                </a:extLst>
              </a:tr>
              <a:tr h="1248526">
                <a:tc>
                  <a:txBody>
                    <a:bodyPr/>
                    <a:lstStyle/>
                    <a:p>
                      <a:r>
                        <a:rPr kumimoji="1" lang="ja-JP" altLang="en-US" sz="1600" dirty="0"/>
                        <a:t>②考える</a:t>
                      </a:r>
                    </a:p>
                    <a:p>
                      <a:r>
                        <a:rPr kumimoji="1" lang="en-US" altLang="ja-JP" sz="1600" baseline="0" dirty="0"/>
                        <a:t>   </a:t>
                      </a:r>
                      <a:r>
                        <a:rPr kumimoji="1" lang="ja-JP" altLang="en-US" sz="1600" dirty="0"/>
                        <a:t>ポイント</a:t>
                      </a:r>
                    </a:p>
                    <a:p>
                      <a:r>
                        <a:rPr kumimoji="1" lang="en-US" altLang="ja-JP" sz="1600" dirty="0"/>
                        <a:t>  (</a:t>
                      </a:r>
                      <a:r>
                        <a:rPr kumimoji="1" lang="ja-JP" altLang="en-US" sz="1600" dirty="0"/>
                        <a:t>ヒント</a:t>
                      </a:r>
                      <a:r>
                        <a:rPr kumimoji="1" lang="en-US" altLang="ja-JP" sz="1600" dirty="0"/>
                        <a:t>)</a:t>
                      </a:r>
                      <a:endParaRPr kumimoji="1" lang="ja-JP" altLang="en-US" sz="1600" dirty="0">
                        <a:latin typeface="HG丸ｺﾞｼｯｸM-PRO" pitchFamily="50" charset="-128"/>
                        <a:ea typeface="HG丸ｺﾞｼｯｸM-PRO" pitchFamily="50" charset="-128"/>
                      </a:endParaRPr>
                    </a:p>
                  </a:txBody>
                  <a:tcPr anchor="ctr"/>
                </a:tc>
                <a:tc>
                  <a:txBody>
                    <a:bodyPr/>
                    <a:lstStyle/>
                    <a:p>
                      <a:r>
                        <a:rPr kumimoji="1" lang="ja-JP" altLang="en-US" sz="1600" dirty="0">
                          <a:latin typeface="HG丸ｺﾞｼｯｸM-PRO" pitchFamily="50" charset="-128"/>
                          <a:ea typeface="HG丸ｺﾞｼｯｸM-PRO" pitchFamily="50" charset="-128"/>
                        </a:rPr>
                        <a:t>・契約の内容</a:t>
                      </a:r>
                    </a:p>
                    <a:p>
                      <a:r>
                        <a:rPr kumimoji="1" lang="ja-JP" altLang="en-US" sz="1600" dirty="0">
                          <a:latin typeface="HG丸ｺﾞｼｯｸM-PRO" pitchFamily="50" charset="-128"/>
                          <a:ea typeface="HG丸ｺﾞｼｯｸM-PRO" pitchFamily="50" charset="-128"/>
                        </a:rPr>
                        <a:t>・クーリング・オフはできる</a:t>
                      </a:r>
                      <a:r>
                        <a:rPr kumimoji="1" lang="en-US" altLang="ja-JP" sz="1600" dirty="0">
                          <a:latin typeface="HG丸ｺﾞｼｯｸM-PRO" pitchFamily="50" charset="-128"/>
                          <a:ea typeface="HG丸ｺﾞｼｯｸM-PRO" pitchFamily="50" charset="-128"/>
                        </a:rPr>
                        <a:t>?</a:t>
                      </a:r>
                      <a:endParaRPr kumimoji="1" lang="ja-JP" altLang="en-US" sz="1600" dirty="0">
                        <a:latin typeface="HG丸ｺﾞｼｯｸM-PRO" pitchFamily="50" charset="-128"/>
                        <a:ea typeface="HG丸ｺﾞｼｯｸM-PRO" pitchFamily="50" charset="-128"/>
                      </a:endParaRPr>
                    </a:p>
                    <a:p>
                      <a:r>
                        <a:rPr kumimoji="1" lang="ja-JP" altLang="en-US" sz="1600" dirty="0">
                          <a:latin typeface="HG丸ｺﾞｼｯｸM-PRO" pitchFamily="50" charset="-128"/>
                          <a:ea typeface="HG丸ｺﾞｼｯｸM-PRO" pitchFamily="50" charset="-128"/>
                        </a:rPr>
                        <a:t>・ローンを組んだらどうなる</a:t>
                      </a:r>
                      <a:r>
                        <a:rPr kumimoji="1" lang="en-US" altLang="ja-JP" sz="1600" dirty="0">
                          <a:latin typeface="HG丸ｺﾞｼｯｸM-PRO" pitchFamily="50" charset="-128"/>
                          <a:ea typeface="HG丸ｺﾞｼｯｸM-PRO" pitchFamily="50" charset="-128"/>
                        </a:rPr>
                        <a:t>?</a:t>
                      </a:r>
                      <a:endParaRPr kumimoji="1" lang="ja-JP" altLang="en-US" sz="1600" dirty="0">
                        <a:latin typeface="HG丸ｺﾞｼｯｸM-PRO" pitchFamily="50" charset="-128"/>
                        <a:ea typeface="HG丸ｺﾞｼｯｸM-PRO" pitchFamily="50" charset="-128"/>
                      </a:endParaRPr>
                    </a:p>
                    <a:p>
                      <a:r>
                        <a:rPr kumimoji="1" lang="ja-JP" altLang="en-US" sz="1600" dirty="0">
                          <a:latin typeface="HG丸ｺﾞｼｯｸM-PRO" pitchFamily="50" charset="-128"/>
                          <a:ea typeface="HG丸ｺﾞｼｯｸM-PRO" pitchFamily="50" charset="-128"/>
                        </a:rPr>
                        <a:t>・中途解約はできる</a:t>
                      </a:r>
                      <a:r>
                        <a:rPr kumimoji="1" lang="en-US" altLang="ja-JP" sz="1600" dirty="0">
                          <a:latin typeface="HG丸ｺﾞｼｯｸM-PRO" pitchFamily="50" charset="-128"/>
                          <a:ea typeface="HG丸ｺﾞｼｯｸM-PRO" pitchFamily="50" charset="-128"/>
                        </a:rPr>
                        <a:t>?</a:t>
                      </a:r>
                      <a:endParaRPr kumimoji="1" lang="ja-JP" altLang="en-US" sz="1600" dirty="0">
                        <a:latin typeface="HG丸ｺﾞｼｯｸM-PRO" pitchFamily="50" charset="-128"/>
                        <a:ea typeface="HG丸ｺﾞｼｯｸM-PRO" pitchFamily="50" charset="-128"/>
                      </a:endParaRPr>
                    </a:p>
                  </a:txBody>
                  <a:tcPr/>
                </a:tc>
                <a:tc>
                  <a:txBody>
                    <a:bodyPr/>
                    <a:lstStyle/>
                    <a:p>
                      <a:endParaRPr kumimoji="1" lang="ja-JP" altLang="en-US" dirty="0">
                        <a:latin typeface="HG丸ｺﾞｼｯｸM-PRO" pitchFamily="50" charset="-128"/>
                        <a:ea typeface="HG丸ｺﾞｼｯｸM-PRO" pitchFamily="50" charset="-128"/>
                      </a:endParaRPr>
                    </a:p>
                  </a:txBody>
                  <a:tcPr/>
                </a:tc>
                <a:extLst>
                  <a:ext uri="{0D108BD9-81ED-4DB2-BD59-A6C34878D82A}">
                    <a16:rowId xmlns:a16="http://schemas.microsoft.com/office/drawing/2014/main" val="10002"/>
                  </a:ext>
                </a:extLst>
              </a:tr>
              <a:tr h="1248526">
                <a:tc>
                  <a:txBody>
                    <a:bodyPr/>
                    <a:lstStyle/>
                    <a:p>
                      <a:r>
                        <a:rPr kumimoji="1" lang="ja-JP" altLang="en-US" sz="1600" dirty="0"/>
                        <a:t>③どのように </a:t>
                      </a:r>
                      <a:endParaRPr kumimoji="1" lang="en-US" altLang="ja-JP" sz="1600" dirty="0"/>
                    </a:p>
                    <a:p>
                      <a:r>
                        <a:rPr kumimoji="1" lang="en-US" altLang="ja-JP" sz="1600" dirty="0"/>
                        <a:t>   </a:t>
                      </a:r>
                      <a:r>
                        <a:rPr kumimoji="1" lang="ja-JP" altLang="en-US" sz="1600" dirty="0"/>
                        <a:t>対処すると</a:t>
                      </a:r>
                      <a:endParaRPr kumimoji="1" lang="en-US" altLang="ja-JP" sz="1600" dirty="0"/>
                    </a:p>
                    <a:p>
                      <a:r>
                        <a:rPr kumimoji="1" lang="ja-JP" altLang="en-US" sz="1600" dirty="0"/>
                        <a:t>   よい</a:t>
                      </a:r>
                      <a:r>
                        <a:rPr kumimoji="1" lang="en-US" altLang="ja-JP" sz="1600" dirty="0"/>
                        <a:t>?</a:t>
                      </a:r>
                      <a:endParaRPr kumimoji="1" lang="en-US" altLang="ja-JP" sz="1600" dirty="0">
                        <a:latin typeface="HG丸ｺﾞｼｯｸM-PRO" pitchFamily="50" charset="-128"/>
                        <a:ea typeface="HG丸ｺﾞｼｯｸM-PRO" pitchFamily="50" charset="-128"/>
                      </a:endParaRPr>
                    </a:p>
                  </a:txBody>
                  <a:tcPr anchor="ctr"/>
                </a:tc>
                <a:tc>
                  <a:txBody>
                    <a:bodyPr/>
                    <a:lstStyle/>
                    <a:p>
                      <a:endParaRPr kumimoji="1" lang="ja-JP" altLang="en-US" dirty="0">
                        <a:latin typeface="HG丸ｺﾞｼｯｸM-PRO" pitchFamily="50" charset="-128"/>
                        <a:ea typeface="HG丸ｺﾞｼｯｸM-PRO" pitchFamily="50" charset="-128"/>
                      </a:endParaRPr>
                    </a:p>
                  </a:txBody>
                  <a:tcPr/>
                </a:tc>
                <a:tc>
                  <a:txBody>
                    <a:bodyPr/>
                    <a:lstStyle/>
                    <a:p>
                      <a:endParaRPr kumimoji="1" lang="ja-JP" altLang="en-US" dirty="0">
                        <a:latin typeface="HG丸ｺﾞｼｯｸM-PRO" pitchFamily="50" charset="-128"/>
                        <a:ea typeface="HG丸ｺﾞｼｯｸM-PRO" pitchFamily="50" charset="-128"/>
                      </a:endParaRPr>
                    </a:p>
                  </a:txBody>
                  <a:tcPr/>
                </a:tc>
                <a:extLst>
                  <a:ext uri="{0D108BD9-81ED-4DB2-BD59-A6C34878D82A}">
                    <a16:rowId xmlns:a16="http://schemas.microsoft.com/office/drawing/2014/main" val="10003"/>
                  </a:ext>
                </a:extLst>
              </a:tr>
              <a:tr h="1248526">
                <a:tc>
                  <a:txBody>
                    <a:bodyPr/>
                    <a:lstStyle/>
                    <a:p>
                      <a:r>
                        <a:rPr kumimoji="1" lang="ja-JP" altLang="en-US" sz="1600" dirty="0"/>
                        <a:t>④トラブルに</a:t>
                      </a:r>
                      <a:endParaRPr kumimoji="1" lang="en-US" altLang="ja-JP" sz="1600" dirty="0"/>
                    </a:p>
                    <a:p>
                      <a:r>
                        <a:rPr kumimoji="1" lang="en-US" altLang="ja-JP" sz="1600" dirty="0"/>
                        <a:t>  </a:t>
                      </a:r>
                      <a:r>
                        <a:rPr kumimoji="1" lang="ja-JP" altLang="en-US" sz="1600" dirty="0"/>
                        <a:t>ならない為</a:t>
                      </a:r>
                      <a:endParaRPr kumimoji="1" lang="en-US" altLang="ja-JP" sz="1600" dirty="0"/>
                    </a:p>
                    <a:p>
                      <a:r>
                        <a:rPr kumimoji="1" lang="en-US" altLang="ja-JP" sz="1600" dirty="0"/>
                        <a:t>  </a:t>
                      </a:r>
                      <a:r>
                        <a:rPr kumimoji="1" lang="ja-JP" altLang="en-US" sz="1600" dirty="0" err="1"/>
                        <a:t>には</a:t>
                      </a:r>
                      <a:r>
                        <a:rPr kumimoji="1" lang="en-US" altLang="ja-JP" sz="1600" dirty="0"/>
                        <a:t>?</a:t>
                      </a:r>
                      <a:endParaRPr kumimoji="1" lang="ja-JP" altLang="en-US" sz="1600" dirty="0">
                        <a:latin typeface="HG丸ｺﾞｼｯｸM-PRO" pitchFamily="50" charset="-128"/>
                        <a:ea typeface="HG丸ｺﾞｼｯｸM-PRO" pitchFamily="50" charset="-128"/>
                      </a:endParaRPr>
                    </a:p>
                  </a:txBody>
                  <a:tcPr anchor="ctr"/>
                </a:tc>
                <a:tc>
                  <a:txBody>
                    <a:bodyPr/>
                    <a:lstStyle/>
                    <a:p>
                      <a:r>
                        <a:rPr kumimoji="1" lang="ja-JP" altLang="en-US" sz="1600" dirty="0">
                          <a:latin typeface="HG丸ｺﾞｼｯｸM-PRO" pitchFamily="50" charset="-128"/>
                          <a:ea typeface="HG丸ｺﾞｼｯｸM-PRO" pitchFamily="50" charset="-128"/>
                        </a:rPr>
                        <a:t>・どのタイミングで断ると</a:t>
                      </a:r>
                    </a:p>
                    <a:p>
                      <a:r>
                        <a:rPr kumimoji="1" lang="ja-JP" altLang="en-US" sz="1600" dirty="0">
                          <a:latin typeface="HG丸ｺﾞｼｯｸM-PRO" pitchFamily="50" charset="-128"/>
                          <a:ea typeface="HG丸ｺﾞｼｯｸM-PRO" pitchFamily="50" charset="-128"/>
                        </a:rPr>
                        <a:t>　良かったでしょうか。</a:t>
                      </a:r>
                    </a:p>
                  </a:txBody>
                  <a:tcPr/>
                </a:tc>
                <a:tc>
                  <a:txBody>
                    <a:bodyPr/>
                    <a:lstStyle/>
                    <a:p>
                      <a:endParaRPr kumimoji="1" lang="ja-JP" altLang="en-US" dirty="0">
                        <a:latin typeface="HG丸ｺﾞｼｯｸM-PRO" pitchFamily="50" charset="-128"/>
                        <a:ea typeface="HG丸ｺﾞｼｯｸM-PRO" pitchFamily="50" charset="-128"/>
                      </a:endParaRPr>
                    </a:p>
                  </a:txBody>
                  <a:tcPr/>
                </a:tc>
                <a:extLst>
                  <a:ext uri="{0D108BD9-81ED-4DB2-BD59-A6C34878D82A}">
                    <a16:rowId xmlns:a16="http://schemas.microsoft.com/office/drawing/2014/main" val="10004"/>
                  </a:ext>
                </a:extLst>
              </a:tr>
            </a:tbl>
          </a:graphicData>
        </a:graphic>
      </p:graphicFrame>
      <p:sp>
        <p:nvSpPr>
          <p:cNvPr id="4" name="正方形/長方形 3"/>
          <p:cNvSpPr/>
          <p:nvPr/>
        </p:nvSpPr>
        <p:spPr>
          <a:xfrm>
            <a:off x="0" y="0"/>
            <a:ext cx="9144000" cy="98072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4000" dirty="0">
                <a:solidFill>
                  <a:prstClr val="black"/>
                </a:solidFill>
                <a:latin typeface="HGPｺﾞｼｯｸE" panose="020B0900000000000000" pitchFamily="50" charset="-128"/>
                <a:ea typeface="HGPｺﾞｼｯｸE" panose="020B0900000000000000" pitchFamily="50" charset="-128"/>
              </a:rPr>
              <a:t>テーマ③</a:t>
            </a: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3600" dirty="0">
                <a:solidFill>
                  <a:prstClr val="black"/>
                </a:solidFill>
                <a:latin typeface="HGPｺﾞｼｯｸE" panose="020B0900000000000000" pitchFamily="50" charset="-128"/>
                <a:ea typeface="HGPｺﾞｼｯｸE" panose="020B0900000000000000" pitchFamily="50" charset="-128"/>
              </a:rPr>
              <a:t>「エステのキャッチセールス」</a:t>
            </a:r>
            <a:endParaRPr lang="en-US" altLang="ja-JP" sz="3600" dirty="0">
              <a:solidFill>
                <a:prstClr val="black"/>
              </a:solidFill>
              <a:latin typeface="HGPｺﾞｼｯｸE" panose="020B0900000000000000" pitchFamily="50" charset="-128"/>
              <a:ea typeface="HGPｺﾞｼｯｸE" panose="020B0900000000000000" pitchFamily="50" charset="-128"/>
            </a:endParaRPr>
          </a:p>
        </p:txBody>
      </p:sp>
      <p:sp>
        <p:nvSpPr>
          <p:cNvPr id="6" name="テキスト ボックス 5"/>
          <p:cNvSpPr txBox="1"/>
          <p:nvPr/>
        </p:nvSpPr>
        <p:spPr>
          <a:xfrm>
            <a:off x="5580112" y="6531641"/>
            <a:ext cx="2167381" cy="338554"/>
          </a:xfrm>
          <a:prstGeom prst="rect">
            <a:avLst/>
          </a:prstGeom>
          <a:noFill/>
        </p:spPr>
        <p:txBody>
          <a:bodyPr wrap="square" rtlCol="0">
            <a:spAutoFit/>
          </a:bodyPr>
          <a:lstStyle/>
          <a:p>
            <a:r>
              <a:rPr lang="en-US" altLang="ja-JP" sz="1600" dirty="0">
                <a:solidFill>
                  <a:srgbClr val="C9C2D1">
                    <a:shade val="50000"/>
                    <a:satMod val="200000"/>
                  </a:srgbClr>
                </a:solidFill>
                <a:latin typeface="ＭＳ ゴシック" panose="020B0609070205080204" pitchFamily="49" charset="-128"/>
                <a:ea typeface="ＭＳ ゴシック" panose="020B0609070205080204" pitchFamily="49" charset="-128"/>
              </a:rPr>
              <a:t>©</a:t>
            </a:r>
            <a:r>
              <a:rPr lang="en-US" altLang="ja-JP" sz="1100" dirty="0">
                <a:solidFill>
                  <a:srgbClr val="C9C2D1">
                    <a:shade val="50000"/>
                    <a:satMod val="200000"/>
                  </a:srgbClr>
                </a:solidFill>
                <a:latin typeface="ＭＳ ゴシック" panose="020B0609070205080204" pitchFamily="49" charset="-128"/>
                <a:ea typeface="ＭＳ ゴシック" panose="020B0609070205080204" pitchFamily="49" charset="-128"/>
              </a:rPr>
              <a:t>2020</a:t>
            </a:r>
            <a:r>
              <a:rPr lang="ja-JP" altLang="en-US" sz="1100" dirty="0">
                <a:solidFill>
                  <a:srgbClr val="C9C2D1">
                    <a:shade val="50000"/>
                    <a:satMod val="200000"/>
                  </a:srgbClr>
                </a:solidFill>
                <a:latin typeface="ＭＳ ゴシック" panose="020B0609070205080204" pitchFamily="49" charset="-128"/>
                <a:ea typeface="ＭＳ ゴシック" panose="020B0609070205080204" pitchFamily="49" charset="-128"/>
              </a:rPr>
              <a:t>滋賀県消費生活センター</a:t>
            </a:r>
          </a:p>
        </p:txBody>
      </p:sp>
    </p:spTree>
    <p:extLst>
      <p:ext uri="{BB962C8B-B14F-4D97-AF65-F5344CB8AC3E}">
        <p14:creationId xmlns:p14="http://schemas.microsoft.com/office/powerpoint/2010/main" val="3026737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キャッフィー\caffy_hirameki.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87" y="3761657"/>
            <a:ext cx="2189278" cy="3096343"/>
          </a:xfrm>
          <a:prstGeom prst="rect">
            <a:avLst/>
          </a:prstGeom>
          <a:noFill/>
          <a:extLst>
            <a:ext uri="{909E8E84-426E-40DD-AFC4-6F175D3DCCD1}">
              <a14:hiddenFill xmlns:a14="http://schemas.microsoft.com/office/drawing/2010/main">
                <a:solidFill>
                  <a:srgbClr val="FFFFFF"/>
                </a:solidFill>
              </a14:hiddenFill>
            </a:ext>
          </a:extLst>
        </p:spPr>
      </p:pic>
      <p:sp>
        <p:nvSpPr>
          <p:cNvPr id="2" name="円形吹き出し 1"/>
          <p:cNvSpPr/>
          <p:nvPr/>
        </p:nvSpPr>
        <p:spPr>
          <a:xfrm>
            <a:off x="1712657" y="332656"/>
            <a:ext cx="7128792" cy="4320480"/>
          </a:xfrm>
          <a:prstGeom prst="wedgeEllipseCallout">
            <a:avLst>
              <a:gd name="adj1" fmla="val -48443"/>
              <a:gd name="adj2" fmla="val 44929"/>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3" name="テキスト ボックス 2"/>
          <p:cNvSpPr txBox="1"/>
          <p:nvPr/>
        </p:nvSpPr>
        <p:spPr>
          <a:xfrm>
            <a:off x="2000689" y="969402"/>
            <a:ext cx="6552728" cy="2554545"/>
          </a:xfrm>
          <a:prstGeom prst="rect">
            <a:avLst/>
          </a:prstGeom>
          <a:noFill/>
        </p:spPr>
        <p:txBody>
          <a:bodyPr wrap="square" rtlCol="0">
            <a:spAutoFit/>
          </a:bodyPr>
          <a:lstStyle/>
          <a:p>
            <a:pPr algn="ctr"/>
            <a:r>
              <a:rPr lang="ja-JP" altLang="en-US" sz="3200" dirty="0">
                <a:solidFill>
                  <a:sysClr val="windowText" lastClr="000000"/>
                </a:solidFill>
                <a:latin typeface="HG丸ｺﾞｼｯｸM-PRO" panose="020F0600000000000000" pitchFamily="50" charset="-128"/>
                <a:ea typeface="HG丸ｺﾞｼｯｸM-PRO" panose="020F0600000000000000" pitchFamily="50" charset="-128"/>
              </a:rPr>
              <a:t>始めは、</a:t>
            </a:r>
          </a:p>
          <a:p>
            <a:pPr algn="ctr"/>
            <a:r>
              <a:rPr lang="ja-JP" altLang="en-US" sz="3200" dirty="0">
                <a:solidFill>
                  <a:sysClr val="windowText" lastClr="000000"/>
                </a:solidFill>
                <a:latin typeface="HG丸ｺﾞｼｯｸM-PRO" panose="020F0600000000000000" pitchFamily="50" charset="-128"/>
                <a:ea typeface="HG丸ｺﾞｼｯｸM-PRO" panose="020F0600000000000000" pitchFamily="50" charset="-128"/>
              </a:rPr>
              <a:t>「自分をチェックすること」で、</a:t>
            </a:r>
            <a:r>
              <a:rPr lang="ja-JP" altLang="en-US" sz="3200" dirty="0">
                <a:solidFill>
                  <a:srgbClr val="FF0000"/>
                </a:solidFill>
                <a:latin typeface="HG丸ｺﾞｼｯｸM-PRO" panose="020F0600000000000000" pitchFamily="50" charset="-128"/>
                <a:ea typeface="HG丸ｺﾞｼｯｸM-PRO" panose="020F0600000000000000" pitchFamily="50" charset="-128"/>
              </a:rPr>
              <a:t>だれでも弱点があり</a:t>
            </a:r>
            <a:r>
              <a:rPr lang="ja-JP" altLang="en-US" sz="3200" dirty="0">
                <a:solidFill>
                  <a:sysClr val="windowText" lastClr="000000"/>
                </a:solidFill>
                <a:latin typeface="HG丸ｺﾞｼｯｸM-PRO" panose="020F0600000000000000" pitchFamily="50" charset="-128"/>
                <a:ea typeface="HG丸ｺﾞｼｯｸM-PRO" panose="020F0600000000000000" pitchFamily="50" charset="-128"/>
              </a:rPr>
              <a:t>、</a:t>
            </a:r>
          </a:p>
          <a:p>
            <a:pPr algn="ctr"/>
            <a:r>
              <a:rPr lang="ja-JP" altLang="en-US" sz="3200" dirty="0">
                <a:solidFill>
                  <a:srgbClr val="FF0000"/>
                </a:solidFill>
                <a:latin typeface="HG丸ｺﾞｼｯｸM-PRO" panose="020F0600000000000000" pitchFamily="50" charset="-128"/>
                <a:ea typeface="HG丸ｺﾞｼｯｸM-PRO" panose="020F0600000000000000" pitchFamily="50" charset="-128"/>
              </a:rPr>
              <a:t>リスクがある</a:t>
            </a:r>
            <a:r>
              <a:rPr lang="ja-JP" altLang="en-US" sz="3200" dirty="0">
                <a:solidFill>
                  <a:sysClr val="windowText" lastClr="000000"/>
                </a:solidFill>
                <a:latin typeface="HG丸ｺﾞｼｯｸM-PRO" panose="020F0600000000000000" pitchFamily="50" charset="-128"/>
                <a:ea typeface="HG丸ｺﾞｼｯｸM-PRO" panose="020F0600000000000000" pitchFamily="50" charset="-128"/>
              </a:rPr>
              <a:t>ことに</a:t>
            </a:r>
          </a:p>
          <a:p>
            <a:pPr algn="ctr"/>
            <a:r>
              <a:rPr lang="ja-JP" altLang="en-US" sz="3200" dirty="0">
                <a:solidFill>
                  <a:sysClr val="windowText" lastClr="000000"/>
                </a:solidFill>
                <a:latin typeface="HG丸ｺﾞｼｯｸM-PRO" panose="020F0600000000000000" pitchFamily="50" charset="-128"/>
                <a:ea typeface="HG丸ｺﾞｼｯｸM-PRO" panose="020F0600000000000000" pitchFamily="50" charset="-128"/>
              </a:rPr>
              <a:t>気づくきっかけにしましょう。</a:t>
            </a:r>
          </a:p>
        </p:txBody>
      </p:sp>
      <p:pic>
        <p:nvPicPr>
          <p:cNvPr id="1027" name="Picture 3" descr="F:\キャッフィー\caffy_0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58631" y="4437112"/>
            <a:ext cx="1508867" cy="2135236"/>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5572970" y="6453336"/>
            <a:ext cx="2167381" cy="338554"/>
          </a:xfrm>
          <a:prstGeom prst="rect">
            <a:avLst/>
          </a:prstGeom>
          <a:noFill/>
        </p:spPr>
        <p:txBody>
          <a:bodyPr wrap="square" rtlCol="0">
            <a:spAutoFit/>
          </a:bodyPr>
          <a:lstStyle/>
          <a:p>
            <a:r>
              <a:rPr lang="en-US" altLang="ja-JP" sz="1600" dirty="0">
                <a:solidFill>
                  <a:srgbClr val="C9C2D1">
                    <a:shade val="50000"/>
                    <a:satMod val="200000"/>
                  </a:srgbClr>
                </a:solidFill>
                <a:latin typeface="ＭＳ ゴシック" panose="020B0609070205080204" pitchFamily="49" charset="-128"/>
                <a:ea typeface="ＭＳ ゴシック" panose="020B0609070205080204" pitchFamily="49" charset="-128"/>
              </a:rPr>
              <a:t>©</a:t>
            </a:r>
            <a:r>
              <a:rPr lang="en-US" altLang="ja-JP" sz="1100" dirty="0">
                <a:solidFill>
                  <a:srgbClr val="C9C2D1">
                    <a:shade val="50000"/>
                    <a:satMod val="200000"/>
                  </a:srgbClr>
                </a:solidFill>
                <a:latin typeface="ＭＳ ゴシック" panose="020B0609070205080204" pitchFamily="49" charset="-128"/>
                <a:ea typeface="ＭＳ ゴシック" panose="020B0609070205080204" pitchFamily="49" charset="-128"/>
              </a:rPr>
              <a:t>2020</a:t>
            </a:r>
            <a:r>
              <a:rPr lang="ja-JP" altLang="en-US" sz="1100" dirty="0">
                <a:solidFill>
                  <a:srgbClr val="C9C2D1">
                    <a:shade val="50000"/>
                    <a:satMod val="200000"/>
                  </a:srgbClr>
                </a:solidFill>
                <a:latin typeface="ＭＳ ゴシック" panose="020B0609070205080204" pitchFamily="49" charset="-128"/>
                <a:ea typeface="ＭＳ ゴシック" panose="020B0609070205080204" pitchFamily="49" charset="-128"/>
              </a:rPr>
              <a:t>滋賀県消費生活センター</a:t>
            </a:r>
          </a:p>
        </p:txBody>
      </p:sp>
    </p:spTree>
    <p:extLst>
      <p:ext uri="{BB962C8B-B14F-4D97-AF65-F5344CB8AC3E}">
        <p14:creationId xmlns:p14="http://schemas.microsoft.com/office/powerpoint/2010/main" val="2564535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23527" y="1268761"/>
            <a:ext cx="8404603" cy="151216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21" name="角丸四角形 20"/>
          <p:cNvSpPr/>
          <p:nvPr/>
        </p:nvSpPr>
        <p:spPr>
          <a:xfrm>
            <a:off x="348541" y="3154490"/>
            <a:ext cx="8400096" cy="137396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22" name="角丸四角形 21"/>
          <p:cNvSpPr/>
          <p:nvPr/>
        </p:nvSpPr>
        <p:spPr>
          <a:xfrm>
            <a:off x="328034" y="4797152"/>
            <a:ext cx="8400096" cy="172819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5" name="テキスト ボックス 4"/>
          <p:cNvSpPr txBox="1"/>
          <p:nvPr/>
        </p:nvSpPr>
        <p:spPr>
          <a:xfrm>
            <a:off x="467544" y="1694999"/>
            <a:ext cx="3600400" cy="707886"/>
          </a:xfrm>
          <a:prstGeom prst="rect">
            <a:avLst/>
          </a:prstGeom>
          <a:noFill/>
        </p:spPr>
        <p:txBody>
          <a:bodyPr wrap="square" rtlCol="0">
            <a:spAutoFit/>
          </a:bodyPr>
          <a:lstStyle/>
          <a:p>
            <a:r>
              <a:rPr lang="ja-JP" altLang="en-US" sz="2000" dirty="0">
                <a:solidFill>
                  <a:prstClr val="black"/>
                </a:solidFill>
                <a:latin typeface="HG丸ｺﾞｼｯｸM-PRO" pitchFamily="50" charset="-128"/>
                <a:ea typeface="HG丸ｺﾞｼｯｸM-PRO" pitchFamily="50" charset="-128"/>
              </a:rPr>
              <a:t>①気軽に店舗まで行って</a:t>
            </a:r>
          </a:p>
          <a:p>
            <a:r>
              <a:rPr lang="ja-JP" altLang="en-US" sz="2000" dirty="0">
                <a:solidFill>
                  <a:prstClr val="black"/>
                </a:solidFill>
                <a:latin typeface="HG丸ｺﾞｼｯｸM-PRO" pitchFamily="50" charset="-128"/>
                <a:ea typeface="HG丸ｺﾞｼｯｸM-PRO" pitchFamily="50" charset="-128"/>
              </a:rPr>
              <a:t>　大丈夫でしょうか</a:t>
            </a:r>
            <a:r>
              <a:rPr lang="en-US" altLang="ja-JP" sz="2000" dirty="0">
                <a:solidFill>
                  <a:prstClr val="black"/>
                </a:solidFill>
                <a:latin typeface="HG丸ｺﾞｼｯｸM-PRO" pitchFamily="50" charset="-128"/>
                <a:ea typeface="HG丸ｺﾞｼｯｸM-PRO" pitchFamily="50" charset="-128"/>
              </a:rPr>
              <a:t>…</a:t>
            </a:r>
            <a:endParaRPr lang="ja-JP" altLang="en-US" sz="2000" dirty="0">
              <a:solidFill>
                <a:prstClr val="black"/>
              </a:solidFill>
              <a:latin typeface="HG丸ｺﾞｼｯｸM-PRO" pitchFamily="50" charset="-128"/>
              <a:ea typeface="HG丸ｺﾞｼｯｸM-PRO" pitchFamily="50" charset="-128"/>
            </a:endParaRPr>
          </a:p>
        </p:txBody>
      </p:sp>
      <p:sp>
        <p:nvSpPr>
          <p:cNvPr id="12" name="テキスト ボックス 11"/>
          <p:cNvSpPr txBox="1"/>
          <p:nvPr/>
        </p:nvSpPr>
        <p:spPr>
          <a:xfrm>
            <a:off x="5503052" y="1547791"/>
            <a:ext cx="3240358" cy="1200329"/>
          </a:xfrm>
          <a:prstGeom prst="rect">
            <a:avLst/>
          </a:prstGeom>
          <a:noFill/>
        </p:spPr>
        <p:txBody>
          <a:bodyPr wrap="square" rtlCol="0">
            <a:spAutoFit/>
          </a:bodyPr>
          <a:lstStyle/>
          <a:p>
            <a:r>
              <a:rPr lang="ja-JP" altLang="en-US" sz="2400" dirty="0">
                <a:solidFill>
                  <a:srgbClr val="FF0000"/>
                </a:solidFill>
              </a:rPr>
              <a:t>ローン・長期間契約と</a:t>
            </a:r>
          </a:p>
          <a:p>
            <a:r>
              <a:rPr lang="ja-JP" altLang="en-US" sz="2400" dirty="0">
                <a:solidFill>
                  <a:srgbClr val="FF0000"/>
                </a:solidFill>
              </a:rPr>
              <a:t>いった思わぬ契約に</a:t>
            </a:r>
          </a:p>
          <a:p>
            <a:r>
              <a:rPr lang="ja-JP" altLang="en-US" sz="2400" dirty="0">
                <a:solidFill>
                  <a:srgbClr val="FF0000"/>
                </a:solidFill>
              </a:rPr>
              <a:t>なってしまう可能性。</a:t>
            </a:r>
            <a:endParaRPr lang="ja-JP" altLang="en-US" sz="2400" dirty="0">
              <a:solidFill>
                <a:prstClr val="black"/>
              </a:solidFill>
            </a:endParaRPr>
          </a:p>
        </p:txBody>
      </p:sp>
      <p:sp>
        <p:nvSpPr>
          <p:cNvPr id="6" name="右矢印 5"/>
          <p:cNvSpPr/>
          <p:nvPr/>
        </p:nvSpPr>
        <p:spPr>
          <a:xfrm>
            <a:off x="3733740" y="1608923"/>
            <a:ext cx="792088" cy="5557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テキスト ボックス 12"/>
          <p:cNvSpPr txBox="1"/>
          <p:nvPr/>
        </p:nvSpPr>
        <p:spPr>
          <a:xfrm>
            <a:off x="535553" y="3275741"/>
            <a:ext cx="3600400" cy="1015663"/>
          </a:xfrm>
          <a:prstGeom prst="rect">
            <a:avLst/>
          </a:prstGeom>
          <a:noFill/>
        </p:spPr>
        <p:txBody>
          <a:bodyPr wrap="square" rtlCol="0">
            <a:spAutoFit/>
          </a:bodyPr>
          <a:lstStyle/>
          <a:p>
            <a:r>
              <a:rPr lang="ja-JP" altLang="en-US" sz="2000" dirty="0">
                <a:solidFill>
                  <a:prstClr val="black"/>
                </a:solidFill>
                <a:latin typeface="HG丸ｺﾞｼｯｸM-PRO" pitchFamily="50" charset="-128"/>
                <a:ea typeface="HG丸ｺﾞｼｯｸM-PRO" pitchFamily="50" charset="-128"/>
              </a:rPr>
              <a:t>②どういった販売方法・</a:t>
            </a:r>
          </a:p>
          <a:p>
            <a:r>
              <a:rPr lang="ja-JP" altLang="en-US" sz="2000" dirty="0">
                <a:solidFill>
                  <a:prstClr val="black"/>
                </a:solidFill>
                <a:latin typeface="HG丸ｺﾞｼｯｸM-PRO" pitchFamily="50" charset="-128"/>
                <a:ea typeface="HG丸ｺﾞｼｯｸM-PRO" pitchFamily="50" charset="-128"/>
              </a:rPr>
              <a:t>　契約内容と</a:t>
            </a:r>
          </a:p>
          <a:p>
            <a:r>
              <a:rPr lang="ja-JP" altLang="en-US" sz="2000" dirty="0">
                <a:solidFill>
                  <a:prstClr val="black"/>
                </a:solidFill>
                <a:latin typeface="HG丸ｺﾞｼｯｸM-PRO" pitchFamily="50" charset="-128"/>
                <a:ea typeface="HG丸ｺﾞｼｯｸM-PRO" pitchFamily="50" charset="-128"/>
              </a:rPr>
              <a:t>　なっていますか</a:t>
            </a:r>
            <a:r>
              <a:rPr lang="en-US" altLang="ja-JP" sz="2000" dirty="0">
                <a:solidFill>
                  <a:prstClr val="black"/>
                </a:solidFill>
                <a:latin typeface="HG丸ｺﾞｼｯｸM-PRO" pitchFamily="50" charset="-128"/>
                <a:ea typeface="HG丸ｺﾞｼｯｸM-PRO" pitchFamily="50" charset="-128"/>
              </a:rPr>
              <a:t>?</a:t>
            </a:r>
            <a:endParaRPr lang="ja-JP" altLang="en-US" sz="2000" dirty="0">
              <a:solidFill>
                <a:prstClr val="black"/>
              </a:solidFill>
              <a:latin typeface="HG丸ｺﾞｼｯｸM-PRO" pitchFamily="50" charset="-128"/>
              <a:ea typeface="HG丸ｺﾞｼｯｸM-PRO" pitchFamily="50" charset="-128"/>
            </a:endParaRPr>
          </a:p>
        </p:txBody>
      </p:sp>
      <p:sp>
        <p:nvSpPr>
          <p:cNvPr id="14" name="テキスト ボックス 13"/>
          <p:cNvSpPr txBox="1"/>
          <p:nvPr/>
        </p:nvSpPr>
        <p:spPr>
          <a:xfrm>
            <a:off x="4966088" y="3306520"/>
            <a:ext cx="3638359" cy="1200329"/>
          </a:xfrm>
          <a:prstGeom prst="rect">
            <a:avLst/>
          </a:prstGeom>
          <a:noFill/>
        </p:spPr>
        <p:txBody>
          <a:bodyPr wrap="square" rtlCol="0">
            <a:spAutoFit/>
          </a:bodyPr>
          <a:lstStyle/>
          <a:p>
            <a:pPr algn="ctr"/>
            <a:r>
              <a:rPr lang="ja-JP" altLang="en-US" sz="2400" dirty="0">
                <a:solidFill>
                  <a:srgbClr val="FF0000"/>
                </a:solidFill>
              </a:rPr>
              <a:t>「クーリング・オフ」</a:t>
            </a:r>
          </a:p>
          <a:p>
            <a:pPr algn="ctr"/>
            <a:r>
              <a:rPr lang="ja-JP" altLang="en-US" sz="2400" dirty="0">
                <a:solidFill>
                  <a:srgbClr val="FF0000"/>
                </a:solidFill>
              </a:rPr>
              <a:t>「中途解約」ができないか</a:t>
            </a:r>
          </a:p>
          <a:p>
            <a:pPr algn="ctr"/>
            <a:r>
              <a:rPr lang="ja-JP" altLang="en-US" sz="2400" dirty="0">
                <a:solidFill>
                  <a:srgbClr val="FF0000"/>
                </a:solidFill>
              </a:rPr>
              <a:t>考えましょう。</a:t>
            </a:r>
            <a:endParaRPr lang="ja-JP" altLang="en-US" sz="2400" dirty="0">
              <a:solidFill>
                <a:prstClr val="black"/>
              </a:solidFill>
            </a:endParaRPr>
          </a:p>
        </p:txBody>
      </p:sp>
      <p:sp>
        <p:nvSpPr>
          <p:cNvPr id="15" name="右矢印 14"/>
          <p:cNvSpPr/>
          <p:nvPr/>
        </p:nvSpPr>
        <p:spPr>
          <a:xfrm>
            <a:off x="3771491" y="3524681"/>
            <a:ext cx="792088" cy="555739"/>
          </a:xfrm>
          <a:prstGeom prst="rightArrow">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テキスト ボックス 15"/>
          <p:cNvSpPr txBox="1"/>
          <p:nvPr/>
        </p:nvSpPr>
        <p:spPr>
          <a:xfrm>
            <a:off x="432587" y="5325991"/>
            <a:ext cx="3384376" cy="1015663"/>
          </a:xfrm>
          <a:prstGeom prst="rect">
            <a:avLst/>
          </a:prstGeom>
          <a:noFill/>
        </p:spPr>
        <p:txBody>
          <a:bodyPr wrap="square" rtlCol="0">
            <a:spAutoFit/>
          </a:bodyPr>
          <a:lstStyle/>
          <a:p>
            <a:r>
              <a:rPr lang="ja-JP" altLang="en-US" sz="2000" dirty="0">
                <a:solidFill>
                  <a:prstClr val="black"/>
                </a:solidFill>
                <a:latin typeface="HG丸ｺﾞｼｯｸM-PRO" pitchFamily="50" charset="-128"/>
                <a:ea typeface="HG丸ｺﾞｼｯｸM-PRO" pitchFamily="50" charset="-128"/>
              </a:rPr>
              <a:t>③通っていくうちに</a:t>
            </a:r>
          </a:p>
          <a:p>
            <a:r>
              <a:rPr lang="ja-JP" altLang="en-US" sz="2000" dirty="0">
                <a:solidFill>
                  <a:prstClr val="black"/>
                </a:solidFill>
                <a:latin typeface="HG丸ｺﾞｼｯｸM-PRO" pitchFamily="50" charset="-128"/>
                <a:ea typeface="HG丸ｺﾞｼｯｸM-PRO" pitchFamily="50" charset="-128"/>
              </a:rPr>
              <a:t>　商品の購入を</a:t>
            </a:r>
          </a:p>
          <a:p>
            <a:r>
              <a:rPr lang="ja-JP" altLang="en-US" sz="2000" dirty="0">
                <a:solidFill>
                  <a:prstClr val="black"/>
                </a:solidFill>
                <a:latin typeface="HG丸ｺﾞｼｯｸM-PRO" pitchFamily="50" charset="-128"/>
                <a:ea typeface="HG丸ｺﾞｼｯｸM-PRO" pitchFamily="50" charset="-128"/>
              </a:rPr>
              <a:t>　すすめられるかも</a:t>
            </a:r>
            <a:r>
              <a:rPr lang="en-US" altLang="ja-JP" sz="2000" dirty="0">
                <a:solidFill>
                  <a:prstClr val="black"/>
                </a:solidFill>
                <a:latin typeface="HG丸ｺﾞｼｯｸM-PRO" pitchFamily="50" charset="-128"/>
                <a:ea typeface="HG丸ｺﾞｼｯｸM-PRO" pitchFamily="50" charset="-128"/>
              </a:rPr>
              <a:t>…</a:t>
            </a:r>
            <a:endParaRPr lang="ja-JP" altLang="en-US" sz="2000" dirty="0">
              <a:solidFill>
                <a:prstClr val="black"/>
              </a:solidFill>
              <a:latin typeface="HG丸ｺﾞｼｯｸM-PRO" pitchFamily="50" charset="-128"/>
              <a:ea typeface="HG丸ｺﾞｼｯｸM-PRO" pitchFamily="50" charset="-128"/>
            </a:endParaRPr>
          </a:p>
        </p:txBody>
      </p:sp>
      <p:sp>
        <p:nvSpPr>
          <p:cNvPr id="17" name="テキスト ボックス 16"/>
          <p:cNvSpPr txBox="1"/>
          <p:nvPr/>
        </p:nvSpPr>
        <p:spPr>
          <a:xfrm>
            <a:off x="5503052" y="5184194"/>
            <a:ext cx="3101395" cy="954107"/>
          </a:xfrm>
          <a:prstGeom prst="rect">
            <a:avLst/>
          </a:prstGeom>
          <a:noFill/>
        </p:spPr>
        <p:txBody>
          <a:bodyPr wrap="square" rtlCol="0">
            <a:spAutoFit/>
          </a:bodyPr>
          <a:lstStyle/>
          <a:p>
            <a:pPr algn="ctr"/>
            <a:r>
              <a:rPr lang="ja-JP" altLang="en-US" sz="2800" dirty="0">
                <a:solidFill>
                  <a:srgbClr val="FF0000"/>
                </a:solidFill>
              </a:rPr>
              <a:t>必要以上の契約にならないよう注意</a:t>
            </a:r>
            <a:endParaRPr lang="ja-JP" altLang="en-US" sz="2800" dirty="0">
              <a:solidFill>
                <a:prstClr val="black"/>
              </a:solidFill>
            </a:endParaRPr>
          </a:p>
        </p:txBody>
      </p:sp>
      <p:sp>
        <p:nvSpPr>
          <p:cNvPr id="18" name="右矢印 17"/>
          <p:cNvSpPr/>
          <p:nvPr/>
        </p:nvSpPr>
        <p:spPr>
          <a:xfrm>
            <a:off x="3816963" y="5399219"/>
            <a:ext cx="792088" cy="555739"/>
          </a:xfrm>
          <a:prstGeom prst="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4098" name="Picture 2" descr="F:\消費生活センター　消費者教育\イラストいろいろ\no_woma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28083" y="1746659"/>
            <a:ext cx="836006" cy="836006"/>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F:\消費生活センター　消費者教育\イラストいろいろ\keiyaku_keiyakusyo.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5741038"/>
            <a:ext cx="1105748" cy="720948"/>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p:cNvSpPr/>
          <p:nvPr/>
        </p:nvSpPr>
        <p:spPr>
          <a:xfrm>
            <a:off x="0" y="0"/>
            <a:ext cx="9144000" cy="98072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4000" dirty="0">
                <a:solidFill>
                  <a:prstClr val="black"/>
                </a:solidFill>
                <a:latin typeface="HGPｺﾞｼｯｸE" panose="020B0900000000000000" pitchFamily="50" charset="-128"/>
                <a:ea typeface="HGPｺﾞｼｯｸE" panose="020B0900000000000000" pitchFamily="50" charset="-128"/>
              </a:rPr>
              <a:t>テーマ③</a:t>
            </a: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3600" dirty="0">
                <a:solidFill>
                  <a:prstClr val="black"/>
                </a:solidFill>
                <a:latin typeface="HGPｺﾞｼｯｸE" panose="020B0900000000000000" pitchFamily="50" charset="-128"/>
                <a:ea typeface="HGPｺﾞｼｯｸE" panose="020B0900000000000000" pitchFamily="50" charset="-128"/>
              </a:rPr>
              <a:t>「エステのキャッチセールス」</a:t>
            </a:r>
            <a:endParaRPr lang="en-US" altLang="ja-JP" sz="3600" dirty="0">
              <a:solidFill>
                <a:prstClr val="black"/>
              </a:solidFill>
              <a:latin typeface="HGPｺﾞｼｯｸE" panose="020B0900000000000000" pitchFamily="50" charset="-128"/>
              <a:ea typeface="HGPｺﾞｼｯｸE" panose="020B0900000000000000" pitchFamily="50" charset="-128"/>
            </a:endParaRPr>
          </a:p>
        </p:txBody>
      </p:sp>
      <p:sp>
        <p:nvSpPr>
          <p:cNvPr id="19" name="テキスト ボックス 18"/>
          <p:cNvSpPr txBox="1"/>
          <p:nvPr/>
        </p:nvSpPr>
        <p:spPr>
          <a:xfrm>
            <a:off x="5572970" y="6453336"/>
            <a:ext cx="2167381" cy="338554"/>
          </a:xfrm>
          <a:prstGeom prst="rect">
            <a:avLst/>
          </a:prstGeom>
          <a:noFill/>
        </p:spPr>
        <p:txBody>
          <a:bodyPr wrap="square" rtlCol="0">
            <a:spAutoFit/>
          </a:bodyPr>
          <a:lstStyle/>
          <a:p>
            <a:r>
              <a:rPr lang="en-US" altLang="ja-JP" sz="1600" dirty="0">
                <a:solidFill>
                  <a:srgbClr val="C9C2D1">
                    <a:shade val="50000"/>
                    <a:satMod val="200000"/>
                  </a:srgbClr>
                </a:solidFill>
                <a:latin typeface="ＭＳ ゴシック" panose="020B0609070205080204" pitchFamily="49" charset="-128"/>
                <a:ea typeface="ＭＳ ゴシック" panose="020B0609070205080204" pitchFamily="49" charset="-128"/>
              </a:rPr>
              <a:t>©</a:t>
            </a:r>
            <a:r>
              <a:rPr lang="en-US" altLang="ja-JP" sz="1100" dirty="0">
                <a:solidFill>
                  <a:srgbClr val="C9C2D1">
                    <a:shade val="50000"/>
                    <a:satMod val="200000"/>
                  </a:srgbClr>
                </a:solidFill>
                <a:latin typeface="ＭＳ ゴシック" panose="020B0609070205080204" pitchFamily="49" charset="-128"/>
                <a:ea typeface="ＭＳ ゴシック" panose="020B0609070205080204" pitchFamily="49" charset="-128"/>
              </a:rPr>
              <a:t>2020</a:t>
            </a:r>
            <a:r>
              <a:rPr lang="ja-JP" altLang="en-US" sz="1100" dirty="0">
                <a:solidFill>
                  <a:srgbClr val="C9C2D1">
                    <a:shade val="50000"/>
                    <a:satMod val="200000"/>
                  </a:srgbClr>
                </a:solidFill>
                <a:latin typeface="ＭＳ ゴシック" panose="020B0609070205080204" pitchFamily="49" charset="-128"/>
                <a:ea typeface="ＭＳ ゴシック" panose="020B0609070205080204" pitchFamily="49" charset="-128"/>
              </a:rPr>
              <a:t>滋賀県消費生活センター</a:t>
            </a:r>
          </a:p>
        </p:txBody>
      </p:sp>
    </p:spTree>
    <p:extLst>
      <p:ext uri="{BB962C8B-B14F-4D97-AF65-F5344CB8AC3E}">
        <p14:creationId xmlns:p14="http://schemas.microsoft.com/office/powerpoint/2010/main" val="27612136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2689"/>
            <a:ext cx="9144000" cy="83402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3200" dirty="0">
                <a:solidFill>
                  <a:prstClr val="black"/>
                </a:solidFill>
                <a:latin typeface="HGPｺﾞｼｯｸE" panose="020B0900000000000000" pitchFamily="50" charset="-128"/>
                <a:ea typeface="HGPｺﾞｼｯｸE" panose="020B0900000000000000" pitchFamily="50" charset="-128"/>
              </a:rPr>
              <a:t>【</a:t>
            </a:r>
            <a:r>
              <a:rPr lang="ja-JP" altLang="en-US" sz="3200" dirty="0">
                <a:solidFill>
                  <a:prstClr val="black"/>
                </a:solidFill>
                <a:latin typeface="HGPｺﾞｼｯｸE" panose="020B0900000000000000" pitchFamily="50" charset="-128"/>
                <a:ea typeface="HGPｺﾞｼｯｸE" panose="020B0900000000000000" pitchFamily="50" charset="-128"/>
              </a:rPr>
              <a:t>テーマ④</a:t>
            </a:r>
            <a:r>
              <a:rPr lang="en-US" altLang="ja-JP" sz="3200" dirty="0">
                <a:solidFill>
                  <a:prstClr val="black"/>
                </a:solidFill>
                <a:latin typeface="HGPｺﾞｼｯｸE" panose="020B0900000000000000" pitchFamily="50" charset="-128"/>
                <a:ea typeface="HGPｺﾞｼｯｸE" panose="020B0900000000000000" pitchFamily="50" charset="-128"/>
              </a:rPr>
              <a:t>】</a:t>
            </a:r>
            <a:r>
              <a:rPr lang="ja-JP" altLang="en-US" sz="3200" dirty="0">
                <a:solidFill>
                  <a:prstClr val="black"/>
                </a:solidFill>
                <a:latin typeface="HGPｺﾞｼｯｸE" panose="020B0900000000000000" pitchFamily="50" charset="-128"/>
                <a:ea typeface="HGPｺﾞｼｯｸE" panose="020B0900000000000000" pitchFamily="50" charset="-128"/>
              </a:rPr>
              <a:t>「支払いはどれにする</a:t>
            </a:r>
            <a:r>
              <a:rPr lang="en-US" altLang="ja-JP" sz="3200" dirty="0">
                <a:solidFill>
                  <a:prstClr val="black"/>
                </a:solidFill>
                <a:latin typeface="HGPｺﾞｼｯｸE" panose="020B0900000000000000" pitchFamily="50" charset="-128"/>
                <a:ea typeface="HGPｺﾞｼｯｸE" panose="020B0900000000000000" pitchFamily="50" charset="-128"/>
              </a:rPr>
              <a:t>?</a:t>
            </a:r>
            <a:r>
              <a:rPr lang="ja-JP" altLang="en-US" sz="3200" dirty="0">
                <a:solidFill>
                  <a:prstClr val="black"/>
                </a:solidFill>
                <a:latin typeface="HGPｺﾞｼｯｸE" panose="020B0900000000000000" pitchFamily="50" charset="-128"/>
                <a:ea typeface="HGPｺﾞｼｯｸE" panose="020B0900000000000000" pitchFamily="50" charset="-128"/>
              </a:rPr>
              <a:t>」</a:t>
            </a:r>
            <a:r>
              <a:rPr lang="ja-JP" altLang="en-US" sz="2400" dirty="0">
                <a:solidFill>
                  <a:prstClr val="black"/>
                </a:solidFill>
                <a:latin typeface="HGPｺﾞｼｯｸE" panose="020B0900000000000000" pitchFamily="50" charset="-128"/>
                <a:ea typeface="HGPｺﾞｼｯｸE" panose="020B0900000000000000" pitchFamily="50" charset="-128"/>
              </a:rPr>
              <a:t>～ネット通販の場合～</a:t>
            </a:r>
            <a:endParaRPr lang="en-US" altLang="ja-JP" sz="2400" dirty="0">
              <a:solidFill>
                <a:prstClr val="black"/>
              </a:solidFill>
              <a:latin typeface="HGPｺﾞｼｯｸE" panose="020B0900000000000000" pitchFamily="50" charset="-128"/>
              <a:ea typeface="HGPｺﾞｼｯｸE" panose="020B0900000000000000" pitchFamily="50" charset="-128"/>
            </a:endParaRPr>
          </a:p>
        </p:txBody>
      </p:sp>
      <p:grpSp>
        <p:nvGrpSpPr>
          <p:cNvPr id="27" name="グループ化 26"/>
          <p:cNvGrpSpPr/>
          <p:nvPr/>
        </p:nvGrpSpPr>
        <p:grpSpPr>
          <a:xfrm>
            <a:off x="4658356" y="3933056"/>
            <a:ext cx="4248472" cy="2679500"/>
            <a:chOff x="179512" y="1268760"/>
            <a:chExt cx="4248472" cy="2592288"/>
          </a:xfrm>
        </p:grpSpPr>
        <p:sp>
          <p:nvSpPr>
            <p:cNvPr id="28" name="角丸四角形 27"/>
            <p:cNvSpPr/>
            <p:nvPr/>
          </p:nvSpPr>
          <p:spPr>
            <a:xfrm>
              <a:off x="179512" y="1268760"/>
              <a:ext cx="4248472" cy="2592288"/>
            </a:xfrm>
            <a:prstGeom prst="roundRect">
              <a:avLst/>
            </a:prstGeom>
            <a:solidFill>
              <a:schemeClr val="accent3">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 name="テキスト ボックス 32"/>
            <p:cNvSpPr txBox="1"/>
            <p:nvPr/>
          </p:nvSpPr>
          <p:spPr>
            <a:xfrm>
              <a:off x="3923928" y="3360621"/>
              <a:ext cx="288032" cy="369332"/>
            </a:xfrm>
            <a:prstGeom prst="rect">
              <a:avLst/>
            </a:prstGeom>
            <a:noFill/>
          </p:spPr>
          <p:txBody>
            <a:bodyPr wrap="square" rtlCol="0">
              <a:spAutoFit/>
            </a:bodyPr>
            <a:lstStyle/>
            <a:p>
              <a:r>
                <a:rPr lang="ja-JP" altLang="en-US" dirty="0">
                  <a:solidFill>
                    <a:prstClr val="black"/>
                  </a:solidFill>
                </a:rPr>
                <a:t>④</a:t>
              </a:r>
            </a:p>
          </p:txBody>
        </p:sp>
      </p:grpSp>
      <p:grpSp>
        <p:nvGrpSpPr>
          <p:cNvPr id="17" name="グループ化 16"/>
          <p:cNvGrpSpPr/>
          <p:nvPr/>
        </p:nvGrpSpPr>
        <p:grpSpPr>
          <a:xfrm>
            <a:off x="112355" y="944818"/>
            <a:ext cx="4248472" cy="2790302"/>
            <a:chOff x="179512" y="1268760"/>
            <a:chExt cx="4248472" cy="2592288"/>
          </a:xfrm>
        </p:grpSpPr>
        <p:sp>
          <p:nvSpPr>
            <p:cNvPr id="19" name="角丸四角形 18"/>
            <p:cNvSpPr/>
            <p:nvPr/>
          </p:nvSpPr>
          <p:spPr>
            <a:xfrm>
              <a:off x="179512" y="1268760"/>
              <a:ext cx="4248472" cy="2592288"/>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角丸四角形吹き出し 22"/>
            <p:cNvSpPr/>
            <p:nvPr/>
          </p:nvSpPr>
          <p:spPr>
            <a:xfrm>
              <a:off x="2118877" y="1400266"/>
              <a:ext cx="2213475" cy="993546"/>
            </a:xfrm>
            <a:prstGeom prst="wedgeRoundRectCallout">
              <a:avLst>
                <a:gd name="adj1" fmla="val -74899"/>
                <a:gd name="adj2" fmla="val 7937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代金の払い方は</a:t>
              </a:r>
            </a:p>
            <a:p>
              <a:pPr algn="ctr"/>
              <a:r>
                <a:rPr lang="ja-JP" altLang="en-US" sz="1600" dirty="0">
                  <a:solidFill>
                    <a:prstClr val="black"/>
                  </a:solidFill>
                </a:rPr>
                <a:t>たくさん種類が</a:t>
              </a:r>
            </a:p>
            <a:p>
              <a:pPr algn="ctr"/>
              <a:r>
                <a:rPr lang="ja-JP" altLang="en-US" sz="1600" dirty="0">
                  <a:solidFill>
                    <a:prstClr val="black"/>
                  </a:solidFill>
                </a:rPr>
                <a:t>あるけどどれが</a:t>
              </a:r>
            </a:p>
            <a:p>
              <a:pPr algn="ctr"/>
              <a:r>
                <a:rPr lang="ja-JP" altLang="en-US" sz="1600" dirty="0">
                  <a:solidFill>
                    <a:prstClr val="black"/>
                  </a:solidFill>
                </a:rPr>
                <a:t>いいのかな</a:t>
              </a:r>
              <a:r>
                <a:rPr lang="en-US" altLang="ja-JP" sz="1600" dirty="0">
                  <a:solidFill>
                    <a:prstClr val="black"/>
                  </a:solidFill>
                </a:rPr>
                <a:t>?</a:t>
              </a:r>
            </a:p>
          </p:txBody>
        </p:sp>
        <p:sp>
          <p:nvSpPr>
            <p:cNvPr id="24" name="角丸四角形吹き出し 23"/>
            <p:cNvSpPr/>
            <p:nvPr/>
          </p:nvSpPr>
          <p:spPr>
            <a:xfrm>
              <a:off x="308194" y="1419378"/>
              <a:ext cx="1664077" cy="974434"/>
            </a:xfrm>
            <a:prstGeom prst="wedgeRoundRectCallout">
              <a:avLst>
                <a:gd name="adj1" fmla="val 5412"/>
                <a:gd name="adj2" fmla="val 7561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かわいいシャツが売ってる</a:t>
              </a:r>
              <a:r>
                <a:rPr lang="en-US" altLang="ja-JP" sz="1600" dirty="0">
                  <a:solidFill>
                    <a:prstClr val="black"/>
                  </a:solidFill>
                </a:rPr>
                <a:t>!</a:t>
              </a:r>
              <a:endParaRPr lang="ja-JP" altLang="en-US" sz="1600" dirty="0">
                <a:solidFill>
                  <a:prstClr val="black"/>
                </a:solidFill>
              </a:endParaRPr>
            </a:p>
            <a:p>
              <a:pPr algn="ctr"/>
              <a:r>
                <a:rPr lang="ja-JP" altLang="en-US" sz="1600" dirty="0">
                  <a:solidFill>
                    <a:prstClr val="black"/>
                  </a:solidFill>
                </a:rPr>
                <a:t>欲しいな～</a:t>
              </a:r>
              <a:endParaRPr lang="en-US" altLang="ja-JP" sz="1600" dirty="0">
                <a:solidFill>
                  <a:prstClr val="black"/>
                </a:solidFill>
              </a:endParaRPr>
            </a:p>
          </p:txBody>
        </p:sp>
        <p:sp>
          <p:nvSpPr>
            <p:cNvPr id="26" name="テキスト ボックス 25"/>
            <p:cNvSpPr txBox="1"/>
            <p:nvPr/>
          </p:nvSpPr>
          <p:spPr>
            <a:xfrm>
              <a:off x="3893057" y="3482023"/>
              <a:ext cx="288032" cy="369332"/>
            </a:xfrm>
            <a:prstGeom prst="rect">
              <a:avLst/>
            </a:prstGeom>
            <a:noFill/>
          </p:spPr>
          <p:txBody>
            <a:bodyPr wrap="square" rtlCol="0">
              <a:spAutoFit/>
            </a:bodyPr>
            <a:lstStyle/>
            <a:p>
              <a:r>
                <a:rPr lang="ja-JP" altLang="en-US" dirty="0">
                  <a:solidFill>
                    <a:prstClr val="black"/>
                  </a:solidFill>
                </a:rPr>
                <a:t>①</a:t>
              </a:r>
            </a:p>
          </p:txBody>
        </p:sp>
      </p:grpSp>
      <p:grpSp>
        <p:nvGrpSpPr>
          <p:cNvPr id="39" name="グループ化 38"/>
          <p:cNvGrpSpPr/>
          <p:nvPr/>
        </p:nvGrpSpPr>
        <p:grpSpPr>
          <a:xfrm>
            <a:off x="4682504" y="963844"/>
            <a:ext cx="4248472" cy="2753188"/>
            <a:chOff x="179512" y="1268760"/>
            <a:chExt cx="4248472" cy="2592288"/>
          </a:xfrm>
        </p:grpSpPr>
        <p:sp>
          <p:nvSpPr>
            <p:cNvPr id="40" name="角丸四角形 39"/>
            <p:cNvSpPr/>
            <p:nvPr/>
          </p:nvSpPr>
          <p:spPr>
            <a:xfrm>
              <a:off x="179512" y="1268760"/>
              <a:ext cx="4248472" cy="2592288"/>
            </a:xfrm>
            <a:prstGeom prst="roundRect">
              <a:avLst/>
            </a:prstGeom>
            <a:solidFill>
              <a:schemeClr val="accent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 name="角丸四角形吹き出し 40"/>
            <p:cNvSpPr/>
            <p:nvPr/>
          </p:nvSpPr>
          <p:spPr>
            <a:xfrm>
              <a:off x="958699" y="1400266"/>
              <a:ext cx="2934420" cy="892456"/>
            </a:xfrm>
            <a:prstGeom prst="wedgeRoundRectCallout">
              <a:avLst>
                <a:gd name="adj1" fmla="val -9117"/>
                <a:gd name="adj2" fmla="val 8927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支払うタイミングもいろいろ</a:t>
              </a:r>
              <a:r>
                <a:rPr lang="en-US" altLang="ja-JP" sz="1600" dirty="0">
                  <a:solidFill>
                    <a:prstClr val="black"/>
                  </a:solidFill>
                </a:rPr>
                <a:t>!</a:t>
              </a:r>
              <a:endParaRPr lang="ja-JP" altLang="en-US" sz="1600" dirty="0">
                <a:solidFill>
                  <a:prstClr val="black"/>
                </a:solidFill>
              </a:endParaRPr>
            </a:p>
            <a:p>
              <a:pPr algn="ctr"/>
              <a:r>
                <a:rPr lang="ja-JP" altLang="en-US" sz="1600" dirty="0">
                  <a:solidFill>
                    <a:prstClr val="black"/>
                  </a:solidFill>
                </a:rPr>
                <a:t>キャンペーンもあるし</a:t>
              </a:r>
              <a:r>
                <a:rPr lang="en-US" altLang="ja-JP" sz="1600" dirty="0">
                  <a:solidFill>
                    <a:prstClr val="black"/>
                  </a:solidFill>
                </a:rPr>
                <a:t>…</a:t>
              </a:r>
              <a:endParaRPr lang="ja-JP" altLang="en-US" sz="1600" dirty="0">
                <a:solidFill>
                  <a:prstClr val="black"/>
                </a:solidFill>
              </a:endParaRPr>
            </a:p>
            <a:p>
              <a:pPr algn="ctr"/>
              <a:r>
                <a:rPr lang="ja-JP" altLang="en-US" sz="1600" dirty="0">
                  <a:solidFill>
                    <a:prstClr val="black"/>
                  </a:solidFill>
                </a:rPr>
                <a:t>どれにしよう</a:t>
              </a:r>
              <a:r>
                <a:rPr lang="en-US" altLang="ja-JP" sz="1600" dirty="0">
                  <a:solidFill>
                    <a:prstClr val="black"/>
                  </a:solidFill>
                </a:rPr>
                <a:t>…</a:t>
              </a:r>
              <a:endParaRPr lang="ja-JP" altLang="en-US" sz="1600" dirty="0">
                <a:solidFill>
                  <a:prstClr val="black"/>
                </a:solidFill>
              </a:endParaRPr>
            </a:p>
          </p:txBody>
        </p:sp>
        <p:sp>
          <p:nvSpPr>
            <p:cNvPr id="43" name="テキスト ボックス 42"/>
            <p:cNvSpPr txBox="1"/>
            <p:nvPr/>
          </p:nvSpPr>
          <p:spPr>
            <a:xfrm>
              <a:off x="3923928" y="3360621"/>
              <a:ext cx="288032" cy="369332"/>
            </a:xfrm>
            <a:prstGeom prst="rect">
              <a:avLst/>
            </a:prstGeom>
            <a:noFill/>
          </p:spPr>
          <p:txBody>
            <a:bodyPr wrap="square" rtlCol="0">
              <a:spAutoFit/>
            </a:bodyPr>
            <a:lstStyle/>
            <a:p>
              <a:r>
                <a:rPr lang="ja-JP" altLang="en-US" dirty="0">
                  <a:solidFill>
                    <a:prstClr val="black"/>
                  </a:solidFill>
                </a:rPr>
                <a:t>②</a:t>
              </a:r>
            </a:p>
          </p:txBody>
        </p:sp>
      </p:grpSp>
      <p:grpSp>
        <p:nvGrpSpPr>
          <p:cNvPr id="45" name="グループ化 44"/>
          <p:cNvGrpSpPr/>
          <p:nvPr/>
        </p:nvGrpSpPr>
        <p:grpSpPr>
          <a:xfrm>
            <a:off x="199704" y="3933056"/>
            <a:ext cx="4248472" cy="2679500"/>
            <a:chOff x="179512" y="1268760"/>
            <a:chExt cx="4248472" cy="2592288"/>
          </a:xfrm>
        </p:grpSpPr>
        <p:sp>
          <p:nvSpPr>
            <p:cNvPr id="46" name="角丸四角形 45"/>
            <p:cNvSpPr/>
            <p:nvPr/>
          </p:nvSpPr>
          <p:spPr>
            <a:xfrm>
              <a:off x="179512" y="1268760"/>
              <a:ext cx="4248472" cy="2592288"/>
            </a:xfrm>
            <a:prstGeom prst="roundRect">
              <a:avLst/>
            </a:prstGeom>
            <a:solidFill>
              <a:schemeClr val="accent3">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7" name="角丸四角形吹き出し 46"/>
            <p:cNvSpPr/>
            <p:nvPr/>
          </p:nvSpPr>
          <p:spPr>
            <a:xfrm>
              <a:off x="1711472" y="2328626"/>
              <a:ext cx="2278843" cy="1353839"/>
            </a:xfrm>
            <a:prstGeom prst="wedgeRoundRectCallout">
              <a:avLst>
                <a:gd name="adj1" fmla="val -66233"/>
                <a:gd name="adj2" fmla="val 2599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使い方や使う金額</a:t>
              </a:r>
            </a:p>
            <a:p>
              <a:pPr algn="ctr"/>
              <a:r>
                <a:rPr lang="ja-JP" altLang="en-US" sz="1600" dirty="0">
                  <a:solidFill>
                    <a:prstClr val="black"/>
                  </a:solidFill>
                </a:rPr>
                <a:t>・返す方法も、</a:t>
              </a:r>
            </a:p>
            <a:p>
              <a:pPr algn="ctr"/>
              <a:r>
                <a:rPr lang="ja-JP" altLang="en-US" sz="1600" dirty="0">
                  <a:solidFill>
                    <a:prstClr val="black"/>
                  </a:solidFill>
                </a:rPr>
                <a:t>しっかり内容を</a:t>
              </a:r>
            </a:p>
            <a:p>
              <a:pPr algn="ctr"/>
              <a:r>
                <a:rPr lang="ja-JP" altLang="en-US" sz="1600" dirty="0">
                  <a:solidFill>
                    <a:prstClr val="black"/>
                  </a:solidFill>
                </a:rPr>
                <a:t>確認しないとだめね。</a:t>
              </a:r>
            </a:p>
          </p:txBody>
        </p:sp>
        <p:sp>
          <p:nvSpPr>
            <p:cNvPr id="48" name="角丸四角形吹き出し 47"/>
            <p:cNvSpPr/>
            <p:nvPr/>
          </p:nvSpPr>
          <p:spPr>
            <a:xfrm>
              <a:off x="293489" y="1465102"/>
              <a:ext cx="3117253" cy="704482"/>
            </a:xfrm>
            <a:prstGeom prst="wedgeRoundRectCallout">
              <a:avLst>
                <a:gd name="adj1" fmla="val -14380"/>
                <a:gd name="adj2" fmla="val 10019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クレジットカードは、</a:t>
              </a:r>
              <a:r>
                <a:rPr lang="en-US" altLang="ja-JP" sz="1600" dirty="0">
                  <a:solidFill>
                    <a:prstClr val="black"/>
                  </a:solidFill>
                </a:rPr>
                <a:t>18</a:t>
              </a:r>
              <a:r>
                <a:rPr lang="ja-JP" altLang="en-US" sz="1600" dirty="0">
                  <a:solidFill>
                    <a:prstClr val="black"/>
                  </a:solidFill>
                </a:rPr>
                <a:t>歳に</a:t>
              </a:r>
            </a:p>
            <a:p>
              <a:pPr algn="ctr"/>
              <a:r>
                <a:rPr lang="ja-JP" altLang="en-US" sz="1600" dirty="0">
                  <a:solidFill>
                    <a:prstClr val="black"/>
                  </a:solidFill>
                </a:rPr>
                <a:t>ならないと作れないんだね。</a:t>
              </a:r>
            </a:p>
          </p:txBody>
        </p:sp>
        <p:sp>
          <p:nvSpPr>
            <p:cNvPr id="49" name="テキスト ボックス 48"/>
            <p:cNvSpPr txBox="1"/>
            <p:nvPr/>
          </p:nvSpPr>
          <p:spPr>
            <a:xfrm>
              <a:off x="3990315" y="3313133"/>
              <a:ext cx="288032" cy="369332"/>
            </a:xfrm>
            <a:prstGeom prst="rect">
              <a:avLst/>
            </a:prstGeom>
            <a:noFill/>
          </p:spPr>
          <p:txBody>
            <a:bodyPr wrap="square" rtlCol="0">
              <a:spAutoFit/>
            </a:bodyPr>
            <a:lstStyle/>
            <a:p>
              <a:r>
                <a:rPr lang="ja-JP" altLang="en-US" dirty="0">
                  <a:solidFill>
                    <a:prstClr val="black"/>
                  </a:solidFill>
                </a:rPr>
                <a:t>③</a:t>
              </a:r>
            </a:p>
          </p:txBody>
        </p:sp>
      </p:grpSp>
      <p:pic>
        <p:nvPicPr>
          <p:cNvPr id="1027" name="Picture 3" descr="F:\消費生活センター　消費者教育\イラストいろいろ\magnifier6_gir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6398" y="5246055"/>
            <a:ext cx="1127128" cy="1127128"/>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F:\消費生活センター　消費者教育\イラストいろいろ\creditcard_nonumber_blue.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588334" y="4339805"/>
            <a:ext cx="676862" cy="4241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携帯で買い物をしている人のイラスト"/>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flipH="1">
            <a:off x="292690" y="2559404"/>
            <a:ext cx="1326982" cy="11017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Yサービスのイラスト（たくさん）"/>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06900" y="2729237"/>
            <a:ext cx="882627" cy="88262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F:\消費生活センター　消費者教育\イラストいろいろ\creditcard_nonumber_blue.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002724" y="2151958"/>
            <a:ext cx="738479" cy="4627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バーコード・QRコードが表示されたスマートフォンのイラスト"/>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5437543" y="2575412"/>
            <a:ext cx="540573" cy="92012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p:cNvGrpSpPr/>
          <p:nvPr/>
        </p:nvGrpSpPr>
        <p:grpSpPr>
          <a:xfrm>
            <a:off x="1696311" y="2351747"/>
            <a:ext cx="2448272" cy="1233626"/>
            <a:chOff x="-2628800" y="1291411"/>
            <a:chExt cx="2448272" cy="1233626"/>
          </a:xfrm>
        </p:grpSpPr>
        <p:sp>
          <p:nvSpPr>
            <p:cNvPr id="4" name="円/楕円 3"/>
            <p:cNvSpPr/>
            <p:nvPr/>
          </p:nvSpPr>
          <p:spPr>
            <a:xfrm>
              <a:off x="-2628800" y="1291411"/>
              <a:ext cx="2448272" cy="1233626"/>
            </a:xfrm>
            <a:prstGeom prst="ellipse">
              <a:avLst/>
            </a:prstGeom>
            <a:solidFill>
              <a:srgbClr val="ECF488"/>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Picture 6" descr="PAYサービスのイラスト（たくさん）"/>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419997" y="1633928"/>
              <a:ext cx="662955" cy="66295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バーコード・QRコードが表示されたスマートフォンのイラスト"/>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900608" y="1541471"/>
              <a:ext cx="432048" cy="7354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デビットカードのイラスト"/>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1666964" y="1967152"/>
              <a:ext cx="633669" cy="43881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クレジットカードのイラスト（番号なし・ブラックカード）"/>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1697663" y="1462361"/>
              <a:ext cx="659169" cy="41308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8" name="Picture 14" descr="アプリストアのプリペイドカードのイラスト2"/>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4682504" y="1874458"/>
            <a:ext cx="706618" cy="85477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白紙のボードを比較している人のイラスト（女性）"/>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6033354" y="2368585"/>
            <a:ext cx="1498476" cy="1382359"/>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心配する人と吹き出しのイラスト（女性）"/>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6678265" y="4582123"/>
            <a:ext cx="1942740" cy="194274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6015531" y="2770422"/>
            <a:ext cx="588517" cy="369332"/>
          </a:xfrm>
          <a:prstGeom prst="rect">
            <a:avLst/>
          </a:prstGeom>
          <a:noFill/>
        </p:spPr>
        <p:txBody>
          <a:bodyPr wrap="square" rtlCol="0">
            <a:spAutoFit/>
          </a:bodyPr>
          <a:lstStyle/>
          <a:p>
            <a:r>
              <a:rPr lang="ja-JP" altLang="en-US" sz="900" dirty="0">
                <a:latin typeface="HG丸ｺﾞｼｯｸM-PRO" panose="020F0600000000000000" pitchFamily="50" charset="-128"/>
                <a:ea typeface="HG丸ｺﾞｼｯｸM-PRO" panose="020F0600000000000000" pitchFamily="50" charset="-128"/>
              </a:rPr>
              <a:t>前払い</a:t>
            </a:r>
          </a:p>
          <a:p>
            <a:r>
              <a:rPr kumimoji="1" lang="ja-JP" altLang="en-US" sz="900" dirty="0">
                <a:latin typeface="HG丸ｺﾞｼｯｸM-PRO" panose="020F0600000000000000" pitchFamily="50" charset="-128"/>
                <a:ea typeface="HG丸ｺﾞｼｯｸM-PRO" panose="020F0600000000000000" pitchFamily="50" charset="-128"/>
              </a:rPr>
              <a:t>後払い</a:t>
            </a:r>
          </a:p>
        </p:txBody>
      </p:sp>
      <p:sp>
        <p:nvSpPr>
          <p:cNvPr id="50" name="テキスト ボックス 49"/>
          <p:cNvSpPr txBox="1"/>
          <p:nvPr/>
        </p:nvSpPr>
        <p:spPr>
          <a:xfrm>
            <a:off x="7085614" y="2658156"/>
            <a:ext cx="588517" cy="369332"/>
          </a:xfrm>
          <a:prstGeom prst="rect">
            <a:avLst/>
          </a:prstGeom>
          <a:noFill/>
        </p:spPr>
        <p:txBody>
          <a:bodyPr wrap="square" rtlCol="0">
            <a:spAutoFit/>
          </a:bodyPr>
          <a:lstStyle/>
          <a:p>
            <a:r>
              <a:rPr lang="ja-JP" altLang="en-US" sz="900" dirty="0">
                <a:latin typeface="HG丸ｺﾞｼｯｸM-PRO" panose="020F0600000000000000" pitchFamily="50" charset="-128"/>
                <a:ea typeface="HG丸ｺﾞｼｯｸM-PRO" panose="020F0600000000000000" pitchFamily="50" charset="-128"/>
              </a:rPr>
              <a:t>即時</a:t>
            </a:r>
          </a:p>
          <a:p>
            <a:r>
              <a:rPr lang="ja-JP" altLang="en-US" sz="900" dirty="0">
                <a:latin typeface="HG丸ｺﾞｼｯｸM-PRO" panose="020F0600000000000000" pitchFamily="50" charset="-128"/>
                <a:ea typeface="HG丸ｺﾞｼｯｸM-PRO" panose="020F0600000000000000" pitchFamily="50" charset="-128"/>
              </a:rPr>
              <a:t>払い</a:t>
            </a:r>
          </a:p>
        </p:txBody>
      </p:sp>
      <p:sp>
        <p:nvSpPr>
          <p:cNvPr id="7" name="テキスト ボックス 6"/>
          <p:cNvSpPr txBox="1"/>
          <p:nvPr/>
        </p:nvSpPr>
        <p:spPr>
          <a:xfrm>
            <a:off x="7058768" y="4907162"/>
            <a:ext cx="1512168" cy="646331"/>
          </a:xfrm>
          <a:prstGeom prst="rect">
            <a:avLst/>
          </a:prstGeom>
          <a:noFill/>
        </p:spPr>
        <p:txBody>
          <a:bodyPr wrap="square" rtlCol="0">
            <a:spAutoFit/>
          </a:bodyPr>
          <a:lstStyle/>
          <a:p>
            <a:r>
              <a:rPr kumimoji="1" lang="ja-JP" altLang="en-US" dirty="0"/>
              <a:t>どれに</a:t>
            </a:r>
          </a:p>
          <a:p>
            <a:r>
              <a:rPr kumimoji="1" lang="ja-JP" altLang="en-US" dirty="0"/>
              <a:t>しようかな</a:t>
            </a:r>
            <a:r>
              <a:rPr kumimoji="1" lang="en-US" altLang="ja-JP" dirty="0"/>
              <a:t>…</a:t>
            </a:r>
            <a:endParaRPr kumimoji="1" lang="ja-JP" altLang="en-US" dirty="0"/>
          </a:p>
        </p:txBody>
      </p:sp>
      <p:pic>
        <p:nvPicPr>
          <p:cNvPr id="1046" name="Picture 22" descr="天秤のイラスト（バランス）"/>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4803377" y="5402965"/>
            <a:ext cx="1564052" cy="813307"/>
          </a:xfrm>
          <a:prstGeom prst="rect">
            <a:avLst/>
          </a:prstGeom>
          <a:noFill/>
          <a:extLst>
            <a:ext uri="{909E8E84-426E-40DD-AFC4-6F175D3DCCD1}">
              <a14:hiddenFill xmlns:a14="http://schemas.microsoft.com/office/drawing/2010/main">
                <a:solidFill>
                  <a:srgbClr val="FFFFFF"/>
                </a:solidFill>
              </a14:hiddenFill>
            </a:ext>
          </a:extLst>
        </p:spPr>
      </p:pic>
      <p:sp>
        <p:nvSpPr>
          <p:cNvPr id="8" name="円/楕円 7"/>
          <p:cNvSpPr/>
          <p:nvPr/>
        </p:nvSpPr>
        <p:spPr>
          <a:xfrm>
            <a:off x="4957074" y="4393382"/>
            <a:ext cx="432048" cy="1127482"/>
          </a:xfrm>
          <a:prstGeom prst="ellipse">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a:solidFill>
                  <a:sysClr val="windowText" lastClr="000000"/>
                </a:solidFill>
                <a:latin typeface="HG丸ｺﾞｼｯｸM-PRO" panose="020F0600000000000000" pitchFamily="50" charset="-128"/>
                <a:ea typeface="HG丸ｺﾞｼｯｸM-PRO" panose="020F0600000000000000" pitchFamily="50" charset="-128"/>
              </a:rPr>
              <a:t>メリット</a:t>
            </a:r>
            <a:endParaRPr kumimoji="1" lang="ja-JP" altLang="en-US" sz="14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53" name="円/楕円 52"/>
          <p:cNvSpPr/>
          <p:nvPr/>
        </p:nvSpPr>
        <p:spPr>
          <a:xfrm>
            <a:off x="5799508" y="4393381"/>
            <a:ext cx="432048" cy="1120535"/>
          </a:xfrm>
          <a:prstGeom prst="ellipse">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ysClr val="windowText" lastClr="000000"/>
                </a:solidFill>
                <a:latin typeface="HG丸ｺﾞｼｯｸM-PRO" panose="020F0600000000000000" pitchFamily="50" charset="-128"/>
                <a:ea typeface="HG丸ｺﾞｼｯｸM-PRO" panose="020F0600000000000000" pitchFamily="50" charset="-128"/>
              </a:rPr>
              <a:t>デメリット</a:t>
            </a:r>
            <a:endParaRPr kumimoji="1" lang="ja-JP" altLang="en-US" sz="1200" dirty="0">
              <a:solidFill>
                <a:sysClr val="windowText" lastClr="000000"/>
              </a:solidFill>
              <a:latin typeface="HG丸ｺﾞｼｯｸM-PRO" panose="020F0600000000000000" pitchFamily="50" charset="-128"/>
              <a:ea typeface="HG丸ｺﾞｼｯｸM-PRO" panose="020F0600000000000000" pitchFamily="50" charset="-128"/>
            </a:endParaRPr>
          </a:p>
        </p:txBody>
      </p:sp>
      <p:pic>
        <p:nvPicPr>
          <p:cNvPr id="54" name="Picture 14" descr="アプリストアのプリペイドカードのイラスト2"/>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8247232" y="4111510"/>
            <a:ext cx="466026" cy="56374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8" descr="バーコード・QRコードが表示されたスマートフォンのイラスト"/>
          <p:cNvPicPr>
            <a:picLocks noChangeAspect="1" noChangeArrowheads="1"/>
          </p:cNvPicPr>
          <p:nvPr/>
        </p:nvPicPr>
        <p:blipFill>
          <a:blip r:embed="rId18" cstate="email">
            <a:extLst>
              <a:ext uri="{28A0092B-C50C-407E-A947-70E740481C1C}">
                <a14:useLocalDpi xmlns:a14="http://schemas.microsoft.com/office/drawing/2010/main"/>
              </a:ext>
            </a:extLst>
          </a:blip>
          <a:srcRect/>
          <a:stretch>
            <a:fillRect/>
          </a:stretch>
        </p:blipFill>
        <p:spPr bwMode="auto">
          <a:xfrm>
            <a:off x="6384988" y="4096715"/>
            <a:ext cx="438120" cy="745736"/>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6" descr="PAYサービスのイラスト（たくさん）"/>
          <p:cNvPicPr>
            <a:picLocks noChangeAspect="1" noChangeArrowheads="1"/>
          </p:cNvPicPr>
          <p:nvPr/>
        </p:nvPicPr>
        <p:blipFill>
          <a:blip r:embed="rId19" cstate="email">
            <a:extLst>
              <a:ext uri="{28A0092B-C50C-407E-A947-70E740481C1C}">
                <a14:useLocalDpi xmlns:a14="http://schemas.microsoft.com/office/drawing/2010/main"/>
              </a:ext>
            </a:extLst>
          </a:blip>
          <a:srcRect/>
          <a:stretch>
            <a:fillRect/>
          </a:stretch>
        </p:blipFill>
        <p:spPr bwMode="auto">
          <a:xfrm>
            <a:off x="6411312" y="5770274"/>
            <a:ext cx="582742" cy="582742"/>
          </a:xfrm>
          <a:prstGeom prst="rect">
            <a:avLst/>
          </a:prstGeom>
          <a:noFill/>
          <a:extLst>
            <a:ext uri="{909E8E84-426E-40DD-AFC4-6F175D3DCCD1}">
              <a14:hiddenFill xmlns:a14="http://schemas.microsoft.com/office/drawing/2010/main">
                <a:solidFill>
                  <a:srgbClr val="FFFFFF"/>
                </a:solidFill>
              </a14:hiddenFill>
            </a:ext>
          </a:extLst>
        </p:spPr>
      </p:pic>
      <p:sp>
        <p:nvSpPr>
          <p:cNvPr id="44" name="テキスト ボックス 43"/>
          <p:cNvSpPr txBox="1"/>
          <p:nvPr/>
        </p:nvSpPr>
        <p:spPr>
          <a:xfrm>
            <a:off x="5585403" y="6519446"/>
            <a:ext cx="2167381" cy="338554"/>
          </a:xfrm>
          <a:prstGeom prst="rect">
            <a:avLst/>
          </a:prstGeom>
          <a:noFill/>
        </p:spPr>
        <p:txBody>
          <a:bodyPr wrap="square" rtlCol="0">
            <a:spAutoFit/>
          </a:bodyPr>
          <a:lstStyle/>
          <a:p>
            <a:r>
              <a:rPr lang="en-US" altLang="ja-JP" sz="1600" dirty="0">
                <a:solidFill>
                  <a:srgbClr val="C9C2D1">
                    <a:shade val="50000"/>
                    <a:satMod val="200000"/>
                  </a:srgbClr>
                </a:solidFill>
                <a:latin typeface="ＭＳ ゴシック" panose="020B0609070205080204" pitchFamily="49" charset="-128"/>
                <a:ea typeface="ＭＳ ゴシック" panose="020B0609070205080204" pitchFamily="49" charset="-128"/>
              </a:rPr>
              <a:t>©</a:t>
            </a:r>
            <a:r>
              <a:rPr lang="en-US" altLang="ja-JP" sz="1100" dirty="0">
                <a:solidFill>
                  <a:srgbClr val="C9C2D1">
                    <a:shade val="50000"/>
                    <a:satMod val="200000"/>
                  </a:srgbClr>
                </a:solidFill>
                <a:latin typeface="ＭＳ ゴシック" panose="020B0609070205080204" pitchFamily="49" charset="-128"/>
                <a:ea typeface="ＭＳ ゴシック" panose="020B0609070205080204" pitchFamily="49" charset="-128"/>
              </a:rPr>
              <a:t>2020</a:t>
            </a:r>
            <a:r>
              <a:rPr lang="ja-JP" altLang="en-US" sz="1100" dirty="0">
                <a:solidFill>
                  <a:srgbClr val="C9C2D1">
                    <a:shade val="50000"/>
                    <a:satMod val="200000"/>
                  </a:srgbClr>
                </a:solidFill>
                <a:latin typeface="ＭＳ ゴシック" panose="020B0609070205080204" pitchFamily="49" charset="-128"/>
                <a:ea typeface="ＭＳ ゴシック" panose="020B0609070205080204" pitchFamily="49" charset="-128"/>
              </a:rPr>
              <a:t>滋賀県消費生活センター</a:t>
            </a:r>
          </a:p>
        </p:txBody>
      </p:sp>
    </p:spTree>
    <p:extLst>
      <p:ext uri="{BB962C8B-B14F-4D97-AF65-F5344CB8AC3E}">
        <p14:creationId xmlns:p14="http://schemas.microsoft.com/office/powerpoint/2010/main" val="2000353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2689"/>
            <a:ext cx="9144000" cy="83402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3200" dirty="0">
                <a:solidFill>
                  <a:prstClr val="black"/>
                </a:solidFill>
                <a:latin typeface="HGPｺﾞｼｯｸE" panose="020B0900000000000000" pitchFamily="50" charset="-128"/>
                <a:ea typeface="HGPｺﾞｼｯｸE" panose="020B0900000000000000" pitchFamily="50" charset="-128"/>
              </a:rPr>
              <a:t>【</a:t>
            </a:r>
            <a:r>
              <a:rPr lang="ja-JP" altLang="en-US" sz="3200" dirty="0">
                <a:solidFill>
                  <a:prstClr val="black"/>
                </a:solidFill>
                <a:latin typeface="HGPｺﾞｼｯｸE" panose="020B0900000000000000" pitchFamily="50" charset="-128"/>
                <a:ea typeface="HGPｺﾞｼｯｸE" panose="020B0900000000000000" pitchFamily="50" charset="-128"/>
              </a:rPr>
              <a:t>テーマ④</a:t>
            </a:r>
            <a:r>
              <a:rPr lang="en-US" altLang="ja-JP" sz="3200" dirty="0">
                <a:solidFill>
                  <a:prstClr val="black"/>
                </a:solidFill>
                <a:latin typeface="HGPｺﾞｼｯｸE" panose="020B0900000000000000" pitchFamily="50" charset="-128"/>
                <a:ea typeface="HGPｺﾞｼｯｸE" panose="020B0900000000000000" pitchFamily="50" charset="-128"/>
              </a:rPr>
              <a:t>】</a:t>
            </a:r>
            <a:r>
              <a:rPr lang="ja-JP" altLang="en-US" sz="3200" dirty="0">
                <a:solidFill>
                  <a:prstClr val="black"/>
                </a:solidFill>
                <a:latin typeface="HGPｺﾞｼｯｸE" panose="020B0900000000000000" pitchFamily="50" charset="-128"/>
                <a:ea typeface="HGPｺﾞｼｯｸE" panose="020B0900000000000000" pitchFamily="50" charset="-128"/>
              </a:rPr>
              <a:t>「支払いはどれにする</a:t>
            </a:r>
            <a:r>
              <a:rPr lang="en-US" altLang="ja-JP" sz="3200" dirty="0">
                <a:solidFill>
                  <a:prstClr val="black"/>
                </a:solidFill>
                <a:latin typeface="HGPｺﾞｼｯｸE" panose="020B0900000000000000" pitchFamily="50" charset="-128"/>
                <a:ea typeface="HGPｺﾞｼｯｸE" panose="020B0900000000000000" pitchFamily="50" charset="-128"/>
              </a:rPr>
              <a:t>?</a:t>
            </a:r>
            <a:r>
              <a:rPr lang="ja-JP" altLang="en-US" sz="3200" dirty="0">
                <a:solidFill>
                  <a:prstClr val="black"/>
                </a:solidFill>
                <a:latin typeface="HGPｺﾞｼｯｸE" panose="020B0900000000000000" pitchFamily="50" charset="-128"/>
                <a:ea typeface="HGPｺﾞｼｯｸE" panose="020B0900000000000000" pitchFamily="50" charset="-128"/>
              </a:rPr>
              <a:t>」</a:t>
            </a:r>
            <a:r>
              <a:rPr lang="ja-JP" altLang="en-US" sz="2400" dirty="0">
                <a:solidFill>
                  <a:prstClr val="black"/>
                </a:solidFill>
                <a:latin typeface="HGPｺﾞｼｯｸE" panose="020B0900000000000000" pitchFamily="50" charset="-128"/>
                <a:ea typeface="HGPｺﾞｼｯｸE" panose="020B0900000000000000" pitchFamily="50" charset="-128"/>
              </a:rPr>
              <a:t>～ネット通販の場合～</a:t>
            </a:r>
            <a:endParaRPr lang="en-US" altLang="ja-JP" sz="2400" dirty="0">
              <a:solidFill>
                <a:prstClr val="black"/>
              </a:solidFill>
              <a:latin typeface="HGPｺﾞｼｯｸE" panose="020B0900000000000000" pitchFamily="50" charset="-128"/>
              <a:ea typeface="HGPｺﾞｼｯｸE" panose="020B0900000000000000" pitchFamily="50" charset="-128"/>
            </a:endParaRPr>
          </a:p>
        </p:txBody>
      </p:sp>
      <p:grpSp>
        <p:nvGrpSpPr>
          <p:cNvPr id="17" name="グループ化 16"/>
          <p:cNvGrpSpPr/>
          <p:nvPr/>
        </p:nvGrpSpPr>
        <p:grpSpPr>
          <a:xfrm>
            <a:off x="112355" y="944818"/>
            <a:ext cx="4248472" cy="2790302"/>
            <a:chOff x="179512" y="1268760"/>
            <a:chExt cx="4248472" cy="2592288"/>
          </a:xfrm>
        </p:grpSpPr>
        <p:sp>
          <p:nvSpPr>
            <p:cNvPr id="19" name="角丸四角形 18"/>
            <p:cNvSpPr/>
            <p:nvPr/>
          </p:nvSpPr>
          <p:spPr>
            <a:xfrm>
              <a:off x="179512" y="1268760"/>
              <a:ext cx="4248472" cy="2592288"/>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角丸四角形吹き出し 22"/>
            <p:cNvSpPr/>
            <p:nvPr/>
          </p:nvSpPr>
          <p:spPr>
            <a:xfrm>
              <a:off x="2046869" y="1400266"/>
              <a:ext cx="2201095" cy="993546"/>
            </a:xfrm>
            <a:prstGeom prst="wedgeRoundRectCallout">
              <a:avLst>
                <a:gd name="adj1" fmla="val -79678"/>
                <a:gd name="adj2" fmla="val 8981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代金の払い方は</a:t>
              </a:r>
            </a:p>
            <a:p>
              <a:pPr algn="ctr"/>
              <a:r>
                <a:rPr lang="ja-JP" altLang="en-US" sz="1600" dirty="0">
                  <a:solidFill>
                    <a:prstClr val="black"/>
                  </a:solidFill>
                </a:rPr>
                <a:t>たくさん種類が</a:t>
              </a:r>
            </a:p>
            <a:p>
              <a:pPr algn="ctr"/>
              <a:r>
                <a:rPr lang="ja-JP" altLang="en-US" sz="1600" dirty="0">
                  <a:solidFill>
                    <a:prstClr val="black"/>
                  </a:solidFill>
                </a:rPr>
                <a:t>あるけどどれが</a:t>
              </a:r>
            </a:p>
            <a:p>
              <a:pPr algn="ctr"/>
              <a:r>
                <a:rPr lang="ja-JP" altLang="en-US" sz="1600" dirty="0">
                  <a:solidFill>
                    <a:prstClr val="black"/>
                  </a:solidFill>
                </a:rPr>
                <a:t>いいのかな</a:t>
              </a:r>
              <a:r>
                <a:rPr lang="en-US" altLang="ja-JP" sz="1600" dirty="0">
                  <a:solidFill>
                    <a:prstClr val="black"/>
                  </a:solidFill>
                </a:rPr>
                <a:t>?</a:t>
              </a:r>
            </a:p>
          </p:txBody>
        </p:sp>
        <p:sp>
          <p:nvSpPr>
            <p:cNvPr id="24" name="角丸四角形吹き出し 23"/>
            <p:cNvSpPr/>
            <p:nvPr/>
          </p:nvSpPr>
          <p:spPr>
            <a:xfrm>
              <a:off x="308194" y="1419378"/>
              <a:ext cx="1664077" cy="974434"/>
            </a:xfrm>
            <a:prstGeom prst="wedgeRoundRectCallout">
              <a:avLst>
                <a:gd name="adj1" fmla="val 5412"/>
                <a:gd name="adj2" fmla="val 7561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かわいいシャツが売ってる</a:t>
              </a:r>
              <a:r>
                <a:rPr lang="en-US" altLang="ja-JP" sz="1600" dirty="0">
                  <a:solidFill>
                    <a:prstClr val="black"/>
                  </a:solidFill>
                </a:rPr>
                <a:t>!</a:t>
              </a:r>
              <a:endParaRPr lang="ja-JP" altLang="en-US" sz="1600" dirty="0">
                <a:solidFill>
                  <a:prstClr val="black"/>
                </a:solidFill>
              </a:endParaRPr>
            </a:p>
            <a:p>
              <a:pPr algn="ctr"/>
              <a:r>
                <a:rPr lang="ja-JP" altLang="en-US" sz="1600" dirty="0">
                  <a:solidFill>
                    <a:prstClr val="black"/>
                  </a:solidFill>
                </a:rPr>
                <a:t>欲しいな～</a:t>
              </a:r>
              <a:endParaRPr lang="en-US" altLang="ja-JP" sz="1600" dirty="0">
                <a:solidFill>
                  <a:prstClr val="black"/>
                </a:solidFill>
              </a:endParaRPr>
            </a:p>
          </p:txBody>
        </p:sp>
        <p:sp>
          <p:nvSpPr>
            <p:cNvPr id="26" name="テキスト ボックス 25"/>
            <p:cNvSpPr txBox="1"/>
            <p:nvPr/>
          </p:nvSpPr>
          <p:spPr>
            <a:xfrm>
              <a:off x="3893057" y="3482023"/>
              <a:ext cx="288032" cy="369332"/>
            </a:xfrm>
            <a:prstGeom prst="rect">
              <a:avLst/>
            </a:prstGeom>
            <a:noFill/>
          </p:spPr>
          <p:txBody>
            <a:bodyPr wrap="square" rtlCol="0">
              <a:spAutoFit/>
            </a:bodyPr>
            <a:lstStyle/>
            <a:p>
              <a:r>
                <a:rPr lang="ja-JP" altLang="en-US" dirty="0">
                  <a:solidFill>
                    <a:prstClr val="black"/>
                  </a:solidFill>
                </a:rPr>
                <a:t>①</a:t>
              </a:r>
            </a:p>
          </p:txBody>
        </p:sp>
      </p:grpSp>
      <p:grpSp>
        <p:nvGrpSpPr>
          <p:cNvPr id="39" name="グループ化 38"/>
          <p:cNvGrpSpPr/>
          <p:nvPr/>
        </p:nvGrpSpPr>
        <p:grpSpPr>
          <a:xfrm>
            <a:off x="4682504" y="963844"/>
            <a:ext cx="4248472" cy="2753188"/>
            <a:chOff x="179512" y="1268760"/>
            <a:chExt cx="4248472" cy="2592288"/>
          </a:xfrm>
        </p:grpSpPr>
        <p:sp>
          <p:nvSpPr>
            <p:cNvPr id="40" name="角丸四角形 39"/>
            <p:cNvSpPr/>
            <p:nvPr/>
          </p:nvSpPr>
          <p:spPr>
            <a:xfrm>
              <a:off x="179512" y="1268760"/>
              <a:ext cx="4248472" cy="2592288"/>
            </a:xfrm>
            <a:prstGeom prst="roundRect">
              <a:avLst/>
            </a:prstGeom>
            <a:solidFill>
              <a:schemeClr val="accent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 name="角丸四角形吹き出し 40"/>
            <p:cNvSpPr/>
            <p:nvPr/>
          </p:nvSpPr>
          <p:spPr>
            <a:xfrm>
              <a:off x="958699" y="1400266"/>
              <a:ext cx="2934420" cy="892456"/>
            </a:xfrm>
            <a:prstGeom prst="wedgeRoundRectCallout">
              <a:avLst>
                <a:gd name="adj1" fmla="val -9117"/>
                <a:gd name="adj2" fmla="val 8927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支払うタイミングもいろいろ</a:t>
              </a:r>
              <a:r>
                <a:rPr lang="en-US" altLang="ja-JP" sz="1600" dirty="0">
                  <a:solidFill>
                    <a:prstClr val="black"/>
                  </a:solidFill>
                </a:rPr>
                <a:t>!</a:t>
              </a:r>
              <a:endParaRPr lang="ja-JP" altLang="en-US" sz="1600" dirty="0">
                <a:solidFill>
                  <a:prstClr val="black"/>
                </a:solidFill>
              </a:endParaRPr>
            </a:p>
            <a:p>
              <a:pPr algn="ctr"/>
              <a:r>
                <a:rPr lang="ja-JP" altLang="en-US" sz="1600" dirty="0">
                  <a:solidFill>
                    <a:prstClr val="black"/>
                  </a:solidFill>
                </a:rPr>
                <a:t>キャンペーンもあるし</a:t>
              </a:r>
              <a:r>
                <a:rPr lang="en-US" altLang="ja-JP" sz="1600" dirty="0">
                  <a:solidFill>
                    <a:prstClr val="black"/>
                  </a:solidFill>
                </a:rPr>
                <a:t>…</a:t>
              </a:r>
              <a:endParaRPr lang="ja-JP" altLang="en-US" sz="1600" dirty="0">
                <a:solidFill>
                  <a:prstClr val="black"/>
                </a:solidFill>
              </a:endParaRPr>
            </a:p>
            <a:p>
              <a:pPr algn="ctr"/>
              <a:r>
                <a:rPr lang="ja-JP" altLang="en-US" sz="1600" dirty="0">
                  <a:solidFill>
                    <a:prstClr val="black"/>
                  </a:solidFill>
                </a:rPr>
                <a:t>どれにしよう</a:t>
              </a:r>
              <a:r>
                <a:rPr lang="en-US" altLang="ja-JP" sz="1600" dirty="0">
                  <a:solidFill>
                    <a:prstClr val="black"/>
                  </a:solidFill>
                </a:rPr>
                <a:t>…</a:t>
              </a:r>
              <a:endParaRPr lang="ja-JP" altLang="en-US" sz="1600" dirty="0">
                <a:solidFill>
                  <a:prstClr val="black"/>
                </a:solidFill>
              </a:endParaRPr>
            </a:p>
          </p:txBody>
        </p:sp>
        <p:sp>
          <p:nvSpPr>
            <p:cNvPr id="43" name="テキスト ボックス 42"/>
            <p:cNvSpPr txBox="1"/>
            <p:nvPr/>
          </p:nvSpPr>
          <p:spPr>
            <a:xfrm>
              <a:off x="3923928" y="3360621"/>
              <a:ext cx="288032" cy="369332"/>
            </a:xfrm>
            <a:prstGeom prst="rect">
              <a:avLst/>
            </a:prstGeom>
            <a:noFill/>
          </p:spPr>
          <p:txBody>
            <a:bodyPr wrap="square" rtlCol="0">
              <a:spAutoFit/>
            </a:bodyPr>
            <a:lstStyle/>
            <a:p>
              <a:r>
                <a:rPr lang="ja-JP" altLang="en-US" dirty="0">
                  <a:solidFill>
                    <a:prstClr val="black"/>
                  </a:solidFill>
                </a:rPr>
                <a:t>②</a:t>
              </a:r>
            </a:p>
          </p:txBody>
        </p:sp>
      </p:grpSp>
      <p:pic>
        <p:nvPicPr>
          <p:cNvPr id="1028" name="Picture 4" descr="携帯で買い物をしている人のイラスト"/>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292690" y="2559404"/>
            <a:ext cx="1326982" cy="110178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AYサービスのイラスト（たくさん）"/>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606900" y="2729237"/>
            <a:ext cx="882627" cy="882627"/>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F:\消費生活センター　消費者教育\イラストいろいろ\creditcard_nonumber_blue.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002724" y="2151958"/>
            <a:ext cx="738479" cy="4627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バーコード・QRコードが表示されたスマートフォンのイラスト"/>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37543" y="2575412"/>
            <a:ext cx="540573" cy="92012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p:cNvGrpSpPr/>
          <p:nvPr/>
        </p:nvGrpSpPr>
        <p:grpSpPr>
          <a:xfrm>
            <a:off x="1696311" y="2351747"/>
            <a:ext cx="2448272" cy="1233626"/>
            <a:chOff x="-2628800" y="1291411"/>
            <a:chExt cx="2448272" cy="1233626"/>
          </a:xfrm>
        </p:grpSpPr>
        <p:sp>
          <p:nvSpPr>
            <p:cNvPr id="4" name="円/楕円 3"/>
            <p:cNvSpPr/>
            <p:nvPr/>
          </p:nvSpPr>
          <p:spPr>
            <a:xfrm>
              <a:off x="-2628800" y="1291411"/>
              <a:ext cx="2448272" cy="1233626"/>
            </a:xfrm>
            <a:prstGeom prst="ellipse">
              <a:avLst/>
            </a:prstGeom>
            <a:solidFill>
              <a:srgbClr val="ECF488"/>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36" name="Picture 6" descr="PAYサービスのイラスト（たくさん）"/>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419997" y="1633928"/>
              <a:ext cx="662955" cy="66295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バーコード・QRコードが表示されたスマートフォンのイラスト"/>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00608" y="1541471"/>
              <a:ext cx="432048" cy="73540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デビットカードのイラスト"/>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1666964" y="1967152"/>
              <a:ext cx="633669" cy="43881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クレジットカードのイラスト（番号なし・ブラックカード）"/>
            <p:cNvPicPr>
              <a:picLocks noChangeAspect="1" noChangeArrowheads="1"/>
            </p:cNvPicPr>
            <p:nvPr/>
          </p:nvPicPr>
          <p:blipFill>
            <a:blip r:embed="rId10" cstate="email">
              <a:extLst>
                <a:ext uri="{28A0092B-C50C-407E-A947-70E740481C1C}">
                  <a14:useLocalDpi xmlns:a14="http://schemas.microsoft.com/office/drawing/2010/main"/>
                </a:ext>
              </a:extLst>
            </a:blip>
            <a:srcRect/>
            <a:stretch>
              <a:fillRect/>
            </a:stretch>
          </p:blipFill>
          <p:spPr bwMode="auto">
            <a:xfrm>
              <a:off x="-1697663" y="1462361"/>
              <a:ext cx="659169" cy="413080"/>
            </a:xfrm>
            <a:prstGeom prst="rect">
              <a:avLst/>
            </a:prstGeom>
            <a:noFill/>
            <a:extLst>
              <a:ext uri="{909E8E84-426E-40DD-AFC4-6F175D3DCCD1}">
                <a14:hiddenFill xmlns:a14="http://schemas.microsoft.com/office/drawing/2010/main">
                  <a:solidFill>
                    <a:srgbClr val="FFFFFF"/>
                  </a:solidFill>
                </a14:hiddenFill>
              </a:ext>
            </a:extLst>
          </p:spPr>
        </p:pic>
      </p:grpSp>
      <p:pic>
        <p:nvPicPr>
          <p:cNvPr id="1038" name="Picture 14" descr="アプリストアのプリペイドカードのイラスト2"/>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4682504" y="1874458"/>
            <a:ext cx="706618" cy="854779"/>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白紙のボードを比較している人のイラスト（女性）"/>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6033354" y="2368585"/>
            <a:ext cx="1498476" cy="1382359"/>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6015531" y="2770422"/>
            <a:ext cx="588517" cy="369332"/>
          </a:xfrm>
          <a:prstGeom prst="rect">
            <a:avLst/>
          </a:prstGeom>
          <a:noFill/>
        </p:spPr>
        <p:txBody>
          <a:bodyPr wrap="square" rtlCol="0">
            <a:spAutoFit/>
          </a:bodyPr>
          <a:lstStyle/>
          <a:p>
            <a:r>
              <a:rPr lang="ja-JP" altLang="en-US" sz="900" dirty="0">
                <a:solidFill>
                  <a:prstClr val="black"/>
                </a:solidFill>
                <a:latin typeface="HG丸ｺﾞｼｯｸM-PRO" panose="020F0600000000000000" pitchFamily="50" charset="-128"/>
                <a:ea typeface="HG丸ｺﾞｼｯｸM-PRO" panose="020F0600000000000000" pitchFamily="50" charset="-128"/>
              </a:rPr>
              <a:t>前払い</a:t>
            </a:r>
          </a:p>
          <a:p>
            <a:r>
              <a:rPr lang="ja-JP" altLang="en-US" sz="900" dirty="0">
                <a:solidFill>
                  <a:prstClr val="black"/>
                </a:solidFill>
                <a:latin typeface="HG丸ｺﾞｼｯｸM-PRO" panose="020F0600000000000000" pitchFamily="50" charset="-128"/>
                <a:ea typeface="HG丸ｺﾞｼｯｸM-PRO" panose="020F0600000000000000" pitchFamily="50" charset="-128"/>
              </a:rPr>
              <a:t>後払い</a:t>
            </a:r>
          </a:p>
        </p:txBody>
      </p:sp>
      <p:sp>
        <p:nvSpPr>
          <p:cNvPr id="50" name="テキスト ボックス 49"/>
          <p:cNvSpPr txBox="1"/>
          <p:nvPr/>
        </p:nvSpPr>
        <p:spPr>
          <a:xfrm>
            <a:off x="7085614" y="2658156"/>
            <a:ext cx="588517" cy="369332"/>
          </a:xfrm>
          <a:prstGeom prst="rect">
            <a:avLst/>
          </a:prstGeom>
          <a:noFill/>
        </p:spPr>
        <p:txBody>
          <a:bodyPr wrap="square" rtlCol="0">
            <a:spAutoFit/>
          </a:bodyPr>
          <a:lstStyle/>
          <a:p>
            <a:r>
              <a:rPr lang="ja-JP" altLang="en-US" sz="900" dirty="0">
                <a:solidFill>
                  <a:prstClr val="black"/>
                </a:solidFill>
                <a:latin typeface="HG丸ｺﾞｼｯｸM-PRO" panose="020F0600000000000000" pitchFamily="50" charset="-128"/>
                <a:ea typeface="HG丸ｺﾞｼｯｸM-PRO" panose="020F0600000000000000" pitchFamily="50" charset="-128"/>
              </a:rPr>
              <a:t>即時</a:t>
            </a:r>
          </a:p>
          <a:p>
            <a:r>
              <a:rPr lang="ja-JP" altLang="en-US" sz="900" dirty="0">
                <a:solidFill>
                  <a:prstClr val="black"/>
                </a:solidFill>
                <a:latin typeface="HG丸ｺﾞｼｯｸM-PRO" panose="020F0600000000000000" pitchFamily="50" charset="-128"/>
                <a:ea typeface="HG丸ｺﾞｼｯｸM-PRO" panose="020F0600000000000000" pitchFamily="50" charset="-128"/>
              </a:rPr>
              <a:t>払い</a:t>
            </a:r>
          </a:p>
        </p:txBody>
      </p:sp>
      <p:sp>
        <p:nvSpPr>
          <p:cNvPr id="52" name="角丸四角形 51"/>
          <p:cNvSpPr/>
          <p:nvPr/>
        </p:nvSpPr>
        <p:spPr>
          <a:xfrm>
            <a:off x="500566" y="4221088"/>
            <a:ext cx="8142868" cy="21602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800" dirty="0">
              <a:solidFill>
                <a:srgbClr val="FF0000"/>
              </a:solidFill>
            </a:endParaRPr>
          </a:p>
          <a:p>
            <a:r>
              <a:rPr lang="en-US" altLang="ja-JP" sz="2800" dirty="0">
                <a:solidFill>
                  <a:srgbClr val="FF0000"/>
                </a:solidFill>
              </a:rPr>
              <a:t>【</a:t>
            </a:r>
            <a:r>
              <a:rPr lang="ja-JP" altLang="en-US" sz="2800" dirty="0">
                <a:solidFill>
                  <a:srgbClr val="FF0000"/>
                </a:solidFill>
              </a:rPr>
              <a:t>「契約」の場面を振り返ってみましょう</a:t>
            </a:r>
            <a:r>
              <a:rPr lang="en-US" altLang="ja-JP" sz="2800" dirty="0">
                <a:solidFill>
                  <a:srgbClr val="FF0000"/>
                </a:solidFill>
              </a:rPr>
              <a:t>】</a:t>
            </a:r>
          </a:p>
          <a:p>
            <a:r>
              <a:rPr lang="ja-JP" altLang="en-US" sz="2800" dirty="0">
                <a:solidFill>
                  <a:prstClr val="black"/>
                </a:solidFill>
              </a:rPr>
              <a:t>   ◎自分の行動を、考えてみましょう。</a:t>
            </a:r>
          </a:p>
          <a:p>
            <a:r>
              <a:rPr lang="ja-JP" altLang="en-US" sz="2800" dirty="0">
                <a:solidFill>
                  <a:prstClr val="black"/>
                </a:solidFill>
              </a:rPr>
              <a:t>   ■どんな種類があるでしょうか</a:t>
            </a:r>
            <a:r>
              <a:rPr lang="en-US" altLang="ja-JP" sz="2800" dirty="0">
                <a:solidFill>
                  <a:prstClr val="black"/>
                </a:solidFill>
              </a:rPr>
              <a:t>?</a:t>
            </a:r>
          </a:p>
          <a:p>
            <a:r>
              <a:rPr lang="ja-JP" altLang="en-US" sz="2800" dirty="0">
                <a:solidFill>
                  <a:prstClr val="black"/>
                </a:solidFill>
              </a:rPr>
              <a:t>   ■どこに注意するとよいでしょうか</a:t>
            </a:r>
            <a:r>
              <a:rPr lang="en-US" altLang="ja-JP" sz="2800" dirty="0">
                <a:solidFill>
                  <a:prstClr val="black"/>
                </a:solidFill>
              </a:rPr>
              <a:t>?</a:t>
            </a:r>
            <a:endParaRPr lang="ja-JP" altLang="en-US" sz="2800" dirty="0">
              <a:solidFill>
                <a:prstClr val="black"/>
              </a:solidFill>
            </a:endParaRPr>
          </a:p>
          <a:p>
            <a:endParaRPr lang="en-US" altLang="ja-JP" dirty="0">
              <a:solidFill>
                <a:prstClr val="black"/>
              </a:solidFill>
            </a:endParaRPr>
          </a:p>
          <a:p>
            <a:endParaRPr lang="ja-JP" altLang="en-US" dirty="0">
              <a:solidFill>
                <a:prstClr val="black"/>
              </a:solidFill>
            </a:endParaRPr>
          </a:p>
        </p:txBody>
      </p:sp>
      <p:sp>
        <p:nvSpPr>
          <p:cNvPr id="27" name="テキスト ボックス 26"/>
          <p:cNvSpPr txBox="1"/>
          <p:nvPr/>
        </p:nvSpPr>
        <p:spPr>
          <a:xfrm>
            <a:off x="5572970" y="6453336"/>
            <a:ext cx="2167381" cy="338554"/>
          </a:xfrm>
          <a:prstGeom prst="rect">
            <a:avLst/>
          </a:prstGeom>
          <a:noFill/>
        </p:spPr>
        <p:txBody>
          <a:bodyPr wrap="square" rtlCol="0">
            <a:spAutoFit/>
          </a:bodyPr>
          <a:lstStyle/>
          <a:p>
            <a:r>
              <a:rPr lang="en-US" altLang="ja-JP" sz="1600" dirty="0">
                <a:solidFill>
                  <a:srgbClr val="C9C2D1">
                    <a:shade val="50000"/>
                    <a:satMod val="200000"/>
                  </a:srgbClr>
                </a:solidFill>
                <a:latin typeface="ＭＳ ゴシック" panose="020B0609070205080204" pitchFamily="49" charset="-128"/>
                <a:ea typeface="ＭＳ ゴシック" panose="020B0609070205080204" pitchFamily="49" charset="-128"/>
              </a:rPr>
              <a:t>©</a:t>
            </a:r>
            <a:r>
              <a:rPr lang="en-US" altLang="ja-JP" sz="1100" dirty="0">
                <a:solidFill>
                  <a:srgbClr val="C9C2D1">
                    <a:shade val="50000"/>
                    <a:satMod val="200000"/>
                  </a:srgbClr>
                </a:solidFill>
                <a:latin typeface="ＭＳ ゴシック" panose="020B0609070205080204" pitchFamily="49" charset="-128"/>
                <a:ea typeface="ＭＳ ゴシック" panose="020B0609070205080204" pitchFamily="49" charset="-128"/>
              </a:rPr>
              <a:t>2020</a:t>
            </a:r>
            <a:r>
              <a:rPr lang="ja-JP" altLang="en-US" sz="1100" dirty="0">
                <a:solidFill>
                  <a:srgbClr val="C9C2D1">
                    <a:shade val="50000"/>
                    <a:satMod val="200000"/>
                  </a:srgbClr>
                </a:solidFill>
                <a:latin typeface="ＭＳ ゴシック" panose="020B0609070205080204" pitchFamily="49" charset="-128"/>
                <a:ea typeface="ＭＳ ゴシック" panose="020B0609070205080204" pitchFamily="49" charset="-128"/>
              </a:rPr>
              <a:t>滋賀県消費生活センター</a:t>
            </a:r>
          </a:p>
        </p:txBody>
      </p:sp>
    </p:spTree>
    <p:extLst>
      <p:ext uri="{BB962C8B-B14F-4D97-AF65-F5344CB8AC3E}">
        <p14:creationId xmlns:p14="http://schemas.microsoft.com/office/powerpoint/2010/main" val="2749482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110631822"/>
              </p:ext>
            </p:extLst>
          </p:nvPr>
        </p:nvGraphicFramePr>
        <p:xfrm>
          <a:off x="395535" y="1196753"/>
          <a:ext cx="8424936" cy="5400598"/>
        </p:xfrm>
        <a:graphic>
          <a:graphicData uri="http://schemas.openxmlformats.org/drawingml/2006/table">
            <a:tbl>
              <a:tblPr firstRow="1" bandRow="1">
                <a:tableStyleId>{69CF1AB2-1976-4502-BF36-3FF5EA218861}</a:tableStyleId>
              </a:tblPr>
              <a:tblGrid>
                <a:gridCol w="1512169">
                  <a:extLst>
                    <a:ext uri="{9D8B030D-6E8A-4147-A177-3AD203B41FA5}">
                      <a16:colId xmlns:a16="http://schemas.microsoft.com/office/drawing/2014/main" val="20000"/>
                    </a:ext>
                  </a:extLst>
                </a:gridCol>
                <a:gridCol w="4104455">
                  <a:extLst>
                    <a:ext uri="{9D8B030D-6E8A-4147-A177-3AD203B41FA5}">
                      <a16:colId xmlns:a16="http://schemas.microsoft.com/office/drawing/2014/main" val="20001"/>
                    </a:ext>
                  </a:extLst>
                </a:gridCol>
                <a:gridCol w="2808312">
                  <a:extLst>
                    <a:ext uri="{9D8B030D-6E8A-4147-A177-3AD203B41FA5}">
                      <a16:colId xmlns:a16="http://schemas.microsoft.com/office/drawing/2014/main" val="20002"/>
                    </a:ext>
                  </a:extLst>
                </a:gridCol>
              </a:tblGrid>
              <a:tr h="406494">
                <a:tc>
                  <a:txBody>
                    <a:bodyPr/>
                    <a:lstStyle/>
                    <a:p>
                      <a:r>
                        <a:rPr kumimoji="1" lang="ja-JP" altLang="en-US" dirty="0"/>
                        <a:t>◆課題</a:t>
                      </a:r>
                      <a:endParaRPr kumimoji="1" lang="ja-JP" altLang="en-US" dirty="0">
                        <a:latin typeface="HG丸ｺﾞｼｯｸM-PRO" pitchFamily="50" charset="-128"/>
                        <a:ea typeface="HG丸ｺﾞｼｯｸM-PRO" pitchFamily="50" charset="-128"/>
                      </a:endParaRPr>
                    </a:p>
                  </a:txBody>
                  <a:tcPr/>
                </a:tc>
                <a:tc>
                  <a:txBody>
                    <a:bodyPr/>
                    <a:lstStyle/>
                    <a:p>
                      <a:r>
                        <a:rPr kumimoji="1" lang="ja-JP" altLang="en-US" dirty="0"/>
                        <a:t>◆　あなたはどう考えますか</a:t>
                      </a:r>
                      <a:endParaRPr kumimoji="1" lang="ja-JP" altLang="en-US" dirty="0">
                        <a:latin typeface="HG丸ｺﾞｼｯｸM-PRO" pitchFamily="50" charset="-128"/>
                        <a:ea typeface="HG丸ｺﾞｼｯｸM-PRO" pitchFamily="50" charset="-128"/>
                      </a:endParaRPr>
                    </a:p>
                  </a:txBody>
                  <a:tcPr/>
                </a:tc>
                <a:tc>
                  <a:txBody>
                    <a:bodyPr/>
                    <a:lstStyle/>
                    <a:p>
                      <a:r>
                        <a:rPr kumimoji="1" lang="ja-JP" altLang="en-US" dirty="0"/>
                        <a:t>◆　意見交換・情報交換</a:t>
                      </a:r>
                      <a:endParaRPr kumimoji="1" lang="ja-JP" altLang="en-US" dirty="0">
                        <a:latin typeface="HG丸ｺﾞｼｯｸM-PRO" pitchFamily="50" charset="-128"/>
                        <a:ea typeface="HG丸ｺﾞｼｯｸM-PRO" pitchFamily="50" charset="-128"/>
                      </a:endParaRPr>
                    </a:p>
                  </a:txBody>
                  <a:tcPr/>
                </a:tc>
                <a:extLst>
                  <a:ext uri="{0D108BD9-81ED-4DB2-BD59-A6C34878D82A}">
                    <a16:rowId xmlns:a16="http://schemas.microsoft.com/office/drawing/2014/main" val="10000"/>
                  </a:ext>
                </a:extLst>
              </a:tr>
              <a:tr h="1248526">
                <a:tc>
                  <a:txBody>
                    <a:bodyPr/>
                    <a:lstStyle/>
                    <a:p>
                      <a:r>
                        <a:rPr kumimoji="1" lang="ja-JP" altLang="en-US" sz="1600" dirty="0"/>
                        <a:t>①どんな</a:t>
                      </a:r>
                    </a:p>
                    <a:p>
                      <a:r>
                        <a:rPr kumimoji="1" lang="ja-JP" altLang="en-US" sz="1600" dirty="0"/>
                        <a:t>　トラブルが</a:t>
                      </a:r>
                    </a:p>
                    <a:p>
                      <a:r>
                        <a:rPr kumimoji="1" lang="ja-JP" altLang="en-US" sz="1600" dirty="0"/>
                        <a:t>　考えられる</a:t>
                      </a:r>
                      <a:r>
                        <a:rPr kumimoji="1" lang="en-US" altLang="ja-JP" sz="1600" dirty="0"/>
                        <a:t>?</a:t>
                      </a:r>
                    </a:p>
                    <a:p>
                      <a:endParaRPr kumimoji="1" lang="ja-JP" altLang="en-US" sz="1600" dirty="0">
                        <a:latin typeface="HG丸ｺﾞｼｯｸM-PRO" pitchFamily="50" charset="-128"/>
                        <a:ea typeface="HG丸ｺﾞｼｯｸM-PRO" pitchFamily="50" charset="-128"/>
                      </a:endParaRPr>
                    </a:p>
                  </a:txBody>
                  <a:tcPr anchor="ctr"/>
                </a:tc>
                <a:tc>
                  <a:txBody>
                    <a:bodyPr/>
                    <a:lstStyle/>
                    <a:p>
                      <a:r>
                        <a:rPr kumimoji="1" lang="ja-JP" altLang="en-US" sz="1600" dirty="0">
                          <a:latin typeface="HG丸ｺﾞｼｯｸM-PRO" pitchFamily="50" charset="-128"/>
                          <a:ea typeface="HG丸ｺﾞｼｯｸM-PRO" pitchFamily="50" charset="-128"/>
                        </a:rPr>
                        <a:t>・どの払い方にしますか</a:t>
                      </a:r>
                    </a:p>
                    <a:p>
                      <a:r>
                        <a:rPr kumimoji="1" lang="ja-JP" altLang="en-US" sz="1600" dirty="0">
                          <a:latin typeface="HG丸ｺﾞｼｯｸM-PRO" pitchFamily="50" charset="-128"/>
                          <a:ea typeface="HG丸ｺﾞｼｯｸM-PRO" pitchFamily="50" charset="-128"/>
                        </a:rPr>
                        <a:t>　</a:t>
                      </a:r>
                      <a:r>
                        <a:rPr kumimoji="1" lang="en-US" altLang="ja-JP" sz="1600" dirty="0">
                          <a:latin typeface="HG丸ｺﾞｼｯｸM-PRO" pitchFamily="50" charset="-128"/>
                          <a:ea typeface="HG丸ｺﾞｼｯｸM-PRO" pitchFamily="50" charset="-128"/>
                        </a:rPr>
                        <a:t>[</a:t>
                      </a:r>
                      <a:r>
                        <a:rPr kumimoji="1" lang="ja-JP" altLang="en-US" sz="1600" dirty="0">
                          <a:latin typeface="HG丸ｺﾞｼｯｸM-PRO" pitchFamily="50" charset="-128"/>
                          <a:ea typeface="HG丸ｺﾞｼｯｸM-PRO" pitchFamily="50" charset="-128"/>
                        </a:rPr>
                        <a:t>メリット・デメリット</a:t>
                      </a:r>
                      <a:r>
                        <a:rPr kumimoji="1" lang="en-US" altLang="ja-JP" sz="1600" dirty="0">
                          <a:latin typeface="HG丸ｺﾞｼｯｸM-PRO" pitchFamily="50" charset="-128"/>
                          <a:ea typeface="HG丸ｺﾞｼｯｸM-PRO" pitchFamily="50" charset="-128"/>
                        </a:rPr>
                        <a:t>]</a:t>
                      </a:r>
                      <a:endParaRPr kumimoji="1" lang="ja-JP" altLang="en-US" sz="1600" dirty="0">
                        <a:latin typeface="HG丸ｺﾞｼｯｸM-PRO" pitchFamily="50" charset="-128"/>
                        <a:ea typeface="HG丸ｺﾞｼｯｸM-PRO" pitchFamily="50" charset="-128"/>
                      </a:endParaRPr>
                    </a:p>
                  </a:txBody>
                  <a:tcPr/>
                </a:tc>
                <a:tc>
                  <a:txBody>
                    <a:bodyPr/>
                    <a:lstStyle/>
                    <a:p>
                      <a:endParaRPr kumimoji="1" lang="ja-JP" altLang="en-US" dirty="0">
                        <a:latin typeface="HG丸ｺﾞｼｯｸM-PRO" pitchFamily="50" charset="-128"/>
                        <a:ea typeface="HG丸ｺﾞｼｯｸM-PRO" pitchFamily="50" charset="-128"/>
                      </a:endParaRPr>
                    </a:p>
                  </a:txBody>
                  <a:tcPr/>
                </a:tc>
                <a:extLst>
                  <a:ext uri="{0D108BD9-81ED-4DB2-BD59-A6C34878D82A}">
                    <a16:rowId xmlns:a16="http://schemas.microsoft.com/office/drawing/2014/main" val="10001"/>
                  </a:ext>
                </a:extLst>
              </a:tr>
              <a:tr h="1248526">
                <a:tc>
                  <a:txBody>
                    <a:bodyPr/>
                    <a:lstStyle/>
                    <a:p>
                      <a:r>
                        <a:rPr kumimoji="1" lang="ja-JP" altLang="en-US" sz="1600" dirty="0"/>
                        <a:t>②考える</a:t>
                      </a:r>
                    </a:p>
                    <a:p>
                      <a:r>
                        <a:rPr kumimoji="1" lang="en-US" altLang="ja-JP" sz="1600" baseline="0" dirty="0"/>
                        <a:t>   </a:t>
                      </a:r>
                      <a:r>
                        <a:rPr kumimoji="1" lang="ja-JP" altLang="en-US" sz="1600" dirty="0"/>
                        <a:t>ポイント</a:t>
                      </a:r>
                    </a:p>
                    <a:p>
                      <a:r>
                        <a:rPr kumimoji="1" lang="en-US" altLang="ja-JP" sz="1600" dirty="0"/>
                        <a:t>  (</a:t>
                      </a:r>
                      <a:r>
                        <a:rPr kumimoji="1" lang="ja-JP" altLang="en-US" sz="1600" dirty="0"/>
                        <a:t>ヒント</a:t>
                      </a:r>
                      <a:r>
                        <a:rPr kumimoji="1" lang="en-US" altLang="ja-JP" sz="1600" dirty="0"/>
                        <a:t>)</a:t>
                      </a:r>
                      <a:endParaRPr kumimoji="1" lang="ja-JP" altLang="en-US" sz="1600" dirty="0">
                        <a:latin typeface="HG丸ｺﾞｼｯｸM-PRO" pitchFamily="50" charset="-128"/>
                        <a:ea typeface="HG丸ｺﾞｼｯｸM-PRO" pitchFamily="50" charset="-128"/>
                      </a:endParaRPr>
                    </a:p>
                  </a:txBody>
                  <a:tcPr anchor="ctr"/>
                </a:tc>
                <a:tc>
                  <a:txBody>
                    <a:bodyPr/>
                    <a:lstStyle/>
                    <a:p>
                      <a:r>
                        <a:rPr kumimoji="1" lang="ja-JP" altLang="en-US" sz="1600" dirty="0">
                          <a:latin typeface="HG丸ｺﾞｼｯｸM-PRO" pitchFamily="50" charset="-128"/>
                          <a:ea typeface="HG丸ｺﾞｼｯｸM-PRO" pitchFamily="50" charset="-128"/>
                        </a:rPr>
                        <a:t>・クレジットカード</a:t>
                      </a:r>
                      <a:r>
                        <a:rPr kumimoji="1" lang="en-US" altLang="ja-JP" sz="1600" dirty="0">
                          <a:latin typeface="HG丸ｺﾞｼｯｸM-PRO" pitchFamily="50" charset="-128"/>
                          <a:ea typeface="HG丸ｺﾞｼｯｸM-PRO" pitchFamily="50" charset="-128"/>
                        </a:rPr>
                        <a:t>…</a:t>
                      </a:r>
                      <a:r>
                        <a:rPr kumimoji="1" lang="ja-JP" altLang="en-US" sz="1600" dirty="0">
                          <a:latin typeface="HG丸ｺﾞｼｯｸM-PRO" pitchFamily="50" charset="-128"/>
                          <a:ea typeface="HG丸ｺﾞｼｯｸM-PRO" pitchFamily="50" charset="-128"/>
                        </a:rPr>
                        <a:t>三者間契約</a:t>
                      </a:r>
                    </a:p>
                    <a:p>
                      <a:r>
                        <a:rPr kumimoji="1" lang="ja-JP" altLang="en-US" sz="1600" dirty="0">
                          <a:latin typeface="HG丸ｺﾞｼｯｸM-PRO" pitchFamily="50" charset="-128"/>
                          <a:ea typeface="HG丸ｺﾞｼｯｸM-PRO" pitchFamily="50" charset="-128"/>
                        </a:rPr>
                        <a:t>・支払い方法</a:t>
                      </a:r>
                      <a:r>
                        <a:rPr kumimoji="1" lang="en-US" altLang="ja-JP" sz="1600" dirty="0">
                          <a:latin typeface="HG丸ｺﾞｼｯｸM-PRO" pitchFamily="50" charset="-128"/>
                          <a:ea typeface="HG丸ｺﾞｼｯｸM-PRO" pitchFamily="50" charset="-128"/>
                        </a:rPr>
                        <a:t>(</a:t>
                      </a:r>
                      <a:r>
                        <a:rPr kumimoji="1" lang="ja-JP" altLang="en-US" sz="1600" dirty="0">
                          <a:latin typeface="HG丸ｺﾞｼｯｸM-PRO" pitchFamily="50" charset="-128"/>
                          <a:ea typeface="HG丸ｺﾞｼｯｸM-PRO" pitchFamily="50" charset="-128"/>
                        </a:rPr>
                        <a:t>分割払い</a:t>
                      </a:r>
                      <a:r>
                        <a:rPr kumimoji="1" lang="en-US" altLang="ja-JP" sz="1600" dirty="0">
                          <a:latin typeface="HG丸ｺﾞｼｯｸM-PRO" pitchFamily="50" charset="-128"/>
                          <a:ea typeface="HG丸ｺﾞｼｯｸM-PRO" pitchFamily="50" charset="-128"/>
                        </a:rPr>
                        <a:t>)</a:t>
                      </a:r>
                      <a:endParaRPr kumimoji="1" lang="ja-JP" altLang="en-US" sz="1600" dirty="0">
                        <a:latin typeface="HG丸ｺﾞｼｯｸM-PRO" pitchFamily="50" charset="-128"/>
                        <a:ea typeface="HG丸ｺﾞｼｯｸM-PRO" pitchFamily="50" charset="-128"/>
                      </a:endParaRPr>
                    </a:p>
                    <a:p>
                      <a:r>
                        <a:rPr kumimoji="1" lang="ja-JP" altLang="en-US" sz="1600" dirty="0">
                          <a:latin typeface="HG丸ｺﾞｼｯｸM-PRO" pitchFamily="50" charset="-128"/>
                          <a:ea typeface="HG丸ｺﾞｼｯｸM-PRO" pitchFamily="50" charset="-128"/>
                        </a:rPr>
                        <a:t>・それぞれのしくみの比較・検討</a:t>
                      </a:r>
                    </a:p>
                    <a:p>
                      <a:endParaRPr kumimoji="1" lang="ja-JP" altLang="en-US" dirty="0">
                        <a:latin typeface="HG丸ｺﾞｼｯｸM-PRO" pitchFamily="50" charset="-128"/>
                        <a:ea typeface="HG丸ｺﾞｼｯｸM-PRO" pitchFamily="50" charset="-128"/>
                      </a:endParaRPr>
                    </a:p>
                  </a:txBody>
                  <a:tcPr/>
                </a:tc>
                <a:tc>
                  <a:txBody>
                    <a:bodyPr/>
                    <a:lstStyle/>
                    <a:p>
                      <a:endParaRPr kumimoji="1" lang="ja-JP" altLang="en-US">
                        <a:latin typeface="HG丸ｺﾞｼｯｸM-PRO" pitchFamily="50" charset="-128"/>
                        <a:ea typeface="HG丸ｺﾞｼｯｸM-PRO" pitchFamily="50" charset="-128"/>
                      </a:endParaRPr>
                    </a:p>
                  </a:txBody>
                  <a:tcPr/>
                </a:tc>
                <a:extLst>
                  <a:ext uri="{0D108BD9-81ED-4DB2-BD59-A6C34878D82A}">
                    <a16:rowId xmlns:a16="http://schemas.microsoft.com/office/drawing/2014/main" val="10002"/>
                  </a:ext>
                </a:extLst>
              </a:tr>
              <a:tr h="1248526">
                <a:tc>
                  <a:txBody>
                    <a:bodyPr/>
                    <a:lstStyle/>
                    <a:p>
                      <a:r>
                        <a:rPr kumimoji="1" lang="ja-JP" altLang="en-US" sz="1600" dirty="0"/>
                        <a:t>③どのように </a:t>
                      </a:r>
                      <a:endParaRPr kumimoji="1" lang="en-US" altLang="ja-JP" sz="1600" dirty="0"/>
                    </a:p>
                    <a:p>
                      <a:r>
                        <a:rPr kumimoji="1" lang="en-US" altLang="ja-JP" sz="1600" dirty="0"/>
                        <a:t>   </a:t>
                      </a:r>
                      <a:r>
                        <a:rPr kumimoji="1" lang="ja-JP" altLang="en-US" sz="1600" dirty="0"/>
                        <a:t>対処すると</a:t>
                      </a:r>
                      <a:endParaRPr kumimoji="1" lang="en-US" altLang="ja-JP" sz="1600" dirty="0"/>
                    </a:p>
                    <a:p>
                      <a:r>
                        <a:rPr kumimoji="1" lang="ja-JP" altLang="en-US" sz="1600" dirty="0"/>
                        <a:t>   よい</a:t>
                      </a:r>
                      <a:r>
                        <a:rPr kumimoji="1" lang="en-US" altLang="ja-JP" sz="1600" dirty="0"/>
                        <a:t>?</a:t>
                      </a:r>
                      <a:endParaRPr kumimoji="1" lang="en-US" altLang="ja-JP" sz="1600" dirty="0">
                        <a:latin typeface="HG丸ｺﾞｼｯｸM-PRO" pitchFamily="50" charset="-128"/>
                        <a:ea typeface="HG丸ｺﾞｼｯｸM-PRO" pitchFamily="50" charset="-128"/>
                      </a:endParaRPr>
                    </a:p>
                  </a:txBody>
                  <a:tcPr anchor="ctr"/>
                </a:tc>
                <a:tc>
                  <a:txBody>
                    <a:bodyPr/>
                    <a:lstStyle/>
                    <a:p>
                      <a:endParaRPr kumimoji="1" lang="ja-JP" altLang="en-US" dirty="0">
                        <a:latin typeface="HG丸ｺﾞｼｯｸM-PRO" pitchFamily="50" charset="-128"/>
                        <a:ea typeface="HG丸ｺﾞｼｯｸM-PRO" pitchFamily="50" charset="-128"/>
                      </a:endParaRPr>
                    </a:p>
                  </a:txBody>
                  <a:tcPr/>
                </a:tc>
                <a:tc>
                  <a:txBody>
                    <a:bodyPr/>
                    <a:lstStyle/>
                    <a:p>
                      <a:endParaRPr kumimoji="1" lang="ja-JP" altLang="en-US" dirty="0">
                        <a:latin typeface="HG丸ｺﾞｼｯｸM-PRO" pitchFamily="50" charset="-128"/>
                        <a:ea typeface="HG丸ｺﾞｼｯｸM-PRO" pitchFamily="50" charset="-128"/>
                      </a:endParaRPr>
                    </a:p>
                  </a:txBody>
                  <a:tcPr/>
                </a:tc>
                <a:extLst>
                  <a:ext uri="{0D108BD9-81ED-4DB2-BD59-A6C34878D82A}">
                    <a16:rowId xmlns:a16="http://schemas.microsoft.com/office/drawing/2014/main" val="10003"/>
                  </a:ext>
                </a:extLst>
              </a:tr>
              <a:tr h="1248526">
                <a:tc>
                  <a:txBody>
                    <a:bodyPr/>
                    <a:lstStyle/>
                    <a:p>
                      <a:r>
                        <a:rPr kumimoji="1" lang="ja-JP" altLang="en-US" sz="1600" dirty="0"/>
                        <a:t>④トラブルに</a:t>
                      </a:r>
                      <a:endParaRPr kumimoji="1" lang="en-US" altLang="ja-JP" sz="1600" dirty="0"/>
                    </a:p>
                    <a:p>
                      <a:r>
                        <a:rPr kumimoji="1" lang="en-US" altLang="ja-JP" sz="1600" dirty="0"/>
                        <a:t>  </a:t>
                      </a:r>
                      <a:r>
                        <a:rPr kumimoji="1" lang="ja-JP" altLang="en-US" sz="1600" dirty="0"/>
                        <a:t>ならない為</a:t>
                      </a:r>
                      <a:endParaRPr kumimoji="1" lang="en-US" altLang="ja-JP" sz="1600" dirty="0"/>
                    </a:p>
                    <a:p>
                      <a:r>
                        <a:rPr kumimoji="1" lang="en-US" altLang="ja-JP" sz="1600" dirty="0"/>
                        <a:t>  </a:t>
                      </a:r>
                      <a:r>
                        <a:rPr kumimoji="1" lang="ja-JP" altLang="en-US" sz="1600" dirty="0" err="1"/>
                        <a:t>には</a:t>
                      </a:r>
                      <a:r>
                        <a:rPr kumimoji="1" lang="en-US" altLang="ja-JP" sz="1600" dirty="0"/>
                        <a:t>?</a:t>
                      </a:r>
                      <a:endParaRPr kumimoji="1" lang="ja-JP" altLang="en-US" sz="1600" dirty="0">
                        <a:latin typeface="HG丸ｺﾞｼｯｸM-PRO" pitchFamily="50" charset="-128"/>
                        <a:ea typeface="HG丸ｺﾞｼｯｸM-PRO" pitchFamily="50" charset="-128"/>
                      </a:endParaRPr>
                    </a:p>
                  </a:txBody>
                  <a:tcPr anchor="ctr"/>
                </a:tc>
                <a:tc>
                  <a:txBody>
                    <a:bodyPr/>
                    <a:lstStyle/>
                    <a:p>
                      <a:endParaRPr kumimoji="1" lang="ja-JP" altLang="en-US" dirty="0">
                        <a:latin typeface="HG丸ｺﾞｼｯｸM-PRO" pitchFamily="50" charset="-128"/>
                        <a:ea typeface="HG丸ｺﾞｼｯｸM-PRO" pitchFamily="50" charset="-128"/>
                      </a:endParaRPr>
                    </a:p>
                  </a:txBody>
                  <a:tcPr/>
                </a:tc>
                <a:tc>
                  <a:txBody>
                    <a:bodyPr/>
                    <a:lstStyle/>
                    <a:p>
                      <a:endParaRPr kumimoji="1" lang="ja-JP" altLang="en-US" dirty="0">
                        <a:latin typeface="HG丸ｺﾞｼｯｸM-PRO" pitchFamily="50" charset="-128"/>
                        <a:ea typeface="HG丸ｺﾞｼｯｸM-PRO" pitchFamily="50" charset="-128"/>
                      </a:endParaRPr>
                    </a:p>
                  </a:txBody>
                  <a:tcPr/>
                </a:tc>
                <a:extLst>
                  <a:ext uri="{0D108BD9-81ED-4DB2-BD59-A6C34878D82A}">
                    <a16:rowId xmlns:a16="http://schemas.microsoft.com/office/drawing/2014/main" val="10004"/>
                  </a:ext>
                </a:extLst>
              </a:tr>
            </a:tbl>
          </a:graphicData>
        </a:graphic>
      </p:graphicFrame>
      <p:sp>
        <p:nvSpPr>
          <p:cNvPr id="6" name="正方形/長方形 5"/>
          <p:cNvSpPr/>
          <p:nvPr/>
        </p:nvSpPr>
        <p:spPr>
          <a:xfrm>
            <a:off x="0" y="2689"/>
            <a:ext cx="9144000" cy="83402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3200" dirty="0">
                <a:solidFill>
                  <a:prstClr val="black"/>
                </a:solidFill>
                <a:latin typeface="HGPｺﾞｼｯｸE" panose="020B0900000000000000" pitchFamily="50" charset="-128"/>
                <a:ea typeface="HGPｺﾞｼｯｸE" panose="020B0900000000000000" pitchFamily="50" charset="-128"/>
              </a:rPr>
              <a:t>【</a:t>
            </a:r>
            <a:r>
              <a:rPr lang="ja-JP" altLang="en-US" sz="3200" dirty="0">
                <a:solidFill>
                  <a:prstClr val="black"/>
                </a:solidFill>
                <a:latin typeface="HGPｺﾞｼｯｸE" panose="020B0900000000000000" pitchFamily="50" charset="-128"/>
                <a:ea typeface="HGPｺﾞｼｯｸE" panose="020B0900000000000000" pitchFamily="50" charset="-128"/>
              </a:rPr>
              <a:t>テーマ④</a:t>
            </a:r>
            <a:r>
              <a:rPr lang="en-US" altLang="ja-JP" sz="3200" dirty="0">
                <a:solidFill>
                  <a:prstClr val="black"/>
                </a:solidFill>
                <a:latin typeface="HGPｺﾞｼｯｸE" panose="020B0900000000000000" pitchFamily="50" charset="-128"/>
                <a:ea typeface="HGPｺﾞｼｯｸE" panose="020B0900000000000000" pitchFamily="50" charset="-128"/>
              </a:rPr>
              <a:t>】</a:t>
            </a:r>
            <a:r>
              <a:rPr lang="ja-JP" altLang="en-US" sz="3200" dirty="0">
                <a:solidFill>
                  <a:prstClr val="black"/>
                </a:solidFill>
                <a:latin typeface="HGPｺﾞｼｯｸE" panose="020B0900000000000000" pitchFamily="50" charset="-128"/>
                <a:ea typeface="HGPｺﾞｼｯｸE" panose="020B0900000000000000" pitchFamily="50" charset="-128"/>
              </a:rPr>
              <a:t>「支払いはどれにする</a:t>
            </a:r>
            <a:r>
              <a:rPr lang="en-US" altLang="ja-JP" sz="3200" dirty="0">
                <a:solidFill>
                  <a:prstClr val="black"/>
                </a:solidFill>
                <a:latin typeface="HGPｺﾞｼｯｸE" panose="020B0900000000000000" pitchFamily="50" charset="-128"/>
                <a:ea typeface="HGPｺﾞｼｯｸE" panose="020B0900000000000000" pitchFamily="50" charset="-128"/>
              </a:rPr>
              <a:t>?</a:t>
            </a:r>
            <a:r>
              <a:rPr lang="ja-JP" altLang="en-US" sz="3200" dirty="0">
                <a:solidFill>
                  <a:prstClr val="black"/>
                </a:solidFill>
                <a:latin typeface="HGPｺﾞｼｯｸE" panose="020B0900000000000000" pitchFamily="50" charset="-128"/>
                <a:ea typeface="HGPｺﾞｼｯｸE" panose="020B0900000000000000" pitchFamily="50" charset="-128"/>
              </a:rPr>
              <a:t>」</a:t>
            </a:r>
            <a:r>
              <a:rPr lang="ja-JP" altLang="en-US" sz="2400" dirty="0">
                <a:solidFill>
                  <a:prstClr val="black"/>
                </a:solidFill>
                <a:latin typeface="HGPｺﾞｼｯｸE" panose="020B0900000000000000" pitchFamily="50" charset="-128"/>
                <a:ea typeface="HGPｺﾞｼｯｸE" panose="020B0900000000000000" pitchFamily="50" charset="-128"/>
              </a:rPr>
              <a:t>～ネット通販の場合～</a:t>
            </a:r>
            <a:endParaRPr lang="en-US" altLang="ja-JP" sz="2400" dirty="0">
              <a:solidFill>
                <a:prstClr val="black"/>
              </a:solidFill>
              <a:latin typeface="HGPｺﾞｼｯｸE" panose="020B0900000000000000" pitchFamily="50" charset="-128"/>
              <a:ea typeface="HGPｺﾞｼｯｸE" panose="020B0900000000000000" pitchFamily="50" charset="-128"/>
            </a:endParaRPr>
          </a:p>
        </p:txBody>
      </p:sp>
      <p:sp>
        <p:nvSpPr>
          <p:cNvPr id="4" name="テキスト ボックス 3"/>
          <p:cNvSpPr txBox="1"/>
          <p:nvPr/>
        </p:nvSpPr>
        <p:spPr>
          <a:xfrm>
            <a:off x="5580112" y="6511470"/>
            <a:ext cx="2167381" cy="338554"/>
          </a:xfrm>
          <a:prstGeom prst="rect">
            <a:avLst/>
          </a:prstGeom>
          <a:noFill/>
        </p:spPr>
        <p:txBody>
          <a:bodyPr wrap="square" rtlCol="0">
            <a:spAutoFit/>
          </a:bodyPr>
          <a:lstStyle/>
          <a:p>
            <a:r>
              <a:rPr lang="en-US" altLang="ja-JP" sz="1600" dirty="0">
                <a:solidFill>
                  <a:srgbClr val="C9C2D1">
                    <a:shade val="50000"/>
                    <a:satMod val="200000"/>
                  </a:srgbClr>
                </a:solidFill>
                <a:latin typeface="ＭＳ ゴシック" panose="020B0609070205080204" pitchFamily="49" charset="-128"/>
                <a:ea typeface="ＭＳ ゴシック" panose="020B0609070205080204" pitchFamily="49" charset="-128"/>
              </a:rPr>
              <a:t>©</a:t>
            </a:r>
            <a:r>
              <a:rPr lang="en-US" altLang="ja-JP" sz="1100" dirty="0">
                <a:solidFill>
                  <a:srgbClr val="C9C2D1">
                    <a:shade val="50000"/>
                    <a:satMod val="200000"/>
                  </a:srgbClr>
                </a:solidFill>
                <a:latin typeface="ＭＳ ゴシック" panose="020B0609070205080204" pitchFamily="49" charset="-128"/>
                <a:ea typeface="ＭＳ ゴシック" panose="020B0609070205080204" pitchFamily="49" charset="-128"/>
              </a:rPr>
              <a:t>2020</a:t>
            </a:r>
            <a:r>
              <a:rPr lang="ja-JP" altLang="en-US" sz="1100" dirty="0">
                <a:solidFill>
                  <a:srgbClr val="C9C2D1">
                    <a:shade val="50000"/>
                    <a:satMod val="200000"/>
                  </a:srgbClr>
                </a:solidFill>
                <a:latin typeface="ＭＳ ゴシック" panose="020B0609070205080204" pitchFamily="49" charset="-128"/>
                <a:ea typeface="ＭＳ ゴシック" panose="020B0609070205080204" pitchFamily="49" charset="-128"/>
              </a:rPr>
              <a:t>滋賀県消費生活センター</a:t>
            </a:r>
          </a:p>
        </p:txBody>
      </p:sp>
    </p:spTree>
    <p:extLst>
      <p:ext uri="{BB962C8B-B14F-4D97-AF65-F5344CB8AC3E}">
        <p14:creationId xmlns:p14="http://schemas.microsoft.com/office/powerpoint/2010/main" val="3185941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47366" y="1130708"/>
            <a:ext cx="8404603" cy="151216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5" name="テキスト ボックス 4"/>
          <p:cNvSpPr txBox="1"/>
          <p:nvPr/>
        </p:nvSpPr>
        <p:spPr>
          <a:xfrm>
            <a:off x="467544" y="1378960"/>
            <a:ext cx="3600400" cy="1015663"/>
          </a:xfrm>
          <a:prstGeom prst="rect">
            <a:avLst/>
          </a:prstGeom>
          <a:noFill/>
        </p:spPr>
        <p:txBody>
          <a:bodyPr wrap="square" rtlCol="0">
            <a:spAutoFit/>
          </a:bodyPr>
          <a:lstStyle/>
          <a:p>
            <a:r>
              <a:rPr lang="ja-JP" altLang="en-US" sz="2000" dirty="0">
                <a:solidFill>
                  <a:prstClr val="black"/>
                </a:solidFill>
                <a:latin typeface="HG丸ｺﾞｼｯｸM-PRO" pitchFamily="50" charset="-128"/>
                <a:ea typeface="HG丸ｺﾞｼｯｸM-PRO" pitchFamily="50" charset="-128"/>
              </a:rPr>
              <a:t>①クレジットカードは</a:t>
            </a:r>
          </a:p>
          <a:p>
            <a:r>
              <a:rPr lang="ja-JP" altLang="en-US" sz="2000" dirty="0">
                <a:solidFill>
                  <a:prstClr val="black"/>
                </a:solidFill>
                <a:latin typeface="HG丸ｺﾞｼｯｸM-PRO" pitchFamily="50" charset="-128"/>
                <a:ea typeface="HG丸ｺﾞｼｯｸM-PRO" pitchFamily="50" charset="-128"/>
              </a:rPr>
              <a:t>　信用を元にした</a:t>
            </a:r>
          </a:p>
          <a:p>
            <a:r>
              <a:rPr lang="ja-JP" altLang="en-US" sz="2000" dirty="0">
                <a:solidFill>
                  <a:prstClr val="black"/>
                </a:solidFill>
                <a:latin typeface="HG丸ｺﾞｼｯｸM-PRO" pitchFamily="50" charset="-128"/>
                <a:ea typeface="HG丸ｺﾞｼｯｸM-PRO" pitchFamily="50" charset="-128"/>
              </a:rPr>
              <a:t>　立て替え払い契約です</a:t>
            </a:r>
            <a:r>
              <a:rPr lang="en-US" altLang="ja-JP" sz="2000" dirty="0">
                <a:solidFill>
                  <a:prstClr val="black"/>
                </a:solidFill>
                <a:latin typeface="HG丸ｺﾞｼｯｸM-PRO" pitchFamily="50" charset="-128"/>
                <a:ea typeface="HG丸ｺﾞｼｯｸM-PRO" pitchFamily="50" charset="-128"/>
              </a:rPr>
              <a:t>…</a:t>
            </a:r>
            <a:endParaRPr lang="ja-JP" altLang="en-US" sz="2000" dirty="0">
              <a:solidFill>
                <a:prstClr val="black"/>
              </a:solidFill>
              <a:latin typeface="HG丸ｺﾞｼｯｸM-PRO" pitchFamily="50" charset="-128"/>
              <a:ea typeface="HG丸ｺﾞｼｯｸM-PRO" pitchFamily="50" charset="-128"/>
            </a:endParaRPr>
          </a:p>
        </p:txBody>
      </p:sp>
      <p:sp>
        <p:nvSpPr>
          <p:cNvPr id="12" name="テキスト ボックス 11"/>
          <p:cNvSpPr txBox="1"/>
          <p:nvPr/>
        </p:nvSpPr>
        <p:spPr>
          <a:xfrm>
            <a:off x="5354101" y="1240461"/>
            <a:ext cx="3672406" cy="1292662"/>
          </a:xfrm>
          <a:prstGeom prst="rect">
            <a:avLst/>
          </a:prstGeom>
          <a:noFill/>
        </p:spPr>
        <p:txBody>
          <a:bodyPr wrap="square" rtlCol="0">
            <a:spAutoFit/>
          </a:bodyPr>
          <a:lstStyle/>
          <a:p>
            <a:r>
              <a:rPr lang="ja-JP" altLang="en-US" sz="2600" dirty="0">
                <a:solidFill>
                  <a:srgbClr val="FF0000"/>
                </a:solidFill>
              </a:rPr>
              <a:t>借金と同じ。</a:t>
            </a:r>
          </a:p>
          <a:p>
            <a:r>
              <a:rPr lang="ja-JP" altLang="en-US" sz="2600" dirty="0">
                <a:solidFill>
                  <a:srgbClr val="FF0000"/>
                </a:solidFill>
              </a:rPr>
              <a:t>使いすぎると</a:t>
            </a:r>
          </a:p>
          <a:p>
            <a:r>
              <a:rPr lang="ja-JP" altLang="en-US" sz="2600" dirty="0">
                <a:solidFill>
                  <a:srgbClr val="FF0000"/>
                </a:solidFill>
              </a:rPr>
              <a:t>支払えなくなる可能性。</a:t>
            </a:r>
            <a:endParaRPr lang="ja-JP" altLang="en-US" sz="2600" dirty="0">
              <a:solidFill>
                <a:prstClr val="black"/>
              </a:solidFill>
            </a:endParaRPr>
          </a:p>
        </p:txBody>
      </p:sp>
      <p:sp>
        <p:nvSpPr>
          <p:cNvPr id="6" name="右矢印 5"/>
          <p:cNvSpPr/>
          <p:nvPr/>
        </p:nvSpPr>
        <p:spPr>
          <a:xfrm>
            <a:off x="4459693" y="1608923"/>
            <a:ext cx="792088" cy="5557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5124" name="Picture 4" descr="F:\KINGSTON\くらしの一日講座\イラストいろいろ\money_fly_ye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97825" y="1419943"/>
            <a:ext cx="848683" cy="744719"/>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グループ化 18"/>
          <p:cNvGrpSpPr/>
          <p:nvPr/>
        </p:nvGrpSpPr>
        <p:grpSpPr>
          <a:xfrm>
            <a:off x="358515" y="2919136"/>
            <a:ext cx="8469365" cy="1373960"/>
            <a:chOff x="348541" y="3154490"/>
            <a:chExt cx="8469365" cy="1373960"/>
          </a:xfrm>
        </p:grpSpPr>
        <p:sp>
          <p:nvSpPr>
            <p:cNvPr id="23" name="角丸四角形 22"/>
            <p:cNvSpPr/>
            <p:nvPr/>
          </p:nvSpPr>
          <p:spPr>
            <a:xfrm>
              <a:off x="348541" y="3154490"/>
              <a:ext cx="8400096" cy="137396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24" name="テキスト ボックス 23"/>
            <p:cNvSpPr txBox="1"/>
            <p:nvPr/>
          </p:nvSpPr>
          <p:spPr>
            <a:xfrm>
              <a:off x="443155" y="3333638"/>
              <a:ext cx="3600400" cy="1015663"/>
            </a:xfrm>
            <a:prstGeom prst="rect">
              <a:avLst/>
            </a:prstGeom>
            <a:noFill/>
          </p:spPr>
          <p:txBody>
            <a:bodyPr wrap="square" rtlCol="0">
              <a:spAutoFit/>
            </a:bodyPr>
            <a:lstStyle/>
            <a:p>
              <a:r>
                <a:rPr lang="ja-JP" altLang="en-US" sz="2000" dirty="0">
                  <a:solidFill>
                    <a:prstClr val="black"/>
                  </a:solidFill>
                  <a:latin typeface="HG丸ｺﾞｼｯｸM-PRO" pitchFamily="50" charset="-128"/>
                  <a:ea typeface="HG丸ｺﾞｼｯｸM-PRO" pitchFamily="50" charset="-128"/>
                </a:rPr>
                <a:t>②スマホへチャージ</a:t>
              </a:r>
            </a:p>
            <a:p>
              <a:r>
                <a:rPr lang="ja-JP" altLang="en-US" sz="2000" dirty="0">
                  <a:solidFill>
                    <a:prstClr val="black"/>
                  </a:solidFill>
                  <a:latin typeface="HG丸ｺﾞｼｯｸM-PRO" pitchFamily="50" charset="-128"/>
                  <a:ea typeface="HG丸ｺﾞｼｯｸM-PRO" pitchFamily="50" charset="-128"/>
                </a:rPr>
                <a:t>　しておくと誰でも</a:t>
              </a:r>
            </a:p>
            <a:p>
              <a:r>
                <a:rPr lang="ja-JP" altLang="en-US" sz="2000" dirty="0">
                  <a:solidFill>
                    <a:prstClr val="black"/>
                  </a:solidFill>
                  <a:latin typeface="HG丸ｺﾞｼｯｸM-PRO" pitchFamily="50" charset="-128"/>
                  <a:ea typeface="HG丸ｺﾞｼｯｸM-PRO" pitchFamily="50" charset="-128"/>
                </a:rPr>
                <a:t>　使えます。</a:t>
              </a:r>
            </a:p>
          </p:txBody>
        </p:sp>
        <p:sp>
          <p:nvSpPr>
            <p:cNvPr id="25" name="テキスト ボックス 24"/>
            <p:cNvSpPr txBox="1"/>
            <p:nvPr/>
          </p:nvSpPr>
          <p:spPr>
            <a:xfrm>
              <a:off x="5371511" y="3384337"/>
              <a:ext cx="3446395" cy="954107"/>
            </a:xfrm>
            <a:prstGeom prst="rect">
              <a:avLst/>
            </a:prstGeom>
            <a:noFill/>
          </p:spPr>
          <p:txBody>
            <a:bodyPr wrap="square" rtlCol="0">
              <a:spAutoFit/>
            </a:bodyPr>
            <a:lstStyle/>
            <a:p>
              <a:pPr algn="ctr"/>
              <a:r>
                <a:rPr lang="ja-JP" altLang="en-US" sz="2800" dirty="0">
                  <a:solidFill>
                    <a:srgbClr val="FF0000"/>
                  </a:solidFill>
                </a:rPr>
                <a:t>紛失すると</a:t>
              </a:r>
            </a:p>
            <a:p>
              <a:pPr algn="ctr"/>
              <a:r>
                <a:rPr lang="ja-JP" altLang="en-US" sz="2800" dirty="0">
                  <a:solidFill>
                    <a:srgbClr val="FF0000"/>
                  </a:solidFill>
                </a:rPr>
                <a:t>使えなくなることも</a:t>
              </a:r>
              <a:r>
                <a:rPr lang="en-US" altLang="ja-JP" sz="2800" dirty="0">
                  <a:solidFill>
                    <a:srgbClr val="FF0000"/>
                  </a:solidFill>
                </a:rPr>
                <a:t>…</a:t>
              </a:r>
              <a:endParaRPr lang="ja-JP" altLang="en-US" sz="2800" dirty="0">
                <a:solidFill>
                  <a:prstClr val="black"/>
                </a:solidFill>
              </a:endParaRPr>
            </a:p>
          </p:txBody>
        </p:sp>
        <p:sp>
          <p:nvSpPr>
            <p:cNvPr id="26" name="右矢印 25"/>
            <p:cNvSpPr/>
            <p:nvPr/>
          </p:nvSpPr>
          <p:spPr>
            <a:xfrm>
              <a:off x="4445488" y="3546423"/>
              <a:ext cx="792088" cy="555739"/>
            </a:xfrm>
            <a:prstGeom prst="rightArrow">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28" name="グループ化 27"/>
          <p:cNvGrpSpPr/>
          <p:nvPr/>
        </p:nvGrpSpPr>
        <p:grpSpPr>
          <a:xfrm>
            <a:off x="347366" y="4505880"/>
            <a:ext cx="8469365" cy="2100004"/>
            <a:chOff x="328034" y="4797152"/>
            <a:chExt cx="8469365" cy="1728193"/>
          </a:xfrm>
        </p:grpSpPr>
        <p:sp>
          <p:nvSpPr>
            <p:cNvPr id="29" name="角丸四角形 28"/>
            <p:cNvSpPr/>
            <p:nvPr/>
          </p:nvSpPr>
          <p:spPr>
            <a:xfrm>
              <a:off x="328034" y="4797152"/>
              <a:ext cx="8400096" cy="172819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30" name="テキスト ボックス 29"/>
            <p:cNvSpPr txBox="1"/>
            <p:nvPr/>
          </p:nvSpPr>
          <p:spPr>
            <a:xfrm>
              <a:off x="402563" y="5171974"/>
              <a:ext cx="3384376" cy="807939"/>
            </a:xfrm>
            <a:prstGeom prst="rect">
              <a:avLst/>
            </a:prstGeom>
            <a:noFill/>
          </p:spPr>
          <p:txBody>
            <a:bodyPr wrap="square" rtlCol="0">
              <a:spAutoFit/>
            </a:bodyPr>
            <a:lstStyle/>
            <a:p>
              <a:r>
                <a:rPr lang="ja-JP" altLang="en-US" sz="2000" dirty="0">
                  <a:solidFill>
                    <a:prstClr val="black"/>
                  </a:solidFill>
                  <a:latin typeface="HG丸ｺﾞｼｯｸM-PRO" pitchFamily="50" charset="-128"/>
                  <a:ea typeface="HG丸ｺﾞｼｯｸM-PRO" pitchFamily="50" charset="-128"/>
                </a:rPr>
                <a:t>③キャッシュレス決済も</a:t>
              </a:r>
            </a:p>
            <a:p>
              <a:r>
                <a:rPr lang="ja-JP" altLang="en-US" sz="2000" dirty="0">
                  <a:solidFill>
                    <a:prstClr val="black"/>
                  </a:solidFill>
                  <a:latin typeface="HG丸ｺﾞｼｯｸM-PRO" pitchFamily="50" charset="-128"/>
                  <a:ea typeface="HG丸ｺﾞｼｯｸM-PRO" pitchFamily="50" charset="-128"/>
                </a:rPr>
                <a:t>　「お金」の</a:t>
              </a:r>
            </a:p>
            <a:p>
              <a:r>
                <a:rPr lang="ja-JP" altLang="en-US" sz="2000" dirty="0">
                  <a:solidFill>
                    <a:prstClr val="black"/>
                  </a:solidFill>
                  <a:latin typeface="HG丸ｺﾞｼｯｸM-PRO" pitchFamily="50" charset="-128"/>
                  <a:ea typeface="HG丸ｺﾞｼｯｸM-PRO" pitchFamily="50" charset="-128"/>
                </a:rPr>
                <a:t>　　　やり取りです。</a:t>
              </a:r>
            </a:p>
          </p:txBody>
        </p:sp>
        <p:sp>
          <p:nvSpPr>
            <p:cNvPr id="31" name="テキスト ボックス 30"/>
            <p:cNvSpPr txBox="1"/>
            <p:nvPr/>
          </p:nvSpPr>
          <p:spPr>
            <a:xfrm>
              <a:off x="5065413" y="4845259"/>
              <a:ext cx="3731986" cy="1573032"/>
            </a:xfrm>
            <a:prstGeom prst="rect">
              <a:avLst/>
            </a:prstGeom>
            <a:noFill/>
          </p:spPr>
          <p:txBody>
            <a:bodyPr wrap="square" rtlCol="0">
              <a:spAutoFit/>
            </a:bodyPr>
            <a:lstStyle/>
            <a:p>
              <a:r>
                <a:rPr lang="ja-JP" altLang="en-US" sz="2800" dirty="0">
                  <a:solidFill>
                    <a:srgbClr val="FF0000"/>
                  </a:solidFill>
                </a:rPr>
                <a:t>目的に合わせた</a:t>
              </a:r>
            </a:p>
            <a:p>
              <a:r>
                <a:rPr lang="ja-JP" altLang="en-US" sz="2800" dirty="0">
                  <a:solidFill>
                    <a:srgbClr val="FF0000"/>
                  </a:solidFill>
                </a:rPr>
                <a:t>　　使い分けが必要。</a:t>
              </a:r>
            </a:p>
            <a:p>
              <a:r>
                <a:rPr lang="ja-JP" altLang="en-US" sz="2800" dirty="0">
                  <a:solidFill>
                    <a:srgbClr val="FF0000"/>
                  </a:solidFill>
                </a:rPr>
                <a:t>使う時には保護者の</a:t>
              </a:r>
            </a:p>
            <a:p>
              <a:r>
                <a:rPr lang="ja-JP" altLang="en-US" sz="1050" dirty="0">
                  <a:solidFill>
                    <a:srgbClr val="FF0000"/>
                  </a:solidFill>
                </a:rPr>
                <a:t>　しょうだく</a:t>
              </a:r>
            </a:p>
            <a:p>
              <a:r>
                <a:rPr lang="ja-JP" altLang="en-US" sz="2800" dirty="0">
                  <a:solidFill>
                    <a:srgbClr val="FF0000"/>
                  </a:solidFill>
                </a:rPr>
                <a:t>承諾を得ましょう。</a:t>
              </a:r>
            </a:p>
          </p:txBody>
        </p:sp>
        <p:sp>
          <p:nvSpPr>
            <p:cNvPr id="32" name="右矢印 31"/>
            <p:cNvSpPr/>
            <p:nvPr/>
          </p:nvSpPr>
          <p:spPr>
            <a:xfrm>
              <a:off x="3240630" y="5383378"/>
              <a:ext cx="792088" cy="555739"/>
            </a:xfrm>
            <a:prstGeom prst="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33" name="Picture 2" descr="F:\KINGSTON\くらしの一日講座\イラストいろいろ\kazoku_kaigi.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060020" y="5222936"/>
              <a:ext cx="936124" cy="936124"/>
            </a:xfrm>
            <a:prstGeom prst="rect">
              <a:avLst/>
            </a:prstGeom>
            <a:noFill/>
            <a:extLst>
              <a:ext uri="{909E8E84-426E-40DD-AFC4-6F175D3DCCD1}">
                <a14:hiddenFill xmlns:a14="http://schemas.microsoft.com/office/drawing/2010/main">
                  <a:solidFill>
                    <a:srgbClr val="FFFFFF"/>
                  </a:solidFill>
                </a14:hiddenFill>
              </a:ext>
            </a:extLst>
          </p:spPr>
        </p:pic>
      </p:grpSp>
      <p:pic>
        <p:nvPicPr>
          <p:cNvPr id="22" name="Picture 3" descr="F:\消費生活センター　消費者教育\イラストいろいろ\money_ic_card_cashless.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951928" y="3148983"/>
            <a:ext cx="1012401" cy="994522"/>
          </a:xfrm>
          <a:prstGeom prst="rect">
            <a:avLst/>
          </a:prstGeom>
          <a:noFill/>
          <a:extLst>
            <a:ext uri="{909E8E84-426E-40DD-AFC4-6F175D3DCCD1}">
              <a14:hiddenFill xmlns:a14="http://schemas.microsoft.com/office/drawing/2010/main">
                <a:solidFill>
                  <a:srgbClr val="FFFFFF"/>
                </a:solidFill>
              </a14:hiddenFill>
            </a:ext>
          </a:extLst>
        </p:spPr>
      </p:pic>
      <p:sp>
        <p:nvSpPr>
          <p:cNvPr id="34" name="正方形/長方形 33"/>
          <p:cNvSpPr/>
          <p:nvPr/>
        </p:nvSpPr>
        <p:spPr>
          <a:xfrm>
            <a:off x="0" y="2689"/>
            <a:ext cx="9144000" cy="83402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3200" dirty="0">
                <a:solidFill>
                  <a:prstClr val="black"/>
                </a:solidFill>
                <a:latin typeface="HGPｺﾞｼｯｸE" panose="020B0900000000000000" pitchFamily="50" charset="-128"/>
                <a:ea typeface="HGPｺﾞｼｯｸE" panose="020B0900000000000000" pitchFamily="50" charset="-128"/>
              </a:rPr>
              <a:t>【</a:t>
            </a:r>
            <a:r>
              <a:rPr lang="ja-JP" altLang="en-US" sz="3200" dirty="0">
                <a:solidFill>
                  <a:prstClr val="black"/>
                </a:solidFill>
                <a:latin typeface="HGPｺﾞｼｯｸE" panose="020B0900000000000000" pitchFamily="50" charset="-128"/>
                <a:ea typeface="HGPｺﾞｼｯｸE" panose="020B0900000000000000" pitchFamily="50" charset="-128"/>
              </a:rPr>
              <a:t>テーマ④</a:t>
            </a:r>
            <a:r>
              <a:rPr lang="en-US" altLang="ja-JP" sz="3200" dirty="0">
                <a:solidFill>
                  <a:prstClr val="black"/>
                </a:solidFill>
                <a:latin typeface="HGPｺﾞｼｯｸE" panose="020B0900000000000000" pitchFamily="50" charset="-128"/>
                <a:ea typeface="HGPｺﾞｼｯｸE" panose="020B0900000000000000" pitchFamily="50" charset="-128"/>
              </a:rPr>
              <a:t>】</a:t>
            </a:r>
            <a:r>
              <a:rPr lang="ja-JP" altLang="en-US" sz="3200" dirty="0">
                <a:solidFill>
                  <a:prstClr val="black"/>
                </a:solidFill>
                <a:latin typeface="HGPｺﾞｼｯｸE" panose="020B0900000000000000" pitchFamily="50" charset="-128"/>
                <a:ea typeface="HGPｺﾞｼｯｸE" panose="020B0900000000000000" pitchFamily="50" charset="-128"/>
              </a:rPr>
              <a:t>「支払いはどれにする</a:t>
            </a:r>
            <a:r>
              <a:rPr lang="en-US" altLang="ja-JP" sz="3200" dirty="0">
                <a:solidFill>
                  <a:prstClr val="black"/>
                </a:solidFill>
                <a:latin typeface="HGPｺﾞｼｯｸE" panose="020B0900000000000000" pitchFamily="50" charset="-128"/>
                <a:ea typeface="HGPｺﾞｼｯｸE" panose="020B0900000000000000" pitchFamily="50" charset="-128"/>
              </a:rPr>
              <a:t>?</a:t>
            </a:r>
            <a:r>
              <a:rPr lang="ja-JP" altLang="en-US" sz="3200" dirty="0">
                <a:solidFill>
                  <a:prstClr val="black"/>
                </a:solidFill>
                <a:latin typeface="HGPｺﾞｼｯｸE" panose="020B0900000000000000" pitchFamily="50" charset="-128"/>
                <a:ea typeface="HGPｺﾞｼｯｸE" panose="020B0900000000000000" pitchFamily="50" charset="-128"/>
              </a:rPr>
              <a:t>」</a:t>
            </a:r>
            <a:r>
              <a:rPr lang="ja-JP" altLang="en-US" sz="2400" dirty="0">
                <a:solidFill>
                  <a:prstClr val="black"/>
                </a:solidFill>
                <a:latin typeface="HGPｺﾞｼｯｸE" panose="020B0900000000000000" pitchFamily="50" charset="-128"/>
                <a:ea typeface="HGPｺﾞｼｯｸE" panose="020B0900000000000000" pitchFamily="50" charset="-128"/>
              </a:rPr>
              <a:t>～ネット通販の場合～</a:t>
            </a:r>
            <a:endParaRPr lang="en-US" altLang="ja-JP" sz="2400" dirty="0">
              <a:solidFill>
                <a:prstClr val="black"/>
              </a:solidFill>
              <a:latin typeface="HGPｺﾞｼｯｸE" panose="020B0900000000000000" pitchFamily="50" charset="-128"/>
              <a:ea typeface="HGPｺﾞｼｯｸE" panose="020B0900000000000000" pitchFamily="50" charset="-128"/>
            </a:endParaRPr>
          </a:p>
        </p:txBody>
      </p:sp>
      <p:sp>
        <p:nvSpPr>
          <p:cNvPr id="20" name="テキスト ボックス 19"/>
          <p:cNvSpPr txBox="1"/>
          <p:nvPr/>
        </p:nvSpPr>
        <p:spPr>
          <a:xfrm>
            <a:off x="3474872" y="6536376"/>
            <a:ext cx="2167381" cy="338554"/>
          </a:xfrm>
          <a:prstGeom prst="rect">
            <a:avLst/>
          </a:prstGeom>
          <a:noFill/>
        </p:spPr>
        <p:txBody>
          <a:bodyPr wrap="square" rtlCol="0">
            <a:spAutoFit/>
          </a:bodyPr>
          <a:lstStyle/>
          <a:p>
            <a:r>
              <a:rPr lang="en-US" altLang="ja-JP" sz="1600" dirty="0">
                <a:solidFill>
                  <a:srgbClr val="C9C2D1">
                    <a:shade val="50000"/>
                    <a:satMod val="200000"/>
                  </a:srgbClr>
                </a:solidFill>
                <a:latin typeface="ＭＳ ゴシック" panose="020B0609070205080204" pitchFamily="49" charset="-128"/>
                <a:ea typeface="ＭＳ ゴシック" panose="020B0609070205080204" pitchFamily="49" charset="-128"/>
              </a:rPr>
              <a:t>©</a:t>
            </a:r>
            <a:r>
              <a:rPr lang="en-US" altLang="ja-JP" sz="1100" dirty="0">
                <a:solidFill>
                  <a:srgbClr val="C9C2D1">
                    <a:shade val="50000"/>
                    <a:satMod val="200000"/>
                  </a:srgbClr>
                </a:solidFill>
                <a:latin typeface="ＭＳ ゴシック" panose="020B0609070205080204" pitchFamily="49" charset="-128"/>
                <a:ea typeface="ＭＳ ゴシック" panose="020B0609070205080204" pitchFamily="49" charset="-128"/>
              </a:rPr>
              <a:t>2020</a:t>
            </a:r>
            <a:r>
              <a:rPr lang="ja-JP" altLang="en-US" sz="1100" dirty="0">
                <a:solidFill>
                  <a:srgbClr val="C9C2D1">
                    <a:shade val="50000"/>
                    <a:satMod val="200000"/>
                  </a:srgbClr>
                </a:solidFill>
                <a:latin typeface="ＭＳ ゴシック" panose="020B0609070205080204" pitchFamily="49" charset="-128"/>
                <a:ea typeface="ＭＳ ゴシック" panose="020B0609070205080204" pitchFamily="49" charset="-128"/>
              </a:rPr>
              <a:t>滋賀県消費生活センター</a:t>
            </a:r>
          </a:p>
        </p:txBody>
      </p:sp>
    </p:spTree>
    <p:extLst>
      <p:ext uri="{BB962C8B-B14F-4D97-AF65-F5344CB8AC3E}">
        <p14:creationId xmlns:p14="http://schemas.microsoft.com/office/powerpoint/2010/main" val="445245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2689"/>
            <a:ext cx="9144000" cy="98072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4000" dirty="0">
                <a:solidFill>
                  <a:prstClr val="black"/>
                </a:solidFill>
                <a:latin typeface="HGPｺﾞｼｯｸE" panose="020B0900000000000000" pitchFamily="50" charset="-128"/>
                <a:ea typeface="HGPｺﾞｼｯｸE" panose="020B0900000000000000" pitchFamily="50" charset="-128"/>
              </a:rPr>
              <a:t>テーマ⑤</a:t>
            </a: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3600" dirty="0">
                <a:solidFill>
                  <a:prstClr val="black"/>
                </a:solidFill>
                <a:latin typeface="HGPｺﾞｼｯｸE" panose="020B0900000000000000" pitchFamily="50" charset="-128"/>
                <a:ea typeface="HGPｺﾞｼｯｸE" panose="020B0900000000000000" pitchFamily="50" charset="-128"/>
              </a:rPr>
              <a:t>「ネット通販</a:t>
            </a:r>
            <a:r>
              <a:rPr lang="en-US" altLang="ja-JP" sz="3600" dirty="0">
                <a:solidFill>
                  <a:prstClr val="black"/>
                </a:solidFill>
                <a:latin typeface="HGPｺﾞｼｯｸE" panose="020B0900000000000000" pitchFamily="50" charset="-128"/>
                <a:ea typeface="HGPｺﾞｼｯｸE" panose="020B0900000000000000" pitchFamily="50" charset="-128"/>
              </a:rPr>
              <a:t>…</a:t>
            </a:r>
            <a:r>
              <a:rPr lang="ja-JP" altLang="en-US" sz="3600" dirty="0">
                <a:solidFill>
                  <a:prstClr val="black"/>
                </a:solidFill>
                <a:latin typeface="HGPｺﾞｼｯｸE" panose="020B0900000000000000" pitchFamily="50" charset="-128"/>
                <a:ea typeface="HGPｺﾞｼｯｸE" panose="020B0900000000000000" pitchFamily="50" charset="-128"/>
              </a:rPr>
              <a:t>商品は届くかな</a:t>
            </a:r>
            <a:r>
              <a:rPr lang="en-US" altLang="ja-JP" sz="3600" dirty="0">
                <a:solidFill>
                  <a:prstClr val="black"/>
                </a:solidFill>
                <a:latin typeface="HGPｺﾞｼｯｸE" panose="020B0900000000000000" pitchFamily="50" charset="-128"/>
                <a:ea typeface="HGPｺﾞｼｯｸE" panose="020B0900000000000000" pitchFamily="50" charset="-128"/>
              </a:rPr>
              <a:t>…</a:t>
            </a:r>
            <a:r>
              <a:rPr lang="ja-JP" altLang="en-US" sz="3600" dirty="0">
                <a:solidFill>
                  <a:prstClr val="black"/>
                </a:solidFill>
                <a:latin typeface="HGPｺﾞｼｯｸE" panose="020B0900000000000000" pitchFamily="50" charset="-128"/>
                <a:ea typeface="HGPｺﾞｼｯｸE" panose="020B0900000000000000" pitchFamily="50" charset="-128"/>
              </a:rPr>
              <a:t>」</a:t>
            </a:r>
            <a:endParaRPr lang="en-US" altLang="ja-JP" sz="3600" dirty="0">
              <a:solidFill>
                <a:prstClr val="black"/>
              </a:solidFill>
              <a:latin typeface="HGPｺﾞｼｯｸE" panose="020B0900000000000000" pitchFamily="50" charset="-128"/>
              <a:ea typeface="HGPｺﾞｼｯｸE" panose="020B0900000000000000" pitchFamily="50" charset="-128"/>
            </a:endParaRPr>
          </a:p>
        </p:txBody>
      </p:sp>
      <p:grpSp>
        <p:nvGrpSpPr>
          <p:cNvPr id="27" name="グループ化 26"/>
          <p:cNvGrpSpPr/>
          <p:nvPr/>
        </p:nvGrpSpPr>
        <p:grpSpPr>
          <a:xfrm>
            <a:off x="4658356" y="4025347"/>
            <a:ext cx="4248472" cy="2592288"/>
            <a:chOff x="179512" y="1268760"/>
            <a:chExt cx="4248472" cy="2592288"/>
          </a:xfrm>
        </p:grpSpPr>
        <p:sp>
          <p:nvSpPr>
            <p:cNvPr id="28" name="角丸四角形 27"/>
            <p:cNvSpPr/>
            <p:nvPr/>
          </p:nvSpPr>
          <p:spPr>
            <a:xfrm>
              <a:off x="179512" y="1268760"/>
              <a:ext cx="4248472" cy="2592288"/>
            </a:xfrm>
            <a:prstGeom prst="roundRect">
              <a:avLst/>
            </a:prstGeom>
            <a:solidFill>
              <a:schemeClr val="accent3">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 name="角丸四角形吹き出し 29"/>
            <p:cNvSpPr/>
            <p:nvPr/>
          </p:nvSpPr>
          <p:spPr>
            <a:xfrm>
              <a:off x="2271319" y="3007980"/>
              <a:ext cx="1625334" cy="688769"/>
            </a:xfrm>
            <a:prstGeom prst="wedgeRoundRectCallout">
              <a:avLst>
                <a:gd name="adj1" fmla="val -85232"/>
                <a:gd name="adj2" fmla="val -139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もしかして、</a:t>
              </a:r>
              <a:endParaRPr lang="en-US" altLang="ja-JP" sz="1600" dirty="0">
                <a:solidFill>
                  <a:prstClr val="black"/>
                </a:solidFill>
              </a:endParaRPr>
            </a:p>
            <a:p>
              <a:pPr algn="ctr"/>
              <a:r>
                <a:rPr lang="ja-JP" altLang="en-US" sz="1600" dirty="0">
                  <a:solidFill>
                    <a:prstClr val="black"/>
                  </a:solidFill>
                </a:rPr>
                <a:t>だまされた</a:t>
              </a:r>
              <a:r>
                <a:rPr lang="en-US" altLang="ja-JP" sz="1600" dirty="0">
                  <a:solidFill>
                    <a:prstClr val="black"/>
                  </a:solidFill>
                </a:rPr>
                <a:t>?</a:t>
              </a:r>
              <a:endParaRPr lang="ja-JP" altLang="en-US" sz="1600" dirty="0">
                <a:solidFill>
                  <a:prstClr val="black"/>
                </a:solidFill>
              </a:endParaRPr>
            </a:p>
          </p:txBody>
        </p:sp>
        <p:sp>
          <p:nvSpPr>
            <p:cNvPr id="31" name="角丸四角形吹き出し 30"/>
            <p:cNvSpPr/>
            <p:nvPr/>
          </p:nvSpPr>
          <p:spPr>
            <a:xfrm>
              <a:off x="592195" y="1445783"/>
              <a:ext cx="2813329" cy="498670"/>
            </a:xfrm>
            <a:prstGeom prst="wedgeRoundRectCallout">
              <a:avLst>
                <a:gd name="adj1" fmla="val -28232"/>
                <a:gd name="adj2" fmla="val 12491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・・・・・商品が届かない・・・</a:t>
              </a:r>
            </a:p>
          </p:txBody>
        </p:sp>
        <p:sp>
          <p:nvSpPr>
            <p:cNvPr id="33" name="テキスト ボックス 32"/>
            <p:cNvSpPr txBox="1"/>
            <p:nvPr/>
          </p:nvSpPr>
          <p:spPr>
            <a:xfrm>
              <a:off x="3923928" y="3360621"/>
              <a:ext cx="288032" cy="369332"/>
            </a:xfrm>
            <a:prstGeom prst="rect">
              <a:avLst/>
            </a:prstGeom>
            <a:noFill/>
          </p:spPr>
          <p:txBody>
            <a:bodyPr wrap="square" rtlCol="0">
              <a:spAutoFit/>
            </a:bodyPr>
            <a:lstStyle/>
            <a:p>
              <a:r>
                <a:rPr lang="ja-JP" altLang="en-US" dirty="0">
                  <a:solidFill>
                    <a:prstClr val="black"/>
                  </a:solidFill>
                </a:rPr>
                <a:t>④</a:t>
              </a:r>
            </a:p>
          </p:txBody>
        </p:sp>
        <p:sp>
          <p:nvSpPr>
            <p:cNvPr id="32" name="角丸四角形吹き出し 31"/>
            <p:cNvSpPr/>
            <p:nvPr/>
          </p:nvSpPr>
          <p:spPr>
            <a:xfrm>
              <a:off x="2110265" y="2096852"/>
              <a:ext cx="2231364" cy="763137"/>
            </a:xfrm>
            <a:prstGeom prst="wedgeRoundRectCallout">
              <a:avLst>
                <a:gd name="adj1" fmla="val -75263"/>
                <a:gd name="adj2" fmla="val 6688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電話番号もわからない。</a:t>
              </a:r>
            </a:p>
            <a:p>
              <a:pPr algn="ctr"/>
              <a:r>
                <a:rPr lang="ja-JP" altLang="en-US" sz="1600" dirty="0">
                  <a:solidFill>
                    <a:prstClr val="black"/>
                  </a:solidFill>
                </a:rPr>
                <a:t>メールも届かない</a:t>
              </a:r>
              <a:endParaRPr lang="en-US" altLang="ja-JP" sz="1600" dirty="0">
                <a:solidFill>
                  <a:prstClr val="black"/>
                </a:solidFill>
              </a:endParaRPr>
            </a:p>
          </p:txBody>
        </p:sp>
      </p:grpSp>
      <p:grpSp>
        <p:nvGrpSpPr>
          <p:cNvPr id="34" name="グループ化 33"/>
          <p:cNvGrpSpPr/>
          <p:nvPr/>
        </p:nvGrpSpPr>
        <p:grpSpPr>
          <a:xfrm>
            <a:off x="151892" y="4088971"/>
            <a:ext cx="4248472" cy="2592288"/>
            <a:chOff x="179512" y="1268760"/>
            <a:chExt cx="4248472" cy="2592288"/>
          </a:xfrm>
        </p:grpSpPr>
        <p:sp>
          <p:nvSpPr>
            <p:cNvPr id="35" name="角丸四角形 34"/>
            <p:cNvSpPr/>
            <p:nvPr/>
          </p:nvSpPr>
          <p:spPr>
            <a:xfrm>
              <a:off x="179512" y="1268760"/>
              <a:ext cx="4248472" cy="2592288"/>
            </a:xfrm>
            <a:prstGeom prst="roundRect">
              <a:avLst/>
            </a:prstGeom>
            <a:solidFill>
              <a:schemeClr val="accent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 name="角丸四角形吹き出し 35"/>
            <p:cNvSpPr/>
            <p:nvPr/>
          </p:nvSpPr>
          <p:spPr>
            <a:xfrm>
              <a:off x="2483768" y="1412776"/>
              <a:ext cx="1728192" cy="936104"/>
            </a:xfrm>
            <a:prstGeom prst="wedgeRoundRectCallout">
              <a:avLst>
                <a:gd name="adj1" fmla="val 8098"/>
                <a:gd name="adj2" fmla="val 9661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そろそろ</a:t>
              </a:r>
              <a:endParaRPr lang="en-US" altLang="ja-JP" sz="1600" dirty="0">
                <a:solidFill>
                  <a:prstClr val="black"/>
                </a:solidFill>
              </a:endParaRPr>
            </a:p>
            <a:p>
              <a:pPr algn="ctr"/>
              <a:r>
                <a:rPr lang="ja-JP" altLang="en-US" sz="1600" dirty="0">
                  <a:solidFill>
                    <a:prstClr val="black"/>
                  </a:solidFill>
                </a:rPr>
                <a:t>届くかな</a:t>
              </a:r>
              <a:r>
                <a:rPr lang="en-US" altLang="ja-JP" sz="1600" dirty="0">
                  <a:solidFill>
                    <a:prstClr val="black"/>
                  </a:solidFill>
                </a:rPr>
                <a:t>?</a:t>
              </a:r>
              <a:endParaRPr lang="ja-JP" altLang="en-US" sz="1600" dirty="0">
                <a:solidFill>
                  <a:prstClr val="black"/>
                </a:solidFill>
              </a:endParaRPr>
            </a:p>
          </p:txBody>
        </p:sp>
        <p:sp>
          <p:nvSpPr>
            <p:cNvPr id="37" name="角丸四角形吹き出し 36"/>
            <p:cNvSpPr/>
            <p:nvPr/>
          </p:nvSpPr>
          <p:spPr>
            <a:xfrm>
              <a:off x="308194" y="1565176"/>
              <a:ext cx="1879158" cy="936104"/>
            </a:xfrm>
            <a:prstGeom prst="wedgeRoundRectCallout">
              <a:avLst>
                <a:gd name="adj1" fmla="val 33823"/>
                <a:gd name="adj2" fmla="val 8420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あ、商品発送の</a:t>
              </a:r>
            </a:p>
            <a:p>
              <a:pPr algn="ctr"/>
              <a:r>
                <a:rPr lang="ja-JP" altLang="en-US" sz="1600" dirty="0">
                  <a:solidFill>
                    <a:prstClr val="black"/>
                  </a:solidFill>
                </a:rPr>
                <a:t>メールが来た。</a:t>
              </a:r>
            </a:p>
          </p:txBody>
        </p:sp>
        <p:sp>
          <p:nvSpPr>
            <p:cNvPr id="38" name="テキスト ボックス 37"/>
            <p:cNvSpPr txBox="1"/>
            <p:nvPr/>
          </p:nvSpPr>
          <p:spPr>
            <a:xfrm>
              <a:off x="3923928" y="3360621"/>
              <a:ext cx="288032" cy="369332"/>
            </a:xfrm>
            <a:prstGeom prst="rect">
              <a:avLst/>
            </a:prstGeom>
            <a:noFill/>
          </p:spPr>
          <p:txBody>
            <a:bodyPr wrap="square" rtlCol="0">
              <a:spAutoFit/>
            </a:bodyPr>
            <a:lstStyle/>
            <a:p>
              <a:r>
                <a:rPr lang="ja-JP" altLang="en-US" dirty="0">
                  <a:solidFill>
                    <a:prstClr val="black"/>
                  </a:solidFill>
                </a:rPr>
                <a:t>③</a:t>
              </a:r>
            </a:p>
          </p:txBody>
        </p:sp>
      </p:grpSp>
      <p:grpSp>
        <p:nvGrpSpPr>
          <p:cNvPr id="2" name="グループ化 1"/>
          <p:cNvGrpSpPr/>
          <p:nvPr/>
        </p:nvGrpSpPr>
        <p:grpSpPr>
          <a:xfrm>
            <a:off x="115888" y="1199636"/>
            <a:ext cx="8790940" cy="2655912"/>
            <a:chOff x="115888" y="1199636"/>
            <a:chExt cx="8790940" cy="2655912"/>
          </a:xfrm>
        </p:grpSpPr>
        <p:grpSp>
          <p:nvGrpSpPr>
            <p:cNvPr id="9" name="グループ化 8"/>
            <p:cNvGrpSpPr/>
            <p:nvPr/>
          </p:nvGrpSpPr>
          <p:grpSpPr>
            <a:xfrm>
              <a:off x="4658356" y="1199636"/>
              <a:ext cx="4248472" cy="2592288"/>
              <a:chOff x="179512" y="1268760"/>
              <a:chExt cx="4248472" cy="2592288"/>
            </a:xfrm>
          </p:grpSpPr>
          <p:sp>
            <p:nvSpPr>
              <p:cNvPr id="5" name="角丸四角形 4"/>
              <p:cNvSpPr/>
              <p:nvPr/>
            </p:nvSpPr>
            <p:spPr>
              <a:xfrm>
                <a:off x="179512" y="1268760"/>
                <a:ext cx="4248472" cy="2592288"/>
              </a:xfrm>
              <a:prstGeom prst="roundRect">
                <a:avLst/>
              </a:prstGeom>
              <a:solidFill>
                <a:schemeClr val="accent6">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角丸四角形吹き出し 5"/>
              <p:cNvSpPr/>
              <p:nvPr/>
            </p:nvSpPr>
            <p:spPr>
              <a:xfrm>
                <a:off x="2037372" y="1836440"/>
                <a:ext cx="2174588" cy="1152128"/>
              </a:xfrm>
              <a:prstGeom prst="wedgeRoundRectCallout">
                <a:avLst>
                  <a:gd name="adj1" fmla="val -60146"/>
                  <a:gd name="adj2" fmla="val 7319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あれ</a:t>
                </a:r>
                <a:r>
                  <a:rPr lang="en-US" altLang="ja-JP" sz="1600" dirty="0">
                    <a:solidFill>
                      <a:prstClr val="black"/>
                    </a:solidFill>
                  </a:rPr>
                  <a:t>? </a:t>
                </a:r>
                <a:r>
                  <a:rPr lang="ja-JP" altLang="en-US" sz="1600" dirty="0">
                    <a:solidFill>
                      <a:prstClr val="black"/>
                    </a:solidFill>
                  </a:rPr>
                  <a:t>この振り込み</a:t>
                </a:r>
              </a:p>
              <a:p>
                <a:pPr algn="ctr"/>
                <a:r>
                  <a:rPr lang="ja-JP" altLang="en-US" sz="1600" dirty="0">
                    <a:solidFill>
                      <a:prstClr val="black"/>
                    </a:solidFill>
                  </a:rPr>
                  <a:t>口座、個人の名前だ。社長の名前かな</a:t>
                </a:r>
                <a:r>
                  <a:rPr lang="en-US" altLang="ja-JP" sz="1600" dirty="0">
                    <a:solidFill>
                      <a:prstClr val="black"/>
                    </a:solidFill>
                  </a:rPr>
                  <a:t>?</a:t>
                </a:r>
                <a:endParaRPr lang="ja-JP" altLang="en-US" sz="1600" dirty="0">
                  <a:solidFill>
                    <a:prstClr val="black"/>
                  </a:solidFill>
                </a:endParaRPr>
              </a:p>
            </p:txBody>
          </p:sp>
          <p:sp>
            <p:nvSpPr>
              <p:cNvPr id="13" name="角丸四角形吹き出し 12"/>
              <p:cNvSpPr/>
              <p:nvPr/>
            </p:nvSpPr>
            <p:spPr>
              <a:xfrm>
                <a:off x="319959" y="1520788"/>
                <a:ext cx="1585162" cy="936104"/>
              </a:xfrm>
              <a:prstGeom prst="wedgeRoundRectCallout">
                <a:avLst>
                  <a:gd name="adj1" fmla="val -23862"/>
                  <a:gd name="adj2" fmla="val 8580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じゃ、お金はネット銀行から振り込んで・・・</a:t>
                </a:r>
              </a:p>
            </p:txBody>
          </p:sp>
          <p:sp>
            <p:nvSpPr>
              <p:cNvPr id="8" name="テキスト ボックス 7"/>
              <p:cNvSpPr txBox="1"/>
              <p:nvPr/>
            </p:nvSpPr>
            <p:spPr>
              <a:xfrm>
                <a:off x="3923928" y="3360621"/>
                <a:ext cx="288032" cy="369332"/>
              </a:xfrm>
              <a:prstGeom prst="rect">
                <a:avLst/>
              </a:prstGeom>
              <a:noFill/>
            </p:spPr>
            <p:txBody>
              <a:bodyPr wrap="square" rtlCol="0">
                <a:spAutoFit/>
              </a:bodyPr>
              <a:lstStyle/>
              <a:p>
                <a:r>
                  <a:rPr lang="ja-JP" altLang="en-US" dirty="0">
                    <a:solidFill>
                      <a:prstClr val="black"/>
                    </a:solidFill>
                  </a:rPr>
                  <a:t>②</a:t>
                </a:r>
              </a:p>
            </p:txBody>
          </p:sp>
        </p:grpSp>
        <p:grpSp>
          <p:nvGrpSpPr>
            <p:cNvPr id="17" name="グループ化 16"/>
            <p:cNvGrpSpPr/>
            <p:nvPr/>
          </p:nvGrpSpPr>
          <p:grpSpPr>
            <a:xfrm>
              <a:off x="115888" y="1263260"/>
              <a:ext cx="4248472" cy="2592288"/>
              <a:chOff x="179512" y="1268760"/>
              <a:chExt cx="4248472" cy="2592288"/>
            </a:xfrm>
          </p:grpSpPr>
          <p:sp>
            <p:nvSpPr>
              <p:cNvPr id="19" name="角丸四角形 18"/>
              <p:cNvSpPr/>
              <p:nvPr/>
            </p:nvSpPr>
            <p:spPr>
              <a:xfrm>
                <a:off x="179512" y="1268760"/>
                <a:ext cx="4248472" cy="2592288"/>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20" name="Picture 2" descr="G:\消費生活センター　消費者教育\イラストいろいろ\koukoku_web_pc.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3748" y="2601581"/>
                <a:ext cx="1217290" cy="1217290"/>
              </a:xfrm>
              <a:prstGeom prst="rect">
                <a:avLst/>
              </a:prstGeom>
              <a:noFill/>
              <a:extLst>
                <a:ext uri="{909E8E84-426E-40DD-AFC4-6F175D3DCCD1}">
                  <a14:hiddenFill xmlns:a14="http://schemas.microsoft.com/office/drawing/2010/main">
                    <a:solidFill>
                      <a:srgbClr val="FFFFFF"/>
                    </a:solidFill>
                  </a14:hiddenFill>
                </a:ext>
              </a:extLst>
            </p:spPr>
          </p:pic>
          <p:sp>
            <p:nvSpPr>
              <p:cNvPr id="23" name="角丸四角形吹き出し 22"/>
              <p:cNvSpPr/>
              <p:nvPr/>
            </p:nvSpPr>
            <p:spPr>
              <a:xfrm>
                <a:off x="2483768" y="1412776"/>
                <a:ext cx="1728192" cy="936104"/>
              </a:xfrm>
              <a:prstGeom prst="wedgeRoundRectCallout">
                <a:avLst>
                  <a:gd name="adj1" fmla="val 8098"/>
                  <a:gd name="adj2" fmla="val 9661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限定モデルの</a:t>
                </a:r>
              </a:p>
              <a:p>
                <a:pPr algn="ctr"/>
                <a:r>
                  <a:rPr lang="ja-JP" altLang="en-US" sz="1600" dirty="0">
                    <a:solidFill>
                      <a:prstClr val="black"/>
                    </a:solidFill>
                  </a:rPr>
                  <a:t>スニーカー残り</a:t>
                </a:r>
              </a:p>
              <a:p>
                <a:pPr algn="ctr"/>
                <a:r>
                  <a:rPr lang="en-US" altLang="ja-JP" sz="1600" dirty="0">
                    <a:solidFill>
                      <a:prstClr val="black"/>
                    </a:solidFill>
                  </a:rPr>
                  <a:t>3</a:t>
                </a:r>
                <a:r>
                  <a:rPr lang="ja-JP" altLang="en-US" sz="1600" dirty="0">
                    <a:solidFill>
                      <a:prstClr val="black"/>
                    </a:solidFill>
                  </a:rPr>
                  <a:t>足、早くしなきゃ</a:t>
                </a:r>
              </a:p>
            </p:txBody>
          </p:sp>
          <p:sp>
            <p:nvSpPr>
              <p:cNvPr id="24" name="角丸四角形吹き出し 23"/>
              <p:cNvSpPr/>
              <p:nvPr/>
            </p:nvSpPr>
            <p:spPr>
              <a:xfrm>
                <a:off x="308194" y="1565176"/>
                <a:ext cx="1995554" cy="936104"/>
              </a:xfrm>
              <a:prstGeom prst="wedgeRoundRectCallout">
                <a:avLst>
                  <a:gd name="adj1" fmla="val 33823"/>
                  <a:gd name="adj2" fmla="val 8420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細かい文章なんて読んでいられない</a:t>
                </a:r>
                <a:r>
                  <a:rPr lang="en-US" altLang="ja-JP" sz="1600" dirty="0">
                    <a:solidFill>
                      <a:prstClr val="black"/>
                    </a:solidFill>
                  </a:rPr>
                  <a:t>!</a:t>
                </a:r>
                <a:r>
                  <a:rPr lang="ja-JP" altLang="en-US" sz="1600" dirty="0">
                    <a:solidFill>
                      <a:prstClr val="black"/>
                    </a:solidFill>
                  </a:rPr>
                  <a:t>まずは注文</a:t>
                </a:r>
                <a:r>
                  <a:rPr lang="en-US" altLang="ja-JP" sz="1600" dirty="0">
                    <a:solidFill>
                      <a:prstClr val="black"/>
                    </a:solidFill>
                  </a:rPr>
                  <a:t>!</a:t>
                </a:r>
                <a:endParaRPr lang="ja-JP" altLang="en-US" sz="1600" dirty="0">
                  <a:solidFill>
                    <a:prstClr val="black"/>
                  </a:solidFill>
                </a:endParaRPr>
              </a:p>
            </p:txBody>
          </p:sp>
          <p:sp>
            <p:nvSpPr>
              <p:cNvPr id="25" name="角丸四角形吹き出し 24"/>
              <p:cNvSpPr/>
              <p:nvPr/>
            </p:nvSpPr>
            <p:spPr>
              <a:xfrm>
                <a:off x="611560" y="2928573"/>
                <a:ext cx="1368152" cy="432048"/>
              </a:xfrm>
              <a:prstGeom prst="wedgeRoundRectCallout">
                <a:avLst>
                  <a:gd name="adj1" fmla="val 78084"/>
                  <a:gd name="adj2" fmla="val 10617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よし、</a:t>
                </a:r>
                <a:r>
                  <a:rPr lang="en-US" altLang="ja-JP" dirty="0">
                    <a:solidFill>
                      <a:prstClr val="black"/>
                    </a:solidFill>
                  </a:rPr>
                  <a:t>OK!</a:t>
                </a:r>
                <a:endParaRPr lang="ja-JP" altLang="en-US" dirty="0">
                  <a:solidFill>
                    <a:prstClr val="black"/>
                  </a:solidFill>
                </a:endParaRPr>
              </a:p>
            </p:txBody>
          </p:sp>
          <p:sp>
            <p:nvSpPr>
              <p:cNvPr id="26" name="テキスト ボックス 25"/>
              <p:cNvSpPr txBox="1"/>
              <p:nvPr/>
            </p:nvSpPr>
            <p:spPr>
              <a:xfrm>
                <a:off x="3923928" y="3360621"/>
                <a:ext cx="288032" cy="369332"/>
              </a:xfrm>
              <a:prstGeom prst="rect">
                <a:avLst/>
              </a:prstGeom>
              <a:noFill/>
            </p:spPr>
            <p:txBody>
              <a:bodyPr wrap="square" rtlCol="0">
                <a:spAutoFit/>
              </a:bodyPr>
              <a:lstStyle/>
              <a:p>
                <a:r>
                  <a:rPr lang="ja-JP" altLang="en-US" dirty="0">
                    <a:solidFill>
                      <a:prstClr val="black"/>
                    </a:solidFill>
                  </a:rPr>
                  <a:t>①</a:t>
                </a:r>
              </a:p>
            </p:txBody>
          </p:sp>
        </p:grpSp>
        <p:pic>
          <p:nvPicPr>
            <p:cNvPr id="1031" name="Picture 7" descr="F:\消費生活センター　消費者教育\イラストいろいろ\internet_online_kessai.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50622" y="2458263"/>
              <a:ext cx="1081524" cy="1081524"/>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ふさぎ込む人のイラスト（男性）"/>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798803" y="5052875"/>
            <a:ext cx="1423384" cy="142338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立て肘をついてくつろぐ子供たちのイラスト（男の子1）"/>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12330" y="5235008"/>
            <a:ext cx="1576798" cy="1446252"/>
          </a:xfrm>
          <a:prstGeom prst="rect">
            <a:avLst/>
          </a:prstGeom>
          <a:noFill/>
          <a:extLst>
            <a:ext uri="{909E8E84-426E-40DD-AFC4-6F175D3DCCD1}">
              <a14:hiddenFill xmlns:a14="http://schemas.microsoft.com/office/drawing/2010/main">
                <a:solidFill>
                  <a:srgbClr val="FFFFFF"/>
                </a:solidFill>
              </a14:hiddenFill>
            </a:ext>
          </a:extLst>
        </p:spPr>
      </p:pic>
      <p:sp>
        <p:nvSpPr>
          <p:cNvPr id="39" name="テキスト ボックス 38"/>
          <p:cNvSpPr txBox="1"/>
          <p:nvPr/>
        </p:nvSpPr>
        <p:spPr>
          <a:xfrm>
            <a:off x="5071039" y="6530508"/>
            <a:ext cx="2167381" cy="338554"/>
          </a:xfrm>
          <a:prstGeom prst="rect">
            <a:avLst/>
          </a:prstGeom>
          <a:noFill/>
        </p:spPr>
        <p:txBody>
          <a:bodyPr wrap="square" rtlCol="0">
            <a:spAutoFit/>
          </a:bodyPr>
          <a:lstStyle/>
          <a:p>
            <a:r>
              <a:rPr lang="en-US" altLang="ja-JP" sz="1600" dirty="0">
                <a:solidFill>
                  <a:srgbClr val="C9C2D1">
                    <a:shade val="50000"/>
                    <a:satMod val="200000"/>
                  </a:srgbClr>
                </a:solidFill>
                <a:latin typeface="ＭＳ ゴシック" panose="020B0609070205080204" pitchFamily="49" charset="-128"/>
                <a:ea typeface="ＭＳ ゴシック" panose="020B0609070205080204" pitchFamily="49" charset="-128"/>
              </a:rPr>
              <a:t>©</a:t>
            </a:r>
            <a:r>
              <a:rPr lang="en-US" altLang="ja-JP" sz="1100" dirty="0">
                <a:solidFill>
                  <a:srgbClr val="C9C2D1">
                    <a:shade val="50000"/>
                    <a:satMod val="200000"/>
                  </a:srgbClr>
                </a:solidFill>
                <a:latin typeface="ＭＳ ゴシック" panose="020B0609070205080204" pitchFamily="49" charset="-128"/>
                <a:ea typeface="ＭＳ ゴシック" panose="020B0609070205080204" pitchFamily="49" charset="-128"/>
              </a:rPr>
              <a:t>2020</a:t>
            </a:r>
            <a:r>
              <a:rPr lang="ja-JP" altLang="en-US" sz="1100" dirty="0">
                <a:solidFill>
                  <a:srgbClr val="C9C2D1">
                    <a:shade val="50000"/>
                    <a:satMod val="200000"/>
                  </a:srgbClr>
                </a:solidFill>
                <a:latin typeface="ＭＳ ゴシック" panose="020B0609070205080204" pitchFamily="49" charset="-128"/>
                <a:ea typeface="ＭＳ ゴシック" panose="020B0609070205080204" pitchFamily="49" charset="-128"/>
              </a:rPr>
              <a:t>滋賀県消費生活センター</a:t>
            </a:r>
          </a:p>
        </p:txBody>
      </p:sp>
    </p:spTree>
    <p:extLst>
      <p:ext uri="{BB962C8B-B14F-4D97-AF65-F5344CB8AC3E}">
        <p14:creationId xmlns:p14="http://schemas.microsoft.com/office/powerpoint/2010/main" val="9645864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547936" y="4293096"/>
            <a:ext cx="8142868" cy="21602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800" dirty="0">
              <a:solidFill>
                <a:srgbClr val="FF0000"/>
              </a:solidFill>
            </a:endParaRPr>
          </a:p>
          <a:p>
            <a:r>
              <a:rPr lang="en-US" altLang="ja-JP" sz="2800" dirty="0">
                <a:solidFill>
                  <a:srgbClr val="FF0000"/>
                </a:solidFill>
              </a:rPr>
              <a:t>【</a:t>
            </a:r>
            <a:r>
              <a:rPr lang="ja-JP" altLang="en-US" sz="2800" dirty="0">
                <a:solidFill>
                  <a:srgbClr val="FF0000"/>
                </a:solidFill>
              </a:rPr>
              <a:t>「契約」の場面を振り返ってみましょう</a:t>
            </a:r>
            <a:r>
              <a:rPr kumimoji="1" lang="en-US" altLang="ja-JP" sz="2800" dirty="0">
                <a:solidFill>
                  <a:srgbClr val="FF0000"/>
                </a:solidFill>
              </a:rPr>
              <a:t>】</a:t>
            </a:r>
          </a:p>
          <a:p>
            <a:r>
              <a:rPr lang="ja-JP" altLang="en-US" sz="2800" dirty="0">
                <a:solidFill>
                  <a:schemeClr val="tx1"/>
                </a:solidFill>
              </a:rPr>
              <a:t>   ◎自分の行動を、考えてみましょう。</a:t>
            </a:r>
          </a:p>
          <a:p>
            <a:r>
              <a:rPr kumimoji="1" lang="ja-JP" altLang="en-US" sz="2800" dirty="0">
                <a:solidFill>
                  <a:schemeClr val="tx1"/>
                </a:solidFill>
              </a:rPr>
              <a:t>   ■どこが、あぶないところだったのでしょうか</a:t>
            </a:r>
            <a:r>
              <a:rPr kumimoji="1" lang="en-US" altLang="ja-JP" sz="2800" dirty="0">
                <a:solidFill>
                  <a:schemeClr val="tx1"/>
                </a:solidFill>
              </a:rPr>
              <a:t>?</a:t>
            </a:r>
          </a:p>
          <a:p>
            <a:r>
              <a:rPr lang="ja-JP" altLang="en-US" sz="2800" dirty="0">
                <a:solidFill>
                  <a:schemeClr val="tx1"/>
                </a:solidFill>
              </a:rPr>
              <a:t>   ■どこに注意するとよかったでしょうか</a:t>
            </a:r>
            <a:r>
              <a:rPr lang="en-US" altLang="ja-JP" sz="2800" dirty="0">
                <a:solidFill>
                  <a:schemeClr val="tx1"/>
                </a:solidFill>
              </a:rPr>
              <a:t>?</a:t>
            </a:r>
            <a:endParaRPr kumimoji="1" lang="ja-JP" altLang="en-US" sz="2800" dirty="0">
              <a:solidFill>
                <a:schemeClr val="tx1"/>
              </a:solidFill>
            </a:endParaRPr>
          </a:p>
          <a:p>
            <a:endParaRPr kumimoji="1" lang="en-US" altLang="ja-JP" dirty="0">
              <a:solidFill>
                <a:schemeClr val="tx1"/>
              </a:solidFill>
            </a:endParaRPr>
          </a:p>
          <a:p>
            <a:endParaRPr kumimoji="1" lang="ja-JP" altLang="en-US" dirty="0">
              <a:solidFill>
                <a:schemeClr val="tx1"/>
              </a:solidFill>
            </a:endParaRPr>
          </a:p>
        </p:txBody>
      </p:sp>
      <p:grpSp>
        <p:nvGrpSpPr>
          <p:cNvPr id="18" name="グループ化 17"/>
          <p:cNvGrpSpPr/>
          <p:nvPr/>
        </p:nvGrpSpPr>
        <p:grpSpPr>
          <a:xfrm>
            <a:off x="224452" y="1304718"/>
            <a:ext cx="8790940" cy="2655912"/>
            <a:chOff x="115888" y="1199636"/>
            <a:chExt cx="8790940" cy="2655912"/>
          </a:xfrm>
        </p:grpSpPr>
        <p:grpSp>
          <p:nvGrpSpPr>
            <p:cNvPr id="27" name="グループ化 26"/>
            <p:cNvGrpSpPr/>
            <p:nvPr/>
          </p:nvGrpSpPr>
          <p:grpSpPr>
            <a:xfrm>
              <a:off x="4658356" y="1199636"/>
              <a:ext cx="4248472" cy="2592288"/>
              <a:chOff x="179512" y="1268760"/>
              <a:chExt cx="4248472" cy="2592288"/>
            </a:xfrm>
          </p:grpSpPr>
          <p:sp>
            <p:nvSpPr>
              <p:cNvPr id="37" name="角丸四角形 36"/>
              <p:cNvSpPr/>
              <p:nvPr/>
            </p:nvSpPr>
            <p:spPr>
              <a:xfrm>
                <a:off x="179512" y="1268760"/>
                <a:ext cx="4248472" cy="2592288"/>
              </a:xfrm>
              <a:prstGeom prst="roundRect">
                <a:avLst/>
              </a:prstGeom>
              <a:solidFill>
                <a:schemeClr val="accent6">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 name="角丸四角形吹き出し 37"/>
              <p:cNvSpPr/>
              <p:nvPr/>
            </p:nvSpPr>
            <p:spPr>
              <a:xfrm>
                <a:off x="2037372" y="1840069"/>
                <a:ext cx="2174588" cy="1152128"/>
              </a:xfrm>
              <a:prstGeom prst="wedgeRoundRectCallout">
                <a:avLst>
                  <a:gd name="adj1" fmla="val -60146"/>
                  <a:gd name="adj2" fmla="val 7319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あれ</a:t>
                </a:r>
                <a:r>
                  <a:rPr lang="en-US" altLang="ja-JP" sz="1600" dirty="0">
                    <a:solidFill>
                      <a:prstClr val="black"/>
                    </a:solidFill>
                  </a:rPr>
                  <a:t>? </a:t>
                </a:r>
                <a:r>
                  <a:rPr lang="ja-JP" altLang="en-US" sz="1600" dirty="0">
                    <a:solidFill>
                      <a:prstClr val="black"/>
                    </a:solidFill>
                  </a:rPr>
                  <a:t>この振り込み</a:t>
                </a:r>
              </a:p>
              <a:p>
                <a:pPr algn="ctr"/>
                <a:r>
                  <a:rPr lang="ja-JP" altLang="en-US" sz="1600" dirty="0">
                    <a:solidFill>
                      <a:prstClr val="black"/>
                    </a:solidFill>
                  </a:rPr>
                  <a:t>口座、個人の名前だ。社長の名前かな</a:t>
                </a:r>
                <a:r>
                  <a:rPr lang="en-US" altLang="ja-JP" sz="1600" dirty="0">
                    <a:solidFill>
                      <a:prstClr val="black"/>
                    </a:solidFill>
                  </a:rPr>
                  <a:t>?</a:t>
                </a:r>
                <a:endParaRPr lang="ja-JP" altLang="en-US" sz="1600" dirty="0">
                  <a:solidFill>
                    <a:prstClr val="black"/>
                  </a:solidFill>
                </a:endParaRPr>
              </a:p>
            </p:txBody>
          </p:sp>
          <p:sp>
            <p:nvSpPr>
              <p:cNvPr id="39" name="角丸四角形吹き出し 38"/>
              <p:cNvSpPr/>
              <p:nvPr/>
            </p:nvSpPr>
            <p:spPr>
              <a:xfrm>
                <a:off x="319959" y="1520788"/>
                <a:ext cx="1585162" cy="936104"/>
              </a:xfrm>
              <a:prstGeom prst="wedgeRoundRectCallout">
                <a:avLst>
                  <a:gd name="adj1" fmla="val -23862"/>
                  <a:gd name="adj2" fmla="val 8580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じゃ、お金はネット銀行から振り込んで・・・</a:t>
                </a:r>
              </a:p>
            </p:txBody>
          </p:sp>
          <p:sp>
            <p:nvSpPr>
              <p:cNvPr id="40" name="テキスト ボックス 39"/>
              <p:cNvSpPr txBox="1"/>
              <p:nvPr/>
            </p:nvSpPr>
            <p:spPr>
              <a:xfrm>
                <a:off x="3923928" y="3360621"/>
                <a:ext cx="288032" cy="369332"/>
              </a:xfrm>
              <a:prstGeom prst="rect">
                <a:avLst/>
              </a:prstGeom>
              <a:noFill/>
            </p:spPr>
            <p:txBody>
              <a:bodyPr wrap="square" rtlCol="0">
                <a:spAutoFit/>
              </a:bodyPr>
              <a:lstStyle/>
              <a:p>
                <a:r>
                  <a:rPr lang="ja-JP" altLang="en-US" dirty="0">
                    <a:solidFill>
                      <a:prstClr val="black"/>
                    </a:solidFill>
                  </a:rPr>
                  <a:t>②</a:t>
                </a:r>
              </a:p>
            </p:txBody>
          </p:sp>
        </p:grpSp>
        <p:grpSp>
          <p:nvGrpSpPr>
            <p:cNvPr id="28" name="グループ化 27"/>
            <p:cNvGrpSpPr/>
            <p:nvPr/>
          </p:nvGrpSpPr>
          <p:grpSpPr>
            <a:xfrm>
              <a:off x="115888" y="1263260"/>
              <a:ext cx="4248472" cy="2592288"/>
              <a:chOff x="179512" y="1268760"/>
              <a:chExt cx="4248472" cy="2592288"/>
            </a:xfrm>
          </p:grpSpPr>
          <p:sp>
            <p:nvSpPr>
              <p:cNvPr id="31" name="角丸四角形 30"/>
              <p:cNvSpPr/>
              <p:nvPr/>
            </p:nvSpPr>
            <p:spPr>
              <a:xfrm>
                <a:off x="179512" y="1268760"/>
                <a:ext cx="4248472" cy="2592288"/>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32" name="Picture 2" descr="G:\消費生活センター　消費者教育\イラストいろいろ\koukoku_web_pc.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303748" y="2601581"/>
                <a:ext cx="1217290" cy="1217290"/>
              </a:xfrm>
              <a:prstGeom prst="rect">
                <a:avLst/>
              </a:prstGeom>
              <a:noFill/>
              <a:extLst>
                <a:ext uri="{909E8E84-426E-40DD-AFC4-6F175D3DCCD1}">
                  <a14:hiddenFill xmlns:a14="http://schemas.microsoft.com/office/drawing/2010/main">
                    <a:solidFill>
                      <a:srgbClr val="FFFFFF"/>
                    </a:solidFill>
                  </a14:hiddenFill>
                </a:ext>
              </a:extLst>
            </p:spPr>
          </p:pic>
          <p:sp>
            <p:nvSpPr>
              <p:cNvPr id="33" name="角丸四角形吹き出し 32"/>
              <p:cNvSpPr/>
              <p:nvPr/>
            </p:nvSpPr>
            <p:spPr>
              <a:xfrm>
                <a:off x="2483768" y="1412776"/>
                <a:ext cx="1728192" cy="936104"/>
              </a:xfrm>
              <a:prstGeom prst="wedgeRoundRectCallout">
                <a:avLst>
                  <a:gd name="adj1" fmla="val 8098"/>
                  <a:gd name="adj2" fmla="val 9661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限定モデルのスニーカー残り</a:t>
                </a:r>
                <a:r>
                  <a:rPr lang="en-US" altLang="ja-JP" sz="1600" dirty="0">
                    <a:solidFill>
                      <a:prstClr val="black"/>
                    </a:solidFill>
                  </a:rPr>
                  <a:t>3</a:t>
                </a:r>
                <a:r>
                  <a:rPr lang="ja-JP" altLang="en-US" sz="1600" dirty="0">
                    <a:solidFill>
                      <a:prstClr val="black"/>
                    </a:solidFill>
                  </a:rPr>
                  <a:t>足、早くしなきゃ</a:t>
                </a:r>
              </a:p>
            </p:txBody>
          </p:sp>
          <p:sp>
            <p:nvSpPr>
              <p:cNvPr id="34" name="角丸四角形吹き出し 33"/>
              <p:cNvSpPr/>
              <p:nvPr/>
            </p:nvSpPr>
            <p:spPr>
              <a:xfrm>
                <a:off x="308194" y="1565176"/>
                <a:ext cx="1995554" cy="936104"/>
              </a:xfrm>
              <a:prstGeom prst="wedgeRoundRectCallout">
                <a:avLst>
                  <a:gd name="adj1" fmla="val 33823"/>
                  <a:gd name="adj2" fmla="val 8420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細かい文章なんて読んでいられない</a:t>
                </a:r>
                <a:r>
                  <a:rPr lang="en-US" altLang="ja-JP" sz="1600" dirty="0">
                    <a:solidFill>
                      <a:prstClr val="black"/>
                    </a:solidFill>
                  </a:rPr>
                  <a:t>!</a:t>
                </a:r>
                <a:r>
                  <a:rPr lang="ja-JP" altLang="en-US" sz="1600" dirty="0">
                    <a:solidFill>
                      <a:prstClr val="black"/>
                    </a:solidFill>
                  </a:rPr>
                  <a:t>まずは注文</a:t>
                </a:r>
                <a:r>
                  <a:rPr lang="en-US" altLang="ja-JP" sz="1600" dirty="0">
                    <a:solidFill>
                      <a:prstClr val="black"/>
                    </a:solidFill>
                  </a:rPr>
                  <a:t>!</a:t>
                </a:r>
                <a:endParaRPr lang="ja-JP" altLang="en-US" sz="1600" dirty="0">
                  <a:solidFill>
                    <a:prstClr val="black"/>
                  </a:solidFill>
                </a:endParaRPr>
              </a:p>
            </p:txBody>
          </p:sp>
          <p:sp>
            <p:nvSpPr>
              <p:cNvPr id="35" name="角丸四角形吹き出し 34"/>
              <p:cNvSpPr/>
              <p:nvPr/>
            </p:nvSpPr>
            <p:spPr>
              <a:xfrm>
                <a:off x="611560" y="2928573"/>
                <a:ext cx="1368152" cy="432048"/>
              </a:xfrm>
              <a:prstGeom prst="wedgeRoundRectCallout">
                <a:avLst>
                  <a:gd name="adj1" fmla="val 78084"/>
                  <a:gd name="adj2" fmla="val 10617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prstClr val="black"/>
                    </a:solidFill>
                  </a:rPr>
                  <a:t>よし、</a:t>
                </a:r>
                <a:r>
                  <a:rPr lang="en-US" altLang="ja-JP" dirty="0">
                    <a:solidFill>
                      <a:prstClr val="black"/>
                    </a:solidFill>
                  </a:rPr>
                  <a:t>OK!</a:t>
                </a:r>
                <a:endParaRPr lang="ja-JP" altLang="en-US" dirty="0">
                  <a:solidFill>
                    <a:prstClr val="black"/>
                  </a:solidFill>
                </a:endParaRPr>
              </a:p>
            </p:txBody>
          </p:sp>
          <p:sp>
            <p:nvSpPr>
              <p:cNvPr id="36" name="テキスト ボックス 35"/>
              <p:cNvSpPr txBox="1"/>
              <p:nvPr/>
            </p:nvSpPr>
            <p:spPr>
              <a:xfrm>
                <a:off x="3923928" y="3360621"/>
                <a:ext cx="288032" cy="369332"/>
              </a:xfrm>
              <a:prstGeom prst="rect">
                <a:avLst/>
              </a:prstGeom>
              <a:noFill/>
            </p:spPr>
            <p:txBody>
              <a:bodyPr wrap="square" rtlCol="0">
                <a:spAutoFit/>
              </a:bodyPr>
              <a:lstStyle/>
              <a:p>
                <a:r>
                  <a:rPr lang="ja-JP" altLang="en-US" dirty="0">
                    <a:solidFill>
                      <a:prstClr val="black"/>
                    </a:solidFill>
                  </a:rPr>
                  <a:t>①</a:t>
                </a:r>
              </a:p>
            </p:txBody>
          </p:sp>
        </p:grpSp>
        <p:pic>
          <p:nvPicPr>
            <p:cNvPr id="29" name="Picture 7" descr="F:\消費生活センター　消費者教育\イラストいろいろ\internet_online_kessai.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50622" y="2458263"/>
              <a:ext cx="1081524" cy="1081524"/>
            </a:xfrm>
            <a:prstGeom prst="rect">
              <a:avLst/>
            </a:prstGeom>
            <a:noFill/>
            <a:extLst>
              <a:ext uri="{909E8E84-426E-40DD-AFC4-6F175D3DCCD1}">
                <a14:hiddenFill xmlns:a14="http://schemas.microsoft.com/office/drawing/2010/main">
                  <a:solidFill>
                    <a:srgbClr val="FFFFFF"/>
                  </a:solidFill>
                </a14:hiddenFill>
              </a:ext>
            </a:extLst>
          </p:spPr>
        </p:pic>
      </p:grpSp>
      <p:sp>
        <p:nvSpPr>
          <p:cNvPr id="20" name="正方形/長方形 19"/>
          <p:cNvSpPr/>
          <p:nvPr/>
        </p:nvSpPr>
        <p:spPr>
          <a:xfrm>
            <a:off x="0" y="0"/>
            <a:ext cx="9144000" cy="98072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4000" dirty="0">
                <a:solidFill>
                  <a:prstClr val="black"/>
                </a:solidFill>
                <a:latin typeface="HGPｺﾞｼｯｸE" panose="020B0900000000000000" pitchFamily="50" charset="-128"/>
                <a:ea typeface="HGPｺﾞｼｯｸE" panose="020B0900000000000000" pitchFamily="50" charset="-128"/>
              </a:rPr>
              <a:t>テーマ⑤</a:t>
            </a: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3600" dirty="0">
                <a:solidFill>
                  <a:prstClr val="black"/>
                </a:solidFill>
                <a:latin typeface="HGPｺﾞｼｯｸE" panose="020B0900000000000000" pitchFamily="50" charset="-128"/>
                <a:ea typeface="HGPｺﾞｼｯｸE" panose="020B0900000000000000" pitchFamily="50" charset="-128"/>
              </a:rPr>
              <a:t>「ネット通販</a:t>
            </a:r>
            <a:r>
              <a:rPr lang="en-US" altLang="ja-JP" sz="3600" dirty="0">
                <a:solidFill>
                  <a:prstClr val="black"/>
                </a:solidFill>
                <a:latin typeface="HGPｺﾞｼｯｸE" panose="020B0900000000000000" pitchFamily="50" charset="-128"/>
                <a:ea typeface="HGPｺﾞｼｯｸE" panose="020B0900000000000000" pitchFamily="50" charset="-128"/>
              </a:rPr>
              <a:t>…</a:t>
            </a:r>
            <a:r>
              <a:rPr lang="ja-JP" altLang="en-US" sz="3600" dirty="0">
                <a:solidFill>
                  <a:prstClr val="black"/>
                </a:solidFill>
                <a:latin typeface="HGPｺﾞｼｯｸE" panose="020B0900000000000000" pitchFamily="50" charset="-128"/>
                <a:ea typeface="HGPｺﾞｼｯｸE" panose="020B0900000000000000" pitchFamily="50" charset="-128"/>
              </a:rPr>
              <a:t>商品は届くかな</a:t>
            </a:r>
            <a:r>
              <a:rPr lang="en-US" altLang="ja-JP" sz="3600" dirty="0">
                <a:solidFill>
                  <a:prstClr val="black"/>
                </a:solidFill>
                <a:latin typeface="HGPｺﾞｼｯｸE" panose="020B0900000000000000" pitchFamily="50" charset="-128"/>
                <a:ea typeface="HGPｺﾞｼｯｸE" panose="020B0900000000000000" pitchFamily="50" charset="-128"/>
              </a:rPr>
              <a:t>…</a:t>
            </a:r>
            <a:r>
              <a:rPr lang="ja-JP" altLang="en-US" sz="3600" dirty="0">
                <a:solidFill>
                  <a:prstClr val="black"/>
                </a:solidFill>
                <a:latin typeface="HGPｺﾞｼｯｸE" panose="020B0900000000000000" pitchFamily="50" charset="-128"/>
                <a:ea typeface="HGPｺﾞｼｯｸE" panose="020B0900000000000000" pitchFamily="50" charset="-128"/>
              </a:rPr>
              <a:t>」</a:t>
            </a:r>
            <a:endParaRPr lang="en-US" altLang="ja-JP" sz="3600" dirty="0">
              <a:solidFill>
                <a:prstClr val="black"/>
              </a:solidFill>
              <a:latin typeface="HGPｺﾞｼｯｸE" panose="020B0900000000000000" pitchFamily="50" charset="-128"/>
              <a:ea typeface="HGPｺﾞｼｯｸE" panose="020B0900000000000000" pitchFamily="50" charset="-128"/>
            </a:endParaRPr>
          </a:p>
        </p:txBody>
      </p:sp>
      <p:sp>
        <p:nvSpPr>
          <p:cNvPr id="19" name="テキスト ボックス 18"/>
          <p:cNvSpPr txBox="1"/>
          <p:nvPr/>
        </p:nvSpPr>
        <p:spPr>
          <a:xfrm>
            <a:off x="5572970" y="6453336"/>
            <a:ext cx="2167381" cy="338554"/>
          </a:xfrm>
          <a:prstGeom prst="rect">
            <a:avLst/>
          </a:prstGeom>
          <a:noFill/>
        </p:spPr>
        <p:txBody>
          <a:bodyPr wrap="square" rtlCol="0">
            <a:spAutoFit/>
          </a:bodyPr>
          <a:lstStyle/>
          <a:p>
            <a:r>
              <a:rPr lang="en-US" altLang="ja-JP" sz="1600" dirty="0">
                <a:solidFill>
                  <a:srgbClr val="C9C2D1">
                    <a:shade val="50000"/>
                    <a:satMod val="200000"/>
                  </a:srgbClr>
                </a:solidFill>
                <a:latin typeface="ＭＳ ゴシック" panose="020B0609070205080204" pitchFamily="49" charset="-128"/>
                <a:ea typeface="ＭＳ ゴシック" panose="020B0609070205080204" pitchFamily="49" charset="-128"/>
              </a:rPr>
              <a:t>©</a:t>
            </a:r>
            <a:r>
              <a:rPr lang="en-US" altLang="ja-JP" sz="1100" dirty="0">
                <a:solidFill>
                  <a:srgbClr val="C9C2D1">
                    <a:shade val="50000"/>
                    <a:satMod val="200000"/>
                  </a:srgbClr>
                </a:solidFill>
                <a:latin typeface="ＭＳ ゴシック" panose="020B0609070205080204" pitchFamily="49" charset="-128"/>
                <a:ea typeface="ＭＳ ゴシック" panose="020B0609070205080204" pitchFamily="49" charset="-128"/>
              </a:rPr>
              <a:t>2020</a:t>
            </a:r>
            <a:r>
              <a:rPr lang="ja-JP" altLang="en-US" sz="1100" dirty="0">
                <a:solidFill>
                  <a:srgbClr val="C9C2D1">
                    <a:shade val="50000"/>
                    <a:satMod val="200000"/>
                  </a:srgbClr>
                </a:solidFill>
                <a:latin typeface="ＭＳ ゴシック" panose="020B0609070205080204" pitchFamily="49" charset="-128"/>
                <a:ea typeface="ＭＳ ゴシック" panose="020B0609070205080204" pitchFamily="49" charset="-128"/>
              </a:rPr>
              <a:t>滋賀県消費生活センター</a:t>
            </a:r>
          </a:p>
        </p:txBody>
      </p:sp>
    </p:spTree>
    <p:extLst>
      <p:ext uri="{BB962C8B-B14F-4D97-AF65-F5344CB8AC3E}">
        <p14:creationId xmlns:p14="http://schemas.microsoft.com/office/powerpoint/2010/main" val="1258977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1722121566"/>
              </p:ext>
            </p:extLst>
          </p:nvPr>
        </p:nvGraphicFramePr>
        <p:xfrm>
          <a:off x="395535" y="1196753"/>
          <a:ext cx="8424936" cy="5400598"/>
        </p:xfrm>
        <a:graphic>
          <a:graphicData uri="http://schemas.openxmlformats.org/drawingml/2006/table">
            <a:tbl>
              <a:tblPr firstRow="1" bandRow="1">
                <a:tableStyleId>{69CF1AB2-1976-4502-BF36-3FF5EA218861}</a:tableStyleId>
              </a:tblPr>
              <a:tblGrid>
                <a:gridCol w="1512169">
                  <a:extLst>
                    <a:ext uri="{9D8B030D-6E8A-4147-A177-3AD203B41FA5}">
                      <a16:colId xmlns:a16="http://schemas.microsoft.com/office/drawing/2014/main" val="20000"/>
                    </a:ext>
                  </a:extLst>
                </a:gridCol>
                <a:gridCol w="4104455">
                  <a:extLst>
                    <a:ext uri="{9D8B030D-6E8A-4147-A177-3AD203B41FA5}">
                      <a16:colId xmlns:a16="http://schemas.microsoft.com/office/drawing/2014/main" val="20001"/>
                    </a:ext>
                  </a:extLst>
                </a:gridCol>
                <a:gridCol w="2808312">
                  <a:extLst>
                    <a:ext uri="{9D8B030D-6E8A-4147-A177-3AD203B41FA5}">
                      <a16:colId xmlns:a16="http://schemas.microsoft.com/office/drawing/2014/main" val="20002"/>
                    </a:ext>
                  </a:extLst>
                </a:gridCol>
              </a:tblGrid>
              <a:tr h="406494">
                <a:tc>
                  <a:txBody>
                    <a:bodyPr/>
                    <a:lstStyle/>
                    <a:p>
                      <a:r>
                        <a:rPr kumimoji="1" lang="ja-JP" altLang="en-US" dirty="0"/>
                        <a:t>◆課題</a:t>
                      </a:r>
                      <a:endParaRPr kumimoji="1" lang="ja-JP" altLang="en-US" dirty="0">
                        <a:latin typeface="HG丸ｺﾞｼｯｸM-PRO" pitchFamily="50" charset="-128"/>
                        <a:ea typeface="HG丸ｺﾞｼｯｸM-PRO" pitchFamily="50" charset="-128"/>
                      </a:endParaRPr>
                    </a:p>
                  </a:txBody>
                  <a:tcPr/>
                </a:tc>
                <a:tc>
                  <a:txBody>
                    <a:bodyPr/>
                    <a:lstStyle/>
                    <a:p>
                      <a:r>
                        <a:rPr kumimoji="1" lang="ja-JP" altLang="en-US" dirty="0"/>
                        <a:t>◆　あなたはどう考えますか</a:t>
                      </a:r>
                      <a:endParaRPr kumimoji="1" lang="ja-JP" altLang="en-US" dirty="0">
                        <a:latin typeface="HG丸ｺﾞｼｯｸM-PRO" pitchFamily="50" charset="-128"/>
                        <a:ea typeface="HG丸ｺﾞｼｯｸM-PRO" pitchFamily="50" charset="-128"/>
                      </a:endParaRPr>
                    </a:p>
                  </a:txBody>
                  <a:tcPr/>
                </a:tc>
                <a:tc>
                  <a:txBody>
                    <a:bodyPr/>
                    <a:lstStyle/>
                    <a:p>
                      <a:r>
                        <a:rPr kumimoji="1" lang="ja-JP" altLang="en-US" dirty="0"/>
                        <a:t>◆　意見交換・情報交換</a:t>
                      </a:r>
                      <a:endParaRPr kumimoji="1" lang="ja-JP" altLang="en-US" dirty="0">
                        <a:latin typeface="HG丸ｺﾞｼｯｸM-PRO" pitchFamily="50" charset="-128"/>
                        <a:ea typeface="HG丸ｺﾞｼｯｸM-PRO" pitchFamily="50" charset="-128"/>
                      </a:endParaRPr>
                    </a:p>
                  </a:txBody>
                  <a:tcPr/>
                </a:tc>
                <a:extLst>
                  <a:ext uri="{0D108BD9-81ED-4DB2-BD59-A6C34878D82A}">
                    <a16:rowId xmlns:a16="http://schemas.microsoft.com/office/drawing/2014/main" val="10000"/>
                  </a:ext>
                </a:extLst>
              </a:tr>
              <a:tr h="1248526">
                <a:tc>
                  <a:txBody>
                    <a:bodyPr/>
                    <a:lstStyle/>
                    <a:p>
                      <a:r>
                        <a:rPr kumimoji="1" lang="ja-JP" altLang="en-US" sz="1600" dirty="0"/>
                        <a:t>①サイト選びの</a:t>
                      </a:r>
                    </a:p>
                    <a:p>
                      <a:r>
                        <a:rPr kumimoji="1" lang="ja-JP" altLang="en-US" sz="1600" dirty="0"/>
                        <a:t>　問題点は</a:t>
                      </a:r>
                      <a:r>
                        <a:rPr kumimoji="1" lang="en-US" altLang="ja-JP" sz="1600" dirty="0"/>
                        <a:t>?</a:t>
                      </a:r>
                    </a:p>
                    <a:p>
                      <a:endParaRPr kumimoji="1" lang="ja-JP" altLang="en-US" sz="1600" dirty="0">
                        <a:latin typeface="HG丸ｺﾞｼｯｸM-PRO" pitchFamily="50" charset="-128"/>
                        <a:ea typeface="HG丸ｺﾞｼｯｸM-PRO" pitchFamily="50" charset="-128"/>
                      </a:endParaRPr>
                    </a:p>
                  </a:txBody>
                  <a:tcPr anchor="ctr"/>
                </a:tc>
                <a:tc>
                  <a:txBody>
                    <a:bodyPr/>
                    <a:lstStyle/>
                    <a:p>
                      <a:r>
                        <a:rPr kumimoji="1" lang="ja-JP" altLang="en-US" dirty="0">
                          <a:latin typeface="HG丸ｺﾞｼｯｸM-PRO" pitchFamily="50" charset="-128"/>
                          <a:ea typeface="HG丸ｺﾞｼｯｸM-PRO" pitchFamily="50" charset="-128"/>
                        </a:rPr>
                        <a:t>・このサイトを選んで、</a:t>
                      </a:r>
                    </a:p>
                    <a:p>
                      <a:r>
                        <a:rPr kumimoji="1" lang="ja-JP" altLang="en-US" dirty="0">
                          <a:latin typeface="HG丸ｺﾞｼｯｸM-PRO" pitchFamily="50" charset="-128"/>
                          <a:ea typeface="HG丸ｺﾞｼｯｸM-PRO" pitchFamily="50" charset="-128"/>
                        </a:rPr>
                        <a:t>　問題ないでしょうか。</a:t>
                      </a:r>
                    </a:p>
                  </a:txBody>
                  <a:tcPr/>
                </a:tc>
                <a:tc>
                  <a:txBody>
                    <a:bodyPr/>
                    <a:lstStyle/>
                    <a:p>
                      <a:endParaRPr kumimoji="1" lang="ja-JP" altLang="en-US" dirty="0">
                        <a:latin typeface="HG丸ｺﾞｼｯｸM-PRO" pitchFamily="50" charset="-128"/>
                        <a:ea typeface="HG丸ｺﾞｼｯｸM-PRO" pitchFamily="50" charset="-128"/>
                      </a:endParaRPr>
                    </a:p>
                  </a:txBody>
                  <a:tcPr/>
                </a:tc>
                <a:extLst>
                  <a:ext uri="{0D108BD9-81ED-4DB2-BD59-A6C34878D82A}">
                    <a16:rowId xmlns:a16="http://schemas.microsoft.com/office/drawing/2014/main" val="10001"/>
                  </a:ext>
                </a:extLst>
              </a:tr>
              <a:tr h="1248526">
                <a:tc>
                  <a:txBody>
                    <a:bodyPr/>
                    <a:lstStyle/>
                    <a:p>
                      <a:r>
                        <a:rPr kumimoji="1" lang="ja-JP" altLang="en-US" sz="1600" dirty="0"/>
                        <a:t>②考える</a:t>
                      </a:r>
                    </a:p>
                    <a:p>
                      <a:r>
                        <a:rPr kumimoji="1" lang="en-US" altLang="ja-JP" sz="1600" baseline="0" dirty="0"/>
                        <a:t>   </a:t>
                      </a:r>
                      <a:r>
                        <a:rPr kumimoji="1" lang="ja-JP" altLang="en-US" sz="1600" dirty="0"/>
                        <a:t>ポイント</a:t>
                      </a:r>
                    </a:p>
                    <a:p>
                      <a:r>
                        <a:rPr kumimoji="1" lang="en-US" altLang="ja-JP" sz="1600" dirty="0"/>
                        <a:t>  (</a:t>
                      </a:r>
                      <a:r>
                        <a:rPr kumimoji="1" lang="ja-JP" altLang="en-US" sz="1600" dirty="0"/>
                        <a:t>ヒント</a:t>
                      </a:r>
                      <a:r>
                        <a:rPr kumimoji="1" lang="en-US" altLang="ja-JP" sz="1600" dirty="0"/>
                        <a:t>)</a:t>
                      </a:r>
                      <a:endParaRPr kumimoji="1" lang="ja-JP" altLang="en-US" sz="1600" dirty="0">
                        <a:latin typeface="HG丸ｺﾞｼｯｸM-PRO" pitchFamily="50" charset="-128"/>
                        <a:ea typeface="HG丸ｺﾞｼｯｸM-PRO" pitchFamily="50" charset="-128"/>
                      </a:endParaRPr>
                    </a:p>
                  </a:txBody>
                  <a:tcPr anchor="ctr"/>
                </a:tc>
                <a:tc>
                  <a:txBody>
                    <a:bodyPr/>
                    <a:lstStyle/>
                    <a:p>
                      <a:r>
                        <a:rPr kumimoji="1" lang="ja-JP" altLang="en-US" dirty="0">
                          <a:latin typeface="HG丸ｺﾞｼｯｸM-PRO" pitchFamily="50" charset="-128"/>
                          <a:ea typeface="HG丸ｺﾞｼｯｸM-PRO" pitchFamily="50" charset="-128"/>
                        </a:rPr>
                        <a:t>・詐欺的なサイトの見分け</a:t>
                      </a:r>
                    </a:p>
                    <a:p>
                      <a:r>
                        <a:rPr kumimoji="1" lang="ja-JP" altLang="en-US" dirty="0">
                          <a:latin typeface="HG丸ｺﾞｼｯｸM-PRO" pitchFamily="50" charset="-128"/>
                          <a:ea typeface="HG丸ｺﾞｼｯｸM-PRO" pitchFamily="50" charset="-128"/>
                        </a:rPr>
                        <a:t>・通信販売の広告のルール</a:t>
                      </a:r>
                    </a:p>
                    <a:p>
                      <a:r>
                        <a:rPr kumimoji="1" lang="ja-JP" altLang="en-US" dirty="0">
                          <a:latin typeface="HG丸ｺﾞｼｯｸM-PRO" pitchFamily="50" charset="-128"/>
                          <a:ea typeface="HG丸ｺﾞｼｯｸM-PRO" pitchFamily="50" charset="-128"/>
                        </a:rPr>
                        <a:t>・契約内容の確認</a:t>
                      </a:r>
                    </a:p>
                    <a:p>
                      <a:r>
                        <a:rPr kumimoji="1" lang="ja-JP" altLang="en-US" dirty="0">
                          <a:latin typeface="HG丸ｺﾞｼｯｸM-PRO" pitchFamily="50" charset="-128"/>
                          <a:ea typeface="HG丸ｺﾞｼｯｸM-PRO" pitchFamily="50" charset="-128"/>
                        </a:rPr>
                        <a:t>・支払い方法</a:t>
                      </a:r>
                    </a:p>
                  </a:txBody>
                  <a:tcPr/>
                </a:tc>
                <a:tc>
                  <a:txBody>
                    <a:bodyPr/>
                    <a:lstStyle/>
                    <a:p>
                      <a:endParaRPr kumimoji="1" lang="ja-JP" altLang="en-US" dirty="0">
                        <a:latin typeface="HG丸ｺﾞｼｯｸM-PRO" pitchFamily="50" charset="-128"/>
                        <a:ea typeface="HG丸ｺﾞｼｯｸM-PRO" pitchFamily="50" charset="-128"/>
                      </a:endParaRPr>
                    </a:p>
                  </a:txBody>
                  <a:tcPr/>
                </a:tc>
                <a:extLst>
                  <a:ext uri="{0D108BD9-81ED-4DB2-BD59-A6C34878D82A}">
                    <a16:rowId xmlns:a16="http://schemas.microsoft.com/office/drawing/2014/main" val="10002"/>
                  </a:ext>
                </a:extLst>
              </a:tr>
              <a:tr h="1248526">
                <a:tc>
                  <a:txBody>
                    <a:bodyPr/>
                    <a:lstStyle/>
                    <a:p>
                      <a:r>
                        <a:rPr kumimoji="1" lang="ja-JP" altLang="en-US" sz="1600" dirty="0"/>
                        <a:t>③どのように </a:t>
                      </a:r>
                      <a:endParaRPr kumimoji="1" lang="en-US" altLang="ja-JP" sz="1600" dirty="0"/>
                    </a:p>
                    <a:p>
                      <a:r>
                        <a:rPr kumimoji="1" lang="en-US" altLang="ja-JP" sz="1600" dirty="0"/>
                        <a:t>   </a:t>
                      </a:r>
                      <a:r>
                        <a:rPr kumimoji="1" lang="ja-JP" altLang="en-US" sz="1600" dirty="0"/>
                        <a:t>対処すると</a:t>
                      </a:r>
                      <a:endParaRPr kumimoji="1" lang="en-US" altLang="ja-JP" sz="1600" dirty="0"/>
                    </a:p>
                    <a:p>
                      <a:r>
                        <a:rPr kumimoji="1" lang="ja-JP" altLang="en-US" sz="1600" dirty="0"/>
                        <a:t>   よい</a:t>
                      </a:r>
                      <a:r>
                        <a:rPr kumimoji="1" lang="en-US" altLang="ja-JP" sz="1600" dirty="0"/>
                        <a:t>?</a:t>
                      </a:r>
                      <a:endParaRPr kumimoji="1" lang="en-US" altLang="ja-JP" sz="1600" dirty="0">
                        <a:latin typeface="HG丸ｺﾞｼｯｸM-PRO" pitchFamily="50" charset="-128"/>
                        <a:ea typeface="HG丸ｺﾞｼｯｸM-PRO" pitchFamily="50" charset="-128"/>
                      </a:endParaRPr>
                    </a:p>
                  </a:txBody>
                  <a:tcPr anchor="ctr"/>
                </a:tc>
                <a:tc>
                  <a:txBody>
                    <a:bodyPr/>
                    <a:lstStyle/>
                    <a:p>
                      <a:r>
                        <a:rPr kumimoji="1" lang="ja-JP" altLang="en-US" dirty="0">
                          <a:latin typeface="HG丸ｺﾞｼｯｸM-PRO" pitchFamily="50" charset="-128"/>
                          <a:ea typeface="HG丸ｺﾞｼｯｸM-PRO" pitchFamily="50" charset="-128"/>
                        </a:rPr>
                        <a:t>・お金は戻ってくるでしょうか。</a:t>
                      </a:r>
                    </a:p>
                  </a:txBody>
                  <a:tcPr/>
                </a:tc>
                <a:tc>
                  <a:txBody>
                    <a:bodyPr/>
                    <a:lstStyle/>
                    <a:p>
                      <a:endParaRPr kumimoji="1" lang="ja-JP" altLang="en-US" dirty="0">
                        <a:latin typeface="HG丸ｺﾞｼｯｸM-PRO" pitchFamily="50" charset="-128"/>
                        <a:ea typeface="HG丸ｺﾞｼｯｸM-PRO" pitchFamily="50" charset="-128"/>
                      </a:endParaRPr>
                    </a:p>
                  </a:txBody>
                  <a:tcPr/>
                </a:tc>
                <a:extLst>
                  <a:ext uri="{0D108BD9-81ED-4DB2-BD59-A6C34878D82A}">
                    <a16:rowId xmlns:a16="http://schemas.microsoft.com/office/drawing/2014/main" val="10003"/>
                  </a:ext>
                </a:extLst>
              </a:tr>
              <a:tr h="1248526">
                <a:tc>
                  <a:txBody>
                    <a:bodyPr/>
                    <a:lstStyle/>
                    <a:p>
                      <a:r>
                        <a:rPr kumimoji="1" lang="ja-JP" altLang="en-US" sz="1600" dirty="0"/>
                        <a:t>④トラブルに</a:t>
                      </a:r>
                      <a:endParaRPr kumimoji="1" lang="en-US" altLang="ja-JP" sz="1600" dirty="0"/>
                    </a:p>
                    <a:p>
                      <a:r>
                        <a:rPr kumimoji="1" lang="en-US" altLang="ja-JP" sz="1600" dirty="0"/>
                        <a:t>  </a:t>
                      </a:r>
                      <a:r>
                        <a:rPr kumimoji="1" lang="ja-JP" altLang="en-US" sz="1600" dirty="0"/>
                        <a:t>ならない為</a:t>
                      </a:r>
                      <a:endParaRPr kumimoji="1" lang="en-US" altLang="ja-JP" sz="1600" dirty="0"/>
                    </a:p>
                    <a:p>
                      <a:r>
                        <a:rPr kumimoji="1" lang="en-US" altLang="ja-JP" sz="1600" dirty="0"/>
                        <a:t>  </a:t>
                      </a:r>
                      <a:r>
                        <a:rPr kumimoji="1" lang="ja-JP" altLang="en-US" sz="1600" dirty="0" err="1"/>
                        <a:t>には</a:t>
                      </a:r>
                      <a:r>
                        <a:rPr kumimoji="1" lang="en-US" altLang="ja-JP" sz="1600" dirty="0"/>
                        <a:t>?</a:t>
                      </a:r>
                      <a:endParaRPr kumimoji="1" lang="ja-JP" altLang="en-US" sz="1600" dirty="0">
                        <a:latin typeface="HG丸ｺﾞｼｯｸM-PRO" pitchFamily="50" charset="-128"/>
                        <a:ea typeface="HG丸ｺﾞｼｯｸM-PRO" pitchFamily="50" charset="-128"/>
                      </a:endParaRPr>
                    </a:p>
                  </a:txBody>
                  <a:tcPr anchor="ctr"/>
                </a:tc>
                <a:tc>
                  <a:txBody>
                    <a:bodyPr/>
                    <a:lstStyle/>
                    <a:p>
                      <a:endParaRPr kumimoji="1" lang="ja-JP" altLang="en-US" dirty="0">
                        <a:latin typeface="HG丸ｺﾞｼｯｸM-PRO" pitchFamily="50" charset="-128"/>
                        <a:ea typeface="HG丸ｺﾞｼｯｸM-PRO" pitchFamily="50" charset="-128"/>
                      </a:endParaRPr>
                    </a:p>
                  </a:txBody>
                  <a:tcPr/>
                </a:tc>
                <a:tc>
                  <a:txBody>
                    <a:bodyPr/>
                    <a:lstStyle/>
                    <a:p>
                      <a:endParaRPr kumimoji="1" lang="ja-JP" altLang="en-US" dirty="0">
                        <a:latin typeface="HG丸ｺﾞｼｯｸM-PRO" pitchFamily="50" charset="-128"/>
                        <a:ea typeface="HG丸ｺﾞｼｯｸM-PRO" pitchFamily="50" charset="-128"/>
                      </a:endParaRPr>
                    </a:p>
                  </a:txBody>
                  <a:tcPr/>
                </a:tc>
                <a:extLst>
                  <a:ext uri="{0D108BD9-81ED-4DB2-BD59-A6C34878D82A}">
                    <a16:rowId xmlns:a16="http://schemas.microsoft.com/office/drawing/2014/main" val="10004"/>
                  </a:ext>
                </a:extLst>
              </a:tr>
            </a:tbl>
          </a:graphicData>
        </a:graphic>
      </p:graphicFrame>
      <p:sp>
        <p:nvSpPr>
          <p:cNvPr id="4" name="正方形/長方形 3"/>
          <p:cNvSpPr/>
          <p:nvPr/>
        </p:nvSpPr>
        <p:spPr>
          <a:xfrm>
            <a:off x="0" y="0"/>
            <a:ext cx="9144000" cy="98072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4000" dirty="0">
                <a:solidFill>
                  <a:prstClr val="black"/>
                </a:solidFill>
                <a:latin typeface="HGPｺﾞｼｯｸE" panose="020B0900000000000000" pitchFamily="50" charset="-128"/>
                <a:ea typeface="HGPｺﾞｼｯｸE" panose="020B0900000000000000" pitchFamily="50" charset="-128"/>
              </a:rPr>
              <a:t>テーマ⑤</a:t>
            </a: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3600" dirty="0">
                <a:solidFill>
                  <a:prstClr val="black"/>
                </a:solidFill>
                <a:latin typeface="HGPｺﾞｼｯｸE" panose="020B0900000000000000" pitchFamily="50" charset="-128"/>
                <a:ea typeface="HGPｺﾞｼｯｸE" panose="020B0900000000000000" pitchFamily="50" charset="-128"/>
              </a:rPr>
              <a:t>「ネット通販</a:t>
            </a:r>
            <a:r>
              <a:rPr lang="en-US" altLang="ja-JP" sz="3600" dirty="0">
                <a:solidFill>
                  <a:prstClr val="black"/>
                </a:solidFill>
                <a:latin typeface="HGPｺﾞｼｯｸE" panose="020B0900000000000000" pitchFamily="50" charset="-128"/>
                <a:ea typeface="HGPｺﾞｼｯｸE" panose="020B0900000000000000" pitchFamily="50" charset="-128"/>
              </a:rPr>
              <a:t>…</a:t>
            </a:r>
            <a:r>
              <a:rPr lang="ja-JP" altLang="en-US" sz="3600" dirty="0">
                <a:solidFill>
                  <a:prstClr val="black"/>
                </a:solidFill>
                <a:latin typeface="HGPｺﾞｼｯｸE" panose="020B0900000000000000" pitchFamily="50" charset="-128"/>
                <a:ea typeface="HGPｺﾞｼｯｸE" panose="020B0900000000000000" pitchFamily="50" charset="-128"/>
              </a:rPr>
              <a:t>商品は届くかな</a:t>
            </a:r>
            <a:r>
              <a:rPr lang="en-US" altLang="ja-JP" sz="3600" dirty="0">
                <a:solidFill>
                  <a:prstClr val="black"/>
                </a:solidFill>
                <a:latin typeface="HGPｺﾞｼｯｸE" panose="020B0900000000000000" pitchFamily="50" charset="-128"/>
                <a:ea typeface="HGPｺﾞｼｯｸE" panose="020B0900000000000000" pitchFamily="50" charset="-128"/>
              </a:rPr>
              <a:t>…</a:t>
            </a:r>
            <a:r>
              <a:rPr lang="ja-JP" altLang="en-US" sz="3600" dirty="0">
                <a:solidFill>
                  <a:prstClr val="black"/>
                </a:solidFill>
                <a:latin typeface="HGPｺﾞｼｯｸE" panose="020B0900000000000000" pitchFamily="50" charset="-128"/>
                <a:ea typeface="HGPｺﾞｼｯｸE" panose="020B0900000000000000" pitchFamily="50" charset="-128"/>
              </a:rPr>
              <a:t>」</a:t>
            </a:r>
            <a:endParaRPr lang="en-US" altLang="ja-JP" sz="3600" dirty="0">
              <a:solidFill>
                <a:prstClr val="black"/>
              </a:solidFill>
              <a:latin typeface="HGPｺﾞｼｯｸE" panose="020B0900000000000000" pitchFamily="50" charset="-128"/>
              <a:ea typeface="HGPｺﾞｼｯｸE" panose="020B0900000000000000" pitchFamily="50" charset="-128"/>
            </a:endParaRPr>
          </a:p>
        </p:txBody>
      </p:sp>
      <p:sp>
        <p:nvSpPr>
          <p:cNvPr id="6" name="テキスト ボックス 5"/>
          <p:cNvSpPr txBox="1"/>
          <p:nvPr/>
        </p:nvSpPr>
        <p:spPr>
          <a:xfrm>
            <a:off x="5580112" y="6512341"/>
            <a:ext cx="2167381" cy="338554"/>
          </a:xfrm>
          <a:prstGeom prst="rect">
            <a:avLst/>
          </a:prstGeom>
          <a:noFill/>
        </p:spPr>
        <p:txBody>
          <a:bodyPr wrap="square" rtlCol="0">
            <a:spAutoFit/>
          </a:bodyPr>
          <a:lstStyle/>
          <a:p>
            <a:r>
              <a:rPr lang="en-US" altLang="ja-JP" sz="1600" dirty="0">
                <a:solidFill>
                  <a:srgbClr val="C9C2D1">
                    <a:shade val="50000"/>
                    <a:satMod val="200000"/>
                  </a:srgbClr>
                </a:solidFill>
                <a:latin typeface="ＭＳ ゴシック" panose="020B0609070205080204" pitchFamily="49" charset="-128"/>
                <a:ea typeface="ＭＳ ゴシック" panose="020B0609070205080204" pitchFamily="49" charset="-128"/>
              </a:rPr>
              <a:t>©</a:t>
            </a:r>
            <a:r>
              <a:rPr lang="en-US" altLang="ja-JP" sz="1100" dirty="0">
                <a:solidFill>
                  <a:srgbClr val="C9C2D1">
                    <a:shade val="50000"/>
                    <a:satMod val="200000"/>
                  </a:srgbClr>
                </a:solidFill>
                <a:latin typeface="ＭＳ ゴシック" panose="020B0609070205080204" pitchFamily="49" charset="-128"/>
                <a:ea typeface="ＭＳ ゴシック" panose="020B0609070205080204" pitchFamily="49" charset="-128"/>
              </a:rPr>
              <a:t>2020</a:t>
            </a:r>
            <a:r>
              <a:rPr lang="ja-JP" altLang="en-US" sz="1100" dirty="0">
                <a:solidFill>
                  <a:srgbClr val="C9C2D1">
                    <a:shade val="50000"/>
                    <a:satMod val="200000"/>
                  </a:srgbClr>
                </a:solidFill>
                <a:latin typeface="ＭＳ ゴシック" panose="020B0609070205080204" pitchFamily="49" charset="-128"/>
                <a:ea typeface="ＭＳ ゴシック" panose="020B0609070205080204" pitchFamily="49" charset="-128"/>
              </a:rPr>
              <a:t>滋賀県消費生活センター</a:t>
            </a:r>
          </a:p>
        </p:txBody>
      </p:sp>
    </p:spTree>
    <p:extLst>
      <p:ext uri="{BB962C8B-B14F-4D97-AF65-F5344CB8AC3E}">
        <p14:creationId xmlns:p14="http://schemas.microsoft.com/office/powerpoint/2010/main" val="4273264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91916" y="1352742"/>
            <a:ext cx="8404603" cy="151216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21" name="角丸四角形 20"/>
          <p:cNvSpPr/>
          <p:nvPr/>
        </p:nvSpPr>
        <p:spPr>
          <a:xfrm>
            <a:off x="348541" y="3154490"/>
            <a:ext cx="8400096" cy="137396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22" name="角丸四角形 21"/>
          <p:cNvSpPr/>
          <p:nvPr/>
        </p:nvSpPr>
        <p:spPr>
          <a:xfrm>
            <a:off x="328034" y="4797152"/>
            <a:ext cx="8400096" cy="172819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5" name="テキスト ボックス 4"/>
          <p:cNvSpPr txBox="1"/>
          <p:nvPr/>
        </p:nvSpPr>
        <p:spPr>
          <a:xfrm>
            <a:off x="467544" y="1552565"/>
            <a:ext cx="3600400" cy="1015663"/>
          </a:xfrm>
          <a:prstGeom prst="rect">
            <a:avLst/>
          </a:prstGeom>
          <a:noFill/>
        </p:spPr>
        <p:txBody>
          <a:bodyPr wrap="square" rtlCol="0">
            <a:spAutoFit/>
          </a:bodyPr>
          <a:lstStyle/>
          <a:p>
            <a:r>
              <a:rPr lang="ja-JP" altLang="en-US" sz="2000" dirty="0">
                <a:solidFill>
                  <a:prstClr val="black"/>
                </a:solidFill>
                <a:latin typeface="HG丸ｺﾞｼｯｸM-PRO" pitchFamily="50" charset="-128"/>
                <a:ea typeface="HG丸ｺﾞｼｯｸM-PRO" pitchFamily="50" charset="-128"/>
              </a:rPr>
              <a:t>①商品名やブランドで</a:t>
            </a:r>
          </a:p>
          <a:p>
            <a:r>
              <a:rPr lang="ja-JP" altLang="en-US" sz="2000" dirty="0">
                <a:solidFill>
                  <a:prstClr val="black"/>
                </a:solidFill>
                <a:latin typeface="HG丸ｺﾞｼｯｸM-PRO" pitchFamily="50" charset="-128"/>
                <a:ea typeface="HG丸ｺﾞｼｯｸM-PRO" pitchFamily="50" charset="-128"/>
              </a:rPr>
              <a:t>　検索すると、詐欺</a:t>
            </a:r>
          </a:p>
          <a:p>
            <a:r>
              <a:rPr lang="ja-JP" altLang="en-US" sz="2000" dirty="0">
                <a:solidFill>
                  <a:prstClr val="black"/>
                </a:solidFill>
                <a:latin typeface="HG丸ｺﾞｼｯｸM-PRO" pitchFamily="50" charset="-128"/>
                <a:ea typeface="HG丸ｺﾞｼｯｸM-PRO" pitchFamily="50" charset="-128"/>
              </a:rPr>
              <a:t>　サイトが紛れているかも</a:t>
            </a:r>
            <a:r>
              <a:rPr lang="en-US" altLang="ja-JP" sz="2000" dirty="0">
                <a:solidFill>
                  <a:prstClr val="black"/>
                </a:solidFill>
                <a:latin typeface="HG丸ｺﾞｼｯｸM-PRO" pitchFamily="50" charset="-128"/>
                <a:ea typeface="HG丸ｺﾞｼｯｸM-PRO" pitchFamily="50" charset="-128"/>
              </a:rPr>
              <a:t>…</a:t>
            </a:r>
          </a:p>
        </p:txBody>
      </p:sp>
      <p:sp>
        <p:nvSpPr>
          <p:cNvPr id="12" name="テキスト ボックス 11"/>
          <p:cNvSpPr txBox="1"/>
          <p:nvPr/>
        </p:nvSpPr>
        <p:spPr>
          <a:xfrm>
            <a:off x="5402076" y="1583344"/>
            <a:ext cx="3672406" cy="954107"/>
          </a:xfrm>
          <a:prstGeom prst="rect">
            <a:avLst/>
          </a:prstGeom>
          <a:noFill/>
        </p:spPr>
        <p:txBody>
          <a:bodyPr wrap="square" rtlCol="0">
            <a:spAutoFit/>
          </a:bodyPr>
          <a:lstStyle/>
          <a:p>
            <a:r>
              <a:rPr lang="ja-JP" altLang="en-US" sz="2800" dirty="0">
                <a:solidFill>
                  <a:srgbClr val="FF0000"/>
                </a:solidFill>
              </a:rPr>
              <a:t>　あやしいサイトを</a:t>
            </a:r>
          </a:p>
          <a:p>
            <a:r>
              <a:rPr lang="ja-JP" altLang="en-US" sz="2800" dirty="0">
                <a:solidFill>
                  <a:srgbClr val="FF0000"/>
                </a:solidFill>
              </a:rPr>
              <a:t>　　見極めましょう。</a:t>
            </a:r>
            <a:endParaRPr lang="ja-JP" altLang="en-US" sz="2800" dirty="0">
              <a:solidFill>
                <a:prstClr val="black"/>
              </a:solidFill>
            </a:endParaRPr>
          </a:p>
        </p:txBody>
      </p:sp>
      <p:sp>
        <p:nvSpPr>
          <p:cNvPr id="6" name="右矢印 5"/>
          <p:cNvSpPr/>
          <p:nvPr/>
        </p:nvSpPr>
        <p:spPr>
          <a:xfrm>
            <a:off x="3635896" y="1631333"/>
            <a:ext cx="792088" cy="5557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テキスト ボックス 12"/>
          <p:cNvSpPr txBox="1"/>
          <p:nvPr/>
        </p:nvSpPr>
        <p:spPr>
          <a:xfrm>
            <a:off x="467544" y="3552741"/>
            <a:ext cx="3600400" cy="707886"/>
          </a:xfrm>
          <a:prstGeom prst="rect">
            <a:avLst/>
          </a:prstGeom>
          <a:noFill/>
        </p:spPr>
        <p:txBody>
          <a:bodyPr wrap="square" rtlCol="0">
            <a:spAutoFit/>
          </a:bodyPr>
          <a:lstStyle/>
          <a:p>
            <a:r>
              <a:rPr lang="ja-JP" altLang="en-US" sz="2000" dirty="0">
                <a:solidFill>
                  <a:prstClr val="black"/>
                </a:solidFill>
                <a:latin typeface="HG丸ｺﾞｼｯｸM-PRO" pitchFamily="50" charset="-128"/>
                <a:ea typeface="HG丸ｺﾞｼｯｸM-PRO" pitchFamily="50" charset="-128"/>
              </a:rPr>
              <a:t>②いいことばかりの</a:t>
            </a:r>
          </a:p>
          <a:p>
            <a:r>
              <a:rPr lang="ja-JP" altLang="en-US" sz="2000" dirty="0">
                <a:solidFill>
                  <a:prstClr val="black"/>
                </a:solidFill>
                <a:latin typeface="HG丸ｺﾞｼｯｸM-PRO" pitchFamily="50" charset="-128"/>
                <a:ea typeface="HG丸ｺﾞｼｯｸM-PRO" pitchFamily="50" charset="-128"/>
              </a:rPr>
              <a:t>　広告は大丈夫</a:t>
            </a:r>
            <a:r>
              <a:rPr lang="en-US" altLang="ja-JP" sz="2000" dirty="0">
                <a:solidFill>
                  <a:prstClr val="black"/>
                </a:solidFill>
                <a:latin typeface="HG丸ｺﾞｼｯｸM-PRO" pitchFamily="50" charset="-128"/>
                <a:ea typeface="HG丸ｺﾞｼｯｸM-PRO" pitchFamily="50" charset="-128"/>
              </a:rPr>
              <a:t>?</a:t>
            </a:r>
            <a:endParaRPr lang="ja-JP" altLang="en-US" sz="2000" dirty="0">
              <a:solidFill>
                <a:prstClr val="black"/>
              </a:solidFill>
              <a:latin typeface="HG丸ｺﾞｼｯｸM-PRO" pitchFamily="50" charset="-128"/>
              <a:ea typeface="HG丸ｺﾞｼｯｸM-PRO" pitchFamily="50" charset="-128"/>
            </a:endParaRPr>
          </a:p>
        </p:txBody>
      </p:sp>
      <p:sp>
        <p:nvSpPr>
          <p:cNvPr id="14" name="テキスト ボックス 13"/>
          <p:cNvSpPr txBox="1"/>
          <p:nvPr/>
        </p:nvSpPr>
        <p:spPr>
          <a:xfrm>
            <a:off x="5647242" y="3317749"/>
            <a:ext cx="3101395" cy="954107"/>
          </a:xfrm>
          <a:prstGeom prst="rect">
            <a:avLst/>
          </a:prstGeom>
          <a:noFill/>
        </p:spPr>
        <p:txBody>
          <a:bodyPr wrap="square" rtlCol="0">
            <a:spAutoFit/>
          </a:bodyPr>
          <a:lstStyle/>
          <a:p>
            <a:r>
              <a:rPr lang="ja-JP" altLang="en-US" sz="2800" dirty="0">
                <a:solidFill>
                  <a:srgbClr val="FF0000"/>
                </a:solidFill>
              </a:rPr>
              <a:t>冷静に内容を</a:t>
            </a:r>
          </a:p>
          <a:p>
            <a:r>
              <a:rPr lang="ja-JP" altLang="en-US" sz="2800" dirty="0">
                <a:solidFill>
                  <a:srgbClr val="FF0000"/>
                </a:solidFill>
              </a:rPr>
              <a:t>　　確認。</a:t>
            </a:r>
            <a:endParaRPr lang="ja-JP" altLang="en-US" sz="2800" dirty="0">
              <a:solidFill>
                <a:prstClr val="black"/>
              </a:solidFill>
            </a:endParaRPr>
          </a:p>
        </p:txBody>
      </p:sp>
      <p:sp>
        <p:nvSpPr>
          <p:cNvPr id="15" name="右矢印 14"/>
          <p:cNvSpPr/>
          <p:nvPr/>
        </p:nvSpPr>
        <p:spPr>
          <a:xfrm>
            <a:off x="3591420" y="3505703"/>
            <a:ext cx="792088" cy="555739"/>
          </a:xfrm>
          <a:prstGeom prst="rightArrow">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テキスト ボックス 15"/>
          <p:cNvSpPr txBox="1"/>
          <p:nvPr/>
        </p:nvSpPr>
        <p:spPr>
          <a:xfrm>
            <a:off x="402563" y="5171974"/>
            <a:ext cx="3384376" cy="707886"/>
          </a:xfrm>
          <a:prstGeom prst="rect">
            <a:avLst/>
          </a:prstGeom>
          <a:noFill/>
        </p:spPr>
        <p:txBody>
          <a:bodyPr wrap="square" rtlCol="0">
            <a:spAutoFit/>
          </a:bodyPr>
          <a:lstStyle/>
          <a:p>
            <a:r>
              <a:rPr lang="ja-JP" altLang="en-US" sz="2000" dirty="0">
                <a:solidFill>
                  <a:prstClr val="black"/>
                </a:solidFill>
                <a:latin typeface="HG丸ｺﾞｼｯｸM-PRO" pitchFamily="50" charset="-128"/>
                <a:ea typeface="HG丸ｺﾞｼｯｸM-PRO" pitchFamily="50" charset="-128"/>
              </a:rPr>
              <a:t>③振込先が個人名</a:t>
            </a:r>
            <a:r>
              <a:rPr lang="en-US" altLang="ja-JP" sz="2000" dirty="0">
                <a:solidFill>
                  <a:prstClr val="black"/>
                </a:solidFill>
                <a:latin typeface="HG丸ｺﾞｼｯｸM-PRO" pitchFamily="50" charset="-128"/>
                <a:ea typeface="HG丸ｺﾞｼｯｸM-PRO" pitchFamily="50" charset="-128"/>
              </a:rPr>
              <a:t>?</a:t>
            </a:r>
          </a:p>
          <a:p>
            <a:r>
              <a:rPr lang="en-US" altLang="ja-JP" sz="2000" dirty="0">
                <a:solidFill>
                  <a:prstClr val="black"/>
                </a:solidFill>
                <a:latin typeface="HG丸ｺﾞｼｯｸM-PRO" pitchFamily="50" charset="-128"/>
                <a:ea typeface="HG丸ｺﾞｼｯｸM-PRO" pitchFamily="50" charset="-128"/>
              </a:rPr>
              <a:t>  </a:t>
            </a:r>
            <a:r>
              <a:rPr lang="ja-JP" altLang="en-US" sz="2000" dirty="0">
                <a:solidFill>
                  <a:prstClr val="black"/>
                </a:solidFill>
                <a:latin typeface="HG丸ｺﾞｼｯｸM-PRO" pitchFamily="50" charset="-128"/>
                <a:ea typeface="HG丸ｺﾞｼｯｸM-PRO" pitchFamily="50" charset="-128"/>
              </a:rPr>
              <a:t>それって大丈夫</a:t>
            </a:r>
            <a:r>
              <a:rPr lang="en-US" altLang="ja-JP" sz="2000" dirty="0">
                <a:solidFill>
                  <a:prstClr val="black"/>
                </a:solidFill>
                <a:latin typeface="HG丸ｺﾞｼｯｸM-PRO" pitchFamily="50" charset="-128"/>
                <a:ea typeface="HG丸ｺﾞｼｯｸM-PRO" pitchFamily="50" charset="-128"/>
              </a:rPr>
              <a:t>?</a:t>
            </a:r>
          </a:p>
        </p:txBody>
      </p:sp>
      <p:sp>
        <p:nvSpPr>
          <p:cNvPr id="17" name="テキスト ボックス 16"/>
          <p:cNvSpPr txBox="1"/>
          <p:nvPr/>
        </p:nvSpPr>
        <p:spPr>
          <a:xfrm>
            <a:off x="5868145" y="5226344"/>
            <a:ext cx="2859986" cy="954107"/>
          </a:xfrm>
          <a:prstGeom prst="rect">
            <a:avLst/>
          </a:prstGeom>
          <a:noFill/>
        </p:spPr>
        <p:txBody>
          <a:bodyPr wrap="square" rtlCol="0">
            <a:spAutoFit/>
          </a:bodyPr>
          <a:lstStyle/>
          <a:p>
            <a:r>
              <a:rPr lang="ja-JP" altLang="en-US" sz="2800" dirty="0">
                <a:solidFill>
                  <a:srgbClr val="FF0000"/>
                </a:solidFill>
              </a:rPr>
              <a:t>支払をする前に、</a:t>
            </a:r>
          </a:p>
          <a:p>
            <a:r>
              <a:rPr lang="ja-JP" altLang="en-US" sz="2800" dirty="0">
                <a:solidFill>
                  <a:srgbClr val="FF0000"/>
                </a:solidFill>
              </a:rPr>
              <a:t>充分確認を。</a:t>
            </a:r>
            <a:endParaRPr lang="ja-JP" altLang="en-US" sz="2800" dirty="0">
              <a:solidFill>
                <a:prstClr val="black"/>
              </a:solidFill>
            </a:endParaRPr>
          </a:p>
        </p:txBody>
      </p:sp>
      <p:sp>
        <p:nvSpPr>
          <p:cNvPr id="18" name="右矢印 17"/>
          <p:cNvSpPr/>
          <p:nvPr/>
        </p:nvSpPr>
        <p:spPr>
          <a:xfrm>
            <a:off x="3390895" y="5399219"/>
            <a:ext cx="792088" cy="555739"/>
          </a:xfrm>
          <a:prstGeom prst="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7170" name="Picture 2" descr="F:\KINGSTON\くらしの一日講座\イラストいろいろ\kaisya_komaru_woma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28082" y="1631333"/>
            <a:ext cx="936895" cy="936895"/>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F:\消費生活センター　消費者教育\イラストいろいろ\document_data_bunseki.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48589" y="3505703"/>
            <a:ext cx="857250" cy="8572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消費生活センター　消費者教育\イラストいろいろ\magnifier_mushimegane_check.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82550" y="5118973"/>
            <a:ext cx="861051" cy="1168847"/>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p:cNvSpPr/>
          <p:nvPr/>
        </p:nvSpPr>
        <p:spPr>
          <a:xfrm>
            <a:off x="0" y="0"/>
            <a:ext cx="9144000" cy="98072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4000" dirty="0">
                <a:solidFill>
                  <a:prstClr val="black"/>
                </a:solidFill>
                <a:latin typeface="HGPｺﾞｼｯｸE" panose="020B0900000000000000" pitchFamily="50" charset="-128"/>
                <a:ea typeface="HGPｺﾞｼｯｸE" panose="020B0900000000000000" pitchFamily="50" charset="-128"/>
              </a:rPr>
              <a:t>テーマ⑤</a:t>
            </a: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3600" dirty="0">
                <a:solidFill>
                  <a:prstClr val="black"/>
                </a:solidFill>
                <a:latin typeface="HGPｺﾞｼｯｸE" panose="020B0900000000000000" pitchFamily="50" charset="-128"/>
                <a:ea typeface="HGPｺﾞｼｯｸE" panose="020B0900000000000000" pitchFamily="50" charset="-128"/>
              </a:rPr>
              <a:t>「ネット通販</a:t>
            </a:r>
            <a:r>
              <a:rPr lang="en-US" altLang="ja-JP" sz="3600" dirty="0">
                <a:solidFill>
                  <a:prstClr val="black"/>
                </a:solidFill>
                <a:latin typeface="HGPｺﾞｼｯｸE" panose="020B0900000000000000" pitchFamily="50" charset="-128"/>
                <a:ea typeface="HGPｺﾞｼｯｸE" panose="020B0900000000000000" pitchFamily="50" charset="-128"/>
              </a:rPr>
              <a:t>…</a:t>
            </a:r>
            <a:r>
              <a:rPr lang="ja-JP" altLang="en-US" sz="3600" dirty="0">
                <a:solidFill>
                  <a:prstClr val="black"/>
                </a:solidFill>
                <a:latin typeface="HGPｺﾞｼｯｸE" panose="020B0900000000000000" pitchFamily="50" charset="-128"/>
                <a:ea typeface="HGPｺﾞｼｯｸE" panose="020B0900000000000000" pitchFamily="50" charset="-128"/>
              </a:rPr>
              <a:t>商品は届くかな</a:t>
            </a:r>
            <a:r>
              <a:rPr lang="en-US" altLang="ja-JP" sz="3600" dirty="0">
                <a:solidFill>
                  <a:prstClr val="black"/>
                </a:solidFill>
                <a:latin typeface="HGPｺﾞｼｯｸE" panose="020B0900000000000000" pitchFamily="50" charset="-128"/>
                <a:ea typeface="HGPｺﾞｼｯｸE" panose="020B0900000000000000" pitchFamily="50" charset="-128"/>
              </a:rPr>
              <a:t>…</a:t>
            </a:r>
            <a:r>
              <a:rPr lang="ja-JP" altLang="en-US" sz="3600" dirty="0">
                <a:solidFill>
                  <a:prstClr val="black"/>
                </a:solidFill>
                <a:latin typeface="HGPｺﾞｼｯｸE" panose="020B0900000000000000" pitchFamily="50" charset="-128"/>
                <a:ea typeface="HGPｺﾞｼｯｸE" panose="020B0900000000000000" pitchFamily="50" charset="-128"/>
              </a:rPr>
              <a:t>」</a:t>
            </a:r>
            <a:endParaRPr lang="en-US" altLang="ja-JP" sz="3600" dirty="0">
              <a:solidFill>
                <a:prstClr val="black"/>
              </a:solidFill>
              <a:latin typeface="HGPｺﾞｼｯｸE" panose="020B0900000000000000" pitchFamily="50" charset="-128"/>
              <a:ea typeface="HGPｺﾞｼｯｸE" panose="020B0900000000000000" pitchFamily="50" charset="-128"/>
            </a:endParaRPr>
          </a:p>
        </p:txBody>
      </p:sp>
      <p:sp>
        <p:nvSpPr>
          <p:cNvPr id="19" name="テキスト ボックス 18"/>
          <p:cNvSpPr txBox="1"/>
          <p:nvPr/>
        </p:nvSpPr>
        <p:spPr>
          <a:xfrm>
            <a:off x="5572970" y="6453336"/>
            <a:ext cx="2167381" cy="338554"/>
          </a:xfrm>
          <a:prstGeom prst="rect">
            <a:avLst/>
          </a:prstGeom>
          <a:noFill/>
        </p:spPr>
        <p:txBody>
          <a:bodyPr wrap="square" rtlCol="0">
            <a:spAutoFit/>
          </a:bodyPr>
          <a:lstStyle/>
          <a:p>
            <a:r>
              <a:rPr lang="en-US" altLang="ja-JP" sz="1600" dirty="0">
                <a:solidFill>
                  <a:srgbClr val="C9C2D1">
                    <a:shade val="50000"/>
                    <a:satMod val="200000"/>
                  </a:srgbClr>
                </a:solidFill>
                <a:latin typeface="ＭＳ ゴシック" panose="020B0609070205080204" pitchFamily="49" charset="-128"/>
                <a:ea typeface="ＭＳ ゴシック" panose="020B0609070205080204" pitchFamily="49" charset="-128"/>
              </a:rPr>
              <a:t>©</a:t>
            </a:r>
            <a:r>
              <a:rPr lang="en-US" altLang="ja-JP" sz="1100" dirty="0">
                <a:solidFill>
                  <a:srgbClr val="C9C2D1">
                    <a:shade val="50000"/>
                    <a:satMod val="200000"/>
                  </a:srgbClr>
                </a:solidFill>
                <a:latin typeface="ＭＳ ゴシック" panose="020B0609070205080204" pitchFamily="49" charset="-128"/>
                <a:ea typeface="ＭＳ ゴシック" panose="020B0609070205080204" pitchFamily="49" charset="-128"/>
              </a:rPr>
              <a:t>2020</a:t>
            </a:r>
            <a:r>
              <a:rPr lang="ja-JP" altLang="en-US" sz="1100" dirty="0">
                <a:solidFill>
                  <a:srgbClr val="C9C2D1">
                    <a:shade val="50000"/>
                    <a:satMod val="200000"/>
                  </a:srgbClr>
                </a:solidFill>
                <a:latin typeface="ＭＳ ゴシック" panose="020B0609070205080204" pitchFamily="49" charset="-128"/>
                <a:ea typeface="ＭＳ ゴシック" panose="020B0609070205080204" pitchFamily="49" charset="-128"/>
              </a:rPr>
              <a:t>滋賀県消費生活センター</a:t>
            </a:r>
          </a:p>
        </p:txBody>
      </p:sp>
    </p:spTree>
    <p:extLst>
      <p:ext uri="{BB962C8B-B14F-4D97-AF65-F5344CB8AC3E}">
        <p14:creationId xmlns:p14="http://schemas.microsoft.com/office/powerpoint/2010/main" val="2809132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2689"/>
            <a:ext cx="9144000" cy="98072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4000" dirty="0">
                <a:solidFill>
                  <a:prstClr val="black"/>
                </a:solidFill>
                <a:latin typeface="HGPｺﾞｼｯｸE" panose="020B0900000000000000" pitchFamily="50" charset="-128"/>
                <a:ea typeface="HGPｺﾞｼｯｸE" panose="020B0900000000000000" pitchFamily="50" charset="-128"/>
              </a:rPr>
              <a:t>テーマ⑥</a:t>
            </a: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4000" dirty="0">
                <a:solidFill>
                  <a:prstClr val="black"/>
                </a:solidFill>
                <a:latin typeface="HGPｺﾞｼｯｸE" panose="020B0900000000000000" pitchFamily="50" charset="-128"/>
                <a:ea typeface="HGPｺﾞｼｯｸE" panose="020B0900000000000000" pitchFamily="50" charset="-128"/>
              </a:rPr>
              <a:t>「買い物は投票</a:t>
            </a: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4000" dirty="0">
                <a:solidFill>
                  <a:prstClr val="black"/>
                </a:solidFill>
                <a:latin typeface="HGPｺﾞｼｯｸE" panose="020B0900000000000000" pitchFamily="50" charset="-128"/>
                <a:ea typeface="HGPｺﾞｼｯｸE" panose="020B0900000000000000" pitchFamily="50" charset="-128"/>
              </a:rPr>
              <a:t>」</a:t>
            </a:r>
            <a:endParaRPr lang="en-US" altLang="ja-JP" sz="4000" dirty="0">
              <a:solidFill>
                <a:prstClr val="black"/>
              </a:solidFill>
              <a:latin typeface="HGPｺﾞｼｯｸE" panose="020B0900000000000000" pitchFamily="50" charset="-128"/>
              <a:ea typeface="HGPｺﾞｼｯｸE" panose="020B0900000000000000" pitchFamily="50" charset="-128"/>
            </a:endParaRPr>
          </a:p>
        </p:txBody>
      </p:sp>
      <p:grpSp>
        <p:nvGrpSpPr>
          <p:cNvPr id="27" name="グループ化 26"/>
          <p:cNvGrpSpPr/>
          <p:nvPr/>
        </p:nvGrpSpPr>
        <p:grpSpPr>
          <a:xfrm>
            <a:off x="4658356" y="4057893"/>
            <a:ext cx="4248472" cy="2592288"/>
            <a:chOff x="179512" y="1268760"/>
            <a:chExt cx="4248472" cy="2592288"/>
          </a:xfrm>
        </p:grpSpPr>
        <p:sp>
          <p:nvSpPr>
            <p:cNvPr id="28" name="角丸四角形 27"/>
            <p:cNvSpPr/>
            <p:nvPr/>
          </p:nvSpPr>
          <p:spPr>
            <a:xfrm>
              <a:off x="179512" y="1268760"/>
              <a:ext cx="4248472" cy="2592288"/>
            </a:xfrm>
            <a:prstGeom prst="roundRect">
              <a:avLst/>
            </a:prstGeom>
            <a:solidFill>
              <a:schemeClr val="accent3">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 name="角丸四角形吹き出し 29"/>
            <p:cNvSpPr/>
            <p:nvPr/>
          </p:nvSpPr>
          <p:spPr>
            <a:xfrm>
              <a:off x="319959" y="1482143"/>
              <a:ext cx="2425967" cy="751531"/>
            </a:xfrm>
            <a:prstGeom prst="wedgeRoundRectCallout">
              <a:avLst>
                <a:gd name="adj1" fmla="val -2323"/>
                <a:gd name="adj2" fmla="val 9767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商品を受取ったら、</a:t>
              </a:r>
            </a:p>
            <a:p>
              <a:pPr algn="ctr"/>
              <a:r>
                <a:rPr lang="ja-JP" altLang="en-US" sz="1600" dirty="0">
                  <a:solidFill>
                    <a:prstClr val="black"/>
                  </a:solidFill>
                </a:rPr>
                <a:t>なにをすればいいかな</a:t>
              </a:r>
              <a:r>
                <a:rPr lang="en-US" altLang="ja-JP" sz="1600" dirty="0">
                  <a:solidFill>
                    <a:prstClr val="black"/>
                  </a:solidFill>
                </a:rPr>
                <a:t>…</a:t>
              </a:r>
            </a:p>
          </p:txBody>
        </p:sp>
        <p:sp>
          <p:nvSpPr>
            <p:cNvPr id="33" name="テキスト ボックス 32"/>
            <p:cNvSpPr txBox="1"/>
            <p:nvPr/>
          </p:nvSpPr>
          <p:spPr>
            <a:xfrm>
              <a:off x="3923928" y="3360621"/>
              <a:ext cx="288032" cy="369332"/>
            </a:xfrm>
            <a:prstGeom prst="rect">
              <a:avLst/>
            </a:prstGeom>
            <a:noFill/>
          </p:spPr>
          <p:txBody>
            <a:bodyPr wrap="square" rtlCol="0">
              <a:spAutoFit/>
            </a:bodyPr>
            <a:lstStyle/>
            <a:p>
              <a:r>
                <a:rPr lang="ja-JP" altLang="en-US" dirty="0">
                  <a:solidFill>
                    <a:prstClr val="black"/>
                  </a:solidFill>
                </a:rPr>
                <a:t>④</a:t>
              </a:r>
            </a:p>
          </p:txBody>
        </p:sp>
        <p:sp>
          <p:nvSpPr>
            <p:cNvPr id="51" name="角丸四角形吹き出し 50"/>
            <p:cNvSpPr/>
            <p:nvPr/>
          </p:nvSpPr>
          <p:spPr>
            <a:xfrm>
              <a:off x="2950711" y="2233674"/>
              <a:ext cx="1288509" cy="1101851"/>
            </a:xfrm>
            <a:prstGeom prst="wedgeRoundRectCallout">
              <a:avLst>
                <a:gd name="adj1" fmla="val -92016"/>
                <a:gd name="adj2" fmla="val 3600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「消費者の責任」ってなにかな</a:t>
              </a:r>
              <a:r>
                <a:rPr lang="en-US" altLang="ja-JP" sz="1600" dirty="0">
                  <a:solidFill>
                    <a:prstClr val="black"/>
                  </a:solidFill>
                </a:rPr>
                <a:t>?</a:t>
              </a:r>
            </a:p>
          </p:txBody>
        </p:sp>
      </p:grpSp>
      <p:grpSp>
        <p:nvGrpSpPr>
          <p:cNvPr id="34" name="グループ化 33"/>
          <p:cNvGrpSpPr/>
          <p:nvPr/>
        </p:nvGrpSpPr>
        <p:grpSpPr>
          <a:xfrm>
            <a:off x="185521" y="4088971"/>
            <a:ext cx="4248472" cy="2592288"/>
            <a:chOff x="198357" y="1268760"/>
            <a:chExt cx="4248472" cy="2592288"/>
          </a:xfrm>
        </p:grpSpPr>
        <p:sp>
          <p:nvSpPr>
            <p:cNvPr id="35" name="角丸四角形 34"/>
            <p:cNvSpPr/>
            <p:nvPr/>
          </p:nvSpPr>
          <p:spPr>
            <a:xfrm>
              <a:off x="198357" y="1268760"/>
              <a:ext cx="4248472" cy="2592288"/>
            </a:xfrm>
            <a:prstGeom prst="roundRect">
              <a:avLst/>
            </a:prstGeom>
            <a:solidFill>
              <a:schemeClr val="accent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 name="角丸四角形吹き出し 35"/>
            <p:cNvSpPr/>
            <p:nvPr/>
          </p:nvSpPr>
          <p:spPr>
            <a:xfrm>
              <a:off x="405557" y="1451065"/>
              <a:ext cx="3878146" cy="733678"/>
            </a:xfrm>
            <a:prstGeom prst="wedgeRoundRectCallout">
              <a:avLst>
                <a:gd name="adj1" fmla="val -20312"/>
                <a:gd name="adj2" fmla="val 7666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いろんなお店の中から、このお店で</a:t>
              </a:r>
            </a:p>
            <a:p>
              <a:pPr algn="ctr"/>
              <a:r>
                <a:rPr lang="ja-JP" altLang="en-US" sz="1600" dirty="0">
                  <a:solidFill>
                    <a:prstClr val="black"/>
                  </a:solidFill>
                </a:rPr>
                <a:t>この商品を買うということは</a:t>
              </a:r>
              <a:r>
                <a:rPr lang="en-US" altLang="ja-JP" sz="1600" dirty="0">
                  <a:solidFill>
                    <a:prstClr val="black"/>
                  </a:solidFill>
                </a:rPr>
                <a:t>…</a:t>
              </a:r>
              <a:endParaRPr lang="ja-JP" altLang="en-US" sz="1600" dirty="0">
                <a:solidFill>
                  <a:prstClr val="black"/>
                </a:solidFill>
              </a:endParaRPr>
            </a:p>
          </p:txBody>
        </p:sp>
        <p:sp>
          <p:nvSpPr>
            <p:cNvPr id="38" name="テキスト ボックス 37"/>
            <p:cNvSpPr txBox="1"/>
            <p:nvPr/>
          </p:nvSpPr>
          <p:spPr>
            <a:xfrm>
              <a:off x="3923928" y="3360621"/>
              <a:ext cx="288032" cy="369332"/>
            </a:xfrm>
            <a:prstGeom prst="rect">
              <a:avLst/>
            </a:prstGeom>
            <a:noFill/>
          </p:spPr>
          <p:txBody>
            <a:bodyPr wrap="square" rtlCol="0">
              <a:spAutoFit/>
            </a:bodyPr>
            <a:lstStyle/>
            <a:p>
              <a:r>
                <a:rPr lang="ja-JP" altLang="en-US" dirty="0">
                  <a:solidFill>
                    <a:prstClr val="black"/>
                  </a:solidFill>
                </a:rPr>
                <a:t>③</a:t>
              </a:r>
            </a:p>
          </p:txBody>
        </p:sp>
      </p:grpSp>
      <p:grpSp>
        <p:nvGrpSpPr>
          <p:cNvPr id="2" name="グループ化 1"/>
          <p:cNvGrpSpPr/>
          <p:nvPr/>
        </p:nvGrpSpPr>
        <p:grpSpPr>
          <a:xfrm>
            <a:off x="115888" y="1199636"/>
            <a:ext cx="8790940" cy="2655912"/>
            <a:chOff x="115888" y="1199636"/>
            <a:chExt cx="8790940" cy="2655912"/>
          </a:xfrm>
        </p:grpSpPr>
        <p:grpSp>
          <p:nvGrpSpPr>
            <p:cNvPr id="9" name="グループ化 8"/>
            <p:cNvGrpSpPr/>
            <p:nvPr/>
          </p:nvGrpSpPr>
          <p:grpSpPr>
            <a:xfrm>
              <a:off x="4658356" y="1199636"/>
              <a:ext cx="4248472" cy="2592288"/>
              <a:chOff x="179512" y="1268760"/>
              <a:chExt cx="4248472" cy="2592288"/>
            </a:xfrm>
          </p:grpSpPr>
          <p:sp>
            <p:nvSpPr>
              <p:cNvPr id="5" name="角丸四角形 4"/>
              <p:cNvSpPr/>
              <p:nvPr/>
            </p:nvSpPr>
            <p:spPr>
              <a:xfrm>
                <a:off x="179512" y="1268760"/>
                <a:ext cx="4248472" cy="2592288"/>
              </a:xfrm>
              <a:prstGeom prst="roundRect">
                <a:avLst/>
              </a:prstGeom>
              <a:solidFill>
                <a:schemeClr val="accent6">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角丸四角形吹き出し 5"/>
              <p:cNvSpPr/>
              <p:nvPr/>
            </p:nvSpPr>
            <p:spPr>
              <a:xfrm>
                <a:off x="2110263" y="1412776"/>
                <a:ext cx="2101697" cy="726715"/>
              </a:xfrm>
              <a:prstGeom prst="wedgeRoundRectCallout">
                <a:avLst>
                  <a:gd name="adj1" fmla="val -39540"/>
                  <a:gd name="adj2" fmla="val 11486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売っているお店は</a:t>
                </a:r>
                <a:endParaRPr lang="en-US" altLang="ja-JP" sz="1600" dirty="0">
                  <a:solidFill>
                    <a:prstClr val="black"/>
                  </a:solidFill>
                </a:endParaRPr>
              </a:p>
              <a:p>
                <a:pPr algn="ctr"/>
                <a:r>
                  <a:rPr lang="ja-JP" altLang="en-US" sz="1600" dirty="0">
                    <a:solidFill>
                      <a:prstClr val="black"/>
                    </a:solidFill>
                  </a:rPr>
                  <a:t>どんなところかな</a:t>
                </a:r>
                <a:r>
                  <a:rPr lang="en-US" altLang="ja-JP" sz="1600" dirty="0">
                    <a:solidFill>
                      <a:prstClr val="black"/>
                    </a:solidFill>
                  </a:rPr>
                  <a:t>?</a:t>
                </a:r>
              </a:p>
            </p:txBody>
          </p:sp>
          <p:sp>
            <p:nvSpPr>
              <p:cNvPr id="13" name="角丸四角形吹き出し 12"/>
              <p:cNvSpPr/>
              <p:nvPr/>
            </p:nvSpPr>
            <p:spPr>
              <a:xfrm>
                <a:off x="319959" y="1520788"/>
                <a:ext cx="1573397" cy="1237406"/>
              </a:xfrm>
              <a:prstGeom prst="wedgeRoundRectCallout">
                <a:avLst>
                  <a:gd name="adj1" fmla="val 36014"/>
                  <a:gd name="adj2" fmla="val 8287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機能や価格はどうか</a:t>
                </a:r>
                <a:r>
                  <a:rPr lang="ja-JP" altLang="en-US" sz="1600" dirty="0" err="1">
                    <a:solidFill>
                      <a:prstClr val="black"/>
                    </a:solidFill>
                  </a:rPr>
                  <a:t>な</a:t>
                </a:r>
                <a:r>
                  <a:rPr lang="en-US" altLang="ja-JP" sz="1600" dirty="0">
                    <a:solidFill>
                      <a:prstClr val="black"/>
                    </a:solidFill>
                  </a:rPr>
                  <a:t>?</a:t>
                </a:r>
                <a:endParaRPr lang="ja-JP" altLang="en-US" sz="1600" dirty="0">
                  <a:solidFill>
                    <a:prstClr val="black"/>
                  </a:solidFill>
                </a:endParaRPr>
              </a:p>
              <a:p>
                <a:pPr algn="ctr"/>
                <a:r>
                  <a:rPr lang="ja-JP" altLang="en-US" sz="1600" dirty="0">
                    <a:solidFill>
                      <a:prstClr val="black"/>
                    </a:solidFill>
                  </a:rPr>
                  <a:t>安全性は</a:t>
                </a:r>
              </a:p>
              <a:p>
                <a:pPr algn="ctr"/>
                <a:r>
                  <a:rPr lang="ja-JP" altLang="en-US" sz="1600" dirty="0">
                    <a:solidFill>
                      <a:prstClr val="black"/>
                    </a:solidFill>
                  </a:rPr>
                  <a:t>大丈夫かな</a:t>
                </a:r>
                <a:r>
                  <a:rPr lang="en-US" altLang="ja-JP" sz="1600" dirty="0">
                    <a:solidFill>
                      <a:prstClr val="black"/>
                    </a:solidFill>
                  </a:rPr>
                  <a:t>?</a:t>
                </a:r>
              </a:p>
            </p:txBody>
          </p:sp>
          <p:sp>
            <p:nvSpPr>
              <p:cNvPr id="8" name="テキスト ボックス 7"/>
              <p:cNvSpPr txBox="1"/>
              <p:nvPr/>
            </p:nvSpPr>
            <p:spPr>
              <a:xfrm>
                <a:off x="3923928" y="3360621"/>
                <a:ext cx="288032" cy="369332"/>
              </a:xfrm>
              <a:prstGeom prst="rect">
                <a:avLst/>
              </a:prstGeom>
              <a:noFill/>
            </p:spPr>
            <p:txBody>
              <a:bodyPr wrap="square" rtlCol="0">
                <a:spAutoFit/>
              </a:bodyPr>
              <a:lstStyle/>
              <a:p>
                <a:r>
                  <a:rPr lang="ja-JP" altLang="en-US" dirty="0">
                    <a:solidFill>
                      <a:prstClr val="black"/>
                    </a:solidFill>
                  </a:rPr>
                  <a:t>②</a:t>
                </a:r>
              </a:p>
            </p:txBody>
          </p:sp>
        </p:grpSp>
        <p:grpSp>
          <p:nvGrpSpPr>
            <p:cNvPr id="17" name="グループ化 16"/>
            <p:cNvGrpSpPr/>
            <p:nvPr/>
          </p:nvGrpSpPr>
          <p:grpSpPr>
            <a:xfrm>
              <a:off x="115888" y="1263260"/>
              <a:ext cx="4248472" cy="2592288"/>
              <a:chOff x="179512" y="1268760"/>
              <a:chExt cx="4248472" cy="2592288"/>
            </a:xfrm>
          </p:grpSpPr>
          <p:sp>
            <p:nvSpPr>
              <p:cNvPr id="19" name="角丸四角形 18"/>
              <p:cNvSpPr/>
              <p:nvPr/>
            </p:nvSpPr>
            <p:spPr>
              <a:xfrm>
                <a:off x="179512" y="1268760"/>
                <a:ext cx="4248472" cy="2592288"/>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角丸四角形吹き出し 22"/>
              <p:cNvSpPr/>
              <p:nvPr/>
            </p:nvSpPr>
            <p:spPr>
              <a:xfrm>
                <a:off x="2043336" y="1412776"/>
                <a:ext cx="2168624" cy="1088504"/>
              </a:xfrm>
              <a:prstGeom prst="wedgeRoundRectCallout">
                <a:avLst>
                  <a:gd name="adj1" fmla="val -13609"/>
                  <a:gd name="adj2" fmla="val 6744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どんなのに</a:t>
                </a:r>
              </a:p>
              <a:p>
                <a:pPr algn="ctr"/>
                <a:r>
                  <a:rPr lang="ja-JP" altLang="en-US" sz="1600" dirty="0">
                    <a:solidFill>
                      <a:prstClr val="black"/>
                    </a:solidFill>
                  </a:rPr>
                  <a:t>しようかな</a:t>
                </a:r>
                <a:r>
                  <a:rPr lang="en-US" altLang="ja-JP" sz="1600" dirty="0">
                    <a:solidFill>
                      <a:prstClr val="black"/>
                    </a:solidFill>
                  </a:rPr>
                  <a:t>!</a:t>
                </a:r>
                <a:endParaRPr lang="ja-JP" altLang="en-US" sz="1600" dirty="0">
                  <a:solidFill>
                    <a:prstClr val="black"/>
                  </a:solidFill>
                </a:endParaRPr>
              </a:p>
              <a:p>
                <a:pPr algn="ctr"/>
                <a:r>
                  <a:rPr lang="ja-JP" altLang="en-US" sz="1600" dirty="0">
                    <a:solidFill>
                      <a:prstClr val="black"/>
                    </a:solidFill>
                  </a:rPr>
                  <a:t>どうやって選ぼうかな</a:t>
                </a:r>
                <a:endParaRPr lang="en-US" altLang="ja-JP" sz="1600" dirty="0">
                  <a:solidFill>
                    <a:prstClr val="black"/>
                  </a:solidFill>
                </a:endParaRPr>
              </a:p>
            </p:txBody>
          </p:sp>
          <p:sp>
            <p:nvSpPr>
              <p:cNvPr id="24" name="角丸四角形吹き出し 23"/>
              <p:cNvSpPr/>
              <p:nvPr/>
            </p:nvSpPr>
            <p:spPr>
              <a:xfrm>
                <a:off x="308194" y="1457164"/>
                <a:ext cx="1519118" cy="537176"/>
              </a:xfrm>
              <a:prstGeom prst="wedgeRoundRectCallout">
                <a:avLst>
                  <a:gd name="adj1" fmla="val -9732"/>
                  <a:gd name="adj2" fmla="val 9739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新しい自転車</a:t>
                </a:r>
              </a:p>
            </p:txBody>
          </p:sp>
          <p:sp>
            <p:nvSpPr>
              <p:cNvPr id="26" name="テキスト ボックス 25"/>
              <p:cNvSpPr txBox="1"/>
              <p:nvPr/>
            </p:nvSpPr>
            <p:spPr>
              <a:xfrm>
                <a:off x="3923928" y="3360621"/>
                <a:ext cx="288032" cy="369332"/>
              </a:xfrm>
              <a:prstGeom prst="rect">
                <a:avLst/>
              </a:prstGeom>
              <a:noFill/>
            </p:spPr>
            <p:txBody>
              <a:bodyPr wrap="square" rtlCol="0">
                <a:spAutoFit/>
              </a:bodyPr>
              <a:lstStyle/>
              <a:p>
                <a:r>
                  <a:rPr lang="ja-JP" altLang="en-US" dirty="0">
                    <a:solidFill>
                      <a:prstClr val="black"/>
                    </a:solidFill>
                  </a:rPr>
                  <a:t>①</a:t>
                </a:r>
              </a:p>
            </p:txBody>
          </p:sp>
        </p:grpSp>
      </p:grpSp>
      <p:sp>
        <p:nvSpPr>
          <p:cNvPr id="7" name="円/楕円 6"/>
          <p:cNvSpPr/>
          <p:nvPr/>
        </p:nvSpPr>
        <p:spPr>
          <a:xfrm>
            <a:off x="2331794" y="2793848"/>
            <a:ext cx="1318704" cy="98072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descr="F:\消費生活センター　消費者教育\イラストいろいろ\butsuyoku_ma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2307226"/>
            <a:ext cx="1647800" cy="148268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5" descr="F:\消費生活センター　消費者教育\イラストいろいろ\pose_necchuu_computer_man.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83627" y="2772544"/>
            <a:ext cx="1041143" cy="1041143"/>
          </a:xfrm>
          <a:prstGeom prst="rect">
            <a:avLst/>
          </a:prstGeom>
          <a:noFill/>
          <a:extLst>
            <a:ext uri="{909E8E84-426E-40DD-AFC4-6F175D3DCCD1}">
              <a14:hiddenFill xmlns:a14="http://schemas.microsoft.com/office/drawing/2010/main">
                <a:solidFill>
                  <a:srgbClr val="FFFFFF"/>
                </a:solidFill>
              </a14:hiddenFill>
            </a:ext>
          </a:extLst>
        </p:spPr>
      </p:pic>
      <p:sp>
        <p:nvSpPr>
          <p:cNvPr id="49" name="角丸四角形吹き出し 48"/>
          <p:cNvSpPr/>
          <p:nvPr/>
        </p:nvSpPr>
        <p:spPr>
          <a:xfrm>
            <a:off x="7402295" y="2309878"/>
            <a:ext cx="1387641" cy="726715"/>
          </a:xfrm>
          <a:prstGeom prst="wedgeRoundRectCallout">
            <a:avLst>
              <a:gd name="adj1" fmla="val -75234"/>
              <a:gd name="adj2" fmla="val 5195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支払方法はどうか</a:t>
            </a:r>
            <a:r>
              <a:rPr lang="ja-JP" altLang="en-US" sz="1600" dirty="0" err="1">
                <a:solidFill>
                  <a:prstClr val="black"/>
                </a:solidFill>
              </a:rPr>
              <a:t>な</a:t>
            </a:r>
            <a:r>
              <a:rPr lang="en-US" altLang="ja-JP" sz="1600" dirty="0">
                <a:solidFill>
                  <a:prstClr val="black"/>
                </a:solidFill>
              </a:rPr>
              <a:t>?</a:t>
            </a:r>
          </a:p>
        </p:txBody>
      </p:sp>
      <p:pic>
        <p:nvPicPr>
          <p:cNvPr id="15" name="Picture 4" descr="F:\KINGSTON\高校生講座\イラスト\pose_syourai_man.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36122" y="5192779"/>
            <a:ext cx="1479222" cy="134060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F:\消費生活センター　消費者教育\イラストいろいろ\hirameki_man.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724128" y="5373481"/>
            <a:ext cx="1145605" cy="114560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F:\消費生活センター　消費者教育\イラストいろいろ\magnifier_mushimegane_check.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04198" y="5141182"/>
            <a:ext cx="447679" cy="607709"/>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ファットバイクのイラスト（自転車）"/>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2562521" y="2878204"/>
            <a:ext cx="857250" cy="85725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グループ化 10"/>
          <p:cNvGrpSpPr/>
          <p:nvPr/>
        </p:nvGrpSpPr>
        <p:grpSpPr>
          <a:xfrm>
            <a:off x="2309756" y="5038937"/>
            <a:ext cx="1889368" cy="1549174"/>
            <a:chOff x="-2419544" y="1720252"/>
            <a:chExt cx="1800200" cy="1634869"/>
          </a:xfrm>
        </p:grpSpPr>
        <p:sp>
          <p:nvSpPr>
            <p:cNvPr id="10" name="雲形吹き出し 9"/>
            <p:cNvSpPr/>
            <p:nvPr/>
          </p:nvSpPr>
          <p:spPr>
            <a:xfrm>
              <a:off x="-2419544" y="1720252"/>
              <a:ext cx="1800200" cy="1634869"/>
            </a:xfrm>
            <a:prstGeom prst="cloudCallout">
              <a:avLst>
                <a:gd name="adj1" fmla="val -67251"/>
                <a:gd name="adj2" fmla="val 13133"/>
              </a:avLst>
            </a:prstGeom>
            <a:solidFill>
              <a:srgbClr val="ECF4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0" name="Picture 2" descr="投票箱のイラスト（選挙）"/>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2050320" y="1876207"/>
              <a:ext cx="1120745" cy="1120744"/>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テキスト ボックス 11"/>
          <p:cNvSpPr txBox="1"/>
          <p:nvPr/>
        </p:nvSpPr>
        <p:spPr>
          <a:xfrm>
            <a:off x="2879711" y="5212505"/>
            <a:ext cx="540060" cy="369332"/>
          </a:xfrm>
          <a:prstGeom prst="rect">
            <a:avLst/>
          </a:prstGeom>
          <a:solidFill>
            <a:schemeClr val="accent2">
              <a:lumMod val="20000"/>
              <a:lumOff val="80000"/>
            </a:schemeClr>
          </a:solidFill>
        </p:spPr>
        <p:txBody>
          <a:bodyPr wrap="square" rtlCol="0">
            <a:spAutoFit/>
          </a:bodyPr>
          <a:lstStyle/>
          <a:p>
            <a:r>
              <a:rPr kumimoji="1" lang="ja-JP" altLang="en-US" sz="900" dirty="0">
                <a:latin typeface="HG丸ｺﾞｼｯｸM-PRO" panose="020F0600000000000000" pitchFamily="50" charset="-128"/>
                <a:ea typeface="HG丸ｺﾞｼｯｸM-PRO" panose="020F0600000000000000" pitchFamily="50" charset="-128"/>
              </a:rPr>
              <a:t>○○</a:t>
            </a:r>
          </a:p>
          <a:p>
            <a:r>
              <a:rPr kumimoji="1" lang="ja-JP" altLang="en-US" sz="900" dirty="0">
                <a:latin typeface="HG丸ｺﾞｼｯｸM-PRO" panose="020F0600000000000000" pitchFamily="50" charset="-128"/>
                <a:ea typeface="HG丸ｺﾞｼｯｸM-PRO" panose="020F0600000000000000" pitchFamily="50" charset="-128"/>
              </a:rPr>
              <a:t>販売店</a:t>
            </a:r>
          </a:p>
        </p:txBody>
      </p:sp>
      <p:sp>
        <p:nvSpPr>
          <p:cNvPr id="37" name="テキスト ボックス 36"/>
          <p:cNvSpPr txBox="1"/>
          <p:nvPr/>
        </p:nvSpPr>
        <p:spPr>
          <a:xfrm>
            <a:off x="5148064" y="6546452"/>
            <a:ext cx="2167381" cy="338554"/>
          </a:xfrm>
          <a:prstGeom prst="rect">
            <a:avLst/>
          </a:prstGeom>
          <a:noFill/>
        </p:spPr>
        <p:txBody>
          <a:bodyPr wrap="square" rtlCol="0">
            <a:spAutoFit/>
          </a:bodyPr>
          <a:lstStyle/>
          <a:p>
            <a:r>
              <a:rPr lang="en-US" altLang="ja-JP" sz="1600" dirty="0">
                <a:solidFill>
                  <a:srgbClr val="C9C2D1">
                    <a:shade val="50000"/>
                    <a:satMod val="200000"/>
                  </a:srgbClr>
                </a:solidFill>
                <a:latin typeface="ＭＳ ゴシック" panose="020B0609070205080204" pitchFamily="49" charset="-128"/>
                <a:ea typeface="ＭＳ ゴシック" panose="020B0609070205080204" pitchFamily="49" charset="-128"/>
              </a:rPr>
              <a:t>©</a:t>
            </a:r>
            <a:r>
              <a:rPr lang="en-US" altLang="ja-JP" sz="1100" dirty="0">
                <a:solidFill>
                  <a:srgbClr val="C9C2D1">
                    <a:shade val="50000"/>
                    <a:satMod val="200000"/>
                  </a:srgbClr>
                </a:solidFill>
                <a:latin typeface="ＭＳ ゴシック" panose="020B0609070205080204" pitchFamily="49" charset="-128"/>
                <a:ea typeface="ＭＳ ゴシック" panose="020B0609070205080204" pitchFamily="49" charset="-128"/>
              </a:rPr>
              <a:t>2020</a:t>
            </a:r>
            <a:r>
              <a:rPr lang="ja-JP" altLang="en-US" sz="1100" dirty="0">
                <a:solidFill>
                  <a:srgbClr val="C9C2D1">
                    <a:shade val="50000"/>
                    <a:satMod val="200000"/>
                  </a:srgbClr>
                </a:solidFill>
                <a:latin typeface="ＭＳ ゴシック" panose="020B0609070205080204" pitchFamily="49" charset="-128"/>
                <a:ea typeface="ＭＳ ゴシック" panose="020B0609070205080204" pitchFamily="49" charset="-128"/>
              </a:rPr>
              <a:t>滋賀県消費生活センター</a:t>
            </a:r>
          </a:p>
        </p:txBody>
      </p:sp>
    </p:spTree>
    <p:extLst>
      <p:ext uri="{BB962C8B-B14F-4D97-AF65-F5344CB8AC3E}">
        <p14:creationId xmlns:p14="http://schemas.microsoft.com/office/powerpoint/2010/main" val="2975320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2689"/>
            <a:ext cx="9144000" cy="4903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2400" dirty="0">
                <a:solidFill>
                  <a:prstClr val="black"/>
                </a:solidFill>
                <a:latin typeface="HGPｺﾞｼｯｸE" panose="020B0900000000000000" pitchFamily="50" charset="-128"/>
                <a:ea typeface="HGPｺﾞｼｯｸE" panose="020B0900000000000000" pitchFamily="50" charset="-128"/>
              </a:rPr>
              <a:t>★自分をチェックしてみよう</a:t>
            </a:r>
            <a:r>
              <a:rPr lang="en-US" altLang="ja-JP" sz="2400" dirty="0">
                <a:solidFill>
                  <a:prstClr val="black"/>
                </a:solidFill>
                <a:latin typeface="HGPｺﾞｼｯｸE" panose="020B0900000000000000" pitchFamily="50" charset="-128"/>
                <a:ea typeface="HGPｺﾞｼｯｸE" panose="020B0900000000000000" pitchFamily="50" charset="-128"/>
              </a:rPr>
              <a:t>!</a:t>
            </a:r>
            <a:r>
              <a:rPr lang="ja-JP" altLang="en-US" sz="2400" dirty="0">
                <a:solidFill>
                  <a:prstClr val="black"/>
                </a:solidFill>
                <a:latin typeface="HGPｺﾞｼｯｸE" panose="020B0900000000000000" pitchFamily="50" charset="-128"/>
                <a:ea typeface="HGPｺﾞｼｯｸE" panose="020B0900000000000000" pitchFamily="50" charset="-128"/>
              </a:rPr>
              <a:t>①</a:t>
            </a:r>
            <a:endParaRPr lang="en-US" altLang="ja-JP" sz="2400" dirty="0">
              <a:solidFill>
                <a:prstClr val="black"/>
              </a:solidFill>
              <a:latin typeface="HGPｺﾞｼｯｸE" panose="020B0900000000000000" pitchFamily="50" charset="-128"/>
              <a:ea typeface="HGPｺﾞｼｯｸE" panose="020B0900000000000000" pitchFamily="50" charset="-128"/>
            </a:endParaRPr>
          </a:p>
        </p:txBody>
      </p:sp>
      <p:sp>
        <p:nvSpPr>
          <p:cNvPr id="2" name="角丸四角形 1"/>
          <p:cNvSpPr/>
          <p:nvPr/>
        </p:nvSpPr>
        <p:spPr>
          <a:xfrm>
            <a:off x="4067944" y="97009"/>
            <a:ext cx="4896544" cy="792088"/>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rPr>
              <a:t>  </a:t>
            </a:r>
            <a:r>
              <a:rPr kumimoji="1" lang="en-US" altLang="ja-JP" sz="1600" dirty="0">
                <a:solidFill>
                  <a:schemeClr val="tx1"/>
                </a:solidFill>
              </a:rPr>
              <a:t>1 : </a:t>
            </a:r>
            <a:r>
              <a:rPr kumimoji="1" lang="ja-JP" altLang="en-US" sz="1600" dirty="0">
                <a:solidFill>
                  <a:schemeClr val="tx1"/>
                </a:solidFill>
              </a:rPr>
              <a:t>ほとんどあてはまらない          </a:t>
            </a:r>
            <a:r>
              <a:rPr lang="en-US" altLang="ja-JP" sz="1600" dirty="0">
                <a:solidFill>
                  <a:schemeClr val="tx1"/>
                </a:solidFill>
              </a:rPr>
              <a:t>4 : </a:t>
            </a:r>
            <a:r>
              <a:rPr lang="ja-JP" altLang="en-US" sz="1600" dirty="0">
                <a:solidFill>
                  <a:schemeClr val="tx1"/>
                </a:solidFill>
              </a:rPr>
              <a:t>ややあてはまる</a:t>
            </a:r>
            <a:endParaRPr kumimoji="1" lang="ja-JP" altLang="en-US" sz="1600" dirty="0">
              <a:solidFill>
                <a:schemeClr val="tx1"/>
              </a:solidFill>
            </a:endParaRPr>
          </a:p>
          <a:p>
            <a:r>
              <a:rPr lang="ja-JP" altLang="en-US" sz="1600" dirty="0">
                <a:solidFill>
                  <a:schemeClr val="tx1"/>
                </a:solidFill>
              </a:rPr>
              <a:t>  </a:t>
            </a:r>
            <a:r>
              <a:rPr kumimoji="1" lang="en-US" altLang="ja-JP" sz="1600" dirty="0">
                <a:solidFill>
                  <a:schemeClr val="tx1"/>
                </a:solidFill>
              </a:rPr>
              <a:t>2 : </a:t>
            </a:r>
            <a:r>
              <a:rPr kumimoji="1" lang="ja-JP" altLang="en-US" sz="1600" dirty="0">
                <a:solidFill>
                  <a:schemeClr val="tx1"/>
                </a:solidFill>
              </a:rPr>
              <a:t>あまりあてはまらない               </a:t>
            </a:r>
            <a:r>
              <a:rPr lang="en-US" altLang="ja-JP" sz="1600" dirty="0">
                <a:solidFill>
                  <a:schemeClr val="tx1"/>
                </a:solidFill>
              </a:rPr>
              <a:t>5 : </a:t>
            </a:r>
            <a:r>
              <a:rPr lang="ja-JP" altLang="en-US" sz="1600" dirty="0">
                <a:solidFill>
                  <a:schemeClr val="tx1"/>
                </a:solidFill>
              </a:rPr>
              <a:t>とてもあてはまる</a:t>
            </a:r>
            <a:endParaRPr kumimoji="1" lang="en-US" altLang="ja-JP" sz="1600" dirty="0">
              <a:solidFill>
                <a:schemeClr val="tx1"/>
              </a:solidFill>
            </a:endParaRPr>
          </a:p>
          <a:p>
            <a:r>
              <a:rPr lang="en-US" altLang="ja-JP" sz="1600" dirty="0">
                <a:solidFill>
                  <a:schemeClr val="tx1"/>
                </a:solidFill>
              </a:rPr>
              <a:t>  </a:t>
            </a:r>
            <a:r>
              <a:rPr kumimoji="1" lang="en-US" altLang="ja-JP" sz="1600" dirty="0">
                <a:solidFill>
                  <a:schemeClr val="tx1"/>
                </a:solidFill>
              </a:rPr>
              <a:t>3 : </a:t>
            </a:r>
            <a:r>
              <a:rPr kumimoji="1" lang="ja-JP" altLang="en-US" sz="1600" dirty="0">
                <a:solidFill>
                  <a:schemeClr val="tx1"/>
                </a:solidFill>
              </a:rPr>
              <a:t>どちらともいえない</a:t>
            </a:r>
          </a:p>
        </p:txBody>
      </p:sp>
      <p:graphicFrame>
        <p:nvGraphicFramePr>
          <p:cNvPr id="3" name="表 2"/>
          <p:cNvGraphicFramePr>
            <a:graphicFrameLocks noGrp="1"/>
          </p:cNvGraphicFramePr>
          <p:nvPr>
            <p:extLst>
              <p:ext uri="{D42A27DB-BD31-4B8C-83A1-F6EECF244321}">
                <p14:modId xmlns:p14="http://schemas.microsoft.com/office/powerpoint/2010/main" val="1452662306"/>
              </p:ext>
            </p:extLst>
          </p:nvPr>
        </p:nvGraphicFramePr>
        <p:xfrm>
          <a:off x="323528" y="1095306"/>
          <a:ext cx="8496944" cy="5486400"/>
        </p:xfrm>
        <a:graphic>
          <a:graphicData uri="http://schemas.openxmlformats.org/drawingml/2006/table">
            <a:tbl>
              <a:tblPr firstRow="1" bandRow="1">
                <a:tableStyleId>{D27102A9-8310-4765-A935-A1911B00CA55}</a:tableStyleId>
              </a:tblPr>
              <a:tblGrid>
                <a:gridCol w="6984776">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tblGrid>
              <a:tr h="288032">
                <a:tc>
                  <a:txBody>
                    <a:bodyPr/>
                    <a:lstStyle/>
                    <a:p>
                      <a:r>
                        <a:rPr kumimoji="1" lang="en-US" altLang="ja-JP" b="0" dirty="0"/>
                        <a:t>1.</a:t>
                      </a:r>
                      <a:r>
                        <a:rPr kumimoji="1" lang="ja-JP" altLang="en-US" b="0" dirty="0"/>
                        <a:t>拝（おが）まれるようにお願いされると弱い</a:t>
                      </a:r>
                    </a:p>
                  </a:txBody>
                  <a:tcPr>
                    <a:lnR w="12700" cap="flat" cmpd="sng" algn="ctr">
                      <a:solidFill>
                        <a:schemeClr val="accent4"/>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kumimoji="1" lang="en-US" altLang="ja-JP" b="0" dirty="0"/>
                        <a:t>1   2   3  </a:t>
                      </a:r>
                      <a:r>
                        <a:rPr kumimoji="1" lang="en-US" altLang="ja-JP" b="0" baseline="0" dirty="0"/>
                        <a:t> 4   5   </a:t>
                      </a:r>
                      <a:endParaRPr kumimoji="1" lang="ja-JP" altLang="en-US" b="0" dirty="0"/>
                    </a:p>
                  </a:txBody>
                  <a:tcPr>
                    <a:lnL w="12700" cap="flat" cmpd="sng" algn="ctr">
                      <a:solidFill>
                        <a:schemeClr val="accent4"/>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82312">
                <a:tc>
                  <a:txBody>
                    <a:bodyPr/>
                    <a:lstStyle/>
                    <a:p>
                      <a:r>
                        <a:rPr kumimoji="1" lang="en-US" altLang="ja-JP" dirty="0"/>
                        <a:t>2.</a:t>
                      </a:r>
                      <a:r>
                        <a:rPr kumimoji="1" lang="ja-JP" altLang="en-US" dirty="0"/>
                        <a:t>おだてに乗りやすい</a:t>
                      </a:r>
                    </a:p>
                  </a:txBody>
                  <a:tcPr>
                    <a:lnR w="12700" cap="flat" cmpd="sng" algn="ctr">
                      <a:solidFill>
                        <a:schemeClr val="accent4"/>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marL="0" marR="0" lvl="0" indent="0" algn="l" defTabSz="91407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n-lt"/>
                          <a:ea typeface="+mn-ea"/>
                          <a:cs typeface="+mn-cs"/>
                        </a:rPr>
                        <a:t>1   2   3   4   5   </a:t>
                      </a:r>
                      <a:endParaRPr kumimoji="1" lang="ja-JP" altLang="en-US" sz="18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accent4"/>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276592">
                <a:tc>
                  <a:txBody>
                    <a:bodyPr/>
                    <a:lstStyle/>
                    <a:p>
                      <a:r>
                        <a:rPr kumimoji="1" lang="en-US" altLang="ja-JP" dirty="0"/>
                        <a:t>3.</a:t>
                      </a:r>
                      <a:r>
                        <a:rPr kumimoji="1" lang="ja-JP" altLang="en-US" dirty="0"/>
                        <a:t>自信たっぷりに言われると納得（なっとく）してしまう</a:t>
                      </a:r>
                    </a:p>
                  </a:txBody>
                  <a:tcPr>
                    <a:lnR w="12700" cap="flat" cmpd="sng" algn="ctr">
                      <a:solidFill>
                        <a:schemeClr val="accent4"/>
                      </a:solidFill>
                      <a:prstDash val="solid"/>
                      <a:round/>
                      <a:headEnd type="none" w="med" len="med"/>
                      <a:tailEnd type="none" w="med" len="med"/>
                    </a:lnR>
                  </a:tcPr>
                </a:tc>
                <a:tc>
                  <a:txBody>
                    <a:bodyPr/>
                    <a:lstStyle/>
                    <a:p>
                      <a:pPr marL="0" marR="0" lvl="0" indent="0" algn="l" defTabSz="91407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n-lt"/>
                          <a:ea typeface="+mn-ea"/>
                          <a:cs typeface="+mn-cs"/>
                        </a:rPr>
                        <a:t>1   2   3   4   5   </a:t>
                      </a:r>
                      <a:endParaRPr kumimoji="1" lang="ja-JP" altLang="en-US" sz="18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10002"/>
                  </a:ext>
                </a:extLst>
              </a:tr>
              <a:tr h="270872">
                <a:tc>
                  <a:txBody>
                    <a:bodyPr/>
                    <a:lstStyle/>
                    <a:p>
                      <a:r>
                        <a:rPr kumimoji="1" lang="en-US" altLang="ja-JP" dirty="0"/>
                        <a:t>4.</a:t>
                      </a:r>
                      <a:r>
                        <a:rPr kumimoji="1" lang="ja-JP" altLang="en-US" dirty="0"/>
                        <a:t>見かけの良い人だとつい信じてしまう</a:t>
                      </a:r>
                    </a:p>
                  </a:txBody>
                  <a:tcPr>
                    <a:lnR w="12700" cap="flat" cmpd="sng" algn="ctr">
                      <a:solidFill>
                        <a:schemeClr val="accent4"/>
                      </a:solidFill>
                      <a:prstDash val="solid"/>
                      <a:round/>
                      <a:headEnd type="none" w="med" len="med"/>
                      <a:tailEnd type="none" w="med" len="med"/>
                    </a:lnR>
                  </a:tcPr>
                </a:tc>
                <a:tc>
                  <a:txBody>
                    <a:bodyPr/>
                    <a:lstStyle/>
                    <a:p>
                      <a:pPr marL="0" marR="0" lvl="0" indent="0" algn="l" defTabSz="91407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n-lt"/>
                          <a:ea typeface="+mn-ea"/>
                          <a:cs typeface="+mn-cs"/>
                        </a:rPr>
                        <a:t>1   2   3   4   5   </a:t>
                      </a:r>
                      <a:endParaRPr kumimoji="1" lang="ja-JP" altLang="en-US" sz="18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10003"/>
                  </a:ext>
                </a:extLst>
              </a:tr>
              <a:tr h="265152">
                <a:tc>
                  <a:txBody>
                    <a:bodyPr/>
                    <a:lstStyle/>
                    <a:p>
                      <a:r>
                        <a:rPr kumimoji="1" lang="en-US" altLang="ja-JP" dirty="0"/>
                        <a:t>5.</a:t>
                      </a:r>
                      <a:r>
                        <a:rPr kumimoji="1" lang="ja-JP" altLang="en-US" dirty="0"/>
                        <a:t>ステキな異性からの誘（さそ）いだと断れない</a:t>
                      </a:r>
                    </a:p>
                  </a:txBody>
                  <a:tcPr>
                    <a:lnR w="12700" cap="flat" cmpd="sng" algn="ctr">
                      <a:solidFill>
                        <a:schemeClr val="accent4"/>
                      </a:solidFill>
                      <a:prstDash val="solid"/>
                      <a:round/>
                      <a:headEnd type="none" w="med" len="med"/>
                      <a:tailEnd type="none" w="med" len="med"/>
                    </a:lnR>
                  </a:tcPr>
                </a:tc>
                <a:tc>
                  <a:txBody>
                    <a:bodyPr/>
                    <a:lstStyle/>
                    <a:p>
                      <a:pPr marL="0" marR="0" lvl="0" indent="0" algn="l" defTabSz="91407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n-lt"/>
                          <a:ea typeface="+mn-ea"/>
                          <a:cs typeface="+mn-cs"/>
                        </a:rPr>
                        <a:t>1   2   3   4   5   </a:t>
                      </a:r>
                      <a:endParaRPr kumimoji="1" lang="ja-JP" altLang="en-US" sz="18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10004"/>
                  </a:ext>
                </a:extLst>
              </a:tr>
              <a:tr h="324000">
                <a:tc>
                  <a:txBody>
                    <a:bodyPr/>
                    <a:lstStyle/>
                    <a:p>
                      <a:r>
                        <a:rPr kumimoji="1" lang="en-US" altLang="ja-JP" dirty="0"/>
                        <a:t>6.</a:t>
                      </a:r>
                      <a:r>
                        <a:rPr kumimoji="1" lang="ja-JP" altLang="en-US" dirty="0"/>
                        <a:t>マスコミで取り上げられた商品はすくに試したくなる</a:t>
                      </a:r>
                    </a:p>
                  </a:txBody>
                  <a:tcPr>
                    <a:lnR w="12700" cap="flat" cmpd="sng" algn="ctr">
                      <a:solidFill>
                        <a:schemeClr val="accent4"/>
                      </a:solidFill>
                      <a:prstDash val="solid"/>
                      <a:round/>
                      <a:headEnd type="none" w="med" len="med"/>
                      <a:tailEnd type="none" w="med" len="med"/>
                    </a:lnR>
                  </a:tcPr>
                </a:tc>
                <a:tc>
                  <a:txBody>
                    <a:bodyPr/>
                    <a:lstStyle/>
                    <a:p>
                      <a:pPr marL="0" marR="0" lvl="0" indent="0" algn="l" defTabSz="91407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n-lt"/>
                          <a:ea typeface="+mn-ea"/>
                          <a:cs typeface="+mn-cs"/>
                        </a:rPr>
                        <a:t>1   2   3   4   5   </a:t>
                      </a:r>
                      <a:endParaRPr kumimoji="1" lang="ja-JP" altLang="en-US" sz="18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10005"/>
                  </a:ext>
                </a:extLst>
              </a:tr>
              <a:tr h="324000">
                <a:tc>
                  <a:txBody>
                    <a:bodyPr/>
                    <a:lstStyle/>
                    <a:p>
                      <a:r>
                        <a:rPr kumimoji="1" lang="en-US" altLang="ja-JP" dirty="0"/>
                        <a:t>7.</a:t>
                      </a:r>
                      <a:r>
                        <a:rPr kumimoji="1" lang="ja-JP" altLang="en-US" dirty="0"/>
                        <a:t>好きな有名人が勧（すす）</a:t>
                      </a:r>
                      <a:r>
                        <a:rPr kumimoji="1" lang="ja-JP" altLang="en-US" dirty="0" err="1"/>
                        <a:t>める</a:t>
                      </a:r>
                      <a:r>
                        <a:rPr kumimoji="1" lang="ja-JP" altLang="en-US" dirty="0"/>
                        <a:t>商品は買いたくなってしまう</a:t>
                      </a:r>
                    </a:p>
                  </a:txBody>
                  <a:tcPr>
                    <a:lnR w="12700" cap="flat" cmpd="sng" algn="ctr">
                      <a:solidFill>
                        <a:schemeClr val="accent4"/>
                      </a:solidFill>
                      <a:prstDash val="solid"/>
                      <a:round/>
                      <a:headEnd type="none" w="med" len="med"/>
                      <a:tailEnd type="none" w="med" len="med"/>
                    </a:lnR>
                  </a:tcPr>
                </a:tc>
                <a:tc>
                  <a:txBody>
                    <a:bodyPr/>
                    <a:lstStyle/>
                    <a:p>
                      <a:pPr marL="0" marR="0" lvl="0" indent="0" algn="l" defTabSz="91407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n-lt"/>
                          <a:ea typeface="+mn-ea"/>
                          <a:cs typeface="+mn-cs"/>
                        </a:rPr>
                        <a:t>1   2   3   4   5   </a:t>
                      </a:r>
                      <a:endParaRPr kumimoji="1" lang="ja-JP" altLang="en-US" sz="18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10006"/>
                  </a:ext>
                </a:extLst>
              </a:tr>
              <a:tr h="324000">
                <a:tc>
                  <a:txBody>
                    <a:bodyPr/>
                    <a:lstStyle/>
                    <a:p>
                      <a:pPr marL="0" marR="0" indent="0" algn="l" defTabSz="914070" rtl="0" eaLnBrk="1" fontAlgn="auto" latinLnBrk="0" hangingPunct="1">
                        <a:lnSpc>
                          <a:spcPct val="100000"/>
                        </a:lnSpc>
                        <a:spcBef>
                          <a:spcPts val="0"/>
                        </a:spcBef>
                        <a:spcAft>
                          <a:spcPts val="0"/>
                        </a:spcAft>
                        <a:buClrTx/>
                        <a:buSzTx/>
                        <a:buFontTx/>
                        <a:buNone/>
                        <a:tabLst/>
                        <a:defRPr/>
                      </a:pPr>
                      <a:r>
                        <a:rPr kumimoji="1" lang="en-US" altLang="ja-JP" dirty="0"/>
                        <a:t>8.</a:t>
                      </a:r>
                      <a:r>
                        <a:rPr kumimoji="1" lang="ja-JP" altLang="en-US" dirty="0"/>
                        <a:t>新しいダイエット法や美容法はすぐにとびつく</a:t>
                      </a:r>
                    </a:p>
                  </a:txBody>
                  <a:tcPr>
                    <a:lnR w="12700" cap="flat" cmpd="sng" algn="ctr">
                      <a:solidFill>
                        <a:schemeClr val="accent4"/>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pPr marL="0" marR="0" lvl="0" indent="0" algn="l" defTabSz="91407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n-lt"/>
                          <a:ea typeface="+mn-ea"/>
                          <a:cs typeface="+mn-cs"/>
                        </a:rPr>
                        <a:t>1   2   3   4   5   </a:t>
                      </a:r>
                      <a:endParaRPr kumimoji="1" lang="ja-JP" altLang="en-US" sz="18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accent4"/>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324000">
                <a:tc>
                  <a:txBody>
                    <a:bodyPr/>
                    <a:lstStyle/>
                    <a:p>
                      <a:r>
                        <a:rPr kumimoji="1" lang="en-US" altLang="ja-JP" dirty="0"/>
                        <a:t>9.</a:t>
                      </a:r>
                      <a:r>
                        <a:rPr kumimoji="1" lang="ja-JP" altLang="en-US" dirty="0"/>
                        <a:t>専門家や肩書（かたが）きがすごい人の意見には従ってしまう</a:t>
                      </a:r>
                    </a:p>
                  </a:txBody>
                  <a:tcPr>
                    <a:lnR w="12700" cap="flat" cmpd="sng" algn="ctr">
                      <a:solidFill>
                        <a:schemeClr val="accent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07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n-lt"/>
                          <a:ea typeface="+mn-ea"/>
                          <a:cs typeface="+mn-cs"/>
                        </a:rPr>
                        <a:t>1   2   3   4   5   </a:t>
                      </a:r>
                      <a:endParaRPr kumimoji="1" lang="ja-JP" altLang="en-US" sz="18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accent4"/>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324000">
                <a:tc>
                  <a:txBody>
                    <a:bodyPr/>
                    <a:lstStyle/>
                    <a:p>
                      <a:r>
                        <a:rPr kumimoji="1" lang="en-US" altLang="ja-JP" dirty="0"/>
                        <a:t>10.</a:t>
                      </a:r>
                      <a:r>
                        <a:rPr kumimoji="1" lang="ja-JP" altLang="en-US" dirty="0"/>
                        <a:t>無料だったり返金保証があるならいろいろ試してみたい</a:t>
                      </a:r>
                    </a:p>
                  </a:txBody>
                  <a:tcPr>
                    <a:lnR w="12700" cap="flat" cmpd="sng" algn="ctr">
                      <a:solidFill>
                        <a:schemeClr val="accent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07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n-lt"/>
                          <a:ea typeface="+mn-ea"/>
                          <a:cs typeface="+mn-cs"/>
                        </a:rPr>
                        <a:t>1   2   3   4   5   </a:t>
                      </a:r>
                      <a:endParaRPr kumimoji="1" lang="ja-JP" altLang="en-US" sz="18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accent4"/>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9"/>
                  </a:ext>
                </a:extLst>
              </a:tr>
              <a:tr h="324000">
                <a:tc>
                  <a:txBody>
                    <a:bodyPr/>
                    <a:lstStyle/>
                    <a:p>
                      <a:r>
                        <a:rPr kumimoji="1" lang="en-US" altLang="ja-JP" dirty="0"/>
                        <a:t>11.</a:t>
                      </a:r>
                      <a:r>
                        <a:rPr kumimoji="1" lang="ja-JP" altLang="en-US" dirty="0"/>
                        <a:t>資格や能力アップにはお金を惜しまない</a:t>
                      </a:r>
                    </a:p>
                  </a:txBody>
                  <a:tcPr>
                    <a:lnR w="12700" cap="flat" cmpd="sng" algn="ctr">
                      <a:solidFill>
                        <a:schemeClr val="accent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07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n-lt"/>
                          <a:ea typeface="+mn-ea"/>
                          <a:cs typeface="+mn-cs"/>
                        </a:rPr>
                        <a:t>1   2   3   4   5   </a:t>
                      </a:r>
                      <a:endParaRPr kumimoji="1" lang="ja-JP" altLang="en-US" sz="18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accent4"/>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0"/>
                  </a:ext>
                </a:extLst>
              </a:tr>
              <a:tr h="324000">
                <a:tc>
                  <a:txBody>
                    <a:bodyPr/>
                    <a:lstStyle/>
                    <a:p>
                      <a:r>
                        <a:rPr kumimoji="1" lang="en-US" altLang="ja-JP" dirty="0"/>
                        <a:t>12.</a:t>
                      </a:r>
                      <a:r>
                        <a:rPr kumimoji="1" lang="ja-JP" altLang="en-US" dirty="0"/>
                        <a:t>良いと思った募金にはすぐ応じている</a:t>
                      </a:r>
                    </a:p>
                  </a:txBody>
                  <a:tcPr>
                    <a:lnR w="12700" cap="flat" cmpd="sng" algn="ctr">
                      <a:solidFill>
                        <a:schemeClr val="accent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07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n-lt"/>
                          <a:ea typeface="+mn-ea"/>
                          <a:cs typeface="+mn-cs"/>
                        </a:rPr>
                        <a:t>1   2   3   4   5   </a:t>
                      </a:r>
                      <a:endParaRPr kumimoji="1" lang="ja-JP" altLang="en-US" sz="18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accent4"/>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1"/>
                  </a:ext>
                </a:extLst>
              </a:tr>
              <a:tr h="324000">
                <a:tc>
                  <a:txBody>
                    <a:bodyPr/>
                    <a:lstStyle/>
                    <a:p>
                      <a:r>
                        <a:rPr kumimoji="1" lang="en-US" altLang="ja-JP" dirty="0"/>
                        <a:t>13.</a:t>
                      </a:r>
                      <a:r>
                        <a:rPr kumimoji="1" lang="ja-JP" altLang="en-US" dirty="0"/>
                        <a:t>欲しいものは多少のリスクがあっても手に入れる</a:t>
                      </a:r>
                    </a:p>
                  </a:txBody>
                  <a:tcPr>
                    <a:lnR w="12700" cap="flat" cmpd="sng" algn="ctr">
                      <a:solidFill>
                        <a:schemeClr val="accent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07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n-lt"/>
                          <a:ea typeface="+mn-ea"/>
                          <a:cs typeface="+mn-cs"/>
                        </a:rPr>
                        <a:t>1   2   3   4   5   </a:t>
                      </a:r>
                      <a:endParaRPr kumimoji="1" lang="ja-JP" altLang="en-US" sz="18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accent4"/>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2"/>
                  </a:ext>
                </a:extLst>
              </a:tr>
              <a:tr h="324000">
                <a:tc>
                  <a:txBody>
                    <a:bodyPr/>
                    <a:lstStyle/>
                    <a:p>
                      <a:r>
                        <a:rPr kumimoji="1" lang="en-US" altLang="ja-JP" dirty="0"/>
                        <a:t>14.</a:t>
                      </a:r>
                      <a:r>
                        <a:rPr kumimoji="1" lang="ja-JP" altLang="en-US" dirty="0"/>
                        <a:t>どんな相手からの電話でも最後まで聞く</a:t>
                      </a:r>
                    </a:p>
                  </a:txBody>
                  <a:tcPr>
                    <a:lnR w="12700" cap="flat" cmpd="sng" algn="ctr">
                      <a:solidFill>
                        <a:schemeClr val="accent4"/>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91407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n-lt"/>
                          <a:ea typeface="+mn-ea"/>
                          <a:cs typeface="+mn-cs"/>
                        </a:rPr>
                        <a:t>1   2   3   4   5   </a:t>
                      </a:r>
                      <a:endParaRPr kumimoji="1" lang="ja-JP" altLang="en-US" sz="18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accent4"/>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3"/>
                  </a:ext>
                </a:extLst>
              </a:tr>
              <a:tr h="324000">
                <a:tc>
                  <a:txBody>
                    <a:bodyPr/>
                    <a:lstStyle/>
                    <a:p>
                      <a:r>
                        <a:rPr kumimoji="1" lang="en-US" altLang="ja-JP" dirty="0"/>
                        <a:t>15.</a:t>
                      </a:r>
                      <a:r>
                        <a:rPr kumimoji="1" lang="ja-JP" altLang="en-US" dirty="0"/>
                        <a:t>試着や試飲（しいん）をしたために、つい買ってしまったことがある</a:t>
                      </a:r>
                    </a:p>
                  </a:txBody>
                  <a:tcPr>
                    <a:lnR w="12700" cap="flat" cmpd="sng" algn="ctr">
                      <a:solidFill>
                        <a:schemeClr val="accent4"/>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marL="0" marR="0" lvl="0" indent="0" algn="l" defTabSz="914070" rtl="0" eaLnBrk="1" fontAlgn="auto" latinLnBrk="0" hangingPunct="1">
                        <a:lnSpc>
                          <a:spcPct val="100000"/>
                        </a:lnSpc>
                        <a:spcBef>
                          <a:spcPts val="0"/>
                        </a:spcBef>
                        <a:spcAft>
                          <a:spcPts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mn-lt"/>
                          <a:ea typeface="+mn-ea"/>
                          <a:cs typeface="+mn-cs"/>
                        </a:rPr>
                        <a:t>1   2   3   4   5   </a:t>
                      </a:r>
                      <a:endParaRPr kumimoji="1" lang="ja-JP" altLang="en-US" sz="1800" b="0" i="0" u="none" strike="noStrike" kern="1200" cap="none" spc="0" normalizeH="0" baseline="0" noProof="0" dirty="0">
                        <a:ln>
                          <a:noFill/>
                        </a:ln>
                        <a:solidFill>
                          <a:prstClr val="black"/>
                        </a:solidFill>
                        <a:effectLst/>
                        <a:uLnTx/>
                        <a:uFillTx/>
                        <a:latin typeface="+mn-lt"/>
                        <a:ea typeface="+mn-ea"/>
                        <a:cs typeface="+mn-cs"/>
                      </a:endParaRPr>
                    </a:p>
                  </a:txBody>
                  <a:tcPr>
                    <a:lnL w="12700" cap="flat" cmpd="sng" algn="ctr">
                      <a:solidFill>
                        <a:schemeClr val="accent4"/>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14"/>
                  </a:ext>
                </a:extLst>
              </a:tr>
            </a:tbl>
          </a:graphicData>
        </a:graphic>
      </p:graphicFrame>
      <p:sp>
        <p:nvSpPr>
          <p:cNvPr id="6" name="テキスト ボックス 5"/>
          <p:cNvSpPr txBox="1"/>
          <p:nvPr/>
        </p:nvSpPr>
        <p:spPr>
          <a:xfrm>
            <a:off x="284339" y="548680"/>
            <a:ext cx="2991517" cy="507831"/>
          </a:xfrm>
          <a:prstGeom prst="rect">
            <a:avLst/>
          </a:prstGeom>
          <a:solidFill>
            <a:srgbClr val="ECF488"/>
          </a:solidFill>
        </p:spPr>
        <p:txBody>
          <a:bodyPr wrap="square" rtlCol="0">
            <a:spAutoFit/>
          </a:bodyPr>
          <a:lstStyle/>
          <a:p>
            <a:r>
              <a:rPr kumimoji="1" lang="ja-JP" altLang="en-US" sz="900" dirty="0"/>
              <a:t>　　　　　　　　　　　　　　　　　　　　　　はあく</a:t>
            </a:r>
          </a:p>
          <a:p>
            <a:r>
              <a:rPr kumimoji="1" lang="en-US" altLang="ja-JP" dirty="0"/>
              <a:t>①</a:t>
            </a:r>
            <a:r>
              <a:rPr kumimoji="1" lang="ja-JP" altLang="en-US" dirty="0"/>
              <a:t>性格の弱みを把握しよう</a:t>
            </a:r>
            <a:r>
              <a:rPr kumimoji="1" lang="en-US" altLang="ja-JP" dirty="0"/>
              <a:t>!</a:t>
            </a:r>
            <a:endParaRPr kumimoji="1" lang="ja-JP" altLang="en-US" dirty="0"/>
          </a:p>
        </p:txBody>
      </p:sp>
      <p:sp>
        <p:nvSpPr>
          <p:cNvPr id="7" name="テキスト ボックス 6"/>
          <p:cNvSpPr txBox="1"/>
          <p:nvPr/>
        </p:nvSpPr>
        <p:spPr>
          <a:xfrm>
            <a:off x="5436096" y="6581706"/>
            <a:ext cx="3312368" cy="276999"/>
          </a:xfrm>
          <a:prstGeom prst="rect">
            <a:avLst/>
          </a:prstGeom>
          <a:noFill/>
        </p:spPr>
        <p:txBody>
          <a:bodyPr wrap="square" rtlCol="0">
            <a:spAutoFit/>
          </a:bodyPr>
          <a:lstStyle/>
          <a:p>
            <a:r>
              <a:rPr kumimoji="1" lang="ja-JP" altLang="en-US" sz="1200" dirty="0"/>
              <a:t>消費者庁　パンフレット「</a:t>
            </a:r>
            <a:r>
              <a:rPr kumimoji="1" lang="en-US" altLang="ja-JP" sz="1200" dirty="0"/>
              <a:t>Attention</a:t>
            </a:r>
            <a:r>
              <a:rPr kumimoji="1" lang="ja-JP" altLang="en-US" sz="1200" dirty="0"/>
              <a:t>」より</a:t>
            </a:r>
          </a:p>
        </p:txBody>
      </p:sp>
      <p:sp>
        <p:nvSpPr>
          <p:cNvPr id="8" name="テキスト ボックス 7"/>
          <p:cNvSpPr txBox="1"/>
          <p:nvPr/>
        </p:nvSpPr>
        <p:spPr>
          <a:xfrm>
            <a:off x="2267744" y="6520151"/>
            <a:ext cx="2167381" cy="338554"/>
          </a:xfrm>
          <a:prstGeom prst="rect">
            <a:avLst/>
          </a:prstGeom>
          <a:noFill/>
        </p:spPr>
        <p:txBody>
          <a:bodyPr wrap="square" rtlCol="0">
            <a:spAutoFit/>
          </a:bodyPr>
          <a:lstStyle/>
          <a:p>
            <a:r>
              <a:rPr lang="en-US" altLang="ja-JP" sz="1600" dirty="0">
                <a:solidFill>
                  <a:srgbClr val="C9C2D1">
                    <a:shade val="50000"/>
                    <a:satMod val="200000"/>
                  </a:srgbClr>
                </a:solidFill>
                <a:latin typeface="ＭＳ ゴシック" panose="020B0609070205080204" pitchFamily="49" charset="-128"/>
                <a:ea typeface="ＭＳ ゴシック" panose="020B0609070205080204" pitchFamily="49" charset="-128"/>
              </a:rPr>
              <a:t>©</a:t>
            </a:r>
            <a:r>
              <a:rPr lang="en-US" altLang="ja-JP" sz="1100" dirty="0">
                <a:solidFill>
                  <a:srgbClr val="C9C2D1">
                    <a:shade val="50000"/>
                    <a:satMod val="200000"/>
                  </a:srgbClr>
                </a:solidFill>
                <a:latin typeface="ＭＳ ゴシック" panose="020B0609070205080204" pitchFamily="49" charset="-128"/>
                <a:ea typeface="ＭＳ ゴシック" panose="020B0609070205080204" pitchFamily="49" charset="-128"/>
              </a:rPr>
              <a:t>2020</a:t>
            </a:r>
            <a:r>
              <a:rPr lang="ja-JP" altLang="en-US" sz="1100" dirty="0">
                <a:solidFill>
                  <a:srgbClr val="C9C2D1">
                    <a:shade val="50000"/>
                    <a:satMod val="200000"/>
                  </a:srgbClr>
                </a:solidFill>
                <a:latin typeface="ＭＳ ゴシック" panose="020B0609070205080204" pitchFamily="49" charset="-128"/>
                <a:ea typeface="ＭＳ ゴシック" panose="020B0609070205080204" pitchFamily="49" charset="-128"/>
              </a:rPr>
              <a:t>滋賀県消費生活センター</a:t>
            </a:r>
          </a:p>
        </p:txBody>
      </p:sp>
    </p:spTree>
    <p:extLst>
      <p:ext uri="{BB962C8B-B14F-4D97-AF65-F5344CB8AC3E}">
        <p14:creationId xmlns:p14="http://schemas.microsoft.com/office/powerpoint/2010/main" val="12115328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2689"/>
            <a:ext cx="9144000" cy="98072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4000" dirty="0">
                <a:solidFill>
                  <a:prstClr val="black"/>
                </a:solidFill>
                <a:latin typeface="HGPｺﾞｼｯｸE" panose="020B0900000000000000" pitchFamily="50" charset="-128"/>
                <a:ea typeface="HGPｺﾞｼｯｸE" panose="020B0900000000000000" pitchFamily="50" charset="-128"/>
              </a:rPr>
              <a:t>テーマ⑥</a:t>
            </a: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4000" dirty="0">
                <a:solidFill>
                  <a:prstClr val="black"/>
                </a:solidFill>
                <a:latin typeface="HGPｺﾞｼｯｸE" panose="020B0900000000000000" pitchFamily="50" charset="-128"/>
                <a:ea typeface="HGPｺﾞｼｯｸE" panose="020B0900000000000000" pitchFamily="50" charset="-128"/>
              </a:rPr>
              <a:t>「買い物は投票</a:t>
            </a: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4000" dirty="0">
                <a:solidFill>
                  <a:prstClr val="black"/>
                </a:solidFill>
                <a:latin typeface="HGPｺﾞｼｯｸE" panose="020B0900000000000000" pitchFamily="50" charset="-128"/>
                <a:ea typeface="HGPｺﾞｼｯｸE" panose="020B0900000000000000" pitchFamily="50" charset="-128"/>
              </a:rPr>
              <a:t>」</a:t>
            </a:r>
            <a:endParaRPr lang="en-US" altLang="ja-JP" sz="4000" dirty="0">
              <a:solidFill>
                <a:prstClr val="black"/>
              </a:solidFill>
              <a:latin typeface="HGPｺﾞｼｯｸE" panose="020B0900000000000000" pitchFamily="50" charset="-128"/>
              <a:ea typeface="HGPｺﾞｼｯｸE" panose="020B0900000000000000" pitchFamily="50" charset="-128"/>
            </a:endParaRPr>
          </a:p>
        </p:txBody>
      </p:sp>
      <p:grpSp>
        <p:nvGrpSpPr>
          <p:cNvPr id="2" name="グループ化 1"/>
          <p:cNvGrpSpPr/>
          <p:nvPr/>
        </p:nvGrpSpPr>
        <p:grpSpPr>
          <a:xfrm>
            <a:off x="115888" y="1199636"/>
            <a:ext cx="8790940" cy="2655912"/>
            <a:chOff x="115888" y="1199636"/>
            <a:chExt cx="8790940" cy="2655912"/>
          </a:xfrm>
        </p:grpSpPr>
        <p:grpSp>
          <p:nvGrpSpPr>
            <p:cNvPr id="9" name="グループ化 8"/>
            <p:cNvGrpSpPr/>
            <p:nvPr/>
          </p:nvGrpSpPr>
          <p:grpSpPr>
            <a:xfrm>
              <a:off x="4658356" y="1199636"/>
              <a:ext cx="4248472" cy="2592288"/>
              <a:chOff x="179512" y="1268760"/>
              <a:chExt cx="4248472" cy="2592288"/>
            </a:xfrm>
          </p:grpSpPr>
          <p:sp>
            <p:nvSpPr>
              <p:cNvPr id="5" name="角丸四角形 4"/>
              <p:cNvSpPr/>
              <p:nvPr/>
            </p:nvSpPr>
            <p:spPr>
              <a:xfrm>
                <a:off x="179512" y="1268760"/>
                <a:ext cx="4248472" cy="2592288"/>
              </a:xfrm>
              <a:prstGeom prst="roundRect">
                <a:avLst/>
              </a:prstGeom>
              <a:solidFill>
                <a:schemeClr val="accent6">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角丸四角形吹き出し 5"/>
              <p:cNvSpPr/>
              <p:nvPr/>
            </p:nvSpPr>
            <p:spPr>
              <a:xfrm>
                <a:off x="2110263" y="1412776"/>
                <a:ext cx="2101697" cy="726715"/>
              </a:xfrm>
              <a:prstGeom prst="wedgeRoundRectCallout">
                <a:avLst>
                  <a:gd name="adj1" fmla="val -39540"/>
                  <a:gd name="adj2" fmla="val 114867"/>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売っているお店は</a:t>
                </a:r>
                <a:endParaRPr lang="en-US" altLang="ja-JP" sz="1600" dirty="0">
                  <a:solidFill>
                    <a:prstClr val="black"/>
                  </a:solidFill>
                </a:endParaRPr>
              </a:p>
              <a:p>
                <a:pPr algn="ctr"/>
                <a:r>
                  <a:rPr lang="ja-JP" altLang="en-US" sz="1600" dirty="0">
                    <a:solidFill>
                      <a:prstClr val="black"/>
                    </a:solidFill>
                  </a:rPr>
                  <a:t>どんなところかな</a:t>
                </a:r>
                <a:r>
                  <a:rPr lang="en-US" altLang="ja-JP" sz="1600" dirty="0">
                    <a:solidFill>
                      <a:prstClr val="black"/>
                    </a:solidFill>
                  </a:rPr>
                  <a:t>?</a:t>
                </a:r>
              </a:p>
            </p:txBody>
          </p:sp>
          <p:sp>
            <p:nvSpPr>
              <p:cNvPr id="13" name="角丸四角形吹き出し 12"/>
              <p:cNvSpPr/>
              <p:nvPr/>
            </p:nvSpPr>
            <p:spPr>
              <a:xfrm>
                <a:off x="319959" y="1520788"/>
                <a:ext cx="1573397" cy="1237406"/>
              </a:xfrm>
              <a:prstGeom prst="wedgeRoundRectCallout">
                <a:avLst>
                  <a:gd name="adj1" fmla="val 36014"/>
                  <a:gd name="adj2" fmla="val 8287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機能や価格はどうか</a:t>
                </a:r>
                <a:r>
                  <a:rPr lang="ja-JP" altLang="en-US" sz="1600" dirty="0" err="1">
                    <a:solidFill>
                      <a:prstClr val="black"/>
                    </a:solidFill>
                  </a:rPr>
                  <a:t>な</a:t>
                </a:r>
                <a:r>
                  <a:rPr lang="en-US" altLang="ja-JP" sz="1600" dirty="0">
                    <a:solidFill>
                      <a:prstClr val="black"/>
                    </a:solidFill>
                  </a:rPr>
                  <a:t>?</a:t>
                </a:r>
                <a:endParaRPr lang="ja-JP" altLang="en-US" sz="1600" dirty="0">
                  <a:solidFill>
                    <a:prstClr val="black"/>
                  </a:solidFill>
                </a:endParaRPr>
              </a:p>
              <a:p>
                <a:pPr algn="ctr"/>
                <a:r>
                  <a:rPr lang="ja-JP" altLang="en-US" sz="1600" dirty="0">
                    <a:solidFill>
                      <a:prstClr val="black"/>
                    </a:solidFill>
                  </a:rPr>
                  <a:t>安全性は</a:t>
                </a:r>
              </a:p>
              <a:p>
                <a:pPr algn="ctr"/>
                <a:r>
                  <a:rPr lang="ja-JP" altLang="en-US" sz="1600" dirty="0">
                    <a:solidFill>
                      <a:prstClr val="black"/>
                    </a:solidFill>
                  </a:rPr>
                  <a:t>大丈夫かな</a:t>
                </a:r>
                <a:r>
                  <a:rPr lang="en-US" altLang="ja-JP" sz="1600" dirty="0">
                    <a:solidFill>
                      <a:prstClr val="black"/>
                    </a:solidFill>
                  </a:rPr>
                  <a:t>?</a:t>
                </a:r>
              </a:p>
            </p:txBody>
          </p:sp>
          <p:sp>
            <p:nvSpPr>
              <p:cNvPr id="8" name="テキスト ボックス 7"/>
              <p:cNvSpPr txBox="1"/>
              <p:nvPr/>
            </p:nvSpPr>
            <p:spPr>
              <a:xfrm>
                <a:off x="3923928" y="3360621"/>
                <a:ext cx="288032" cy="369332"/>
              </a:xfrm>
              <a:prstGeom prst="rect">
                <a:avLst/>
              </a:prstGeom>
              <a:noFill/>
            </p:spPr>
            <p:txBody>
              <a:bodyPr wrap="square" rtlCol="0">
                <a:spAutoFit/>
              </a:bodyPr>
              <a:lstStyle/>
              <a:p>
                <a:r>
                  <a:rPr lang="ja-JP" altLang="en-US" dirty="0">
                    <a:solidFill>
                      <a:prstClr val="black"/>
                    </a:solidFill>
                  </a:rPr>
                  <a:t>②</a:t>
                </a:r>
              </a:p>
            </p:txBody>
          </p:sp>
        </p:grpSp>
        <p:grpSp>
          <p:nvGrpSpPr>
            <p:cNvPr id="17" name="グループ化 16"/>
            <p:cNvGrpSpPr/>
            <p:nvPr/>
          </p:nvGrpSpPr>
          <p:grpSpPr>
            <a:xfrm>
              <a:off x="115888" y="1263260"/>
              <a:ext cx="4248472" cy="2592288"/>
              <a:chOff x="179512" y="1268760"/>
              <a:chExt cx="4248472" cy="2592288"/>
            </a:xfrm>
          </p:grpSpPr>
          <p:sp>
            <p:nvSpPr>
              <p:cNvPr id="19" name="角丸四角形 18"/>
              <p:cNvSpPr/>
              <p:nvPr/>
            </p:nvSpPr>
            <p:spPr>
              <a:xfrm>
                <a:off x="179512" y="1268760"/>
                <a:ext cx="4248472" cy="2592288"/>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角丸四角形吹き出し 22"/>
              <p:cNvSpPr/>
              <p:nvPr/>
            </p:nvSpPr>
            <p:spPr>
              <a:xfrm>
                <a:off x="2043336" y="1412776"/>
                <a:ext cx="2168624" cy="1088504"/>
              </a:xfrm>
              <a:prstGeom prst="wedgeRoundRectCallout">
                <a:avLst>
                  <a:gd name="adj1" fmla="val -13609"/>
                  <a:gd name="adj2" fmla="val 67443"/>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どんなのに</a:t>
                </a:r>
              </a:p>
              <a:p>
                <a:pPr algn="ctr"/>
                <a:r>
                  <a:rPr lang="ja-JP" altLang="en-US" sz="1600" dirty="0">
                    <a:solidFill>
                      <a:prstClr val="black"/>
                    </a:solidFill>
                  </a:rPr>
                  <a:t>しようかな</a:t>
                </a:r>
                <a:r>
                  <a:rPr lang="en-US" altLang="ja-JP" sz="1600" dirty="0">
                    <a:solidFill>
                      <a:prstClr val="black"/>
                    </a:solidFill>
                  </a:rPr>
                  <a:t>!</a:t>
                </a:r>
                <a:endParaRPr lang="ja-JP" altLang="en-US" sz="1600" dirty="0">
                  <a:solidFill>
                    <a:prstClr val="black"/>
                  </a:solidFill>
                </a:endParaRPr>
              </a:p>
              <a:p>
                <a:pPr algn="ctr"/>
                <a:r>
                  <a:rPr lang="ja-JP" altLang="en-US" sz="1600" dirty="0">
                    <a:solidFill>
                      <a:prstClr val="black"/>
                    </a:solidFill>
                  </a:rPr>
                  <a:t>どうやって選ぼうかな</a:t>
                </a:r>
                <a:endParaRPr lang="en-US" altLang="ja-JP" sz="1600" dirty="0">
                  <a:solidFill>
                    <a:prstClr val="black"/>
                  </a:solidFill>
                </a:endParaRPr>
              </a:p>
            </p:txBody>
          </p:sp>
          <p:sp>
            <p:nvSpPr>
              <p:cNvPr id="24" name="角丸四角形吹き出し 23"/>
              <p:cNvSpPr/>
              <p:nvPr/>
            </p:nvSpPr>
            <p:spPr>
              <a:xfrm>
                <a:off x="308194" y="1457164"/>
                <a:ext cx="1519118" cy="537176"/>
              </a:xfrm>
              <a:prstGeom prst="wedgeRoundRectCallout">
                <a:avLst>
                  <a:gd name="adj1" fmla="val -9732"/>
                  <a:gd name="adj2" fmla="val 9739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新しい自転車</a:t>
                </a:r>
              </a:p>
            </p:txBody>
          </p:sp>
          <p:sp>
            <p:nvSpPr>
              <p:cNvPr id="26" name="テキスト ボックス 25"/>
              <p:cNvSpPr txBox="1"/>
              <p:nvPr/>
            </p:nvSpPr>
            <p:spPr>
              <a:xfrm>
                <a:off x="3923928" y="3360621"/>
                <a:ext cx="288032" cy="369332"/>
              </a:xfrm>
              <a:prstGeom prst="rect">
                <a:avLst/>
              </a:prstGeom>
              <a:noFill/>
            </p:spPr>
            <p:txBody>
              <a:bodyPr wrap="square" rtlCol="0">
                <a:spAutoFit/>
              </a:bodyPr>
              <a:lstStyle/>
              <a:p>
                <a:r>
                  <a:rPr lang="ja-JP" altLang="en-US" dirty="0">
                    <a:solidFill>
                      <a:prstClr val="black"/>
                    </a:solidFill>
                  </a:rPr>
                  <a:t>①</a:t>
                </a:r>
              </a:p>
            </p:txBody>
          </p:sp>
        </p:grpSp>
      </p:grpSp>
      <p:sp>
        <p:nvSpPr>
          <p:cNvPr id="7" name="円/楕円 6"/>
          <p:cNvSpPr/>
          <p:nvPr/>
        </p:nvSpPr>
        <p:spPr>
          <a:xfrm>
            <a:off x="2331794" y="2793848"/>
            <a:ext cx="1318704" cy="980728"/>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4" name="Picture 2" descr="F:\消費生活センター　消費者教育\イラストいろいろ\butsuyoku_ma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2307226"/>
            <a:ext cx="1647800" cy="148268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5" descr="F:\消費生活センター　消費者教育\イラストいろいろ\pose_necchuu_computer_man.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83627" y="2772544"/>
            <a:ext cx="1041143" cy="1041143"/>
          </a:xfrm>
          <a:prstGeom prst="rect">
            <a:avLst/>
          </a:prstGeom>
          <a:noFill/>
          <a:extLst>
            <a:ext uri="{909E8E84-426E-40DD-AFC4-6F175D3DCCD1}">
              <a14:hiddenFill xmlns:a14="http://schemas.microsoft.com/office/drawing/2010/main">
                <a:solidFill>
                  <a:srgbClr val="FFFFFF"/>
                </a:solidFill>
              </a14:hiddenFill>
            </a:ext>
          </a:extLst>
        </p:spPr>
      </p:pic>
      <p:sp>
        <p:nvSpPr>
          <p:cNvPr id="49" name="角丸四角形吹き出し 48"/>
          <p:cNvSpPr/>
          <p:nvPr/>
        </p:nvSpPr>
        <p:spPr>
          <a:xfrm>
            <a:off x="7402295" y="2309878"/>
            <a:ext cx="1387641" cy="726715"/>
          </a:xfrm>
          <a:prstGeom prst="wedgeRoundRectCallout">
            <a:avLst>
              <a:gd name="adj1" fmla="val -75234"/>
              <a:gd name="adj2" fmla="val 51954"/>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支払方法はどうか</a:t>
            </a:r>
            <a:r>
              <a:rPr lang="ja-JP" altLang="en-US" sz="1600" dirty="0" err="1">
                <a:solidFill>
                  <a:prstClr val="black"/>
                </a:solidFill>
              </a:rPr>
              <a:t>な</a:t>
            </a:r>
            <a:r>
              <a:rPr lang="en-US" altLang="ja-JP" sz="1600" dirty="0">
                <a:solidFill>
                  <a:prstClr val="black"/>
                </a:solidFill>
              </a:rPr>
              <a:t>?</a:t>
            </a:r>
          </a:p>
        </p:txBody>
      </p:sp>
      <p:sp>
        <p:nvSpPr>
          <p:cNvPr id="41" name="角丸四角形 40"/>
          <p:cNvSpPr/>
          <p:nvPr/>
        </p:nvSpPr>
        <p:spPr>
          <a:xfrm>
            <a:off x="547936" y="4293096"/>
            <a:ext cx="8142868" cy="21602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800" dirty="0">
              <a:solidFill>
                <a:srgbClr val="FF0000"/>
              </a:solidFill>
            </a:endParaRPr>
          </a:p>
          <a:p>
            <a:r>
              <a:rPr lang="en-US" altLang="ja-JP" sz="2800" dirty="0">
                <a:solidFill>
                  <a:srgbClr val="FF0000"/>
                </a:solidFill>
              </a:rPr>
              <a:t>【</a:t>
            </a:r>
            <a:r>
              <a:rPr lang="ja-JP" altLang="en-US" sz="2800" dirty="0">
                <a:solidFill>
                  <a:srgbClr val="FF0000"/>
                </a:solidFill>
              </a:rPr>
              <a:t>「自分の行動」を振り返ってみましょう</a:t>
            </a:r>
            <a:r>
              <a:rPr kumimoji="1" lang="en-US" altLang="ja-JP" sz="2800" dirty="0">
                <a:solidFill>
                  <a:srgbClr val="FF0000"/>
                </a:solidFill>
              </a:rPr>
              <a:t>】</a:t>
            </a:r>
          </a:p>
          <a:p>
            <a:r>
              <a:rPr lang="ja-JP" altLang="en-US" sz="2800" dirty="0">
                <a:solidFill>
                  <a:schemeClr val="tx1"/>
                </a:solidFill>
              </a:rPr>
              <a:t>   ◎「消費者」の視点で、考えてみましょう。</a:t>
            </a:r>
          </a:p>
          <a:p>
            <a:r>
              <a:rPr kumimoji="1" lang="ja-JP" altLang="en-US" sz="2800" dirty="0">
                <a:solidFill>
                  <a:schemeClr val="tx1"/>
                </a:solidFill>
              </a:rPr>
              <a:t>   ■どんな意識・関心を持つとよいでしょうか</a:t>
            </a:r>
            <a:r>
              <a:rPr kumimoji="1" lang="en-US" altLang="ja-JP" sz="2800" dirty="0">
                <a:solidFill>
                  <a:schemeClr val="tx1"/>
                </a:solidFill>
              </a:rPr>
              <a:t>?</a:t>
            </a:r>
          </a:p>
          <a:p>
            <a:r>
              <a:rPr lang="ja-JP" altLang="en-US" sz="2800" dirty="0">
                <a:solidFill>
                  <a:schemeClr val="tx1"/>
                </a:solidFill>
              </a:rPr>
              <a:t>   ■買い物は社会にどんな影響を与えるでしょうか</a:t>
            </a:r>
            <a:r>
              <a:rPr lang="en-US" altLang="ja-JP" sz="2800" dirty="0">
                <a:solidFill>
                  <a:schemeClr val="tx1"/>
                </a:solidFill>
              </a:rPr>
              <a:t>?</a:t>
            </a:r>
            <a:endParaRPr kumimoji="1" lang="ja-JP" altLang="en-US" sz="2800" dirty="0">
              <a:solidFill>
                <a:schemeClr val="tx1"/>
              </a:solidFill>
            </a:endParaRPr>
          </a:p>
          <a:p>
            <a:endParaRPr kumimoji="1" lang="en-US" altLang="ja-JP" dirty="0">
              <a:solidFill>
                <a:schemeClr val="tx1"/>
              </a:solidFill>
            </a:endParaRPr>
          </a:p>
          <a:p>
            <a:endParaRPr kumimoji="1" lang="ja-JP" altLang="en-US" dirty="0">
              <a:solidFill>
                <a:schemeClr val="tx1"/>
              </a:solidFill>
            </a:endParaRPr>
          </a:p>
        </p:txBody>
      </p:sp>
      <p:pic>
        <p:nvPicPr>
          <p:cNvPr id="20" name="Picture 2" descr="ファットバイクのイラスト（自転車）"/>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62521" y="2878204"/>
            <a:ext cx="857250" cy="857250"/>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p:cNvSpPr txBox="1"/>
          <p:nvPr/>
        </p:nvSpPr>
        <p:spPr>
          <a:xfrm>
            <a:off x="5572970" y="6453336"/>
            <a:ext cx="2167381" cy="338554"/>
          </a:xfrm>
          <a:prstGeom prst="rect">
            <a:avLst/>
          </a:prstGeom>
          <a:noFill/>
        </p:spPr>
        <p:txBody>
          <a:bodyPr wrap="square" rtlCol="0">
            <a:spAutoFit/>
          </a:bodyPr>
          <a:lstStyle/>
          <a:p>
            <a:r>
              <a:rPr lang="en-US" altLang="ja-JP" sz="1600" dirty="0">
                <a:solidFill>
                  <a:srgbClr val="C9C2D1">
                    <a:shade val="50000"/>
                    <a:satMod val="200000"/>
                  </a:srgbClr>
                </a:solidFill>
                <a:latin typeface="ＭＳ ゴシック" panose="020B0609070205080204" pitchFamily="49" charset="-128"/>
                <a:ea typeface="ＭＳ ゴシック" panose="020B0609070205080204" pitchFamily="49" charset="-128"/>
              </a:rPr>
              <a:t>©</a:t>
            </a:r>
            <a:r>
              <a:rPr lang="en-US" altLang="ja-JP" sz="1100" dirty="0">
                <a:solidFill>
                  <a:srgbClr val="C9C2D1">
                    <a:shade val="50000"/>
                    <a:satMod val="200000"/>
                  </a:srgbClr>
                </a:solidFill>
                <a:latin typeface="ＭＳ ゴシック" panose="020B0609070205080204" pitchFamily="49" charset="-128"/>
                <a:ea typeface="ＭＳ ゴシック" panose="020B0609070205080204" pitchFamily="49" charset="-128"/>
              </a:rPr>
              <a:t>2020</a:t>
            </a:r>
            <a:r>
              <a:rPr lang="ja-JP" altLang="en-US" sz="1100" dirty="0">
                <a:solidFill>
                  <a:srgbClr val="C9C2D1">
                    <a:shade val="50000"/>
                    <a:satMod val="200000"/>
                  </a:srgbClr>
                </a:solidFill>
                <a:latin typeface="ＭＳ ゴシック" panose="020B0609070205080204" pitchFamily="49" charset="-128"/>
                <a:ea typeface="ＭＳ ゴシック" panose="020B0609070205080204" pitchFamily="49" charset="-128"/>
              </a:rPr>
              <a:t>滋賀県消費生活センター</a:t>
            </a:r>
          </a:p>
        </p:txBody>
      </p:sp>
    </p:spTree>
    <p:extLst>
      <p:ext uri="{BB962C8B-B14F-4D97-AF65-F5344CB8AC3E}">
        <p14:creationId xmlns:p14="http://schemas.microsoft.com/office/powerpoint/2010/main" val="23550766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 4"/>
          <p:cNvGraphicFramePr>
            <a:graphicFrameLocks noGrp="1"/>
          </p:cNvGraphicFramePr>
          <p:nvPr>
            <p:extLst>
              <p:ext uri="{D42A27DB-BD31-4B8C-83A1-F6EECF244321}">
                <p14:modId xmlns:p14="http://schemas.microsoft.com/office/powerpoint/2010/main" val="4022604449"/>
              </p:ext>
            </p:extLst>
          </p:nvPr>
        </p:nvGraphicFramePr>
        <p:xfrm>
          <a:off x="395535" y="1196753"/>
          <a:ext cx="8424937" cy="5454445"/>
        </p:xfrm>
        <a:graphic>
          <a:graphicData uri="http://schemas.openxmlformats.org/drawingml/2006/table">
            <a:tbl>
              <a:tblPr firstRow="1" bandRow="1">
                <a:tableStyleId>{69CF1AB2-1976-4502-BF36-3FF5EA218861}</a:tableStyleId>
              </a:tblPr>
              <a:tblGrid>
                <a:gridCol w="1512169">
                  <a:extLst>
                    <a:ext uri="{9D8B030D-6E8A-4147-A177-3AD203B41FA5}">
                      <a16:colId xmlns:a16="http://schemas.microsoft.com/office/drawing/2014/main" val="20000"/>
                    </a:ext>
                  </a:extLst>
                </a:gridCol>
                <a:gridCol w="684076">
                  <a:extLst>
                    <a:ext uri="{9D8B030D-6E8A-4147-A177-3AD203B41FA5}">
                      <a16:colId xmlns:a16="http://schemas.microsoft.com/office/drawing/2014/main" val="20001"/>
                    </a:ext>
                  </a:extLst>
                </a:gridCol>
                <a:gridCol w="684076">
                  <a:extLst>
                    <a:ext uri="{9D8B030D-6E8A-4147-A177-3AD203B41FA5}">
                      <a16:colId xmlns:a16="http://schemas.microsoft.com/office/drawing/2014/main" val="20002"/>
                    </a:ext>
                  </a:extLst>
                </a:gridCol>
                <a:gridCol w="684076">
                  <a:extLst>
                    <a:ext uri="{9D8B030D-6E8A-4147-A177-3AD203B41FA5}">
                      <a16:colId xmlns:a16="http://schemas.microsoft.com/office/drawing/2014/main" val="20003"/>
                    </a:ext>
                  </a:extLst>
                </a:gridCol>
                <a:gridCol w="684076">
                  <a:extLst>
                    <a:ext uri="{9D8B030D-6E8A-4147-A177-3AD203B41FA5}">
                      <a16:colId xmlns:a16="http://schemas.microsoft.com/office/drawing/2014/main" val="20004"/>
                    </a:ext>
                  </a:extLst>
                </a:gridCol>
                <a:gridCol w="684076">
                  <a:extLst>
                    <a:ext uri="{9D8B030D-6E8A-4147-A177-3AD203B41FA5}">
                      <a16:colId xmlns:a16="http://schemas.microsoft.com/office/drawing/2014/main" val="20005"/>
                    </a:ext>
                  </a:extLst>
                </a:gridCol>
                <a:gridCol w="684076">
                  <a:extLst>
                    <a:ext uri="{9D8B030D-6E8A-4147-A177-3AD203B41FA5}">
                      <a16:colId xmlns:a16="http://schemas.microsoft.com/office/drawing/2014/main" val="20006"/>
                    </a:ext>
                  </a:extLst>
                </a:gridCol>
                <a:gridCol w="2808312">
                  <a:extLst>
                    <a:ext uri="{9D8B030D-6E8A-4147-A177-3AD203B41FA5}">
                      <a16:colId xmlns:a16="http://schemas.microsoft.com/office/drawing/2014/main" val="20007"/>
                    </a:ext>
                  </a:extLst>
                </a:gridCol>
              </a:tblGrid>
              <a:tr h="406494">
                <a:tc>
                  <a:txBody>
                    <a:bodyPr/>
                    <a:lstStyle/>
                    <a:p>
                      <a:r>
                        <a:rPr kumimoji="1" lang="ja-JP" altLang="en-US" dirty="0"/>
                        <a:t>◆課題</a:t>
                      </a:r>
                      <a:endParaRPr kumimoji="1" lang="ja-JP" altLang="en-US" dirty="0">
                        <a:latin typeface="HG丸ｺﾞｼｯｸM-PRO" pitchFamily="50" charset="-128"/>
                        <a:ea typeface="HG丸ｺﾞｼｯｸM-PRO" pitchFamily="50" charset="-128"/>
                      </a:endParaRPr>
                    </a:p>
                  </a:txBody>
                  <a:tcPr/>
                </a:tc>
                <a:tc gridSpan="6">
                  <a:txBody>
                    <a:bodyPr/>
                    <a:lstStyle/>
                    <a:p>
                      <a:r>
                        <a:rPr kumimoji="1" lang="ja-JP" altLang="en-US" dirty="0"/>
                        <a:t>◆　あなたはどう考えますか</a:t>
                      </a:r>
                      <a:endParaRPr kumimoji="1" lang="ja-JP" altLang="en-US" dirty="0">
                        <a:latin typeface="HG丸ｺﾞｼｯｸM-PRO" pitchFamily="50" charset="-128"/>
                        <a:ea typeface="HG丸ｺﾞｼｯｸM-PRO" pitchFamily="50" charset="-128"/>
                      </a:endParaRP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r>
                        <a:rPr kumimoji="1" lang="ja-JP" altLang="en-US" dirty="0"/>
                        <a:t>◆　意見交換・情報交換</a:t>
                      </a:r>
                      <a:endParaRPr kumimoji="1" lang="ja-JP" altLang="en-US" dirty="0">
                        <a:latin typeface="HG丸ｺﾞｼｯｸM-PRO" pitchFamily="50" charset="-128"/>
                        <a:ea typeface="HG丸ｺﾞｼｯｸM-PRO" pitchFamily="50" charset="-128"/>
                      </a:endParaRPr>
                    </a:p>
                  </a:txBody>
                  <a:tcPr/>
                </a:tc>
                <a:extLst>
                  <a:ext uri="{0D108BD9-81ED-4DB2-BD59-A6C34878D82A}">
                    <a16:rowId xmlns:a16="http://schemas.microsoft.com/office/drawing/2014/main" val="10000"/>
                  </a:ext>
                </a:extLst>
              </a:tr>
              <a:tr h="403353">
                <a:tc rowSpan="2">
                  <a:txBody>
                    <a:bodyPr/>
                    <a:lstStyle/>
                    <a:p>
                      <a:r>
                        <a:rPr kumimoji="1" lang="ja-JP" altLang="en-US" sz="1600" dirty="0"/>
                        <a:t>①情報の整理のポイントは</a:t>
                      </a:r>
                      <a:r>
                        <a:rPr kumimoji="1" lang="en-US" altLang="ja-JP" sz="1600" dirty="0"/>
                        <a:t>?</a:t>
                      </a:r>
                    </a:p>
                    <a:p>
                      <a:endParaRPr kumimoji="1" lang="ja-JP" altLang="en-US" sz="1600" dirty="0">
                        <a:latin typeface="HG丸ｺﾞｼｯｸM-PRO" pitchFamily="50" charset="-128"/>
                        <a:ea typeface="HG丸ｺﾞｼｯｸM-PRO" pitchFamily="50" charset="-128"/>
                      </a:endParaRPr>
                    </a:p>
                  </a:txBody>
                  <a:tcPr anchor="ctr"/>
                </a:tc>
                <a:tc>
                  <a:txBody>
                    <a:bodyPr/>
                    <a:lstStyle/>
                    <a:p>
                      <a:r>
                        <a:rPr kumimoji="1" lang="ja-JP" altLang="en-US" sz="1200" dirty="0">
                          <a:latin typeface="HG丸ｺﾞｼｯｸM-PRO" pitchFamily="50" charset="-128"/>
                          <a:ea typeface="HG丸ｺﾞｼｯｸM-PRO" pitchFamily="50" charset="-128"/>
                        </a:rPr>
                        <a:t>品物</a:t>
                      </a:r>
                    </a:p>
                  </a:txBody>
                  <a:tcPr>
                    <a:lnR w="6350" cap="flat" cmpd="sng" algn="ctr">
                      <a:solidFill>
                        <a:schemeClr val="tx2">
                          <a:lumMod val="60000"/>
                          <a:lumOff val="40000"/>
                        </a:schemeClr>
                      </a:solidFill>
                      <a:prstDash val="solid"/>
                      <a:round/>
                      <a:headEnd type="none" w="med" len="med"/>
                      <a:tailEnd type="none" w="med" len="med"/>
                    </a:lnR>
                    <a:lnB w="635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200" dirty="0">
                          <a:latin typeface="HG丸ｺﾞｼｯｸM-PRO" pitchFamily="50" charset="-128"/>
                          <a:ea typeface="HG丸ｺﾞｼｯｸM-PRO" pitchFamily="50" charset="-128"/>
                        </a:rPr>
                        <a:t>購入</a:t>
                      </a:r>
                    </a:p>
                    <a:p>
                      <a:r>
                        <a:rPr kumimoji="1" lang="ja-JP" altLang="en-US" sz="1200" dirty="0">
                          <a:latin typeface="HG丸ｺﾞｼｯｸM-PRO" pitchFamily="50" charset="-128"/>
                          <a:ea typeface="HG丸ｺﾞｼｯｸM-PRO" pitchFamily="50" charset="-128"/>
                        </a:rPr>
                        <a:t>方法</a:t>
                      </a: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B w="635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200" dirty="0">
                          <a:latin typeface="HG丸ｺﾞｼｯｸM-PRO" pitchFamily="50" charset="-128"/>
                          <a:ea typeface="HG丸ｺﾞｼｯｸM-PRO" pitchFamily="50" charset="-128"/>
                        </a:rPr>
                        <a:t>品質</a:t>
                      </a:r>
                    </a:p>
                    <a:p>
                      <a:r>
                        <a:rPr kumimoji="1" lang="ja-JP" altLang="en-US" sz="1200" dirty="0">
                          <a:latin typeface="HG丸ｺﾞｼｯｸM-PRO" pitchFamily="50" charset="-128"/>
                          <a:ea typeface="HG丸ｺﾞｼｯｸM-PRO" pitchFamily="50" charset="-128"/>
                        </a:rPr>
                        <a:t>機能</a:t>
                      </a: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B w="635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200" dirty="0">
                          <a:latin typeface="HG丸ｺﾞｼｯｸM-PRO" pitchFamily="50" charset="-128"/>
                          <a:ea typeface="HG丸ｺﾞｼｯｸM-PRO" pitchFamily="50" charset="-128"/>
                        </a:rPr>
                        <a:t>価格</a:t>
                      </a: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B w="635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200" dirty="0">
                          <a:latin typeface="HG丸ｺﾞｼｯｸM-PRO" pitchFamily="50" charset="-128"/>
                          <a:ea typeface="HG丸ｺﾞｼｯｸM-PRO" pitchFamily="50" charset="-128"/>
                        </a:rPr>
                        <a:t>ｱﾌﾀｰ</a:t>
                      </a:r>
                    </a:p>
                    <a:p>
                      <a:r>
                        <a:rPr kumimoji="1" lang="ja-JP" altLang="en-US" sz="1200" dirty="0">
                          <a:latin typeface="HG丸ｺﾞｼｯｸM-PRO" pitchFamily="50" charset="-128"/>
                          <a:ea typeface="HG丸ｺﾞｼｯｸM-PRO" pitchFamily="50" charset="-128"/>
                        </a:rPr>
                        <a:t>ｻｰﾋﾞｽ</a:t>
                      </a: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B w="6350" cap="flat" cmpd="sng" algn="ctr">
                      <a:solidFill>
                        <a:schemeClr val="tx2">
                          <a:lumMod val="60000"/>
                          <a:lumOff val="40000"/>
                        </a:schemeClr>
                      </a:solidFill>
                      <a:prstDash val="solid"/>
                      <a:round/>
                      <a:headEnd type="none" w="med" len="med"/>
                      <a:tailEnd type="none" w="med" len="med"/>
                    </a:lnB>
                  </a:tcPr>
                </a:tc>
                <a:tc>
                  <a:txBody>
                    <a:bodyPr/>
                    <a:lstStyle/>
                    <a:p>
                      <a:r>
                        <a:rPr kumimoji="1" lang="ja-JP" altLang="en-US" sz="1200" dirty="0">
                          <a:latin typeface="HG丸ｺﾞｼｯｸM-PRO" pitchFamily="50" charset="-128"/>
                          <a:ea typeface="HG丸ｺﾞｼｯｸM-PRO" pitchFamily="50" charset="-128"/>
                        </a:rPr>
                        <a:t>環境への配慮</a:t>
                      </a:r>
                    </a:p>
                  </a:txBody>
                  <a:tcPr>
                    <a:lnL w="6350" cap="flat" cmpd="sng" algn="ctr">
                      <a:solidFill>
                        <a:schemeClr val="tx2">
                          <a:lumMod val="60000"/>
                          <a:lumOff val="40000"/>
                        </a:schemeClr>
                      </a:solidFill>
                      <a:prstDash val="solid"/>
                      <a:round/>
                      <a:headEnd type="none" w="med" len="med"/>
                      <a:tailEnd type="none" w="med" len="med"/>
                    </a:lnL>
                    <a:lnB w="6350" cap="flat" cmpd="sng" algn="ctr">
                      <a:solidFill>
                        <a:schemeClr val="tx2">
                          <a:lumMod val="60000"/>
                          <a:lumOff val="40000"/>
                        </a:schemeClr>
                      </a:solidFill>
                      <a:prstDash val="solid"/>
                      <a:round/>
                      <a:headEnd type="none" w="med" len="med"/>
                      <a:tailEnd type="none" w="med" len="med"/>
                    </a:lnB>
                  </a:tcPr>
                </a:tc>
                <a:tc rowSpan="2">
                  <a:txBody>
                    <a:bodyPr/>
                    <a:lstStyle/>
                    <a:p>
                      <a:endParaRPr kumimoji="1" lang="ja-JP" altLang="en-US" dirty="0">
                        <a:latin typeface="HG丸ｺﾞｼｯｸM-PRO" pitchFamily="50" charset="-128"/>
                        <a:ea typeface="HG丸ｺﾞｼｯｸM-PRO" pitchFamily="50" charset="-128"/>
                      </a:endParaRPr>
                    </a:p>
                  </a:txBody>
                  <a:tcPr/>
                </a:tc>
                <a:extLst>
                  <a:ext uri="{0D108BD9-81ED-4DB2-BD59-A6C34878D82A}">
                    <a16:rowId xmlns:a16="http://schemas.microsoft.com/office/drawing/2014/main" val="10001"/>
                  </a:ext>
                </a:extLst>
              </a:tr>
              <a:tr h="845173">
                <a:tc vMerge="1">
                  <a:txBody>
                    <a:bodyPr/>
                    <a:lstStyle/>
                    <a:p>
                      <a:endParaRPr kumimoji="1" lang="ja-JP" altLang="en-US"/>
                    </a:p>
                  </a:txBody>
                  <a:tcPr/>
                </a:tc>
                <a:tc>
                  <a:txBody>
                    <a:bodyPr/>
                    <a:lstStyle/>
                    <a:p>
                      <a:endParaRPr kumimoji="1" lang="ja-JP" altLang="en-US" dirty="0">
                        <a:latin typeface="HG丸ｺﾞｼｯｸM-PRO" pitchFamily="50" charset="-128"/>
                        <a:ea typeface="HG丸ｺﾞｼｯｸM-PRO" pitchFamily="50" charset="-128"/>
                      </a:endParaRPr>
                    </a:p>
                  </a:txBody>
                  <a:tcPr>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tcPr>
                </a:tc>
                <a:tc>
                  <a:txBody>
                    <a:bodyPr/>
                    <a:lstStyle/>
                    <a:p>
                      <a:endParaRPr kumimoji="1" lang="ja-JP" altLang="en-US" dirty="0">
                        <a:latin typeface="HG丸ｺﾞｼｯｸM-PRO" pitchFamily="50" charset="-128"/>
                        <a:ea typeface="HG丸ｺﾞｼｯｸM-PRO" pitchFamily="50" charset="-128"/>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tcPr>
                </a:tc>
                <a:tc>
                  <a:txBody>
                    <a:bodyPr/>
                    <a:lstStyle/>
                    <a:p>
                      <a:endParaRPr kumimoji="1" lang="ja-JP" altLang="en-US" dirty="0">
                        <a:latin typeface="HG丸ｺﾞｼｯｸM-PRO" pitchFamily="50" charset="-128"/>
                        <a:ea typeface="HG丸ｺﾞｼｯｸM-PRO" pitchFamily="50" charset="-128"/>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tcPr>
                </a:tc>
                <a:tc>
                  <a:txBody>
                    <a:bodyPr/>
                    <a:lstStyle/>
                    <a:p>
                      <a:endParaRPr kumimoji="1" lang="ja-JP" altLang="en-US" dirty="0">
                        <a:latin typeface="HG丸ｺﾞｼｯｸM-PRO" pitchFamily="50" charset="-128"/>
                        <a:ea typeface="HG丸ｺﾞｼｯｸM-PRO" pitchFamily="50" charset="-128"/>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tcPr>
                </a:tc>
                <a:tc>
                  <a:txBody>
                    <a:bodyPr/>
                    <a:lstStyle/>
                    <a:p>
                      <a:endParaRPr kumimoji="1" lang="ja-JP" altLang="en-US" dirty="0">
                        <a:latin typeface="HG丸ｺﾞｼｯｸM-PRO" pitchFamily="50" charset="-128"/>
                        <a:ea typeface="HG丸ｺﾞｼｯｸM-PRO" pitchFamily="50" charset="-128"/>
                      </a:endParaRPr>
                    </a:p>
                  </a:txBody>
                  <a:tcPr>
                    <a:lnL w="6350" cap="flat" cmpd="sng" algn="ctr">
                      <a:solidFill>
                        <a:schemeClr val="tx2">
                          <a:lumMod val="60000"/>
                          <a:lumOff val="40000"/>
                        </a:schemeClr>
                      </a:solidFill>
                      <a:prstDash val="solid"/>
                      <a:round/>
                      <a:headEnd type="none" w="med" len="med"/>
                      <a:tailEnd type="none" w="med" len="med"/>
                    </a:lnL>
                    <a:lnR w="6350" cap="flat" cmpd="sng" algn="ctr">
                      <a:solidFill>
                        <a:schemeClr val="tx2">
                          <a:lumMod val="60000"/>
                          <a:lumOff val="40000"/>
                        </a:schemeClr>
                      </a:solidFill>
                      <a:prstDash val="solid"/>
                      <a:round/>
                      <a:headEnd type="none" w="med" len="med"/>
                      <a:tailEnd type="none" w="med" len="med"/>
                    </a:lnR>
                    <a:lnT w="6350" cap="flat" cmpd="sng" algn="ctr">
                      <a:solidFill>
                        <a:schemeClr val="tx2">
                          <a:lumMod val="60000"/>
                          <a:lumOff val="40000"/>
                        </a:schemeClr>
                      </a:solidFill>
                      <a:prstDash val="solid"/>
                      <a:round/>
                      <a:headEnd type="none" w="med" len="med"/>
                      <a:tailEnd type="none" w="med" len="med"/>
                    </a:lnT>
                  </a:tcPr>
                </a:tc>
                <a:tc>
                  <a:txBody>
                    <a:bodyPr/>
                    <a:lstStyle/>
                    <a:p>
                      <a:endParaRPr kumimoji="1" lang="ja-JP" altLang="en-US" dirty="0">
                        <a:latin typeface="HG丸ｺﾞｼｯｸM-PRO" pitchFamily="50" charset="-128"/>
                        <a:ea typeface="HG丸ｺﾞｼｯｸM-PRO" pitchFamily="50" charset="-128"/>
                      </a:endParaRPr>
                    </a:p>
                  </a:txBody>
                  <a:tcPr>
                    <a:lnL w="6350" cap="flat" cmpd="sng" algn="ctr">
                      <a:solidFill>
                        <a:schemeClr val="tx2">
                          <a:lumMod val="60000"/>
                          <a:lumOff val="40000"/>
                        </a:schemeClr>
                      </a:solidFill>
                      <a:prstDash val="solid"/>
                      <a:round/>
                      <a:headEnd type="none" w="med" len="med"/>
                      <a:tailEnd type="none" w="med" len="med"/>
                    </a:lnL>
                    <a:lnT w="6350" cap="flat" cmpd="sng" algn="ctr">
                      <a:solidFill>
                        <a:schemeClr val="tx2">
                          <a:lumMod val="60000"/>
                          <a:lumOff val="40000"/>
                        </a:schemeClr>
                      </a:solidFill>
                      <a:prstDash val="solid"/>
                      <a:round/>
                      <a:headEnd type="none" w="med" len="med"/>
                      <a:tailEnd type="none" w="med" len="med"/>
                    </a:lnT>
                  </a:tcPr>
                </a:tc>
                <a:tc vMerge="1">
                  <a:txBody>
                    <a:bodyPr/>
                    <a:lstStyle/>
                    <a:p>
                      <a:endParaRPr kumimoji="1" lang="ja-JP" altLang="en-US"/>
                    </a:p>
                  </a:txBody>
                  <a:tcPr/>
                </a:tc>
                <a:extLst>
                  <a:ext uri="{0D108BD9-81ED-4DB2-BD59-A6C34878D82A}">
                    <a16:rowId xmlns:a16="http://schemas.microsoft.com/office/drawing/2014/main" val="10002"/>
                  </a:ext>
                </a:extLst>
              </a:tr>
              <a:tr h="1248526">
                <a:tc>
                  <a:txBody>
                    <a:bodyPr/>
                    <a:lstStyle/>
                    <a:p>
                      <a:r>
                        <a:rPr kumimoji="1" lang="ja-JP" altLang="en-US" sz="1600" dirty="0"/>
                        <a:t>②購入決定</a:t>
                      </a:r>
                    </a:p>
                    <a:p>
                      <a:r>
                        <a:rPr kumimoji="1" lang="ja-JP" altLang="en-US" sz="1600" dirty="0"/>
                        <a:t>　の考え方</a:t>
                      </a:r>
                      <a:endParaRPr kumimoji="1" lang="ja-JP" altLang="en-US" sz="1600" dirty="0">
                        <a:latin typeface="HG丸ｺﾞｼｯｸM-PRO" pitchFamily="50" charset="-128"/>
                        <a:ea typeface="HG丸ｺﾞｼｯｸM-PRO" pitchFamily="50" charset="-128"/>
                      </a:endParaRPr>
                    </a:p>
                  </a:txBody>
                  <a:tcPr anchor="ctr"/>
                </a:tc>
                <a:tc gridSpan="6">
                  <a:txBody>
                    <a:bodyPr/>
                    <a:lstStyle/>
                    <a:p>
                      <a:r>
                        <a:rPr kumimoji="1" lang="ja-JP" altLang="en-US" dirty="0">
                          <a:latin typeface="HG丸ｺﾞｼｯｸM-PRO" pitchFamily="50" charset="-128"/>
                          <a:ea typeface="HG丸ｺﾞｼｯｸM-PRO" pitchFamily="50" charset="-128"/>
                        </a:rPr>
                        <a:t>・情報の確認</a:t>
                      </a:r>
                    </a:p>
                    <a:p>
                      <a:r>
                        <a:rPr kumimoji="1" lang="ja-JP" altLang="en-US" dirty="0">
                          <a:latin typeface="HG丸ｺﾞｼｯｸM-PRO" pitchFamily="50" charset="-128"/>
                          <a:ea typeface="HG丸ｺﾞｼｯｸM-PRO" pitchFamily="50" charset="-128"/>
                        </a:rPr>
                        <a:t>・環境、自分以外の人への配慮</a:t>
                      </a:r>
                    </a:p>
                    <a:p>
                      <a:r>
                        <a:rPr kumimoji="1" lang="ja-JP" altLang="en-US" dirty="0">
                          <a:latin typeface="HG丸ｺﾞｼｯｸM-PRO" pitchFamily="50" charset="-128"/>
                          <a:ea typeface="HG丸ｺﾞｼｯｸM-PRO" pitchFamily="50" charset="-128"/>
                        </a:rPr>
                        <a:t>・支払方法の確認</a:t>
                      </a:r>
                    </a:p>
                    <a:p>
                      <a:r>
                        <a:rPr kumimoji="1" lang="ja-JP" altLang="en-US" dirty="0">
                          <a:latin typeface="HG丸ｺﾞｼｯｸM-PRO" pitchFamily="50" charset="-128"/>
                          <a:ea typeface="HG丸ｺﾞｼｯｸM-PRO" pitchFamily="50" charset="-128"/>
                        </a:rPr>
                        <a:t>・本当に必要か</a:t>
                      </a: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endParaRPr kumimoji="1" lang="ja-JP" altLang="en-US" dirty="0">
                        <a:latin typeface="HG丸ｺﾞｼｯｸM-PRO" pitchFamily="50" charset="-128"/>
                        <a:ea typeface="HG丸ｺﾞｼｯｸM-PRO" pitchFamily="50" charset="-128"/>
                      </a:endParaRPr>
                    </a:p>
                  </a:txBody>
                  <a:tcPr/>
                </a:tc>
                <a:extLst>
                  <a:ext uri="{0D108BD9-81ED-4DB2-BD59-A6C34878D82A}">
                    <a16:rowId xmlns:a16="http://schemas.microsoft.com/office/drawing/2014/main" val="10003"/>
                  </a:ext>
                </a:extLst>
              </a:tr>
              <a:tr h="1248526">
                <a:tc>
                  <a:txBody>
                    <a:bodyPr/>
                    <a:lstStyle/>
                    <a:p>
                      <a:r>
                        <a:rPr kumimoji="1" lang="ja-JP" altLang="en-US" sz="1600" dirty="0"/>
                        <a:t>③購入</a:t>
                      </a:r>
                      <a:r>
                        <a:rPr kumimoji="1" lang="en-US" altLang="ja-JP" sz="1600" dirty="0"/>
                        <a:t>(</a:t>
                      </a:r>
                      <a:r>
                        <a:rPr kumimoji="1" lang="ja-JP" altLang="en-US" sz="1600" dirty="0"/>
                        <a:t>実行</a:t>
                      </a:r>
                      <a:r>
                        <a:rPr kumimoji="1" lang="en-US" altLang="ja-JP" sz="1600" dirty="0"/>
                        <a:t>)</a:t>
                      </a:r>
                      <a:endParaRPr kumimoji="1" lang="ja-JP" altLang="en-US" sz="1600" dirty="0"/>
                    </a:p>
                    <a:p>
                      <a:r>
                        <a:rPr kumimoji="1" lang="ja-JP" altLang="en-US" sz="1600" dirty="0"/>
                        <a:t>　の確認</a:t>
                      </a:r>
                      <a:endParaRPr kumimoji="1" lang="en-US" altLang="ja-JP" sz="1600" dirty="0">
                        <a:latin typeface="HG丸ｺﾞｼｯｸM-PRO" pitchFamily="50" charset="-128"/>
                        <a:ea typeface="HG丸ｺﾞｼｯｸM-PRO" pitchFamily="50" charset="-128"/>
                      </a:endParaRPr>
                    </a:p>
                  </a:txBody>
                  <a:tcPr anchor="ctr"/>
                </a:tc>
                <a:tc gridSpan="6">
                  <a:txBody>
                    <a:bodyPr/>
                    <a:lstStyle/>
                    <a:p>
                      <a:r>
                        <a:rPr kumimoji="1" lang="ja-JP" altLang="en-US" dirty="0">
                          <a:latin typeface="HG丸ｺﾞｼｯｸM-PRO" pitchFamily="50" charset="-128"/>
                          <a:ea typeface="HG丸ｺﾞｼｯｸM-PRO" pitchFamily="50" charset="-128"/>
                        </a:rPr>
                        <a:t>・商品の確認</a:t>
                      </a:r>
                    </a:p>
                    <a:p>
                      <a:r>
                        <a:rPr kumimoji="1" lang="ja-JP" altLang="en-US" dirty="0">
                          <a:latin typeface="HG丸ｺﾞｼｯｸM-PRO" pitchFamily="50" charset="-128"/>
                          <a:ea typeface="HG丸ｺﾞｼｯｸM-PRO" pitchFamily="50" charset="-128"/>
                        </a:rPr>
                        <a:t>・レシート、領収書の確認</a:t>
                      </a:r>
                    </a:p>
                    <a:p>
                      <a:r>
                        <a:rPr kumimoji="1" lang="ja-JP" altLang="en-US" dirty="0">
                          <a:latin typeface="HG丸ｺﾞｼｯｸM-PRO" pitchFamily="50" charset="-128"/>
                          <a:ea typeface="HG丸ｺﾞｼｯｸM-PRO" pitchFamily="50" charset="-128"/>
                        </a:rPr>
                        <a:t>・保証書、取扱説明書の保管</a:t>
                      </a: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endParaRPr kumimoji="1" lang="ja-JP" altLang="en-US" dirty="0">
                        <a:latin typeface="HG丸ｺﾞｼｯｸM-PRO" pitchFamily="50" charset="-128"/>
                        <a:ea typeface="HG丸ｺﾞｼｯｸM-PRO" pitchFamily="50" charset="-128"/>
                      </a:endParaRPr>
                    </a:p>
                  </a:txBody>
                  <a:tcPr/>
                </a:tc>
                <a:extLst>
                  <a:ext uri="{0D108BD9-81ED-4DB2-BD59-A6C34878D82A}">
                    <a16:rowId xmlns:a16="http://schemas.microsoft.com/office/drawing/2014/main" val="10004"/>
                  </a:ext>
                </a:extLst>
              </a:tr>
              <a:tr h="1248526">
                <a:tc>
                  <a:txBody>
                    <a:bodyPr/>
                    <a:lstStyle/>
                    <a:p>
                      <a:r>
                        <a:rPr kumimoji="1" lang="ja-JP" altLang="en-US" sz="1600" dirty="0"/>
                        <a:t>④未来につなげる為に</a:t>
                      </a:r>
                      <a:endParaRPr kumimoji="1" lang="en-US" altLang="ja-JP" sz="1600" dirty="0"/>
                    </a:p>
                    <a:p>
                      <a:r>
                        <a:rPr kumimoji="1" lang="ja-JP" altLang="en-US" sz="1600" dirty="0"/>
                        <a:t>することは</a:t>
                      </a:r>
                      <a:r>
                        <a:rPr kumimoji="1" lang="en-US" altLang="ja-JP" sz="1600" dirty="0"/>
                        <a:t>?</a:t>
                      </a:r>
                      <a:endParaRPr kumimoji="1" lang="ja-JP" altLang="en-US" sz="1600" dirty="0">
                        <a:latin typeface="HG丸ｺﾞｼｯｸM-PRO" pitchFamily="50" charset="-128"/>
                        <a:ea typeface="HG丸ｺﾞｼｯｸM-PRO" pitchFamily="50" charset="-128"/>
                      </a:endParaRPr>
                    </a:p>
                  </a:txBody>
                  <a:tcPr anchor="ctr"/>
                </a:tc>
                <a:tc gridSpan="6">
                  <a:txBody>
                    <a:bodyPr/>
                    <a:lstStyle/>
                    <a:p>
                      <a:r>
                        <a:rPr kumimoji="1" lang="ja-JP" altLang="en-US" dirty="0">
                          <a:latin typeface="HG丸ｺﾞｼｯｸM-PRO" pitchFamily="50" charset="-128"/>
                          <a:ea typeface="HG丸ｺﾞｼｯｸM-PRO" pitchFamily="50" charset="-128"/>
                        </a:rPr>
                        <a:t>・計画的な購入</a:t>
                      </a:r>
                    </a:p>
                    <a:p>
                      <a:r>
                        <a:rPr kumimoji="1" lang="ja-JP" altLang="en-US" dirty="0">
                          <a:latin typeface="HG丸ｺﾞｼｯｸM-PRO" pitchFamily="50" charset="-128"/>
                          <a:ea typeface="HG丸ｺﾞｼｯｸM-PRO" pitchFamily="50" charset="-128"/>
                        </a:rPr>
                        <a:t>・生活での活用</a:t>
                      </a:r>
                    </a:p>
                    <a:p>
                      <a:r>
                        <a:rPr kumimoji="1" lang="ja-JP" altLang="en-US" dirty="0">
                          <a:latin typeface="HG丸ｺﾞｼｯｸM-PRO" pitchFamily="50" charset="-128"/>
                          <a:ea typeface="HG丸ｺﾞｼｯｸM-PRO" pitchFamily="50" charset="-128"/>
                        </a:rPr>
                        <a:t>・環境への負荷</a:t>
                      </a:r>
                    </a:p>
                    <a:p>
                      <a:r>
                        <a:rPr kumimoji="1" lang="ja-JP" altLang="en-US" dirty="0">
                          <a:latin typeface="HG丸ｺﾞｼｯｸM-PRO" pitchFamily="50" charset="-128"/>
                          <a:ea typeface="HG丸ｺﾞｼｯｸM-PRO" pitchFamily="50" charset="-128"/>
                        </a:rPr>
                        <a:t>・本当に必要か</a:t>
                      </a:r>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endParaRPr kumimoji="1" lang="ja-JP" altLang="en-US" dirty="0">
                        <a:latin typeface="HG丸ｺﾞｼｯｸM-PRO" pitchFamily="50" charset="-128"/>
                        <a:ea typeface="HG丸ｺﾞｼｯｸM-PRO" pitchFamily="50" charset="-128"/>
                      </a:endParaRPr>
                    </a:p>
                  </a:txBody>
                  <a:tcPr/>
                </a:tc>
                <a:extLst>
                  <a:ext uri="{0D108BD9-81ED-4DB2-BD59-A6C34878D82A}">
                    <a16:rowId xmlns:a16="http://schemas.microsoft.com/office/drawing/2014/main" val="10005"/>
                  </a:ext>
                </a:extLst>
              </a:tr>
            </a:tbl>
          </a:graphicData>
        </a:graphic>
      </p:graphicFrame>
      <p:sp>
        <p:nvSpPr>
          <p:cNvPr id="4" name="正方形/長方形 3"/>
          <p:cNvSpPr/>
          <p:nvPr/>
        </p:nvSpPr>
        <p:spPr>
          <a:xfrm>
            <a:off x="0" y="0"/>
            <a:ext cx="9144000" cy="98072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4000" dirty="0">
                <a:solidFill>
                  <a:prstClr val="black"/>
                </a:solidFill>
                <a:latin typeface="HGPｺﾞｼｯｸE" panose="020B0900000000000000" pitchFamily="50" charset="-128"/>
                <a:ea typeface="HGPｺﾞｼｯｸE" panose="020B0900000000000000" pitchFamily="50" charset="-128"/>
              </a:rPr>
              <a:t>テーマ⑥</a:t>
            </a: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4000" dirty="0">
                <a:solidFill>
                  <a:prstClr val="black"/>
                </a:solidFill>
                <a:latin typeface="HGPｺﾞｼｯｸE" panose="020B0900000000000000" pitchFamily="50" charset="-128"/>
                <a:ea typeface="HGPｺﾞｼｯｸE" panose="020B0900000000000000" pitchFamily="50" charset="-128"/>
              </a:rPr>
              <a:t>「買い物は投票</a:t>
            </a: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4000" dirty="0">
                <a:solidFill>
                  <a:prstClr val="black"/>
                </a:solidFill>
                <a:latin typeface="HGPｺﾞｼｯｸE" panose="020B0900000000000000" pitchFamily="50" charset="-128"/>
                <a:ea typeface="HGPｺﾞｼｯｸE" panose="020B0900000000000000" pitchFamily="50" charset="-128"/>
              </a:rPr>
              <a:t>」</a:t>
            </a:r>
            <a:endParaRPr lang="en-US" altLang="ja-JP" sz="4000" dirty="0">
              <a:solidFill>
                <a:prstClr val="black"/>
              </a:solidFill>
              <a:latin typeface="HGPｺﾞｼｯｸE" panose="020B0900000000000000" pitchFamily="50" charset="-128"/>
              <a:ea typeface="HGPｺﾞｼｯｸE" panose="020B0900000000000000" pitchFamily="50" charset="-128"/>
            </a:endParaRPr>
          </a:p>
        </p:txBody>
      </p:sp>
      <p:sp>
        <p:nvSpPr>
          <p:cNvPr id="6" name="テキスト ボックス 5"/>
          <p:cNvSpPr txBox="1"/>
          <p:nvPr/>
        </p:nvSpPr>
        <p:spPr>
          <a:xfrm>
            <a:off x="5436096" y="6554311"/>
            <a:ext cx="2167381" cy="338554"/>
          </a:xfrm>
          <a:prstGeom prst="rect">
            <a:avLst/>
          </a:prstGeom>
          <a:noFill/>
        </p:spPr>
        <p:txBody>
          <a:bodyPr wrap="square" rtlCol="0">
            <a:spAutoFit/>
          </a:bodyPr>
          <a:lstStyle/>
          <a:p>
            <a:r>
              <a:rPr lang="en-US" altLang="ja-JP" sz="1600" dirty="0">
                <a:solidFill>
                  <a:srgbClr val="C9C2D1">
                    <a:shade val="50000"/>
                    <a:satMod val="200000"/>
                  </a:srgbClr>
                </a:solidFill>
                <a:latin typeface="ＭＳ ゴシック" panose="020B0609070205080204" pitchFamily="49" charset="-128"/>
                <a:ea typeface="ＭＳ ゴシック" panose="020B0609070205080204" pitchFamily="49" charset="-128"/>
              </a:rPr>
              <a:t>©</a:t>
            </a:r>
            <a:r>
              <a:rPr lang="en-US" altLang="ja-JP" sz="1100" dirty="0">
                <a:solidFill>
                  <a:srgbClr val="C9C2D1">
                    <a:shade val="50000"/>
                    <a:satMod val="200000"/>
                  </a:srgbClr>
                </a:solidFill>
                <a:latin typeface="ＭＳ ゴシック" panose="020B0609070205080204" pitchFamily="49" charset="-128"/>
                <a:ea typeface="ＭＳ ゴシック" panose="020B0609070205080204" pitchFamily="49" charset="-128"/>
              </a:rPr>
              <a:t>2020</a:t>
            </a:r>
            <a:r>
              <a:rPr lang="ja-JP" altLang="en-US" sz="1100" dirty="0">
                <a:solidFill>
                  <a:srgbClr val="C9C2D1">
                    <a:shade val="50000"/>
                    <a:satMod val="200000"/>
                  </a:srgbClr>
                </a:solidFill>
                <a:latin typeface="ＭＳ ゴシック" panose="020B0609070205080204" pitchFamily="49" charset="-128"/>
                <a:ea typeface="ＭＳ ゴシック" panose="020B0609070205080204" pitchFamily="49" charset="-128"/>
              </a:rPr>
              <a:t>滋賀県消費生活センター</a:t>
            </a:r>
          </a:p>
        </p:txBody>
      </p:sp>
    </p:spTree>
    <p:extLst>
      <p:ext uri="{BB962C8B-B14F-4D97-AF65-F5344CB8AC3E}">
        <p14:creationId xmlns:p14="http://schemas.microsoft.com/office/powerpoint/2010/main" val="3567804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91916" y="1352742"/>
            <a:ext cx="8404603" cy="1512168"/>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21" name="角丸四角形 20"/>
          <p:cNvSpPr/>
          <p:nvPr/>
        </p:nvSpPr>
        <p:spPr>
          <a:xfrm>
            <a:off x="348541" y="3154490"/>
            <a:ext cx="8400096" cy="137396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22" name="角丸四角形 21"/>
          <p:cNvSpPr/>
          <p:nvPr/>
        </p:nvSpPr>
        <p:spPr>
          <a:xfrm>
            <a:off x="328034" y="4797152"/>
            <a:ext cx="8400096" cy="1728193"/>
          </a:xfrm>
          <a:prstGeom prst="round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black"/>
              </a:solidFill>
            </a:endParaRPr>
          </a:p>
        </p:txBody>
      </p:sp>
      <p:sp>
        <p:nvSpPr>
          <p:cNvPr id="5" name="テキスト ボックス 4"/>
          <p:cNvSpPr txBox="1"/>
          <p:nvPr/>
        </p:nvSpPr>
        <p:spPr>
          <a:xfrm>
            <a:off x="467544" y="1552565"/>
            <a:ext cx="3600400" cy="1015663"/>
          </a:xfrm>
          <a:prstGeom prst="rect">
            <a:avLst/>
          </a:prstGeom>
          <a:noFill/>
        </p:spPr>
        <p:txBody>
          <a:bodyPr wrap="square" rtlCol="0">
            <a:spAutoFit/>
          </a:bodyPr>
          <a:lstStyle/>
          <a:p>
            <a:r>
              <a:rPr lang="ja-JP" altLang="en-US" sz="2000" dirty="0">
                <a:solidFill>
                  <a:prstClr val="black"/>
                </a:solidFill>
                <a:latin typeface="HG丸ｺﾞｼｯｸM-PRO" pitchFamily="50" charset="-128"/>
                <a:ea typeface="HG丸ｺﾞｼｯｸM-PRO" pitchFamily="50" charset="-128"/>
              </a:rPr>
              <a:t>①買い物は本当に</a:t>
            </a:r>
            <a:endParaRPr lang="en-US" altLang="ja-JP" sz="2000" dirty="0">
              <a:solidFill>
                <a:prstClr val="black"/>
              </a:solidFill>
              <a:latin typeface="HG丸ｺﾞｼｯｸM-PRO" pitchFamily="50" charset="-128"/>
              <a:ea typeface="HG丸ｺﾞｼｯｸM-PRO" pitchFamily="50" charset="-128"/>
            </a:endParaRPr>
          </a:p>
          <a:p>
            <a:r>
              <a:rPr lang="en-US" altLang="ja-JP" sz="2000" dirty="0">
                <a:solidFill>
                  <a:prstClr val="black"/>
                </a:solidFill>
                <a:latin typeface="HG丸ｺﾞｼｯｸM-PRO" pitchFamily="50" charset="-128"/>
                <a:ea typeface="HG丸ｺﾞｼｯｸM-PRO" pitchFamily="50" charset="-128"/>
              </a:rPr>
              <a:t>    </a:t>
            </a:r>
            <a:r>
              <a:rPr lang="ja-JP" altLang="en-US" sz="2000" dirty="0">
                <a:solidFill>
                  <a:prstClr val="black"/>
                </a:solidFill>
                <a:latin typeface="HG丸ｺﾞｼｯｸM-PRO" pitchFamily="50" charset="-128"/>
                <a:ea typeface="HG丸ｺﾞｼｯｸM-PRO" pitchFamily="50" charset="-128"/>
              </a:rPr>
              <a:t>必要でしたか</a:t>
            </a:r>
            <a:r>
              <a:rPr lang="en-US" altLang="ja-JP" sz="2000" dirty="0">
                <a:solidFill>
                  <a:prstClr val="black"/>
                </a:solidFill>
                <a:latin typeface="HG丸ｺﾞｼｯｸM-PRO" pitchFamily="50" charset="-128"/>
                <a:ea typeface="HG丸ｺﾞｼｯｸM-PRO" pitchFamily="50" charset="-128"/>
              </a:rPr>
              <a:t>?</a:t>
            </a:r>
          </a:p>
          <a:p>
            <a:r>
              <a:rPr lang="en-US" altLang="ja-JP" sz="2000" dirty="0">
                <a:solidFill>
                  <a:prstClr val="black"/>
                </a:solidFill>
                <a:latin typeface="HG丸ｺﾞｼｯｸM-PRO" pitchFamily="50" charset="-128"/>
                <a:ea typeface="HG丸ｺﾞｼｯｸM-PRO" pitchFamily="50" charset="-128"/>
              </a:rPr>
              <a:t>    </a:t>
            </a:r>
            <a:r>
              <a:rPr lang="ja-JP" altLang="en-US" sz="2000" dirty="0">
                <a:solidFill>
                  <a:prstClr val="black"/>
                </a:solidFill>
                <a:latin typeface="HG丸ｺﾞｼｯｸM-PRO" pitchFamily="50" charset="-128"/>
                <a:ea typeface="HG丸ｺﾞｼｯｸM-PRO" pitchFamily="50" charset="-128"/>
              </a:rPr>
              <a:t>情報の収集はしましたか</a:t>
            </a:r>
            <a:r>
              <a:rPr lang="en-US" altLang="ja-JP" sz="2000" dirty="0">
                <a:solidFill>
                  <a:prstClr val="black"/>
                </a:solidFill>
                <a:latin typeface="HG丸ｺﾞｼｯｸM-PRO" pitchFamily="50" charset="-128"/>
                <a:ea typeface="HG丸ｺﾞｼｯｸM-PRO" pitchFamily="50" charset="-128"/>
              </a:rPr>
              <a:t>?</a:t>
            </a:r>
          </a:p>
        </p:txBody>
      </p:sp>
      <p:sp>
        <p:nvSpPr>
          <p:cNvPr id="12" name="テキスト ボックス 11"/>
          <p:cNvSpPr txBox="1"/>
          <p:nvPr/>
        </p:nvSpPr>
        <p:spPr>
          <a:xfrm>
            <a:off x="4694480" y="1552565"/>
            <a:ext cx="4033650" cy="1200329"/>
          </a:xfrm>
          <a:prstGeom prst="rect">
            <a:avLst/>
          </a:prstGeom>
          <a:noFill/>
        </p:spPr>
        <p:txBody>
          <a:bodyPr wrap="square" rtlCol="0">
            <a:spAutoFit/>
          </a:bodyPr>
          <a:lstStyle/>
          <a:p>
            <a:r>
              <a:rPr lang="ja-JP" altLang="en-US" sz="2400" dirty="0">
                <a:solidFill>
                  <a:srgbClr val="FF0000"/>
                </a:solidFill>
              </a:rPr>
              <a:t>購入の前に、情報を</a:t>
            </a:r>
          </a:p>
          <a:p>
            <a:r>
              <a:rPr lang="ja-JP" altLang="en-US" sz="2400" dirty="0">
                <a:solidFill>
                  <a:srgbClr val="FF0000"/>
                </a:solidFill>
              </a:rPr>
              <a:t>収集・整理し、結果の予想も</a:t>
            </a:r>
          </a:p>
          <a:p>
            <a:r>
              <a:rPr lang="ja-JP" altLang="en-US" sz="2400" dirty="0">
                <a:solidFill>
                  <a:srgbClr val="FF0000"/>
                </a:solidFill>
              </a:rPr>
              <a:t>しましょう。</a:t>
            </a:r>
            <a:endParaRPr lang="ja-JP" altLang="en-US" sz="2400" dirty="0">
              <a:solidFill>
                <a:prstClr val="black"/>
              </a:solidFill>
            </a:endParaRPr>
          </a:p>
        </p:txBody>
      </p:sp>
      <p:sp>
        <p:nvSpPr>
          <p:cNvPr id="6" name="右矢印 5"/>
          <p:cNvSpPr/>
          <p:nvPr/>
        </p:nvSpPr>
        <p:spPr>
          <a:xfrm>
            <a:off x="3635896" y="1631333"/>
            <a:ext cx="792088" cy="5557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3" name="テキスト ボックス 12"/>
          <p:cNvSpPr txBox="1"/>
          <p:nvPr/>
        </p:nvSpPr>
        <p:spPr>
          <a:xfrm>
            <a:off x="467544" y="3552741"/>
            <a:ext cx="3600400" cy="707886"/>
          </a:xfrm>
          <a:prstGeom prst="rect">
            <a:avLst/>
          </a:prstGeom>
          <a:noFill/>
        </p:spPr>
        <p:txBody>
          <a:bodyPr wrap="square" rtlCol="0">
            <a:spAutoFit/>
          </a:bodyPr>
          <a:lstStyle/>
          <a:p>
            <a:r>
              <a:rPr lang="ja-JP" altLang="en-US" sz="2000" dirty="0">
                <a:solidFill>
                  <a:prstClr val="black"/>
                </a:solidFill>
                <a:latin typeface="HG丸ｺﾞｼｯｸM-PRO" pitchFamily="50" charset="-128"/>
                <a:ea typeface="HG丸ｺﾞｼｯｸM-PRO" pitchFamily="50" charset="-128"/>
              </a:rPr>
              <a:t>②決定した内容は</a:t>
            </a:r>
          </a:p>
          <a:p>
            <a:r>
              <a:rPr lang="ja-JP" altLang="en-US" sz="2000" dirty="0">
                <a:solidFill>
                  <a:prstClr val="black"/>
                </a:solidFill>
                <a:latin typeface="HG丸ｺﾞｼｯｸM-PRO" pitchFamily="50" charset="-128"/>
                <a:ea typeface="HG丸ｺﾞｼｯｸM-PRO" pitchFamily="50" charset="-128"/>
              </a:rPr>
              <a:t>　見直しましたか</a:t>
            </a:r>
            <a:r>
              <a:rPr lang="en-US" altLang="ja-JP" sz="2000" dirty="0">
                <a:solidFill>
                  <a:prstClr val="black"/>
                </a:solidFill>
                <a:latin typeface="HG丸ｺﾞｼｯｸM-PRO" pitchFamily="50" charset="-128"/>
                <a:ea typeface="HG丸ｺﾞｼｯｸM-PRO" pitchFamily="50" charset="-128"/>
              </a:rPr>
              <a:t>?</a:t>
            </a:r>
            <a:endParaRPr lang="ja-JP" altLang="en-US" sz="2000" dirty="0">
              <a:solidFill>
                <a:prstClr val="black"/>
              </a:solidFill>
              <a:latin typeface="HG丸ｺﾞｼｯｸM-PRO" pitchFamily="50" charset="-128"/>
              <a:ea typeface="HG丸ｺﾞｼｯｸM-PRO" pitchFamily="50" charset="-128"/>
            </a:endParaRPr>
          </a:p>
        </p:txBody>
      </p:sp>
      <p:sp>
        <p:nvSpPr>
          <p:cNvPr id="14" name="テキスト ボックス 13"/>
          <p:cNvSpPr txBox="1"/>
          <p:nvPr/>
        </p:nvSpPr>
        <p:spPr>
          <a:xfrm>
            <a:off x="5402076" y="3306520"/>
            <a:ext cx="3101395" cy="1200329"/>
          </a:xfrm>
          <a:prstGeom prst="rect">
            <a:avLst/>
          </a:prstGeom>
          <a:noFill/>
        </p:spPr>
        <p:txBody>
          <a:bodyPr wrap="square" rtlCol="0">
            <a:spAutoFit/>
          </a:bodyPr>
          <a:lstStyle/>
          <a:p>
            <a:r>
              <a:rPr lang="ja-JP" altLang="en-US" sz="2400" dirty="0">
                <a:solidFill>
                  <a:srgbClr val="FF0000"/>
                </a:solidFill>
              </a:rPr>
              <a:t>決定した内容を</a:t>
            </a:r>
          </a:p>
          <a:p>
            <a:r>
              <a:rPr lang="ja-JP" altLang="en-US" sz="2400" dirty="0">
                <a:solidFill>
                  <a:srgbClr val="FF0000"/>
                </a:solidFill>
              </a:rPr>
              <a:t>一度冷静に見直してみましょう。</a:t>
            </a:r>
            <a:endParaRPr lang="ja-JP" altLang="en-US" sz="2400" dirty="0">
              <a:solidFill>
                <a:prstClr val="black"/>
              </a:solidFill>
            </a:endParaRPr>
          </a:p>
        </p:txBody>
      </p:sp>
      <p:sp>
        <p:nvSpPr>
          <p:cNvPr id="15" name="右矢印 14"/>
          <p:cNvSpPr/>
          <p:nvPr/>
        </p:nvSpPr>
        <p:spPr>
          <a:xfrm>
            <a:off x="3591420" y="3505703"/>
            <a:ext cx="792088" cy="555739"/>
          </a:xfrm>
          <a:prstGeom prst="rightArrow">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テキスト ボックス 15"/>
          <p:cNvSpPr txBox="1"/>
          <p:nvPr/>
        </p:nvSpPr>
        <p:spPr>
          <a:xfrm>
            <a:off x="402563" y="5171974"/>
            <a:ext cx="3384376" cy="707886"/>
          </a:xfrm>
          <a:prstGeom prst="rect">
            <a:avLst/>
          </a:prstGeom>
          <a:noFill/>
        </p:spPr>
        <p:txBody>
          <a:bodyPr wrap="square" rtlCol="0">
            <a:spAutoFit/>
          </a:bodyPr>
          <a:lstStyle/>
          <a:p>
            <a:r>
              <a:rPr lang="ja-JP" altLang="en-US" sz="2000" dirty="0">
                <a:solidFill>
                  <a:prstClr val="black"/>
                </a:solidFill>
                <a:latin typeface="HG丸ｺﾞｼｯｸM-PRO" pitchFamily="50" charset="-128"/>
                <a:ea typeface="HG丸ｺﾞｼｯｸM-PRO" pitchFamily="50" charset="-128"/>
              </a:rPr>
              <a:t>③買い物したことに</a:t>
            </a:r>
          </a:p>
          <a:p>
            <a:r>
              <a:rPr lang="ja-JP" altLang="en-US" sz="2000" dirty="0">
                <a:solidFill>
                  <a:prstClr val="black"/>
                </a:solidFill>
                <a:latin typeface="HG丸ｺﾞｼｯｸM-PRO" pitchFamily="50" charset="-128"/>
                <a:ea typeface="HG丸ｺﾞｼｯｸM-PRO" pitchFamily="50" charset="-128"/>
              </a:rPr>
              <a:t>　満足していますか</a:t>
            </a:r>
            <a:r>
              <a:rPr lang="en-US" altLang="ja-JP" sz="2000" dirty="0">
                <a:solidFill>
                  <a:prstClr val="black"/>
                </a:solidFill>
                <a:latin typeface="HG丸ｺﾞｼｯｸM-PRO" pitchFamily="50" charset="-128"/>
                <a:ea typeface="HG丸ｺﾞｼｯｸM-PRO" pitchFamily="50" charset="-128"/>
              </a:rPr>
              <a:t>?</a:t>
            </a:r>
          </a:p>
        </p:txBody>
      </p:sp>
      <p:sp>
        <p:nvSpPr>
          <p:cNvPr id="17" name="テキスト ボックス 16"/>
          <p:cNvSpPr txBox="1"/>
          <p:nvPr/>
        </p:nvSpPr>
        <p:spPr>
          <a:xfrm>
            <a:off x="5335800" y="5061083"/>
            <a:ext cx="3600399" cy="1200329"/>
          </a:xfrm>
          <a:prstGeom prst="rect">
            <a:avLst/>
          </a:prstGeom>
          <a:noFill/>
        </p:spPr>
        <p:txBody>
          <a:bodyPr wrap="square" rtlCol="0">
            <a:spAutoFit/>
          </a:bodyPr>
          <a:lstStyle/>
          <a:p>
            <a:r>
              <a:rPr lang="ja-JP" altLang="en-US" sz="2400" dirty="0">
                <a:solidFill>
                  <a:srgbClr val="FF0000"/>
                </a:solidFill>
              </a:rPr>
              <a:t>生活の中できちんと</a:t>
            </a:r>
          </a:p>
          <a:p>
            <a:r>
              <a:rPr lang="ja-JP" altLang="en-US" sz="2400" dirty="0">
                <a:solidFill>
                  <a:srgbClr val="FF0000"/>
                </a:solidFill>
              </a:rPr>
              <a:t>使えているか確認。</a:t>
            </a:r>
          </a:p>
          <a:p>
            <a:r>
              <a:rPr lang="ja-JP" altLang="en-US" sz="2400" dirty="0">
                <a:solidFill>
                  <a:srgbClr val="FF0000"/>
                </a:solidFill>
              </a:rPr>
              <a:t>必要性の確認。</a:t>
            </a:r>
            <a:endParaRPr lang="ja-JP" altLang="en-US" sz="2400" dirty="0">
              <a:solidFill>
                <a:prstClr val="black"/>
              </a:solidFill>
            </a:endParaRPr>
          </a:p>
        </p:txBody>
      </p:sp>
      <p:sp>
        <p:nvSpPr>
          <p:cNvPr id="18" name="右矢印 17"/>
          <p:cNvSpPr/>
          <p:nvPr/>
        </p:nvSpPr>
        <p:spPr>
          <a:xfrm>
            <a:off x="3390895" y="5399219"/>
            <a:ext cx="792088" cy="555739"/>
          </a:xfrm>
          <a:prstGeom prst="right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3074" name="Picture 2" descr="F:\消費生活センター　消費者教育\イラストいろいろ\magnifier6_gir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83508" y="3429000"/>
            <a:ext cx="857250" cy="857250"/>
          </a:xfrm>
          <a:prstGeom prst="rect">
            <a:avLst/>
          </a:prstGeom>
          <a:noFill/>
          <a:extLst>
            <a:ext uri="{909E8E84-426E-40DD-AFC4-6F175D3DCCD1}">
              <a14:hiddenFill xmlns:a14="http://schemas.microsoft.com/office/drawing/2010/main">
                <a:solidFill>
                  <a:srgbClr val="FFFFFF"/>
                </a:solidFill>
              </a14:hiddenFill>
            </a:ext>
          </a:extLst>
        </p:spPr>
      </p:pic>
      <p:sp>
        <p:nvSpPr>
          <p:cNvPr id="20" name="正方形/長方形 19"/>
          <p:cNvSpPr/>
          <p:nvPr/>
        </p:nvSpPr>
        <p:spPr>
          <a:xfrm>
            <a:off x="15280" y="0"/>
            <a:ext cx="9144000" cy="98072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4000" dirty="0">
                <a:solidFill>
                  <a:prstClr val="black"/>
                </a:solidFill>
                <a:latin typeface="HGPｺﾞｼｯｸE" panose="020B0900000000000000" pitchFamily="50" charset="-128"/>
                <a:ea typeface="HGPｺﾞｼｯｸE" panose="020B0900000000000000" pitchFamily="50" charset="-128"/>
              </a:rPr>
              <a:t>テーマ⑥</a:t>
            </a: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4000" dirty="0">
                <a:solidFill>
                  <a:prstClr val="black"/>
                </a:solidFill>
                <a:latin typeface="HGPｺﾞｼｯｸE" panose="020B0900000000000000" pitchFamily="50" charset="-128"/>
                <a:ea typeface="HGPｺﾞｼｯｸE" panose="020B0900000000000000" pitchFamily="50" charset="-128"/>
              </a:rPr>
              <a:t>「買い物は投票</a:t>
            </a: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4000" dirty="0">
                <a:solidFill>
                  <a:prstClr val="black"/>
                </a:solidFill>
                <a:latin typeface="HGPｺﾞｼｯｸE" panose="020B0900000000000000" pitchFamily="50" charset="-128"/>
                <a:ea typeface="HGPｺﾞｼｯｸE" panose="020B0900000000000000" pitchFamily="50" charset="-128"/>
              </a:rPr>
              <a:t>」</a:t>
            </a:r>
            <a:endParaRPr lang="en-US" altLang="ja-JP" sz="4000" dirty="0">
              <a:solidFill>
                <a:prstClr val="black"/>
              </a:solidFill>
              <a:latin typeface="HGPｺﾞｼｯｸE" panose="020B0900000000000000" pitchFamily="50" charset="-128"/>
              <a:ea typeface="HGPｺﾞｼｯｸE" panose="020B0900000000000000" pitchFamily="50" charset="-128"/>
            </a:endParaRPr>
          </a:p>
        </p:txBody>
      </p:sp>
      <p:pic>
        <p:nvPicPr>
          <p:cNvPr id="2051" name="Picture 3" descr="F:\消費生活センター　消費者教育\イラストいろいろ\hirameki_woman.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04615" y="5200721"/>
            <a:ext cx="979730" cy="979730"/>
          </a:xfrm>
          <a:prstGeom prst="rect">
            <a:avLst/>
          </a:prstGeom>
          <a:noFill/>
          <a:extLst>
            <a:ext uri="{909E8E84-426E-40DD-AFC4-6F175D3DCCD1}">
              <a14:hiddenFill xmlns:a14="http://schemas.microsoft.com/office/drawing/2010/main">
                <a:solidFill>
                  <a:srgbClr val="FFFFFF"/>
                </a:solidFill>
              </a14:hiddenFill>
            </a:ext>
          </a:extLst>
        </p:spPr>
      </p:pic>
      <p:sp>
        <p:nvSpPr>
          <p:cNvPr id="19" name="テキスト ボックス 18"/>
          <p:cNvSpPr txBox="1"/>
          <p:nvPr/>
        </p:nvSpPr>
        <p:spPr>
          <a:xfrm>
            <a:off x="5572970" y="6453336"/>
            <a:ext cx="2167381" cy="338554"/>
          </a:xfrm>
          <a:prstGeom prst="rect">
            <a:avLst/>
          </a:prstGeom>
          <a:noFill/>
        </p:spPr>
        <p:txBody>
          <a:bodyPr wrap="square" rtlCol="0">
            <a:spAutoFit/>
          </a:bodyPr>
          <a:lstStyle/>
          <a:p>
            <a:r>
              <a:rPr lang="en-US" altLang="ja-JP" sz="1600" dirty="0">
                <a:solidFill>
                  <a:srgbClr val="C9C2D1">
                    <a:shade val="50000"/>
                    <a:satMod val="200000"/>
                  </a:srgbClr>
                </a:solidFill>
                <a:latin typeface="ＭＳ ゴシック" panose="020B0609070205080204" pitchFamily="49" charset="-128"/>
                <a:ea typeface="ＭＳ ゴシック" panose="020B0609070205080204" pitchFamily="49" charset="-128"/>
              </a:rPr>
              <a:t>©</a:t>
            </a:r>
            <a:r>
              <a:rPr lang="en-US" altLang="ja-JP" sz="1100" dirty="0">
                <a:solidFill>
                  <a:srgbClr val="C9C2D1">
                    <a:shade val="50000"/>
                    <a:satMod val="200000"/>
                  </a:srgbClr>
                </a:solidFill>
                <a:latin typeface="ＭＳ ゴシック" panose="020B0609070205080204" pitchFamily="49" charset="-128"/>
                <a:ea typeface="ＭＳ ゴシック" panose="020B0609070205080204" pitchFamily="49" charset="-128"/>
              </a:rPr>
              <a:t>2020</a:t>
            </a:r>
            <a:r>
              <a:rPr lang="ja-JP" altLang="en-US" sz="1100" dirty="0">
                <a:solidFill>
                  <a:srgbClr val="C9C2D1">
                    <a:shade val="50000"/>
                    <a:satMod val="200000"/>
                  </a:srgbClr>
                </a:solidFill>
                <a:latin typeface="ＭＳ ゴシック" panose="020B0609070205080204" pitchFamily="49" charset="-128"/>
                <a:ea typeface="ＭＳ ゴシック" panose="020B0609070205080204" pitchFamily="49" charset="-128"/>
              </a:rPr>
              <a:t>滋賀県消費生活センター</a:t>
            </a:r>
          </a:p>
        </p:txBody>
      </p:sp>
    </p:spTree>
    <p:extLst>
      <p:ext uri="{BB962C8B-B14F-4D97-AF65-F5344CB8AC3E}">
        <p14:creationId xmlns:p14="http://schemas.microsoft.com/office/powerpoint/2010/main" val="42600596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0" y="0"/>
            <a:ext cx="9144000" cy="9807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3200" dirty="0">
                <a:solidFill>
                  <a:prstClr val="black"/>
                </a:solidFill>
                <a:latin typeface="HGPｺﾞｼｯｸE" panose="020B0900000000000000" pitchFamily="50" charset="-128"/>
                <a:ea typeface="HGPｺﾞｼｯｸE" panose="020B0900000000000000" pitchFamily="50" charset="-128"/>
              </a:rPr>
              <a:t>【</a:t>
            </a:r>
            <a:r>
              <a:rPr lang="ja-JP" altLang="en-US" sz="3200" dirty="0">
                <a:solidFill>
                  <a:prstClr val="black"/>
                </a:solidFill>
                <a:latin typeface="HGPｺﾞｼｯｸE" panose="020B0900000000000000" pitchFamily="50" charset="-128"/>
                <a:ea typeface="HGPｺﾞｼｯｸE" panose="020B0900000000000000" pitchFamily="50" charset="-128"/>
              </a:rPr>
              <a:t>ロールプレイ①</a:t>
            </a:r>
            <a:r>
              <a:rPr lang="en-US" altLang="ja-JP" sz="3200" dirty="0">
                <a:solidFill>
                  <a:prstClr val="black"/>
                </a:solidFill>
                <a:latin typeface="HGPｺﾞｼｯｸE" panose="020B0900000000000000" pitchFamily="50" charset="-128"/>
                <a:ea typeface="HGPｺﾞｼｯｸE" panose="020B0900000000000000" pitchFamily="50" charset="-128"/>
              </a:rPr>
              <a:t>】  </a:t>
            </a:r>
            <a:r>
              <a:rPr lang="ja-JP" altLang="en-US" sz="3200" dirty="0">
                <a:solidFill>
                  <a:prstClr val="black"/>
                </a:solidFill>
                <a:latin typeface="HGPｺﾞｼｯｸE" panose="020B0900000000000000" pitchFamily="50" charset="-128"/>
                <a:ea typeface="HGPｺﾞｼｯｸE" panose="020B0900000000000000" pitchFamily="50" charset="-128"/>
              </a:rPr>
              <a:t>紹介すれば誰でも稼げる</a:t>
            </a:r>
            <a:r>
              <a:rPr lang="en-US" altLang="ja-JP" sz="3200" dirty="0">
                <a:solidFill>
                  <a:prstClr val="black"/>
                </a:solidFill>
                <a:latin typeface="HGPｺﾞｼｯｸE" panose="020B0900000000000000" pitchFamily="50" charset="-128"/>
                <a:ea typeface="HGPｺﾞｼｯｸE" panose="020B0900000000000000" pitchFamily="50" charset="-128"/>
              </a:rPr>
              <a:t>?</a:t>
            </a:r>
            <a:endParaRPr lang="en-US" altLang="ja-JP" sz="2800" dirty="0">
              <a:solidFill>
                <a:prstClr val="black"/>
              </a:solidFill>
              <a:latin typeface="HGPｺﾞｼｯｸE" panose="020B0900000000000000" pitchFamily="50" charset="-128"/>
              <a:ea typeface="HGPｺﾞｼｯｸE" panose="020B0900000000000000" pitchFamily="50" charset="-128"/>
            </a:endParaRPr>
          </a:p>
        </p:txBody>
      </p:sp>
      <p:sp>
        <p:nvSpPr>
          <p:cNvPr id="3" name="テキスト ボックス 2"/>
          <p:cNvSpPr txBox="1"/>
          <p:nvPr/>
        </p:nvSpPr>
        <p:spPr>
          <a:xfrm>
            <a:off x="147795" y="2583692"/>
            <a:ext cx="8712968" cy="4185761"/>
          </a:xfrm>
          <a:prstGeom prst="rect">
            <a:avLst/>
          </a:prstGeom>
          <a:noFill/>
        </p:spPr>
        <p:txBody>
          <a:bodyPr wrap="square" rtlCol="0">
            <a:spAutoFit/>
          </a:bodyPr>
          <a:lstStyle/>
          <a:p>
            <a:r>
              <a:rPr lang="en-US" altLang="ja-JP" sz="1400" dirty="0">
                <a:solidFill>
                  <a:prstClr val="black"/>
                </a:solidFill>
              </a:rPr>
              <a:t>【</a:t>
            </a:r>
            <a:r>
              <a:rPr lang="ja-JP" altLang="en-US" sz="1400" dirty="0">
                <a:solidFill>
                  <a:prstClr val="black"/>
                </a:solidFill>
              </a:rPr>
              <a:t>生徒</a:t>
            </a:r>
            <a:r>
              <a:rPr lang="en-US" altLang="ja-JP" sz="1400" dirty="0">
                <a:solidFill>
                  <a:prstClr val="black"/>
                </a:solidFill>
              </a:rPr>
              <a:t>B】</a:t>
            </a:r>
            <a:r>
              <a:rPr lang="ja-JP" altLang="en-US" sz="1400" dirty="0">
                <a:solidFill>
                  <a:prstClr val="black"/>
                </a:solidFill>
              </a:rPr>
              <a:t>　</a:t>
            </a:r>
            <a:r>
              <a:rPr lang="en-US" altLang="ja-JP" sz="1400" dirty="0">
                <a:solidFill>
                  <a:prstClr val="black"/>
                </a:solidFill>
              </a:rPr>
              <a:t>SNS 『</a:t>
            </a:r>
            <a:r>
              <a:rPr lang="ja-JP" altLang="en-US" sz="1400" dirty="0">
                <a:solidFill>
                  <a:prstClr val="black"/>
                </a:solidFill>
              </a:rPr>
              <a:t>久しぶり、たまには食事でもどう</a:t>
            </a:r>
            <a:r>
              <a:rPr lang="en-US" altLang="ja-JP" sz="1400" dirty="0">
                <a:solidFill>
                  <a:prstClr val="black"/>
                </a:solidFill>
              </a:rPr>
              <a:t>? </a:t>
            </a:r>
            <a:r>
              <a:rPr lang="ja-JP" altLang="en-US" sz="1400" dirty="0">
                <a:solidFill>
                  <a:prstClr val="black"/>
                </a:solidFill>
              </a:rPr>
              <a:t>ゆっくり話ししない</a:t>
            </a:r>
            <a:r>
              <a:rPr lang="en-US" altLang="ja-JP" sz="1400" dirty="0">
                <a:solidFill>
                  <a:prstClr val="black"/>
                </a:solidFill>
              </a:rPr>
              <a:t>?』</a:t>
            </a:r>
            <a:endParaRPr lang="ja-JP" altLang="en-US" sz="1400" dirty="0">
              <a:solidFill>
                <a:prstClr val="black"/>
              </a:solidFill>
            </a:endParaRPr>
          </a:p>
          <a:p>
            <a:endParaRPr lang="ja-JP" altLang="en-US" sz="1400" dirty="0">
              <a:solidFill>
                <a:prstClr val="black"/>
              </a:solidFill>
            </a:endParaRPr>
          </a:p>
          <a:p>
            <a:r>
              <a:rPr lang="en-US" altLang="ja-JP" sz="1400" dirty="0">
                <a:solidFill>
                  <a:prstClr val="black"/>
                </a:solidFill>
              </a:rPr>
              <a:t>【</a:t>
            </a:r>
            <a:r>
              <a:rPr lang="ja-JP" altLang="en-US" sz="1400" dirty="0">
                <a:solidFill>
                  <a:prstClr val="black"/>
                </a:solidFill>
              </a:rPr>
              <a:t>生徒</a:t>
            </a:r>
            <a:r>
              <a:rPr lang="en-US" altLang="ja-JP" sz="1400" dirty="0">
                <a:solidFill>
                  <a:prstClr val="black"/>
                </a:solidFill>
              </a:rPr>
              <a:t>A】</a:t>
            </a:r>
            <a:r>
              <a:rPr lang="ja-JP" altLang="en-US" sz="1400" dirty="0">
                <a:solidFill>
                  <a:prstClr val="black"/>
                </a:solidFill>
              </a:rPr>
              <a:t>　あれ、</a:t>
            </a:r>
            <a:r>
              <a:rPr lang="en-US" altLang="ja-JP" sz="1400" dirty="0">
                <a:solidFill>
                  <a:prstClr val="black"/>
                </a:solidFill>
              </a:rPr>
              <a:t>B</a:t>
            </a:r>
            <a:r>
              <a:rPr lang="ja-JP" altLang="en-US" sz="1400" dirty="0">
                <a:solidFill>
                  <a:prstClr val="black"/>
                </a:solidFill>
              </a:rPr>
              <a:t>からメッセージが来てる。いいね。食事でもしようかな。</a:t>
            </a:r>
            <a:r>
              <a:rPr lang="en-US" altLang="ja-JP" sz="1400" dirty="0">
                <a:solidFill>
                  <a:prstClr val="black"/>
                </a:solidFill>
              </a:rPr>
              <a:t>SNS『</a:t>
            </a:r>
            <a:r>
              <a:rPr lang="ja-JP" altLang="en-US" sz="1400" dirty="0">
                <a:solidFill>
                  <a:prstClr val="black"/>
                </a:solidFill>
              </a:rPr>
              <a:t>いいよ。いつでも</a:t>
            </a:r>
            <a:r>
              <a:rPr lang="en-US" altLang="ja-JP" sz="1400" dirty="0">
                <a:solidFill>
                  <a:prstClr val="black"/>
                </a:solidFill>
              </a:rPr>
              <a:t>OK』</a:t>
            </a:r>
            <a:r>
              <a:rPr lang="ja-JP" altLang="en-US" sz="1400" dirty="0">
                <a:solidFill>
                  <a:prstClr val="black"/>
                </a:solidFill>
              </a:rPr>
              <a:t>と返信して</a:t>
            </a:r>
            <a:r>
              <a:rPr lang="en-US" altLang="ja-JP" sz="1400" dirty="0">
                <a:solidFill>
                  <a:prstClr val="black"/>
                </a:solidFill>
              </a:rPr>
              <a:t>…</a:t>
            </a:r>
            <a:endParaRPr lang="ja-JP" altLang="en-US" sz="1400" dirty="0">
              <a:solidFill>
                <a:prstClr val="black"/>
              </a:solidFill>
            </a:endParaRPr>
          </a:p>
          <a:p>
            <a:endParaRPr lang="ja-JP" altLang="en-US" sz="1400" dirty="0">
              <a:solidFill>
                <a:prstClr val="black"/>
              </a:solidFill>
            </a:endParaRPr>
          </a:p>
          <a:p>
            <a:r>
              <a:rPr lang="en-US" altLang="ja-JP" sz="1400" dirty="0">
                <a:solidFill>
                  <a:prstClr val="black"/>
                </a:solidFill>
              </a:rPr>
              <a:t>【</a:t>
            </a:r>
            <a:r>
              <a:rPr lang="ja-JP" altLang="en-US" sz="1400" dirty="0">
                <a:solidFill>
                  <a:prstClr val="black"/>
                </a:solidFill>
              </a:rPr>
              <a:t>生徒</a:t>
            </a:r>
            <a:r>
              <a:rPr lang="en-US" altLang="ja-JP" sz="1400" dirty="0">
                <a:solidFill>
                  <a:prstClr val="black"/>
                </a:solidFill>
              </a:rPr>
              <a:t>B】  SNS『</a:t>
            </a:r>
            <a:r>
              <a:rPr lang="ja-JP" altLang="en-US" sz="1400" dirty="0">
                <a:solidFill>
                  <a:prstClr val="black"/>
                </a:solidFill>
              </a:rPr>
              <a:t>じゃ、明後日の夜７時に、ファミレスで</a:t>
            </a:r>
            <a:r>
              <a:rPr lang="en-US" altLang="ja-JP" sz="1400" dirty="0">
                <a:solidFill>
                  <a:prstClr val="black"/>
                </a:solidFill>
              </a:rPr>
              <a:t>』</a:t>
            </a:r>
            <a:endParaRPr lang="ja-JP" altLang="en-US" sz="1400" dirty="0">
              <a:solidFill>
                <a:prstClr val="black"/>
              </a:solidFill>
            </a:endParaRPr>
          </a:p>
          <a:p>
            <a:endParaRPr lang="ja-JP" altLang="en-US" sz="1400" dirty="0">
              <a:solidFill>
                <a:prstClr val="black"/>
              </a:solidFill>
            </a:endParaRPr>
          </a:p>
          <a:p>
            <a:r>
              <a:rPr lang="en-US" altLang="ja-JP" sz="1400" dirty="0">
                <a:solidFill>
                  <a:prstClr val="black"/>
                </a:solidFill>
              </a:rPr>
              <a:t>【</a:t>
            </a:r>
            <a:r>
              <a:rPr lang="ja-JP" altLang="en-US" sz="1400" dirty="0">
                <a:solidFill>
                  <a:prstClr val="black"/>
                </a:solidFill>
              </a:rPr>
              <a:t>生徒</a:t>
            </a:r>
            <a:r>
              <a:rPr lang="en-US" altLang="ja-JP" sz="1400" dirty="0">
                <a:solidFill>
                  <a:prstClr val="black"/>
                </a:solidFill>
              </a:rPr>
              <a:t>A】</a:t>
            </a:r>
            <a:r>
              <a:rPr lang="ja-JP" altLang="en-US" sz="1400" dirty="0">
                <a:solidFill>
                  <a:prstClr val="black"/>
                </a:solidFill>
              </a:rPr>
              <a:t>　楽しみだな</a:t>
            </a:r>
            <a:r>
              <a:rPr lang="en-US" altLang="ja-JP" sz="1400" dirty="0">
                <a:solidFill>
                  <a:prstClr val="black"/>
                </a:solidFill>
              </a:rPr>
              <a:t>…</a:t>
            </a:r>
            <a:endParaRPr lang="ja-JP" altLang="en-US" sz="1400" dirty="0">
              <a:solidFill>
                <a:prstClr val="black"/>
              </a:solidFill>
            </a:endParaRPr>
          </a:p>
          <a:p>
            <a:r>
              <a:rPr lang="en-US" altLang="ja-JP" sz="1400" dirty="0">
                <a:solidFill>
                  <a:prstClr val="black"/>
                </a:solidFill>
              </a:rPr>
              <a:t>[</a:t>
            </a:r>
            <a:r>
              <a:rPr lang="ja-JP" altLang="en-US" sz="1400" dirty="0">
                <a:solidFill>
                  <a:prstClr val="black"/>
                </a:solidFill>
              </a:rPr>
              <a:t>ファミレスにて</a:t>
            </a:r>
            <a:r>
              <a:rPr lang="en-US" altLang="ja-JP" sz="1400" dirty="0">
                <a:solidFill>
                  <a:prstClr val="black"/>
                </a:solidFill>
              </a:rPr>
              <a:t>]</a:t>
            </a:r>
            <a:endParaRPr lang="ja-JP" altLang="en-US" sz="1400" dirty="0">
              <a:solidFill>
                <a:prstClr val="black"/>
              </a:solidFill>
            </a:endParaRPr>
          </a:p>
          <a:p>
            <a:r>
              <a:rPr lang="en-US" altLang="ja-JP" sz="1400" dirty="0">
                <a:solidFill>
                  <a:prstClr val="black"/>
                </a:solidFill>
              </a:rPr>
              <a:t>【</a:t>
            </a:r>
            <a:r>
              <a:rPr lang="ja-JP" altLang="en-US" sz="1400" dirty="0">
                <a:solidFill>
                  <a:prstClr val="black"/>
                </a:solidFill>
              </a:rPr>
              <a:t>生徒</a:t>
            </a:r>
            <a:r>
              <a:rPr lang="en-US" altLang="ja-JP" sz="1400" dirty="0">
                <a:solidFill>
                  <a:prstClr val="black"/>
                </a:solidFill>
              </a:rPr>
              <a:t>B】</a:t>
            </a:r>
            <a:r>
              <a:rPr lang="ja-JP" altLang="en-US" sz="1400" dirty="0">
                <a:solidFill>
                  <a:prstClr val="black"/>
                </a:solidFill>
              </a:rPr>
              <a:t>　はーい。こんばんは。久しぶり</a:t>
            </a:r>
          </a:p>
          <a:p>
            <a:endParaRPr lang="ja-JP" altLang="en-US" sz="1400" dirty="0">
              <a:solidFill>
                <a:prstClr val="black"/>
              </a:solidFill>
            </a:endParaRPr>
          </a:p>
          <a:p>
            <a:r>
              <a:rPr lang="en-US" altLang="ja-JP" sz="1400" dirty="0">
                <a:solidFill>
                  <a:prstClr val="black"/>
                </a:solidFill>
              </a:rPr>
              <a:t>【</a:t>
            </a:r>
            <a:r>
              <a:rPr lang="ja-JP" altLang="en-US" sz="1400" dirty="0">
                <a:solidFill>
                  <a:prstClr val="black"/>
                </a:solidFill>
              </a:rPr>
              <a:t>生徒</a:t>
            </a:r>
            <a:r>
              <a:rPr lang="en-US" altLang="ja-JP" sz="1400" dirty="0">
                <a:solidFill>
                  <a:prstClr val="black"/>
                </a:solidFill>
              </a:rPr>
              <a:t>A】</a:t>
            </a:r>
            <a:r>
              <a:rPr lang="ja-JP" altLang="en-US" sz="1400" dirty="0">
                <a:solidFill>
                  <a:prstClr val="black"/>
                </a:solidFill>
              </a:rPr>
              <a:t>　うん。久しぶり。元気</a:t>
            </a:r>
            <a:r>
              <a:rPr lang="en-US" altLang="ja-JP" sz="1400" dirty="0">
                <a:solidFill>
                  <a:prstClr val="black"/>
                </a:solidFill>
              </a:rPr>
              <a:t>?</a:t>
            </a:r>
          </a:p>
          <a:p>
            <a:endParaRPr lang="en-US" altLang="ja-JP" sz="1400" dirty="0">
              <a:solidFill>
                <a:prstClr val="black"/>
              </a:solidFill>
            </a:endParaRPr>
          </a:p>
          <a:p>
            <a:r>
              <a:rPr lang="en-US" altLang="ja-JP" sz="1400" dirty="0">
                <a:solidFill>
                  <a:prstClr val="black"/>
                </a:solidFill>
              </a:rPr>
              <a:t>【</a:t>
            </a:r>
            <a:r>
              <a:rPr lang="ja-JP" altLang="en-US" sz="1400" dirty="0">
                <a:solidFill>
                  <a:prstClr val="black"/>
                </a:solidFill>
              </a:rPr>
              <a:t>生徒</a:t>
            </a:r>
            <a:r>
              <a:rPr lang="en-US" altLang="ja-JP" sz="1400" dirty="0">
                <a:solidFill>
                  <a:prstClr val="black"/>
                </a:solidFill>
              </a:rPr>
              <a:t>B】</a:t>
            </a:r>
            <a:r>
              <a:rPr lang="ja-JP" altLang="en-US" sz="1400" dirty="0">
                <a:solidFill>
                  <a:prstClr val="black"/>
                </a:solidFill>
              </a:rPr>
              <a:t>　うん。さっそくだけど、いい話があってね。これ、再生機能があるすごい美容液なんだ。この商品は、</a:t>
            </a:r>
            <a:r>
              <a:rPr lang="en-US" altLang="ja-JP" sz="1400" dirty="0">
                <a:solidFill>
                  <a:prstClr val="black"/>
                </a:solidFill>
              </a:rPr>
              <a:t>1</a:t>
            </a:r>
            <a:r>
              <a:rPr lang="ja-JP" altLang="en-US" sz="1400" dirty="0">
                <a:solidFill>
                  <a:prstClr val="black"/>
                </a:solidFill>
              </a:rPr>
              <a:t>本</a:t>
            </a:r>
          </a:p>
          <a:p>
            <a:r>
              <a:rPr lang="ja-JP" altLang="en-US" sz="1400" dirty="0">
                <a:solidFill>
                  <a:prstClr val="black"/>
                </a:solidFill>
              </a:rPr>
              <a:t>　　　　　　</a:t>
            </a:r>
            <a:r>
              <a:rPr lang="en-US" altLang="ja-JP" sz="1400" dirty="0">
                <a:solidFill>
                  <a:prstClr val="black"/>
                </a:solidFill>
              </a:rPr>
              <a:t>3</a:t>
            </a:r>
            <a:r>
              <a:rPr lang="ja-JP" altLang="en-US" sz="1400" dirty="0">
                <a:solidFill>
                  <a:prstClr val="black"/>
                </a:solidFill>
              </a:rPr>
              <a:t>万円なんだけど、友だちに紹介して、紹介料</a:t>
            </a:r>
            <a:r>
              <a:rPr lang="en-US" altLang="ja-JP" sz="1400" dirty="0">
                <a:solidFill>
                  <a:prstClr val="black"/>
                </a:solidFill>
              </a:rPr>
              <a:t>1</a:t>
            </a:r>
            <a:r>
              <a:rPr lang="ja-JP" altLang="en-US" sz="1400" dirty="0">
                <a:solidFill>
                  <a:prstClr val="black"/>
                </a:solidFill>
              </a:rPr>
              <a:t>人</a:t>
            </a:r>
            <a:r>
              <a:rPr lang="en-US" altLang="ja-JP" sz="1400" dirty="0">
                <a:solidFill>
                  <a:prstClr val="black"/>
                </a:solidFill>
              </a:rPr>
              <a:t>1</a:t>
            </a:r>
            <a:r>
              <a:rPr lang="ja-JP" altLang="en-US" sz="1400" dirty="0">
                <a:solidFill>
                  <a:prstClr val="black"/>
                </a:solidFill>
              </a:rPr>
              <a:t>万円もらえるから、</a:t>
            </a:r>
            <a:r>
              <a:rPr lang="en-US" altLang="ja-JP" sz="1400" dirty="0">
                <a:solidFill>
                  <a:prstClr val="black"/>
                </a:solidFill>
              </a:rPr>
              <a:t>3</a:t>
            </a:r>
            <a:r>
              <a:rPr lang="ja-JP" altLang="en-US" sz="1400" dirty="0">
                <a:solidFill>
                  <a:prstClr val="black"/>
                </a:solidFill>
              </a:rPr>
              <a:t>人に紹介すれば、</a:t>
            </a:r>
            <a:r>
              <a:rPr lang="en-US" altLang="ja-JP" sz="1400" dirty="0">
                <a:solidFill>
                  <a:prstClr val="black"/>
                </a:solidFill>
              </a:rPr>
              <a:t>3</a:t>
            </a:r>
            <a:r>
              <a:rPr lang="ja-JP" altLang="en-US" sz="1400" dirty="0">
                <a:solidFill>
                  <a:prstClr val="black"/>
                </a:solidFill>
              </a:rPr>
              <a:t>万円もらえて、</a:t>
            </a:r>
          </a:p>
          <a:p>
            <a:r>
              <a:rPr lang="ja-JP" altLang="en-US" sz="1400" dirty="0">
                <a:solidFill>
                  <a:prstClr val="black"/>
                </a:solidFill>
              </a:rPr>
              <a:t>　　　　　　自分が買った分はすぐに元がとれて、どんどん儲かるよ。</a:t>
            </a:r>
          </a:p>
          <a:p>
            <a:r>
              <a:rPr lang="ja-JP" altLang="en-US" sz="1400" dirty="0">
                <a:solidFill>
                  <a:prstClr val="black"/>
                </a:solidFill>
              </a:rPr>
              <a:t>　　　　　　どう</a:t>
            </a:r>
            <a:r>
              <a:rPr lang="en-US" altLang="ja-JP" sz="1400" dirty="0">
                <a:solidFill>
                  <a:prstClr val="black"/>
                </a:solidFill>
              </a:rPr>
              <a:t>?</a:t>
            </a:r>
            <a:r>
              <a:rPr lang="ja-JP" altLang="en-US" sz="1400" dirty="0">
                <a:solidFill>
                  <a:prstClr val="black"/>
                </a:solidFill>
              </a:rPr>
              <a:t>　一緒にやらない。絶対儲かるから、一緒に勝ち組になろうよ。</a:t>
            </a:r>
          </a:p>
          <a:p>
            <a:endParaRPr lang="ja-JP" altLang="en-US" sz="1400" dirty="0">
              <a:solidFill>
                <a:prstClr val="black"/>
              </a:solidFill>
            </a:endParaRPr>
          </a:p>
          <a:p>
            <a:r>
              <a:rPr lang="en-US" altLang="ja-JP" sz="1400" dirty="0">
                <a:solidFill>
                  <a:prstClr val="black"/>
                </a:solidFill>
              </a:rPr>
              <a:t>【</a:t>
            </a:r>
            <a:r>
              <a:rPr lang="ja-JP" altLang="en-US" sz="1400" dirty="0">
                <a:solidFill>
                  <a:prstClr val="black"/>
                </a:solidFill>
              </a:rPr>
              <a:t>生徒</a:t>
            </a:r>
            <a:r>
              <a:rPr lang="en-US" altLang="ja-JP" sz="1400" dirty="0">
                <a:solidFill>
                  <a:prstClr val="black"/>
                </a:solidFill>
              </a:rPr>
              <a:t>A】</a:t>
            </a:r>
            <a:r>
              <a:rPr lang="ja-JP" altLang="en-US" sz="1400" dirty="0">
                <a:solidFill>
                  <a:prstClr val="black"/>
                </a:solidFill>
              </a:rPr>
              <a:t>　う～ん。肌の再生機能</a:t>
            </a:r>
            <a:r>
              <a:rPr lang="en-US" altLang="ja-JP" sz="1400" dirty="0">
                <a:solidFill>
                  <a:prstClr val="black"/>
                </a:solidFill>
              </a:rPr>
              <a:t>?    </a:t>
            </a:r>
            <a:r>
              <a:rPr lang="ja-JP" altLang="en-US" sz="1400" dirty="0">
                <a:solidFill>
                  <a:prstClr val="black"/>
                </a:solidFill>
              </a:rPr>
              <a:t>紹介して買ってもらうの</a:t>
            </a:r>
            <a:r>
              <a:rPr lang="en-US" altLang="ja-JP" sz="1400" dirty="0">
                <a:solidFill>
                  <a:prstClr val="black"/>
                </a:solidFill>
              </a:rPr>
              <a:t>?</a:t>
            </a:r>
            <a:r>
              <a:rPr lang="ja-JP" altLang="en-US" sz="1400" dirty="0">
                <a:solidFill>
                  <a:prstClr val="black"/>
                </a:solidFill>
              </a:rPr>
              <a:t>買ってもらえるかな。</a:t>
            </a:r>
            <a:r>
              <a:rPr lang="en-US" altLang="ja-JP" sz="1400" dirty="0">
                <a:solidFill>
                  <a:prstClr val="black"/>
                </a:solidFill>
              </a:rPr>
              <a:t> </a:t>
            </a:r>
            <a:r>
              <a:rPr lang="ja-JP" altLang="en-US" sz="1400" dirty="0">
                <a:solidFill>
                  <a:prstClr val="black"/>
                </a:solidFill>
              </a:rPr>
              <a:t>難しくないかな</a:t>
            </a:r>
            <a:r>
              <a:rPr lang="en-US" altLang="ja-JP" sz="1400" dirty="0">
                <a:solidFill>
                  <a:prstClr val="black"/>
                </a:solidFill>
              </a:rPr>
              <a:t>…</a:t>
            </a:r>
            <a:endParaRPr lang="ja-JP" altLang="en-US" sz="1400" dirty="0">
              <a:solidFill>
                <a:prstClr val="black"/>
              </a:solidFill>
            </a:endParaRPr>
          </a:p>
          <a:p>
            <a:r>
              <a:rPr lang="ja-JP" altLang="en-US" sz="1400" dirty="0">
                <a:solidFill>
                  <a:prstClr val="black"/>
                </a:solidFill>
              </a:rPr>
              <a:t>　　　　　　どうしよう</a:t>
            </a:r>
            <a:r>
              <a:rPr lang="en-US" altLang="ja-JP" sz="1400" dirty="0">
                <a:solidFill>
                  <a:prstClr val="black"/>
                </a:solidFill>
              </a:rPr>
              <a:t>…</a:t>
            </a:r>
            <a:r>
              <a:rPr lang="ja-JP" altLang="en-US" sz="1400" dirty="0" err="1">
                <a:solidFill>
                  <a:prstClr val="black"/>
                </a:solidFill>
              </a:rPr>
              <a:t>、</a:t>
            </a:r>
            <a:r>
              <a:rPr lang="ja-JP" altLang="en-US" sz="1400" dirty="0">
                <a:solidFill>
                  <a:prstClr val="black"/>
                </a:solidFill>
              </a:rPr>
              <a:t>もう</a:t>
            </a:r>
            <a:r>
              <a:rPr lang="en-US" altLang="ja-JP" sz="1400" dirty="0">
                <a:solidFill>
                  <a:prstClr val="black"/>
                </a:solidFill>
              </a:rPr>
              <a:t>11</a:t>
            </a:r>
            <a:r>
              <a:rPr lang="ja-JP" altLang="en-US" sz="1400" dirty="0">
                <a:solidFill>
                  <a:prstClr val="black"/>
                </a:solidFill>
              </a:rPr>
              <a:t>時</a:t>
            </a:r>
            <a:r>
              <a:rPr lang="en-US" altLang="ja-JP" sz="1400" dirty="0">
                <a:solidFill>
                  <a:prstClr val="black"/>
                </a:solidFill>
              </a:rPr>
              <a:t>?!…</a:t>
            </a:r>
            <a:r>
              <a:rPr lang="ja-JP" altLang="en-US" sz="1400" dirty="0">
                <a:solidFill>
                  <a:prstClr val="black"/>
                </a:solidFill>
              </a:rPr>
              <a:t>疲れちゃった</a:t>
            </a:r>
            <a:r>
              <a:rPr lang="en-US" altLang="ja-JP" sz="1400" dirty="0">
                <a:solidFill>
                  <a:prstClr val="black"/>
                </a:solidFill>
              </a:rPr>
              <a:t>…</a:t>
            </a:r>
            <a:endParaRPr lang="ja-JP" altLang="en-US" sz="1400" dirty="0">
              <a:solidFill>
                <a:prstClr val="black"/>
              </a:solidFill>
            </a:endParaRPr>
          </a:p>
        </p:txBody>
      </p:sp>
      <p:sp>
        <p:nvSpPr>
          <p:cNvPr id="2" name="角丸四角形 1"/>
          <p:cNvSpPr/>
          <p:nvPr/>
        </p:nvSpPr>
        <p:spPr>
          <a:xfrm>
            <a:off x="222688" y="1161369"/>
            <a:ext cx="8525776" cy="133152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53128" y="1213389"/>
            <a:ext cx="8064896" cy="1200329"/>
          </a:xfrm>
          <a:prstGeom prst="rect">
            <a:avLst/>
          </a:prstGeom>
          <a:noFill/>
        </p:spPr>
        <p:txBody>
          <a:bodyPr wrap="square" rtlCol="0">
            <a:spAutoFit/>
          </a:bodyPr>
          <a:lstStyle/>
          <a:p>
            <a:r>
              <a:rPr kumimoji="1" lang="ja-JP" altLang="en-US" dirty="0"/>
              <a:t>■</a:t>
            </a:r>
            <a:r>
              <a:rPr lang="ja-JP" altLang="en-US" dirty="0">
                <a:solidFill>
                  <a:prstClr val="black"/>
                </a:solidFill>
                <a:latin typeface="HG丸ｺﾞｼｯｸM-PRO" pitchFamily="50" charset="-128"/>
                <a:ea typeface="HG丸ｺﾞｼｯｸM-PRO" pitchFamily="50" charset="-128"/>
              </a:rPr>
              <a:t>小学校時代の同級生から、</a:t>
            </a:r>
            <a:r>
              <a:rPr lang="en-US" altLang="ja-JP" dirty="0">
                <a:solidFill>
                  <a:prstClr val="black"/>
                </a:solidFill>
                <a:latin typeface="HG丸ｺﾞｼｯｸM-PRO" pitchFamily="50" charset="-128"/>
                <a:ea typeface="HG丸ｺﾞｼｯｸM-PRO" pitchFamily="50" charset="-128"/>
              </a:rPr>
              <a:t>SNS</a:t>
            </a:r>
            <a:r>
              <a:rPr lang="ja-JP" altLang="en-US" dirty="0">
                <a:solidFill>
                  <a:prstClr val="black"/>
                </a:solidFill>
                <a:latin typeface="HG丸ｺﾞｼｯｸM-PRO" pitchFamily="50" charset="-128"/>
                <a:ea typeface="HG丸ｺﾞｼｯｸM-PRO" pitchFamily="50" charset="-128"/>
              </a:rPr>
              <a:t>で食事に誘われた。</a:t>
            </a:r>
          </a:p>
          <a:p>
            <a:r>
              <a:rPr lang="ja-JP" altLang="en-US" dirty="0">
                <a:solidFill>
                  <a:prstClr val="black"/>
                </a:solidFill>
                <a:latin typeface="HG丸ｺﾞｼｯｸM-PRO" pitchFamily="50" charset="-128"/>
                <a:ea typeface="HG丸ｺﾞｼｯｸM-PRO" pitchFamily="50" charset="-128"/>
              </a:rPr>
              <a:t>■話の中で、「紹介するだけで稼げる」と言われた。</a:t>
            </a:r>
          </a:p>
          <a:p>
            <a:r>
              <a:rPr lang="ja-JP" altLang="en-US" dirty="0">
                <a:solidFill>
                  <a:prstClr val="black"/>
                </a:solidFill>
                <a:latin typeface="HG丸ｺﾞｼｯｸM-PRO" pitchFamily="50" charset="-128"/>
                <a:ea typeface="HG丸ｺﾞｼｯｸM-PRO" pitchFamily="50" charset="-128"/>
              </a:rPr>
              <a:t>　１本３万円の「肌の再生機能のある美容液」を友人などに</a:t>
            </a:r>
          </a:p>
          <a:p>
            <a:r>
              <a:rPr lang="ja-JP" altLang="en-US" dirty="0">
                <a:solidFill>
                  <a:prstClr val="black"/>
                </a:solidFill>
                <a:latin typeface="HG丸ｺﾞｼｯｸM-PRO" pitchFamily="50" charset="-128"/>
                <a:ea typeface="HG丸ｺﾞｼｯｸM-PRO" pitchFamily="50" charset="-128"/>
              </a:rPr>
              <a:t>　紹介販売することで、紹介料が得られるというものだった。</a:t>
            </a:r>
          </a:p>
        </p:txBody>
      </p:sp>
      <p:pic>
        <p:nvPicPr>
          <p:cNvPr id="3074" name="Picture 2" descr="F:\消費生活センター　消費者教育\イラストいろいろ\multi_syouhou_kanyuu.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86618" y="1290767"/>
            <a:ext cx="1122951" cy="1122951"/>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5572970" y="6453336"/>
            <a:ext cx="2167381" cy="338554"/>
          </a:xfrm>
          <a:prstGeom prst="rect">
            <a:avLst/>
          </a:prstGeom>
          <a:noFill/>
        </p:spPr>
        <p:txBody>
          <a:bodyPr wrap="square" rtlCol="0">
            <a:spAutoFit/>
          </a:bodyPr>
          <a:lstStyle/>
          <a:p>
            <a:r>
              <a:rPr lang="en-US" altLang="ja-JP" sz="1600" dirty="0">
                <a:solidFill>
                  <a:srgbClr val="C9C2D1">
                    <a:shade val="50000"/>
                    <a:satMod val="200000"/>
                  </a:srgbClr>
                </a:solidFill>
                <a:latin typeface="ＭＳ ゴシック" panose="020B0609070205080204" pitchFamily="49" charset="-128"/>
                <a:ea typeface="ＭＳ ゴシック" panose="020B0609070205080204" pitchFamily="49" charset="-128"/>
              </a:rPr>
              <a:t>©</a:t>
            </a:r>
            <a:r>
              <a:rPr lang="en-US" altLang="ja-JP" sz="1100" dirty="0">
                <a:solidFill>
                  <a:srgbClr val="C9C2D1">
                    <a:shade val="50000"/>
                    <a:satMod val="200000"/>
                  </a:srgbClr>
                </a:solidFill>
                <a:latin typeface="ＭＳ ゴシック" panose="020B0609070205080204" pitchFamily="49" charset="-128"/>
                <a:ea typeface="ＭＳ ゴシック" panose="020B0609070205080204" pitchFamily="49" charset="-128"/>
              </a:rPr>
              <a:t>2020</a:t>
            </a:r>
            <a:r>
              <a:rPr lang="ja-JP" altLang="en-US" sz="1100" dirty="0">
                <a:solidFill>
                  <a:srgbClr val="C9C2D1">
                    <a:shade val="50000"/>
                    <a:satMod val="200000"/>
                  </a:srgbClr>
                </a:solidFill>
                <a:latin typeface="ＭＳ ゴシック" panose="020B0609070205080204" pitchFamily="49" charset="-128"/>
                <a:ea typeface="ＭＳ ゴシック" panose="020B0609070205080204" pitchFamily="49" charset="-128"/>
              </a:rPr>
              <a:t>滋賀県消費生活センター</a:t>
            </a:r>
          </a:p>
        </p:txBody>
      </p:sp>
    </p:spTree>
    <p:extLst>
      <p:ext uri="{BB962C8B-B14F-4D97-AF65-F5344CB8AC3E}">
        <p14:creationId xmlns:p14="http://schemas.microsoft.com/office/powerpoint/2010/main" val="32063368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4047941839"/>
              </p:ext>
            </p:extLst>
          </p:nvPr>
        </p:nvGraphicFramePr>
        <p:xfrm>
          <a:off x="323527" y="1124745"/>
          <a:ext cx="8496945" cy="5621580"/>
        </p:xfrm>
        <a:graphic>
          <a:graphicData uri="http://schemas.openxmlformats.org/drawingml/2006/table">
            <a:tbl>
              <a:tblPr firstRow="1" bandRow="1">
                <a:tableStyleId>{22838BEF-8BB2-4498-84A7-C5851F593DF1}</a:tableStyleId>
              </a:tblPr>
              <a:tblGrid>
                <a:gridCol w="1008112">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2432630">
                  <a:extLst>
                    <a:ext uri="{9D8B030D-6E8A-4147-A177-3AD203B41FA5}">
                      <a16:colId xmlns:a16="http://schemas.microsoft.com/office/drawing/2014/main" val="20002"/>
                    </a:ext>
                  </a:extLst>
                </a:gridCol>
                <a:gridCol w="2607931">
                  <a:extLst>
                    <a:ext uri="{9D8B030D-6E8A-4147-A177-3AD203B41FA5}">
                      <a16:colId xmlns:a16="http://schemas.microsoft.com/office/drawing/2014/main" val="20003"/>
                    </a:ext>
                  </a:extLst>
                </a:gridCol>
              </a:tblGrid>
              <a:tr h="367886">
                <a:tc>
                  <a:txBody>
                    <a:bodyPr/>
                    <a:lstStyle/>
                    <a:p>
                      <a:r>
                        <a:rPr kumimoji="1" lang="ja-JP" altLang="en-US" dirty="0"/>
                        <a:t>ポイント</a:t>
                      </a:r>
                    </a:p>
                  </a:txBody>
                  <a:tcPr/>
                </a:tc>
                <a:tc>
                  <a:txBody>
                    <a:bodyPr/>
                    <a:lstStyle/>
                    <a:p>
                      <a:r>
                        <a:rPr kumimoji="1" lang="ja-JP" altLang="en-US" dirty="0"/>
                        <a:t>考える視点</a:t>
                      </a:r>
                      <a:endParaRPr kumimoji="1" lang="en-US" altLang="ja-JP" dirty="0"/>
                    </a:p>
                  </a:txBody>
                  <a:tcPr/>
                </a:tc>
                <a:tc>
                  <a:txBody>
                    <a:bodyPr/>
                    <a:lstStyle/>
                    <a:p>
                      <a:r>
                        <a:rPr kumimoji="1" lang="ja-JP" altLang="en-US" dirty="0"/>
                        <a:t>あなたの意見</a:t>
                      </a:r>
                    </a:p>
                  </a:txBody>
                  <a:tcPr>
                    <a:lnR w="12700" cap="flat" cmpd="sng" algn="ctr">
                      <a:solidFill>
                        <a:schemeClr val="tx2">
                          <a:lumMod val="40000"/>
                          <a:lumOff val="60000"/>
                        </a:schemeClr>
                      </a:solidFill>
                      <a:prstDash val="solid"/>
                      <a:round/>
                      <a:headEnd type="none" w="med" len="med"/>
                      <a:tailEnd type="none" w="med" len="med"/>
                    </a:lnR>
                  </a:tcPr>
                </a:tc>
                <a:tc>
                  <a:txBody>
                    <a:bodyPr/>
                    <a:lstStyle/>
                    <a:p>
                      <a:r>
                        <a:rPr kumimoji="1" lang="ja-JP" altLang="en-US" dirty="0"/>
                        <a:t>◆意見交換・情報交換</a:t>
                      </a:r>
                    </a:p>
                  </a:txBody>
                  <a:tcPr>
                    <a:lnL w="12700" cap="flat" cmpd="sng" algn="ctr">
                      <a:solidFill>
                        <a:schemeClr val="tx2">
                          <a:lumMod val="40000"/>
                          <a:lumOff val="60000"/>
                        </a:schemeClr>
                      </a:solidFill>
                      <a:prstDash val="solid"/>
                      <a:round/>
                      <a:headEnd type="none" w="med" len="med"/>
                      <a:tailEnd type="none" w="med" len="med"/>
                    </a:lnL>
                  </a:tcPr>
                </a:tc>
                <a:extLst>
                  <a:ext uri="{0D108BD9-81ED-4DB2-BD59-A6C34878D82A}">
                    <a16:rowId xmlns:a16="http://schemas.microsoft.com/office/drawing/2014/main" val="10000"/>
                  </a:ext>
                </a:extLst>
              </a:tr>
              <a:tr h="712233">
                <a:tc>
                  <a:txBody>
                    <a:bodyPr/>
                    <a:lstStyle/>
                    <a:p>
                      <a:pPr marL="0" marR="0" indent="0" algn="l" defTabSz="914070" rtl="0" eaLnBrk="1" fontAlgn="auto" latinLnBrk="0" hangingPunct="1">
                        <a:lnSpc>
                          <a:spcPct val="100000"/>
                        </a:lnSpc>
                        <a:spcBef>
                          <a:spcPts val="0"/>
                        </a:spcBef>
                        <a:spcAft>
                          <a:spcPts val="0"/>
                        </a:spcAft>
                        <a:buClrTx/>
                        <a:buSzTx/>
                        <a:buFontTx/>
                        <a:buNone/>
                        <a:tabLst/>
                        <a:defRPr/>
                      </a:pPr>
                      <a:r>
                        <a:rPr kumimoji="1" lang="ja-JP" altLang="en-US" sz="1400" dirty="0"/>
                        <a:t>①きっかけ</a:t>
                      </a:r>
                    </a:p>
                    <a:p>
                      <a:endParaRPr kumimoji="1" lang="ja-JP" altLang="en-US" dirty="0"/>
                    </a:p>
                  </a:txBody>
                  <a:tcPr/>
                </a:tc>
                <a:tc>
                  <a:txBody>
                    <a:bodyPr/>
                    <a:lstStyle/>
                    <a:p>
                      <a:r>
                        <a:rPr kumimoji="1" lang="ja-JP" altLang="en-US" sz="1400" dirty="0"/>
                        <a:t>・話を聞くことになったのは</a:t>
                      </a:r>
                    </a:p>
                    <a:p>
                      <a:r>
                        <a:rPr kumimoji="1" lang="ja-JP" altLang="en-US" sz="1400" dirty="0"/>
                        <a:t>　なぜ</a:t>
                      </a:r>
                      <a:r>
                        <a:rPr kumimoji="1" lang="en-US" altLang="ja-JP" sz="1400" dirty="0"/>
                        <a:t>?</a:t>
                      </a:r>
                    </a:p>
                  </a:txBody>
                  <a:tcPr/>
                </a:tc>
                <a:tc>
                  <a:txBody>
                    <a:bodyPr/>
                    <a:lstStyle/>
                    <a:p>
                      <a:endParaRPr kumimoji="1" lang="ja-JP" altLang="en-US" dirty="0"/>
                    </a:p>
                  </a:txBody>
                  <a:tcPr>
                    <a:lnR w="12700" cap="flat" cmpd="sng" algn="ctr">
                      <a:solidFill>
                        <a:schemeClr val="tx2">
                          <a:lumMod val="40000"/>
                          <a:lumOff val="60000"/>
                        </a:schemeClr>
                      </a:solidFill>
                      <a:prstDash val="solid"/>
                      <a:round/>
                      <a:headEnd type="none" w="med" len="med"/>
                      <a:tailEnd type="none" w="med" len="med"/>
                    </a:lnR>
                  </a:tcPr>
                </a:tc>
                <a:tc>
                  <a:txBody>
                    <a:bodyPr/>
                    <a:lstStyle/>
                    <a:p>
                      <a:endParaRPr kumimoji="1" lang="ja-JP" altLang="en-US" dirty="0"/>
                    </a:p>
                  </a:txBody>
                  <a:tcPr>
                    <a:lnL w="12700" cap="flat" cmpd="sng" algn="ctr">
                      <a:solidFill>
                        <a:schemeClr val="tx2">
                          <a:lumMod val="40000"/>
                          <a:lumOff val="60000"/>
                        </a:schemeClr>
                      </a:solidFill>
                      <a:prstDash val="solid"/>
                      <a:round/>
                      <a:headEnd type="none" w="med" len="med"/>
                      <a:tailEnd type="none" w="med" len="med"/>
                    </a:lnL>
                  </a:tcPr>
                </a:tc>
                <a:extLst>
                  <a:ext uri="{0D108BD9-81ED-4DB2-BD59-A6C34878D82A}">
                    <a16:rowId xmlns:a16="http://schemas.microsoft.com/office/drawing/2014/main" val="10001"/>
                  </a:ext>
                </a:extLst>
              </a:tr>
              <a:tr h="1368152">
                <a:tc>
                  <a:txBody>
                    <a:bodyPr/>
                    <a:lstStyle/>
                    <a:p>
                      <a:pPr marL="0" marR="0" indent="0" algn="l" defTabSz="914070" rtl="0" eaLnBrk="1" fontAlgn="auto" latinLnBrk="0" hangingPunct="1">
                        <a:lnSpc>
                          <a:spcPct val="100000"/>
                        </a:lnSpc>
                        <a:spcBef>
                          <a:spcPts val="0"/>
                        </a:spcBef>
                        <a:spcAft>
                          <a:spcPts val="0"/>
                        </a:spcAft>
                        <a:buClrTx/>
                        <a:buSzTx/>
                        <a:buFontTx/>
                        <a:buNone/>
                        <a:tabLst/>
                        <a:defRPr/>
                      </a:pPr>
                      <a:r>
                        <a:rPr kumimoji="1" lang="ja-JP" altLang="en-US" sz="1400" dirty="0"/>
                        <a:t>②問題点</a:t>
                      </a:r>
                    </a:p>
                    <a:p>
                      <a:endParaRPr kumimoji="1" lang="ja-JP" altLang="en-US" dirty="0"/>
                    </a:p>
                  </a:txBody>
                  <a:tcPr/>
                </a:tc>
                <a:tc>
                  <a:txBody>
                    <a:bodyPr/>
                    <a:lstStyle/>
                    <a:p>
                      <a:r>
                        <a:rPr kumimoji="1" lang="ja-JP" altLang="en-US" sz="1400" dirty="0"/>
                        <a:t>・話の内容は本当</a:t>
                      </a:r>
                      <a:r>
                        <a:rPr kumimoji="1" lang="en-US" altLang="ja-JP" sz="1400" dirty="0"/>
                        <a:t>?</a:t>
                      </a:r>
                    </a:p>
                    <a:p>
                      <a:r>
                        <a:rPr kumimoji="1" lang="en-US" altLang="ja-JP" sz="1400" dirty="0"/>
                        <a:t>        </a:t>
                      </a:r>
                      <a:r>
                        <a:rPr kumimoji="1" lang="ja-JP" altLang="en-US" sz="1400" dirty="0"/>
                        <a:t>「再生機能のある美容液」</a:t>
                      </a:r>
                    </a:p>
                    <a:p>
                      <a:r>
                        <a:rPr kumimoji="1" lang="ja-JP" altLang="en-US" sz="1400" dirty="0"/>
                        <a:t>　　　「簡単に儲かる」</a:t>
                      </a:r>
                    </a:p>
                    <a:p>
                      <a:r>
                        <a:rPr kumimoji="1" lang="ja-JP" altLang="en-US" sz="1400" dirty="0"/>
                        <a:t>・知人に紹介して</a:t>
                      </a:r>
                    </a:p>
                    <a:p>
                      <a:r>
                        <a:rPr kumimoji="1" lang="ja-JP" altLang="en-US" sz="1400" dirty="0"/>
                        <a:t>　　大丈夫ですか</a:t>
                      </a:r>
                      <a:r>
                        <a:rPr kumimoji="1" lang="en-US" altLang="ja-JP" sz="1400" dirty="0"/>
                        <a:t>?</a:t>
                      </a:r>
                    </a:p>
                  </a:txBody>
                  <a:tcPr/>
                </a:tc>
                <a:tc>
                  <a:txBody>
                    <a:bodyPr/>
                    <a:lstStyle/>
                    <a:p>
                      <a:endParaRPr kumimoji="1" lang="ja-JP" altLang="en-US" dirty="0"/>
                    </a:p>
                  </a:txBody>
                  <a:tcPr>
                    <a:lnR w="12700" cap="flat" cmpd="sng" algn="ctr">
                      <a:solidFill>
                        <a:schemeClr val="tx2">
                          <a:lumMod val="40000"/>
                          <a:lumOff val="60000"/>
                        </a:schemeClr>
                      </a:solidFill>
                      <a:prstDash val="solid"/>
                      <a:round/>
                      <a:headEnd type="none" w="med" len="med"/>
                      <a:tailEnd type="none" w="med" len="med"/>
                    </a:lnR>
                  </a:tcPr>
                </a:tc>
                <a:tc>
                  <a:txBody>
                    <a:bodyPr/>
                    <a:lstStyle/>
                    <a:p>
                      <a:endParaRPr kumimoji="1" lang="ja-JP" altLang="en-US" dirty="0"/>
                    </a:p>
                  </a:txBody>
                  <a:tcPr>
                    <a:lnL w="12700" cap="flat" cmpd="sng" algn="ctr">
                      <a:solidFill>
                        <a:schemeClr val="tx2">
                          <a:lumMod val="40000"/>
                          <a:lumOff val="60000"/>
                        </a:schemeClr>
                      </a:solidFill>
                      <a:prstDash val="solid"/>
                      <a:round/>
                      <a:headEnd type="none" w="med" len="med"/>
                      <a:tailEnd type="none" w="med" len="med"/>
                    </a:lnL>
                  </a:tcPr>
                </a:tc>
                <a:extLst>
                  <a:ext uri="{0D108BD9-81ED-4DB2-BD59-A6C34878D82A}">
                    <a16:rowId xmlns:a16="http://schemas.microsoft.com/office/drawing/2014/main" val="10002"/>
                  </a:ext>
                </a:extLst>
              </a:tr>
              <a:tr h="2088232">
                <a:tc>
                  <a:txBody>
                    <a:bodyPr/>
                    <a:lstStyle/>
                    <a:p>
                      <a:r>
                        <a:rPr kumimoji="1" lang="ja-JP" altLang="en-US" sz="1400" dirty="0"/>
                        <a:t>③考えて</a:t>
                      </a:r>
                    </a:p>
                    <a:p>
                      <a:r>
                        <a:rPr kumimoji="1" lang="ja-JP" altLang="en-US" sz="1400" dirty="0"/>
                        <a:t>　　みよう</a:t>
                      </a:r>
                    </a:p>
                  </a:txBody>
                  <a:tcPr/>
                </a:tc>
                <a:tc>
                  <a:txBody>
                    <a:bodyPr/>
                    <a:lstStyle/>
                    <a:p>
                      <a:pPr marL="0" marR="0" indent="0" algn="l" defTabSz="914070" rtl="0" eaLnBrk="1" fontAlgn="auto" latinLnBrk="0" hangingPunct="1">
                        <a:lnSpc>
                          <a:spcPct val="100000"/>
                        </a:lnSpc>
                        <a:spcBef>
                          <a:spcPts val="0"/>
                        </a:spcBef>
                        <a:spcAft>
                          <a:spcPts val="0"/>
                        </a:spcAft>
                        <a:buClrTx/>
                        <a:buSzTx/>
                        <a:buFontTx/>
                        <a:buNone/>
                        <a:tabLst/>
                        <a:defRPr/>
                      </a:pPr>
                      <a:r>
                        <a:rPr kumimoji="1" lang="ja-JP" altLang="en-US" sz="1400" dirty="0"/>
                        <a:t>・この販売方法は</a:t>
                      </a:r>
                      <a:r>
                        <a:rPr kumimoji="1" lang="en-US" altLang="ja-JP" sz="1400" dirty="0"/>
                        <a:t>?</a:t>
                      </a:r>
                      <a:endParaRPr kumimoji="1" lang="ja-JP" altLang="en-US" sz="1400" dirty="0"/>
                    </a:p>
                    <a:p>
                      <a:pPr marL="0" marR="0" indent="0" algn="l" defTabSz="914070" rtl="0" eaLnBrk="1" fontAlgn="auto" latinLnBrk="0" hangingPunct="1">
                        <a:lnSpc>
                          <a:spcPct val="100000"/>
                        </a:lnSpc>
                        <a:spcBef>
                          <a:spcPts val="0"/>
                        </a:spcBef>
                        <a:spcAft>
                          <a:spcPts val="0"/>
                        </a:spcAft>
                        <a:buClrTx/>
                        <a:buSzTx/>
                        <a:buFontTx/>
                        <a:buNone/>
                        <a:tabLst/>
                        <a:defRPr/>
                      </a:pPr>
                      <a:r>
                        <a:rPr kumimoji="1" lang="ja-JP" altLang="en-US" sz="1400" dirty="0"/>
                        <a:t>・解約できるでしょうか</a:t>
                      </a:r>
                      <a:r>
                        <a:rPr kumimoji="1" lang="en-US" altLang="ja-JP" sz="1400" dirty="0"/>
                        <a:t>?</a:t>
                      </a:r>
                      <a:endParaRPr kumimoji="1" lang="ja-JP" altLang="en-US" sz="1400" dirty="0"/>
                    </a:p>
                    <a:p>
                      <a:r>
                        <a:rPr kumimoji="1" lang="ja-JP" altLang="en-US" sz="1400" dirty="0"/>
                        <a:t>・儲からなかったら</a:t>
                      </a:r>
                    </a:p>
                    <a:p>
                      <a:r>
                        <a:rPr kumimoji="1" lang="ja-JP" altLang="en-US" sz="1400" dirty="0"/>
                        <a:t>　　　どうなりますか</a:t>
                      </a:r>
                      <a:r>
                        <a:rPr kumimoji="1" lang="en-US" altLang="ja-JP" sz="1400" dirty="0"/>
                        <a:t>?</a:t>
                      </a:r>
                    </a:p>
                    <a:p>
                      <a:r>
                        <a:rPr kumimoji="1" lang="ja-JP" altLang="en-US" sz="1400" dirty="0"/>
                        <a:t>・声をかけた人に無理をさせて</a:t>
                      </a:r>
                      <a:endParaRPr kumimoji="1" lang="en-US" altLang="ja-JP" sz="1400" dirty="0"/>
                    </a:p>
                    <a:p>
                      <a:r>
                        <a:rPr kumimoji="1" lang="en-US" altLang="ja-JP" sz="1400" dirty="0"/>
                        <a:t>  </a:t>
                      </a:r>
                      <a:r>
                        <a:rPr kumimoji="1" lang="ja-JP" altLang="en-US" sz="1400" dirty="0"/>
                        <a:t>いませんか</a:t>
                      </a:r>
                      <a:r>
                        <a:rPr kumimoji="1" lang="en-US" altLang="ja-JP" sz="1400" dirty="0"/>
                        <a:t>?</a:t>
                      </a:r>
                      <a:endParaRPr kumimoji="1" lang="ja-JP" altLang="en-US" sz="1400" dirty="0"/>
                    </a:p>
                    <a:p>
                      <a:r>
                        <a:rPr kumimoji="1" lang="ja-JP" altLang="en-US" sz="1400" dirty="0"/>
                        <a:t>　</a:t>
                      </a:r>
                      <a:r>
                        <a:rPr kumimoji="1" lang="en-US" altLang="ja-JP" sz="1400" dirty="0"/>
                        <a:t>(</a:t>
                      </a:r>
                      <a:r>
                        <a:rPr kumimoji="1" lang="ja-JP" altLang="en-US" sz="1400" dirty="0"/>
                        <a:t>加害者の立場に</a:t>
                      </a:r>
                    </a:p>
                    <a:p>
                      <a:r>
                        <a:rPr kumimoji="1" lang="ja-JP" altLang="en-US" sz="1400" dirty="0"/>
                        <a:t>　　　　　なっていませんか</a:t>
                      </a:r>
                      <a:r>
                        <a:rPr kumimoji="1" lang="en-US" altLang="ja-JP" sz="1400" dirty="0"/>
                        <a:t>?)</a:t>
                      </a:r>
                    </a:p>
                  </a:txBody>
                  <a:tcPr/>
                </a:tc>
                <a:tc>
                  <a:txBody>
                    <a:bodyPr/>
                    <a:lstStyle/>
                    <a:p>
                      <a:endParaRPr kumimoji="1" lang="ja-JP" altLang="en-US" dirty="0"/>
                    </a:p>
                  </a:txBody>
                  <a:tcPr>
                    <a:lnR w="12700" cap="flat" cmpd="sng" algn="ctr">
                      <a:solidFill>
                        <a:schemeClr val="tx2">
                          <a:lumMod val="40000"/>
                          <a:lumOff val="60000"/>
                        </a:schemeClr>
                      </a:solidFill>
                      <a:prstDash val="solid"/>
                      <a:round/>
                      <a:headEnd type="none" w="med" len="med"/>
                      <a:tailEnd type="none" w="med" len="med"/>
                    </a:lnR>
                  </a:tcPr>
                </a:tc>
                <a:tc>
                  <a:txBody>
                    <a:bodyPr/>
                    <a:lstStyle/>
                    <a:p>
                      <a:endParaRPr kumimoji="1" lang="ja-JP" altLang="en-US" dirty="0"/>
                    </a:p>
                  </a:txBody>
                  <a:tcPr>
                    <a:lnL w="12700" cap="flat" cmpd="sng" algn="ctr">
                      <a:solidFill>
                        <a:schemeClr val="tx2">
                          <a:lumMod val="40000"/>
                          <a:lumOff val="60000"/>
                        </a:schemeClr>
                      </a:solidFill>
                      <a:prstDash val="solid"/>
                      <a:round/>
                      <a:headEnd type="none" w="med" len="med"/>
                      <a:tailEnd type="none" w="med" len="med"/>
                    </a:lnL>
                  </a:tcPr>
                </a:tc>
                <a:extLst>
                  <a:ext uri="{0D108BD9-81ED-4DB2-BD59-A6C34878D82A}">
                    <a16:rowId xmlns:a16="http://schemas.microsoft.com/office/drawing/2014/main" val="10003"/>
                  </a:ext>
                </a:extLst>
              </a:tr>
              <a:tr h="1085077">
                <a:tc>
                  <a:txBody>
                    <a:bodyPr/>
                    <a:lstStyle/>
                    <a:p>
                      <a:r>
                        <a:rPr kumimoji="1" lang="ja-JP" altLang="en-US" sz="1400" dirty="0"/>
                        <a:t>④対処</a:t>
                      </a:r>
                    </a:p>
                    <a:p>
                      <a:r>
                        <a:rPr kumimoji="1" lang="ja-JP" altLang="en-US" sz="1400" dirty="0"/>
                        <a:t>　　方法</a:t>
                      </a:r>
                    </a:p>
                  </a:txBody>
                  <a:tcPr/>
                </a:tc>
                <a:tc>
                  <a:txBody>
                    <a:bodyPr/>
                    <a:lstStyle/>
                    <a:p>
                      <a:r>
                        <a:rPr kumimoji="1" lang="ja-JP" altLang="en-US" sz="1400" dirty="0"/>
                        <a:t>・うまい話を信じて</a:t>
                      </a:r>
                    </a:p>
                    <a:p>
                      <a:r>
                        <a:rPr kumimoji="1" lang="ja-JP" altLang="en-US" sz="1400" dirty="0"/>
                        <a:t>　　　大丈夫ですか</a:t>
                      </a:r>
                      <a:r>
                        <a:rPr kumimoji="1" lang="en-US" altLang="ja-JP" sz="1400" dirty="0"/>
                        <a:t>?</a:t>
                      </a:r>
                      <a:endParaRPr kumimoji="1" lang="ja-JP" altLang="en-US" sz="1400" dirty="0"/>
                    </a:p>
                    <a:p>
                      <a:r>
                        <a:rPr kumimoji="1" lang="ja-JP" altLang="en-US" sz="1400" dirty="0"/>
                        <a:t>・トラブルになったら</a:t>
                      </a:r>
                      <a:r>
                        <a:rPr kumimoji="1" lang="en-US" altLang="ja-JP" sz="1400" dirty="0"/>
                        <a:t>?</a:t>
                      </a:r>
                    </a:p>
                  </a:txBody>
                  <a:tcPr/>
                </a:tc>
                <a:tc>
                  <a:txBody>
                    <a:bodyPr/>
                    <a:lstStyle/>
                    <a:p>
                      <a:endParaRPr kumimoji="1" lang="ja-JP" altLang="en-US" dirty="0"/>
                    </a:p>
                  </a:txBody>
                  <a:tcPr>
                    <a:lnR w="12700" cap="flat" cmpd="sng" algn="ctr">
                      <a:solidFill>
                        <a:schemeClr val="tx2">
                          <a:lumMod val="40000"/>
                          <a:lumOff val="60000"/>
                        </a:schemeClr>
                      </a:solidFill>
                      <a:prstDash val="solid"/>
                      <a:round/>
                      <a:headEnd type="none" w="med" len="med"/>
                      <a:tailEnd type="none" w="med" len="med"/>
                    </a:lnR>
                  </a:tcPr>
                </a:tc>
                <a:tc>
                  <a:txBody>
                    <a:bodyPr/>
                    <a:lstStyle/>
                    <a:p>
                      <a:endParaRPr kumimoji="1" lang="ja-JP" altLang="en-US" dirty="0"/>
                    </a:p>
                  </a:txBody>
                  <a:tcPr>
                    <a:lnL w="12700" cap="flat" cmpd="sng" algn="ctr">
                      <a:solidFill>
                        <a:schemeClr val="tx2">
                          <a:lumMod val="40000"/>
                          <a:lumOff val="60000"/>
                        </a:schemeClr>
                      </a:solid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sp>
        <p:nvSpPr>
          <p:cNvPr id="4" name="正方形/長方形 3"/>
          <p:cNvSpPr/>
          <p:nvPr/>
        </p:nvSpPr>
        <p:spPr>
          <a:xfrm>
            <a:off x="0" y="0"/>
            <a:ext cx="9144000" cy="9807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3200" dirty="0">
                <a:solidFill>
                  <a:prstClr val="black"/>
                </a:solidFill>
                <a:latin typeface="HGPｺﾞｼｯｸE" panose="020B0900000000000000" pitchFamily="50" charset="-128"/>
                <a:ea typeface="HGPｺﾞｼｯｸE" panose="020B0900000000000000" pitchFamily="50" charset="-128"/>
              </a:rPr>
              <a:t>【</a:t>
            </a:r>
            <a:r>
              <a:rPr lang="ja-JP" altLang="en-US" sz="3200" dirty="0">
                <a:solidFill>
                  <a:prstClr val="black"/>
                </a:solidFill>
                <a:latin typeface="HGPｺﾞｼｯｸE" panose="020B0900000000000000" pitchFamily="50" charset="-128"/>
                <a:ea typeface="HGPｺﾞｼｯｸE" panose="020B0900000000000000" pitchFamily="50" charset="-128"/>
              </a:rPr>
              <a:t>ロールプレイ①</a:t>
            </a:r>
            <a:r>
              <a:rPr lang="en-US" altLang="ja-JP" sz="3200" dirty="0">
                <a:solidFill>
                  <a:prstClr val="black"/>
                </a:solidFill>
                <a:latin typeface="HGPｺﾞｼｯｸE" panose="020B0900000000000000" pitchFamily="50" charset="-128"/>
                <a:ea typeface="HGPｺﾞｼｯｸE" panose="020B0900000000000000" pitchFamily="50" charset="-128"/>
              </a:rPr>
              <a:t>】  </a:t>
            </a:r>
            <a:r>
              <a:rPr lang="ja-JP" altLang="en-US" sz="3200" dirty="0">
                <a:solidFill>
                  <a:prstClr val="black"/>
                </a:solidFill>
                <a:latin typeface="HGPｺﾞｼｯｸE" panose="020B0900000000000000" pitchFamily="50" charset="-128"/>
                <a:ea typeface="HGPｺﾞｼｯｸE" panose="020B0900000000000000" pitchFamily="50" charset="-128"/>
              </a:rPr>
              <a:t>紹介すれば誰でも稼げる</a:t>
            </a:r>
            <a:r>
              <a:rPr lang="en-US" altLang="ja-JP" sz="3200" dirty="0">
                <a:solidFill>
                  <a:prstClr val="black"/>
                </a:solidFill>
                <a:latin typeface="HGPｺﾞｼｯｸE" panose="020B0900000000000000" pitchFamily="50" charset="-128"/>
                <a:ea typeface="HGPｺﾞｼｯｸE" panose="020B0900000000000000" pitchFamily="50" charset="-128"/>
              </a:rPr>
              <a:t>?</a:t>
            </a:r>
            <a:endParaRPr lang="en-US" altLang="ja-JP" sz="2800" dirty="0">
              <a:solidFill>
                <a:prstClr val="black"/>
              </a:solidFill>
              <a:latin typeface="HGPｺﾞｼｯｸE" panose="020B0900000000000000" pitchFamily="50" charset="-128"/>
              <a:ea typeface="HGPｺﾞｼｯｸE" panose="020B0900000000000000" pitchFamily="50" charset="-128"/>
            </a:endParaRPr>
          </a:p>
        </p:txBody>
      </p:sp>
      <p:sp>
        <p:nvSpPr>
          <p:cNvPr id="5" name="テキスト ボックス 4"/>
          <p:cNvSpPr txBox="1"/>
          <p:nvPr/>
        </p:nvSpPr>
        <p:spPr>
          <a:xfrm rot="5400000">
            <a:off x="7919913" y="5504019"/>
            <a:ext cx="2167381" cy="338554"/>
          </a:xfrm>
          <a:prstGeom prst="rect">
            <a:avLst/>
          </a:prstGeom>
          <a:noFill/>
        </p:spPr>
        <p:txBody>
          <a:bodyPr wrap="square" rtlCol="0">
            <a:spAutoFit/>
          </a:bodyPr>
          <a:lstStyle/>
          <a:p>
            <a:r>
              <a:rPr lang="en-US" altLang="ja-JP" sz="1600" dirty="0">
                <a:solidFill>
                  <a:srgbClr val="C9C2D1">
                    <a:shade val="50000"/>
                    <a:satMod val="200000"/>
                  </a:srgbClr>
                </a:solidFill>
                <a:latin typeface="ＭＳ ゴシック" panose="020B0609070205080204" pitchFamily="49" charset="-128"/>
                <a:ea typeface="ＭＳ ゴシック" panose="020B0609070205080204" pitchFamily="49" charset="-128"/>
              </a:rPr>
              <a:t>©</a:t>
            </a:r>
            <a:r>
              <a:rPr lang="en-US" altLang="ja-JP" sz="1100" dirty="0">
                <a:solidFill>
                  <a:srgbClr val="C9C2D1">
                    <a:shade val="50000"/>
                    <a:satMod val="200000"/>
                  </a:srgbClr>
                </a:solidFill>
                <a:latin typeface="ＭＳ ゴシック" panose="020B0609070205080204" pitchFamily="49" charset="-128"/>
                <a:ea typeface="ＭＳ ゴシック" panose="020B0609070205080204" pitchFamily="49" charset="-128"/>
              </a:rPr>
              <a:t>2020</a:t>
            </a:r>
            <a:r>
              <a:rPr lang="ja-JP" altLang="en-US" sz="1100" dirty="0">
                <a:solidFill>
                  <a:srgbClr val="C9C2D1">
                    <a:shade val="50000"/>
                    <a:satMod val="200000"/>
                  </a:srgbClr>
                </a:solidFill>
                <a:latin typeface="ＭＳ ゴシック" panose="020B0609070205080204" pitchFamily="49" charset="-128"/>
                <a:ea typeface="ＭＳ ゴシック" panose="020B0609070205080204" pitchFamily="49" charset="-128"/>
              </a:rPr>
              <a:t>滋賀県消費生活センター</a:t>
            </a:r>
          </a:p>
        </p:txBody>
      </p:sp>
    </p:spTree>
    <p:extLst>
      <p:ext uri="{BB962C8B-B14F-4D97-AF65-F5344CB8AC3E}">
        <p14:creationId xmlns:p14="http://schemas.microsoft.com/office/powerpoint/2010/main" val="24880915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0" y="0"/>
            <a:ext cx="9144000" cy="9807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3200" dirty="0">
                <a:solidFill>
                  <a:prstClr val="black"/>
                </a:solidFill>
                <a:latin typeface="HGPｺﾞｼｯｸE" panose="020B0900000000000000" pitchFamily="50" charset="-128"/>
                <a:ea typeface="HGPｺﾞｼｯｸE" panose="020B0900000000000000" pitchFamily="50" charset="-128"/>
              </a:rPr>
              <a:t>【</a:t>
            </a:r>
            <a:r>
              <a:rPr lang="ja-JP" altLang="en-US" sz="3200" dirty="0">
                <a:solidFill>
                  <a:prstClr val="black"/>
                </a:solidFill>
                <a:latin typeface="HGPｺﾞｼｯｸE" panose="020B0900000000000000" pitchFamily="50" charset="-128"/>
                <a:ea typeface="HGPｺﾞｼｯｸE" panose="020B0900000000000000" pitchFamily="50" charset="-128"/>
              </a:rPr>
              <a:t>ロールプレイ②</a:t>
            </a:r>
            <a:r>
              <a:rPr lang="en-US" altLang="ja-JP" sz="3200" dirty="0">
                <a:solidFill>
                  <a:prstClr val="black"/>
                </a:solidFill>
                <a:latin typeface="HGPｺﾞｼｯｸE" panose="020B0900000000000000" pitchFamily="50" charset="-128"/>
                <a:ea typeface="HGPｺﾞｼｯｸE" panose="020B0900000000000000" pitchFamily="50" charset="-128"/>
              </a:rPr>
              <a:t>】  </a:t>
            </a:r>
            <a:r>
              <a:rPr lang="ja-JP" altLang="en-US" sz="3200" dirty="0">
                <a:solidFill>
                  <a:prstClr val="black"/>
                </a:solidFill>
                <a:latin typeface="HGPｺﾞｼｯｸE" panose="020B0900000000000000" pitchFamily="50" charset="-128"/>
                <a:ea typeface="HGPｺﾞｼｯｸE" panose="020B0900000000000000" pitchFamily="50" charset="-128"/>
              </a:rPr>
              <a:t>店舗での返品はできないの</a:t>
            </a:r>
            <a:r>
              <a:rPr lang="en-US" altLang="ja-JP" sz="3200" dirty="0">
                <a:solidFill>
                  <a:prstClr val="black"/>
                </a:solidFill>
                <a:latin typeface="HGPｺﾞｼｯｸE" panose="020B0900000000000000" pitchFamily="50" charset="-128"/>
                <a:ea typeface="HGPｺﾞｼｯｸE" panose="020B0900000000000000" pitchFamily="50" charset="-128"/>
              </a:rPr>
              <a:t>?</a:t>
            </a:r>
            <a:endParaRPr lang="en-US" altLang="ja-JP" sz="2800" dirty="0">
              <a:solidFill>
                <a:prstClr val="black"/>
              </a:solidFill>
              <a:latin typeface="HGPｺﾞｼｯｸE" panose="020B0900000000000000" pitchFamily="50" charset="-128"/>
              <a:ea typeface="HGPｺﾞｼｯｸE" panose="020B0900000000000000" pitchFamily="50" charset="-128"/>
            </a:endParaRPr>
          </a:p>
        </p:txBody>
      </p:sp>
      <p:sp>
        <p:nvSpPr>
          <p:cNvPr id="3" name="テキスト ボックス 2"/>
          <p:cNvSpPr txBox="1"/>
          <p:nvPr/>
        </p:nvSpPr>
        <p:spPr>
          <a:xfrm>
            <a:off x="205131" y="3068960"/>
            <a:ext cx="8712968" cy="3539430"/>
          </a:xfrm>
          <a:prstGeom prst="rect">
            <a:avLst/>
          </a:prstGeom>
          <a:noFill/>
        </p:spPr>
        <p:txBody>
          <a:bodyPr wrap="square" rtlCol="0">
            <a:spAutoFit/>
          </a:bodyPr>
          <a:lstStyle/>
          <a:p>
            <a:r>
              <a:rPr lang="en-US" altLang="ja-JP" sz="1400" dirty="0">
                <a:solidFill>
                  <a:prstClr val="black"/>
                </a:solidFill>
              </a:rPr>
              <a:t>【</a:t>
            </a:r>
            <a:r>
              <a:rPr lang="ja-JP" altLang="en-US" sz="1400" dirty="0">
                <a:solidFill>
                  <a:prstClr val="black"/>
                </a:solidFill>
              </a:rPr>
              <a:t>生徒</a:t>
            </a:r>
            <a:r>
              <a:rPr lang="en-US" altLang="ja-JP" sz="1400" dirty="0">
                <a:solidFill>
                  <a:prstClr val="black"/>
                </a:solidFill>
              </a:rPr>
              <a:t>】</a:t>
            </a:r>
            <a:r>
              <a:rPr lang="ja-JP" altLang="en-US" sz="1400" dirty="0">
                <a:solidFill>
                  <a:prstClr val="black"/>
                </a:solidFill>
              </a:rPr>
              <a:t>　　あ～、疲れた。部活で、ランニングもしたし、のどが渇いたな。コンビニでお茶でも買おうかな。</a:t>
            </a:r>
          </a:p>
          <a:p>
            <a:r>
              <a:rPr lang="ja-JP" altLang="en-US" sz="1400" dirty="0">
                <a:solidFill>
                  <a:prstClr val="black"/>
                </a:solidFill>
              </a:rPr>
              <a:t>　　　　　　　これ、下さい。</a:t>
            </a:r>
          </a:p>
          <a:p>
            <a:endParaRPr lang="ja-JP" altLang="en-US" sz="1400" dirty="0">
              <a:solidFill>
                <a:prstClr val="black"/>
              </a:solidFill>
            </a:endParaRPr>
          </a:p>
          <a:p>
            <a:r>
              <a:rPr lang="en-US" altLang="ja-JP" sz="1400" dirty="0">
                <a:solidFill>
                  <a:prstClr val="black"/>
                </a:solidFill>
              </a:rPr>
              <a:t>【</a:t>
            </a:r>
            <a:r>
              <a:rPr lang="ja-JP" altLang="en-US" sz="1400" dirty="0">
                <a:solidFill>
                  <a:prstClr val="black"/>
                </a:solidFill>
              </a:rPr>
              <a:t>店員</a:t>
            </a:r>
            <a:r>
              <a:rPr lang="en-US" altLang="ja-JP" sz="1400" dirty="0">
                <a:solidFill>
                  <a:prstClr val="black"/>
                </a:solidFill>
              </a:rPr>
              <a:t>】</a:t>
            </a:r>
            <a:r>
              <a:rPr lang="ja-JP" altLang="en-US" sz="1400" dirty="0">
                <a:solidFill>
                  <a:prstClr val="black"/>
                </a:solidFill>
              </a:rPr>
              <a:t>　　はい、ありがとうございます。税込１１０円になります。袋はいりますか</a:t>
            </a:r>
            <a:r>
              <a:rPr lang="en-US" altLang="ja-JP" sz="1400" dirty="0">
                <a:solidFill>
                  <a:prstClr val="black"/>
                </a:solidFill>
              </a:rPr>
              <a:t>?</a:t>
            </a:r>
            <a:endParaRPr lang="ja-JP" altLang="en-US" sz="1400" dirty="0">
              <a:solidFill>
                <a:prstClr val="black"/>
              </a:solidFill>
            </a:endParaRPr>
          </a:p>
          <a:p>
            <a:endParaRPr lang="ja-JP" altLang="en-US" sz="1400" dirty="0">
              <a:solidFill>
                <a:prstClr val="black"/>
              </a:solidFill>
            </a:endParaRPr>
          </a:p>
          <a:p>
            <a:r>
              <a:rPr lang="en-US" altLang="ja-JP" sz="1400" dirty="0">
                <a:solidFill>
                  <a:prstClr val="black"/>
                </a:solidFill>
              </a:rPr>
              <a:t>【</a:t>
            </a:r>
            <a:r>
              <a:rPr lang="ja-JP" altLang="en-US" sz="1400" dirty="0">
                <a:solidFill>
                  <a:prstClr val="black"/>
                </a:solidFill>
              </a:rPr>
              <a:t>生徒</a:t>
            </a:r>
            <a:r>
              <a:rPr lang="en-US" altLang="ja-JP" sz="1400" dirty="0">
                <a:solidFill>
                  <a:prstClr val="black"/>
                </a:solidFill>
              </a:rPr>
              <a:t>】</a:t>
            </a:r>
            <a:r>
              <a:rPr lang="ja-JP" altLang="en-US" sz="1400" dirty="0">
                <a:solidFill>
                  <a:prstClr val="black"/>
                </a:solidFill>
              </a:rPr>
              <a:t>　　袋はいらないです。はい、じゃ１１０円。</a:t>
            </a:r>
            <a:r>
              <a:rPr lang="en-US" altLang="ja-JP" sz="1400" dirty="0">
                <a:solidFill>
                  <a:prstClr val="black"/>
                </a:solidFill>
              </a:rPr>
              <a:t>(</a:t>
            </a:r>
            <a:r>
              <a:rPr lang="ja-JP" altLang="en-US" sz="1400" dirty="0">
                <a:solidFill>
                  <a:prstClr val="black"/>
                </a:solidFill>
              </a:rPr>
              <a:t>レシートを受け取って、店の外に出る</a:t>
            </a:r>
            <a:r>
              <a:rPr lang="en-US" altLang="ja-JP" sz="1400" dirty="0">
                <a:solidFill>
                  <a:prstClr val="black"/>
                </a:solidFill>
              </a:rPr>
              <a:t>)</a:t>
            </a:r>
          </a:p>
          <a:p>
            <a:r>
              <a:rPr lang="ja-JP" altLang="en-US" sz="1400" dirty="0">
                <a:solidFill>
                  <a:prstClr val="black"/>
                </a:solidFill>
              </a:rPr>
              <a:t>　　　　　</a:t>
            </a:r>
          </a:p>
          <a:p>
            <a:r>
              <a:rPr lang="en-US" altLang="ja-JP" sz="1400" dirty="0">
                <a:solidFill>
                  <a:prstClr val="black"/>
                </a:solidFill>
              </a:rPr>
              <a:t>【</a:t>
            </a:r>
            <a:r>
              <a:rPr lang="ja-JP" altLang="en-US" sz="1400" dirty="0">
                <a:solidFill>
                  <a:prstClr val="black"/>
                </a:solidFill>
              </a:rPr>
              <a:t>生徒</a:t>
            </a:r>
            <a:r>
              <a:rPr lang="en-US" altLang="ja-JP" sz="1400" dirty="0">
                <a:solidFill>
                  <a:prstClr val="black"/>
                </a:solidFill>
              </a:rPr>
              <a:t>】</a:t>
            </a:r>
            <a:r>
              <a:rPr lang="ja-JP" altLang="en-US" sz="1400" dirty="0">
                <a:solidFill>
                  <a:prstClr val="black"/>
                </a:solidFill>
              </a:rPr>
              <a:t>　　暑い</a:t>
            </a:r>
            <a:r>
              <a:rPr lang="en-US" altLang="ja-JP" sz="1400" dirty="0">
                <a:solidFill>
                  <a:prstClr val="black"/>
                </a:solidFill>
              </a:rPr>
              <a:t>!! </a:t>
            </a:r>
            <a:r>
              <a:rPr lang="ja-JP" altLang="en-US" sz="1400" dirty="0">
                <a:solidFill>
                  <a:prstClr val="black"/>
                </a:solidFill>
              </a:rPr>
              <a:t>　お茶じゃなくて、炭酸水かジュースにしたらよかったな。</a:t>
            </a:r>
          </a:p>
          <a:p>
            <a:r>
              <a:rPr lang="ja-JP" altLang="en-US" sz="1400" dirty="0">
                <a:solidFill>
                  <a:prstClr val="black"/>
                </a:solidFill>
              </a:rPr>
              <a:t>　　　　　　　今、店でたとこだし、レシートもあるし</a:t>
            </a:r>
            <a:r>
              <a:rPr lang="en-US" altLang="ja-JP" sz="1400" dirty="0">
                <a:solidFill>
                  <a:prstClr val="black"/>
                </a:solidFill>
              </a:rPr>
              <a:t>…</a:t>
            </a:r>
            <a:r>
              <a:rPr lang="ja-JP" altLang="en-US" sz="1400" dirty="0">
                <a:solidFill>
                  <a:prstClr val="black"/>
                </a:solidFill>
              </a:rPr>
              <a:t>お茶も開封してないし、替えてもらおう。</a:t>
            </a:r>
            <a:r>
              <a:rPr lang="en-US" altLang="ja-JP" sz="1400" dirty="0">
                <a:solidFill>
                  <a:prstClr val="black"/>
                </a:solidFill>
              </a:rPr>
              <a:t>(</a:t>
            </a:r>
            <a:r>
              <a:rPr lang="ja-JP" altLang="en-US" sz="1400" dirty="0">
                <a:solidFill>
                  <a:prstClr val="black"/>
                </a:solidFill>
              </a:rPr>
              <a:t>店に入る</a:t>
            </a:r>
            <a:r>
              <a:rPr lang="en-US" altLang="ja-JP" sz="1400" dirty="0">
                <a:solidFill>
                  <a:prstClr val="black"/>
                </a:solidFill>
              </a:rPr>
              <a:t>)</a:t>
            </a:r>
            <a:endParaRPr lang="ja-JP" altLang="en-US" sz="1400" dirty="0">
              <a:solidFill>
                <a:prstClr val="black"/>
              </a:solidFill>
            </a:endParaRPr>
          </a:p>
          <a:p>
            <a:endParaRPr lang="ja-JP" altLang="en-US" sz="1400" dirty="0">
              <a:solidFill>
                <a:prstClr val="black"/>
              </a:solidFill>
            </a:endParaRPr>
          </a:p>
          <a:p>
            <a:r>
              <a:rPr lang="en-US" altLang="ja-JP" sz="1400" dirty="0">
                <a:solidFill>
                  <a:prstClr val="black"/>
                </a:solidFill>
              </a:rPr>
              <a:t>【</a:t>
            </a:r>
            <a:r>
              <a:rPr lang="ja-JP" altLang="en-US" sz="1400" dirty="0">
                <a:solidFill>
                  <a:prstClr val="black"/>
                </a:solidFill>
              </a:rPr>
              <a:t>生徒</a:t>
            </a:r>
            <a:r>
              <a:rPr lang="en-US" altLang="ja-JP" sz="1400" dirty="0">
                <a:solidFill>
                  <a:prstClr val="black"/>
                </a:solidFill>
              </a:rPr>
              <a:t>】</a:t>
            </a:r>
            <a:r>
              <a:rPr lang="ja-JP" altLang="en-US" sz="1400" dirty="0">
                <a:solidFill>
                  <a:prstClr val="black"/>
                </a:solidFill>
              </a:rPr>
              <a:t>　　すみません。今、買ったとこなんですけど、これ返品して、ジュースに交換してもらえますか</a:t>
            </a:r>
            <a:r>
              <a:rPr lang="en-US" altLang="ja-JP" sz="1400" dirty="0">
                <a:solidFill>
                  <a:prstClr val="black"/>
                </a:solidFill>
              </a:rPr>
              <a:t>?</a:t>
            </a:r>
          </a:p>
          <a:p>
            <a:endParaRPr lang="en-US" altLang="ja-JP" sz="1400" dirty="0">
              <a:solidFill>
                <a:prstClr val="black"/>
              </a:solidFill>
            </a:endParaRPr>
          </a:p>
          <a:p>
            <a:r>
              <a:rPr lang="en-US" altLang="ja-JP" sz="1400" dirty="0">
                <a:solidFill>
                  <a:prstClr val="black"/>
                </a:solidFill>
              </a:rPr>
              <a:t>【</a:t>
            </a:r>
            <a:r>
              <a:rPr lang="ja-JP" altLang="en-US" sz="1400" dirty="0">
                <a:solidFill>
                  <a:prstClr val="black"/>
                </a:solidFill>
              </a:rPr>
              <a:t>店員</a:t>
            </a:r>
            <a:r>
              <a:rPr lang="en-US" altLang="ja-JP" sz="1400" dirty="0">
                <a:solidFill>
                  <a:prstClr val="black"/>
                </a:solidFill>
              </a:rPr>
              <a:t>】</a:t>
            </a:r>
            <a:r>
              <a:rPr lang="ja-JP" altLang="en-US" sz="1400" dirty="0">
                <a:solidFill>
                  <a:prstClr val="black"/>
                </a:solidFill>
              </a:rPr>
              <a:t>　　申し訳ございません。一旦購入いただいたものは、不良品以外返品・交換は受け付けていないんです。</a:t>
            </a:r>
          </a:p>
          <a:p>
            <a:endParaRPr lang="ja-JP" altLang="en-US" sz="1400" dirty="0">
              <a:solidFill>
                <a:prstClr val="black"/>
              </a:solidFill>
            </a:endParaRPr>
          </a:p>
          <a:p>
            <a:r>
              <a:rPr lang="en-US" altLang="ja-JP" sz="1400" dirty="0">
                <a:solidFill>
                  <a:prstClr val="black"/>
                </a:solidFill>
              </a:rPr>
              <a:t>【</a:t>
            </a:r>
            <a:r>
              <a:rPr lang="ja-JP" altLang="en-US" sz="1400" dirty="0">
                <a:solidFill>
                  <a:prstClr val="black"/>
                </a:solidFill>
              </a:rPr>
              <a:t>生徒</a:t>
            </a:r>
            <a:r>
              <a:rPr lang="en-US" altLang="ja-JP" sz="1400" dirty="0">
                <a:solidFill>
                  <a:prstClr val="black"/>
                </a:solidFill>
              </a:rPr>
              <a:t>】</a:t>
            </a:r>
            <a:r>
              <a:rPr lang="ja-JP" altLang="en-US" sz="1400" dirty="0">
                <a:solidFill>
                  <a:prstClr val="black"/>
                </a:solidFill>
              </a:rPr>
              <a:t>　　</a:t>
            </a:r>
            <a:r>
              <a:rPr lang="ja-JP" altLang="en-US" sz="1400" dirty="0" err="1">
                <a:solidFill>
                  <a:prstClr val="black"/>
                </a:solidFill>
              </a:rPr>
              <a:t>え</a:t>
            </a:r>
            <a:r>
              <a:rPr lang="ja-JP" altLang="en-US" sz="1400" dirty="0">
                <a:solidFill>
                  <a:prstClr val="black"/>
                </a:solidFill>
              </a:rPr>
              <a:t>～</a:t>
            </a:r>
            <a:r>
              <a:rPr lang="en-US" altLang="ja-JP" sz="1400" dirty="0">
                <a:solidFill>
                  <a:prstClr val="black"/>
                </a:solidFill>
              </a:rPr>
              <a:t>?</a:t>
            </a:r>
            <a:r>
              <a:rPr lang="ja-JP" altLang="en-US" sz="1400" dirty="0">
                <a:solidFill>
                  <a:prstClr val="black"/>
                </a:solidFill>
              </a:rPr>
              <a:t>どうして</a:t>
            </a:r>
            <a:r>
              <a:rPr lang="en-US" altLang="ja-JP" sz="1400" dirty="0">
                <a:solidFill>
                  <a:prstClr val="black"/>
                </a:solidFill>
              </a:rPr>
              <a:t>? </a:t>
            </a:r>
            <a:r>
              <a:rPr lang="ja-JP" altLang="en-US" sz="1400" dirty="0">
                <a:solidFill>
                  <a:prstClr val="black"/>
                </a:solidFill>
              </a:rPr>
              <a:t>レシートもあるし、ほら開封していないでしょ。交換できないなんて、おかしい</a:t>
            </a:r>
            <a:r>
              <a:rPr lang="en-US" altLang="ja-JP" sz="1400" dirty="0">
                <a:solidFill>
                  <a:prstClr val="black"/>
                </a:solidFill>
              </a:rPr>
              <a:t>!!</a:t>
            </a:r>
            <a:endParaRPr lang="ja-JP" altLang="en-US" sz="1400" dirty="0">
              <a:solidFill>
                <a:prstClr val="black"/>
              </a:solidFill>
            </a:endParaRPr>
          </a:p>
          <a:p>
            <a:r>
              <a:rPr lang="ja-JP" altLang="en-US" sz="1400" dirty="0">
                <a:solidFill>
                  <a:prstClr val="black"/>
                </a:solidFill>
              </a:rPr>
              <a:t>　　　　　　　</a:t>
            </a:r>
          </a:p>
        </p:txBody>
      </p:sp>
      <p:sp>
        <p:nvSpPr>
          <p:cNvPr id="2" name="角丸四角形 1"/>
          <p:cNvSpPr/>
          <p:nvPr/>
        </p:nvSpPr>
        <p:spPr>
          <a:xfrm>
            <a:off x="222688" y="1161368"/>
            <a:ext cx="8525776" cy="152934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テキスト ボックス 3"/>
          <p:cNvSpPr txBox="1"/>
          <p:nvPr/>
        </p:nvSpPr>
        <p:spPr>
          <a:xfrm>
            <a:off x="2177827" y="1225188"/>
            <a:ext cx="4608512" cy="1477328"/>
          </a:xfrm>
          <a:prstGeom prst="rect">
            <a:avLst/>
          </a:prstGeom>
          <a:noFill/>
        </p:spPr>
        <p:txBody>
          <a:bodyPr wrap="square" rtlCol="0">
            <a:spAutoFit/>
          </a:bodyPr>
          <a:lstStyle/>
          <a:p>
            <a:r>
              <a:rPr lang="ja-JP" altLang="en-US" dirty="0">
                <a:solidFill>
                  <a:prstClr val="black"/>
                </a:solidFill>
              </a:rPr>
              <a:t>■</a:t>
            </a:r>
            <a:r>
              <a:rPr lang="ja-JP" altLang="en-US" dirty="0">
                <a:solidFill>
                  <a:prstClr val="black"/>
                </a:solidFill>
                <a:latin typeface="HG丸ｺﾞｼｯｸM-PRO" pitchFamily="50" charset="-128"/>
                <a:ea typeface="HG丸ｺﾞｼｯｸM-PRO" pitchFamily="50" charset="-128"/>
              </a:rPr>
              <a:t>コンビニで、お茶を購入。</a:t>
            </a:r>
          </a:p>
          <a:p>
            <a:r>
              <a:rPr lang="ja-JP" altLang="en-US" dirty="0">
                <a:solidFill>
                  <a:prstClr val="black"/>
                </a:solidFill>
                <a:latin typeface="HG丸ｺﾞｼｯｸM-PRO" pitchFamily="50" charset="-128"/>
                <a:ea typeface="HG丸ｺﾞｼｯｸM-PRO" pitchFamily="50" charset="-128"/>
              </a:rPr>
              <a:t>　現金で、１１０円を支払った。</a:t>
            </a:r>
          </a:p>
          <a:p>
            <a:r>
              <a:rPr lang="ja-JP" altLang="en-US" dirty="0">
                <a:solidFill>
                  <a:prstClr val="black"/>
                </a:solidFill>
                <a:latin typeface="HG丸ｺﾞｼｯｸM-PRO" pitchFamily="50" charset="-128"/>
                <a:ea typeface="HG丸ｺﾞｼｯｸM-PRO" pitchFamily="50" charset="-128"/>
              </a:rPr>
              <a:t>■しかし、店の外に出たら、暑いので</a:t>
            </a:r>
          </a:p>
          <a:p>
            <a:r>
              <a:rPr lang="ja-JP" altLang="en-US" dirty="0">
                <a:solidFill>
                  <a:prstClr val="black"/>
                </a:solidFill>
                <a:latin typeface="HG丸ｺﾞｼｯｸM-PRO" pitchFamily="50" charset="-128"/>
                <a:ea typeface="HG丸ｺﾞｼｯｸM-PRO" pitchFamily="50" charset="-128"/>
              </a:rPr>
              <a:t>　ジュースに替えたくなった。</a:t>
            </a:r>
          </a:p>
          <a:p>
            <a:r>
              <a:rPr lang="ja-JP" altLang="en-US" dirty="0">
                <a:solidFill>
                  <a:prstClr val="black"/>
                </a:solidFill>
                <a:latin typeface="HG丸ｺﾞｼｯｸM-PRO" pitchFamily="50" charset="-128"/>
                <a:ea typeface="HG丸ｺﾞｼｯｸM-PRO" pitchFamily="50" charset="-128"/>
              </a:rPr>
              <a:t>　開封していないので、返したい。</a:t>
            </a:r>
          </a:p>
        </p:txBody>
      </p:sp>
      <p:pic>
        <p:nvPicPr>
          <p:cNvPr id="2051" name="Picture 3" descr="F:\KINGSTON\くらしの一日講座\イラストいろいろ\イラスト\yjimage (1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44" y="1397543"/>
            <a:ext cx="1152128" cy="111951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KINGSTON\くらしの一日講座\イラストいろいろ\イラスト\pose_shinpai_fukidashi_man.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51451" y="1276645"/>
            <a:ext cx="1944216" cy="1361306"/>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7006902" y="1556792"/>
            <a:ext cx="1433314" cy="461665"/>
          </a:xfrm>
          <a:prstGeom prst="rect">
            <a:avLst/>
          </a:prstGeom>
          <a:noFill/>
        </p:spPr>
        <p:txBody>
          <a:bodyPr wrap="square" rtlCol="0">
            <a:spAutoFit/>
          </a:bodyPr>
          <a:lstStyle/>
          <a:p>
            <a:r>
              <a:rPr kumimoji="1" lang="ja-JP" altLang="en-US" sz="1200" dirty="0"/>
              <a:t>やっぱりジュースが</a:t>
            </a:r>
          </a:p>
          <a:p>
            <a:r>
              <a:rPr lang="ja-JP" altLang="en-US" sz="1200" dirty="0"/>
              <a:t>　　</a:t>
            </a:r>
            <a:r>
              <a:rPr kumimoji="1" lang="ja-JP" altLang="en-US" sz="1200" dirty="0"/>
              <a:t>いいな</a:t>
            </a:r>
            <a:r>
              <a:rPr kumimoji="1" lang="en-US" altLang="ja-JP" sz="1200" dirty="0"/>
              <a:t>…</a:t>
            </a:r>
            <a:endParaRPr kumimoji="1" lang="ja-JP" altLang="en-US" sz="1200" dirty="0"/>
          </a:p>
        </p:txBody>
      </p:sp>
      <p:sp>
        <p:nvSpPr>
          <p:cNvPr id="9" name="テキスト ボックス 8"/>
          <p:cNvSpPr txBox="1"/>
          <p:nvPr/>
        </p:nvSpPr>
        <p:spPr>
          <a:xfrm>
            <a:off x="5572970" y="6453336"/>
            <a:ext cx="2167381" cy="338554"/>
          </a:xfrm>
          <a:prstGeom prst="rect">
            <a:avLst/>
          </a:prstGeom>
          <a:noFill/>
        </p:spPr>
        <p:txBody>
          <a:bodyPr wrap="square" rtlCol="0">
            <a:spAutoFit/>
          </a:bodyPr>
          <a:lstStyle/>
          <a:p>
            <a:r>
              <a:rPr lang="en-US" altLang="ja-JP" sz="1600" dirty="0">
                <a:solidFill>
                  <a:srgbClr val="C9C2D1">
                    <a:shade val="50000"/>
                    <a:satMod val="200000"/>
                  </a:srgbClr>
                </a:solidFill>
                <a:latin typeface="ＭＳ ゴシック" panose="020B0609070205080204" pitchFamily="49" charset="-128"/>
                <a:ea typeface="ＭＳ ゴシック" panose="020B0609070205080204" pitchFamily="49" charset="-128"/>
              </a:rPr>
              <a:t>©</a:t>
            </a:r>
            <a:r>
              <a:rPr lang="en-US" altLang="ja-JP" sz="1100" dirty="0">
                <a:solidFill>
                  <a:srgbClr val="C9C2D1">
                    <a:shade val="50000"/>
                    <a:satMod val="200000"/>
                  </a:srgbClr>
                </a:solidFill>
                <a:latin typeface="ＭＳ ゴシック" panose="020B0609070205080204" pitchFamily="49" charset="-128"/>
                <a:ea typeface="ＭＳ ゴシック" panose="020B0609070205080204" pitchFamily="49" charset="-128"/>
              </a:rPr>
              <a:t>2020</a:t>
            </a:r>
            <a:r>
              <a:rPr lang="ja-JP" altLang="en-US" sz="1100" dirty="0">
                <a:solidFill>
                  <a:srgbClr val="C9C2D1">
                    <a:shade val="50000"/>
                    <a:satMod val="200000"/>
                  </a:srgbClr>
                </a:solidFill>
                <a:latin typeface="ＭＳ ゴシック" panose="020B0609070205080204" pitchFamily="49" charset="-128"/>
                <a:ea typeface="ＭＳ ゴシック" panose="020B0609070205080204" pitchFamily="49" charset="-128"/>
              </a:rPr>
              <a:t>滋賀県消費生活センター</a:t>
            </a:r>
          </a:p>
        </p:txBody>
      </p:sp>
    </p:spTree>
    <p:extLst>
      <p:ext uri="{BB962C8B-B14F-4D97-AF65-F5344CB8AC3E}">
        <p14:creationId xmlns:p14="http://schemas.microsoft.com/office/powerpoint/2010/main" val="3985042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217031507"/>
              </p:ext>
            </p:extLst>
          </p:nvPr>
        </p:nvGraphicFramePr>
        <p:xfrm>
          <a:off x="323528" y="1268760"/>
          <a:ext cx="8496946" cy="5324299"/>
        </p:xfrm>
        <a:graphic>
          <a:graphicData uri="http://schemas.openxmlformats.org/drawingml/2006/table">
            <a:tbl>
              <a:tblPr firstRow="1" bandRow="1">
                <a:tableStyleId>{22838BEF-8BB2-4498-84A7-C5851F593DF1}</a:tableStyleId>
              </a:tblPr>
              <a:tblGrid>
                <a:gridCol w="1008112">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gridCol w="2376265">
                  <a:extLst>
                    <a:ext uri="{9D8B030D-6E8A-4147-A177-3AD203B41FA5}">
                      <a16:colId xmlns:a16="http://schemas.microsoft.com/office/drawing/2014/main" val="20002"/>
                    </a:ext>
                  </a:extLst>
                </a:gridCol>
                <a:gridCol w="2448273">
                  <a:extLst>
                    <a:ext uri="{9D8B030D-6E8A-4147-A177-3AD203B41FA5}">
                      <a16:colId xmlns:a16="http://schemas.microsoft.com/office/drawing/2014/main" val="20003"/>
                    </a:ext>
                  </a:extLst>
                </a:gridCol>
              </a:tblGrid>
              <a:tr h="416632">
                <a:tc>
                  <a:txBody>
                    <a:bodyPr/>
                    <a:lstStyle/>
                    <a:p>
                      <a:r>
                        <a:rPr kumimoji="1" lang="ja-JP" altLang="en-US" dirty="0"/>
                        <a:t>ポイント</a:t>
                      </a:r>
                    </a:p>
                  </a:txBody>
                  <a:tcPr/>
                </a:tc>
                <a:tc>
                  <a:txBody>
                    <a:bodyPr/>
                    <a:lstStyle/>
                    <a:p>
                      <a:r>
                        <a:rPr kumimoji="1" lang="ja-JP" altLang="en-US" dirty="0"/>
                        <a:t>考える視点</a:t>
                      </a:r>
                      <a:endParaRPr kumimoji="1" lang="en-US" altLang="ja-JP" dirty="0"/>
                    </a:p>
                  </a:txBody>
                  <a:tcPr/>
                </a:tc>
                <a:tc>
                  <a:txBody>
                    <a:bodyPr/>
                    <a:lstStyle/>
                    <a:p>
                      <a:r>
                        <a:rPr kumimoji="1" lang="ja-JP" altLang="en-US" dirty="0"/>
                        <a:t>あなたの意見</a:t>
                      </a:r>
                    </a:p>
                  </a:txBody>
                  <a:tcPr>
                    <a:lnR w="12700" cap="flat" cmpd="sng" algn="ctr">
                      <a:solidFill>
                        <a:schemeClr val="tx2">
                          <a:lumMod val="40000"/>
                          <a:lumOff val="60000"/>
                        </a:schemeClr>
                      </a:solidFill>
                      <a:prstDash val="solid"/>
                      <a:round/>
                      <a:headEnd type="none" w="med" len="med"/>
                      <a:tailEnd type="none" w="med" len="med"/>
                    </a:lnR>
                  </a:tcPr>
                </a:tc>
                <a:tc>
                  <a:txBody>
                    <a:bodyPr/>
                    <a:lstStyle/>
                    <a:p>
                      <a:r>
                        <a:rPr kumimoji="1" lang="ja-JP" altLang="en-US" dirty="0"/>
                        <a:t>◆意見交換・情報交換</a:t>
                      </a:r>
                    </a:p>
                  </a:txBody>
                  <a:tcPr>
                    <a:lnL w="12700" cap="flat" cmpd="sng" algn="ctr">
                      <a:solidFill>
                        <a:schemeClr val="tx2">
                          <a:lumMod val="40000"/>
                          <a:lumOff val="60000"/>
                        </a:schemeClr>
                      </a:solidFill>
                      <a:prstDash val="solid"/>
                      <a:round/>
                      <a:headEnd type="none" w="med" len="med"/>
                      <a:tailEnd type="none" w="med" len="med"/>
                    </a:lnL>
                  </a:tcPr>
                </a:tc>
                <a:extLst>
                  <a:ext uri="{0D108BD9-81ED-4DB2-BD59-A6C34878D82A}">
                    <a16:rowId xmlns:a16="http://schemas.microsoft.com/office/drawing/2014/main" val="10000"/>
                  </a:ext>
                </a:extLst>
              </a:tr>
              <a:tr h="1178689">
                <a:tc>
                  <a:txBody>
                    <a:bodyPr/>
                    <a:lstStyle/>
                    <a:p>
                      <a:pPr marL="0" marR="0" indent="0" algn="l" defTabSz="914070" rtl="0" eaLnBrk="1" fontAlgn="auto" latinLnBrk="0" hangingPunct="1">
                        <a:lnSpc>
                          <a:spcPct val="100000"/>
                        </a:lnSpc>
                        <a:spcBef>
                          <a:spcPts val="0"/>
                        </a:spcBef>
                        <a:spcAft>
                          <a:spcPts val="0"/>
                        </a:spcAft>
                        <a:buClrTx/>
                        <a:buSzTx/>
                        <a:buFontTx/>
                        <a:buNone/>
                        <a:tabLst/>
                        <a:defRPr/>
                      </a:pPr>
                      <a:r>
                        <a:rPr kumimoji="1" lang="ja-JP" altLang="en-US" dirty="0"/>
                        <a:t>きっかけ</a:t>
                      </a:r>
                    </a:p>
                    <a:p>
                      <a:endParaRPr kumimoji="1" lang="ja-JP" altLang="en-US" dirty="0"/>
                    </a:p>
                  </a:txBody>
                  <a:tcPr/>
                </a:tc>
                <a:tc>
                  <a:txBody>
                    <a:bodyPr/>
                    <a:lstStyle/>
                    <a:p>
                      <a:pPr marL="0" marR="0" indent="0" algn="l" defTabSz="914070" rtl="0" eaLnBrk="1" fontAlgn="auto" latinLnBrk="0" hangingPunct="1">
                        <a:lnSpc>
                          <a:spcPct val="100000"/>
                        </a:lnSpc>
                        <a:spcBef>
                          <a:spcPts val="0"/>
                        </a:spcBef>
                        <a:spcAft>
                          <a:spcPts val="0"/>
                        </a:spcAft>
                        <a:buClrTx/>
                        <a:buSzTx/>
                        <a:buFontTx/>
                        <a:buNone/>
                        <a:tabLst/>
                        <a:defRPr/>
                      </a:pPr>
                      <a:r>
                        <a:rPr kumimoji="1" lang="ja-JP" altLang="en-US" sz="1400" dirty="0"/>
                        <a:t>・購入方法は</a:t>
                      </a:r>
                      <a:r>
                        <a:rPr kumimoji="1" lang="en-US" altLang="ja-JP" sz="1400" dirty="0"/>
                        <a:t>?</a:t>
                      </a:r>
                    </a:p>
                    <a:p>
                      <a:r>
                        <a:rPr kumimoji="1" lang="ja-JP" altLang="en-US" sz="1400" dirty="0"/>
                        <a:t>・交換したい理由は</a:t>
                      </a:r>
                      <a:r>
                        <a:rPr kumimoji="1" lang="en-US" altLang="ja-JP" sz="1400" dirty="0"/>
                        <a:t>?</a:t>
                      </a:r>
                      <a:endParaRPr kumimoji="1" lang="ja-JP" altLang="en-US" sz="1400" dirty="0"/>
                    </a:p>
                    <a:p>
                      <a:endParaRPr kumimoji="1" lang="en-US" altLang="ja-JP" sz="1400" dirty="0"/>
                    </a:p>
                    <a:p>
                      <a:endParaRPr kumimoji="1" lang="ja-JP" altLang="en-US" sz="1400" dirty="0"/>
                    </a:p>
                  </a:txBody>
                  <a:tcPr/>
                </a:tc>
                <a:tc>
                  <a:txBody>
                    <a:bodyPr/>
                    <a:lstStyle/>
                    <a:p>
                      <a:endParaRPr kumimoji="1" lang="ja-JP" altLang="en-US" dirty="0"/>
                    </a:p>
                  </a:txBody>
                  <a:tcPr>
                    <a:lnR w="12700" cap="flat" cmpd="sng" algn="ctr">
                      <a:solidFill>
                        <a:schemeClr val="tx2">
                          <a:lumMod val="40000"/>
                          <a:lumOff val="60000"/>
                        </a:schemeClr>
                      </a:solidFill>
                      <a:prstDash val="solid"/>
                      <a:round/>
                      <a:headEnd type="none" w="med" len="med"/>
                      <a:tailEnd type="none" w="med" len="med"/>
                    </a:lnR>
                  </a:tcPr>
                </a:tc>
                <a:tc>
                  <a:txBody>
                    <a:bodyPr/>
                    <a:lstStyle/>
                    <a:p>
                      <a:endParaRPr kumimoji="1" lang="ja-JP" altLang="en-US" dirty="0"/>
                    </a:p>
                  </a:txBody>
                  <a:tcPr>
                    <a:lnL w="12700" cap="flat" cmpd="sng" algn="ctr">
                      <a:solidFill>
                        <a:schemeClr val="tx2">
                          <a:lumMod val="40000"/>
                          <a:lumOff val="60000"/>
                        </a:schemeClr>
                      </a:solidFill>
                      <a:prstDash val="solid"/>
                      <a:round/>
                      <a:headEnd type="none" w="med" len="med"/>
                      <a:tailEnd type="none" w="med" len="med"/>
                    </a:lnL>
                  </a:tcPr>
                </a:tc>
                <a:extLst>
                  <a:ext uri="{0D108BD9-81ED-4DB2-BD59-A6C34878D82A}">
                    <a16:rowId xmlns:a16="http://schemas.microsoft.com/office/drawing/2014/main" val="10001"/>
                  </a:ext>
                </a:extLst>
              </a:tr>
              <a:tr h="1178689">
                <a:tc>
                  <a:txBody>
                    <a:bodyPr/>
                    <a:lstStyle/>
                    <a:p>
                      <a:pPr marL="0" marR="0" indent="0" algn="l" defTabSz="914070" rtl="0" eaLnBrk="1" fontAlgn="auto" latinLnBrk="0" hangingPunct="1">
                        <a:lnSpc>
                          <a:spcPct val="100000"/>
                        </a:lnSpc>
                        <a:spcBef>
                          <a:spcPts val="0"/>
                        </a:spcBef>
                        <a:spcAft>
                          <a:spcPts val="0"/>
                        </a:spcAft>
                        <a:buClrTx/>
                        <a:buSzTx/>
                        <a:buFontTx/>
                        <a:buNone/>
                        <a:tabLst/>
                        <a:defRPr/>
                      </a:pPr>
                      <a:r>
                        <a:rPr kumimoji="1" lang="ja-JP" altLang="en-US" dirty="0"/>
                        <a:t>問題点</a:t>
                      </a:r>
                    </a:p>
                    <a:p>
                      <a:endParaRPr kumimoji="1" lang="ja-JP" altLang="en-US" dirty="0"/>
                    </a:p>
                  </a:txBody>
                  <a:tcPr/>
                </a:tc>
                <a:tc>
                  <a:txBody>
                    <a:bodyPr/>
                    <a:lstStyle/>
                    <a:p>
                      <a:r>
                        <a:rPr kumimoji="1" lang="ja-JP" altLang="en-US" sz="1400" dirty="0"/>
                        <a:t>・返品、交換ができるお店</a:t>
                      </a:r>
                    </a:p>
                    <a:p>
                      <a:r>
                        <a:rPr kumimoji="1" lang="ja-JP" altLang="en-US" sz="1400" dirty="0"/>
                        <a:t>　でしたか</a:t>
                      </a:r>
                      <a:r>
                        <a:rPr kumimoji="1" lang="en-US" altLang="ja-JP" sz="1400" dirty="0"/>
                        <a:t>?</a:t>
                      </a:r>
                      <a:endParaRPr kumimoji="1" lang="ja-JP" altLang="en-US" sz="1400" dirty="0"/>
                    </a:p>
                    <a:p>
                      <a:endParaRPr kumimoji="1" lang="en-US" altLang="ja-JP" sz="1400" dirty="0"/>
                    </a:p>
                  </a:txBody>
                  <a:tcPr/>
                </a:tc>
                <a:tc>
                  <a:txBody>
                    <a:bodyPr/>
                    <a:lstStyle/>
                    <a:p>
                      <a:endParaRPr kumimoji="1" lang="ja-JP" altLang="en-US" dirty="0"/>
                    </a:p>
                  </a:txBody>
                  <a:tcPr>
                    <a:lnR w="12700" cap="flat" cmpd="sng" algn="ctr">
                      <a:solidFill>
                        <a:schemeClr val="tx2">
                          <a:lumMod val="40000"/>
                          <a:lumOff val="60000"/>
                        </a:schemeClr>
                      </a:solidFill>
                      <a:prstDash val="solid"/>
                      <a:round/>
                      <a:headEnd type="none" w="med" len="med"/>
                      <a:tailEnd type="none" w="med" len="med"/>
                    </a:lnR>
                  </a:tcPr>
                </a:tc>
                <a:tc>
                  <a:txBody>
                    <a:bodyPr/>
                    <a:lstStyle/>
                    <a:p>
                      <a:endParaRPr kumimoji="1" lang="ja-JP" altLang="en-US" dirty="0"/>
                    </a:p>
                  </a:txBody>
                  <a:tcPr>
                    <a:lnL w="12700" cap="flat" cmpd="sng" algn="ctr">
                      <a:solidFill>
                        <a:schemeClr val="tx2">
                          <a:lumMod val="40000"/>
                          <a:lumOff val="60000"/>
                        </a:schemeClr>
                      </a:solidFill>
                      <a:prstDash val="solid"/>
                      <a:round/>
                      <a:headEnd type="none" w="med" len="med"/>
                      <a:tailEnd type="none" w="med" len="med"/>
                    </a:lnL>
                  </a:tcPr>
                </a:tc>
                <a:extLst>
                  <a:ext uri="{0D108BD9-81ED-4DB2-BD59-A6C34878D82A}">
                    <a16:rowId xmlns:a16="http://schemas.microsoft.com/office/drawing/2014/main" val="10002"/>
                  </a:ext>
                </a:extLst>
              </a:tr>
              <a:tr h="1178689">
                <a:tc>
                  <a:txBody>
                    <a:bodyPr/>
                    <a:lstStyle/>
                    <a:p>
                      <a:r>
                        <a:rPr kumimoji="1" lang="ja-JP" altLang="en-US"/>
                        <a:t>考えてみよう</a:t>
                      </a:r>
                      <a:endParaRPr kumimoji="1" lang="ja-JP" altLang="en-US" dirty="0"/>
                    </a:p>
                  </a:txBody>
                  <a:tcPr/>
                </a:tc>
                <a:tc>
                  <a:txBody>
                    <a:bodyPr/>
                    <a:lstStyle/>
                    <a:p>
                      <a:r>
                        <a:rPr kumimoji="1" lang="ja-JP" altLang="en-US" sz="1400" dirty="0"/>
                        <a:t>・コンビニの立場で考えましょう。　　</a:t>
                      </a:r>
                    </a:p>
                    <a:p>
                      <a:r>
                        <a:rPr kumimoji="1" lang="ja-JP" altLang="en-US" sz="1400" dirty="0"/>
                        <a:t>　あなたが店員なら</a:t>
                      </a:r>
                      <a:endParaRPr kumimoji="1" lang="en-US" altLang="ja-JP" sz="1400" dirty="0"/>
                    </a:p>
                    <a:p>
                      <a:r>
                        <a:rPr kumimoji="1" lang="en-US" altLang="ja-JP" sz="1400" dirty="0"/>
                        <a:t>                      </a:t>
                      </a:r>
                      <a:r>
                        <a:rPr kumimoji="1" lang="ja-JP" altLang="en-US" sz="1400" dirty="0"/>
                        <a:t>どうしますか</a:t>
                      </a:r>
                      <a:r>
                        <a:rPr kumimoji="1" lang="en-US" altLang="ja-JP" sz="1400" dirty="0"/>
                        <a:t>?</a:t>
                      </a:r>
                      <a:endParaRPr kumimoji="1" lang="ja-JP" altLang="en-US" sz="1400" dirty="0"/>
                    </a:p>
                    <a:p>
                      <a:endParaRPr kumimoji="1" lang="ja-JP" altLang="en-US" sz="1400" dirty="0"/>
                    </a:p>
                  </a:txBody>
                  <a:tcPr/>
                </a:tc>
                <a:tc>
                  <a:txBody>
                    <a:bodyPr/>
                    <a:lstStyle/>
                    <a:p>
                      <a:endParaRPr kumimoji="1" lang="ja-JP" altLang="en-US" dirty="0"/>
                    </a:p>
                  </a:txBody>
                  <a:tcPr>
                    <a:lnR w="12700" cap="flat" cmpd="sng" algn="ctr">
                      <a:solidFill>
                        <a:schemeClr val="tx2">
                          <a:lumMod val="40000"/>
                          <a:lumOff val="60000"/>
                        </a:schemeClr>
                      </a:solidFill>
                      <a:prstDash val="solid"/>
                      <a:round/>
                      <a:headEnd type="none" w="med" len="med"/>
                      <a:tailEnd type="none" w="med" len="med"/>
                    </a:lnR>
                  </a:tcPr>
                </a:tc>
                <a:tc>
                  <a:txBody>
                    <a:bodyPr/>
                    <a:lstStyle/>
                    <a:p>
                      <a:endParaRPr kumimoji="1" lang="ja-JP" altLang="en-US" dirty="0"/>
                    </a:p>
                  </a:txBody>
                  <a:tcPr>
                    <a:lnL w="12700" cap="flat" cmpd="sng" algn="ctr">
                      <a:solidFill>
                        <a:schemeClr val="tx2">
                          <a:lumMod val="40000"/>
                          <a:lumOff val="60000"/>
                        </a:schemeClr>
                      </a:solidFill>
                      <a:prstDash val="solid"/>
                      <a:round/>
                      <a:headEnd type="none" w="med" len="med"/>
                      <a:tailEnd type="none" w="med" len="med"/>
                    </a:lnL>
                  </a:tcPr>
                </a:tc>
                <a:extLst>
                  <a:ext uri="{0D108BD9-81ED-4DB2-BD59-A6C34878D82A}">
                    <a16:rowId xmlns:a16="http://schemas.microsoft.com/office/drawing/2014/main" val="10003"/>
                  </a:ext>
                </a:extLst>
              </a:tr>
              <a:tr h="1178689">
                <a:tc>
                  <a:txBody>
                    <a:bodyPr/>
                    <a:lstStyle/>
                    <a:p>
                      <a:r>
                        <a:rPr kumimoji="1" lang="ja-JP" altLang="en-US" dirty="0"/>
                        <a:t>対処</a:t>
                      </a:r>
                    </a:p>
                    <a:p>
                      <a:r>
                        <a:rPr kumimoji="1" lang="ja-JP" altLang="en-US" dirty="0"/>
                        <a:t>方法</a:t>
                      </a:r>
                    </a:p>
                  </a:txBody>
                  <a:tcPr/>
                </a:tc>
                <a:tc>
                  <a:txBody>
                    <a:bodyPr/>
                    <a:lstStyle/>
                    <a:p>
                      <a:r>
                        <a:rPr kumimoji="1" lang="ja-JP" altLang="en-US" sz="1400" dirty="0"/>
                        <a:t>・販売方法の違いによって</a:t>
                      </a:r>
                      <a:endParaRPr kumimoji="1" lang="en-US" altLang="ja-JP" sz="1400" dirty="0"/>
                    </a:p>
                    <a:p>
                      <a:r>
                        <a:rPr kumimoji="1" lang="en-US" altLang="ja-JP" sz="1400" dirty="0"/>
                        <a:t>  </a:t>
                      </a:r>
                      <a:r>
                        <a:rPr kumimoji="1" lang="ja-JP" altLang="en-US" sz="1400" dirty="0"/>
                        <a:t>返品等のルールの違いは</a:t>
                      </a:r>
                      <a:endParaRPr kumimoji="1" lang="en-US" altLang="ja-JP" sz="1400" dirty="0"/>
                    </a:p>
                    <a:p>
                      <a:r>
                        <a:rPr kumimoji="1" lang="en-US" altLang="ja-JP" sz="1400" dirty="0"/>
                        <a:t>  </a:t>
                      </a:r>
                      <a:r>
                        <a:rPr kumimoji="1" lang="ja-JP" altLang="en-US" sz="1400" dirty="0"/>
                        <a:t>ありませんか</a:t>
                      </a:r>
                      <a:r>
                        <a:rPr kumimoji="1" lang="en-US" altLang="ja-JP" sz="1400" dirty="0"/>
                        <a:t>?</a:t>
                      </a:r>
                    </a:p>
                    <a:p>
                      <a:endParaRPr kumimoji="1" lang="en-US" altLang="ja-JP" sz="1400" dirty="0"/>
                    </a:p>
                    <a:p>
                      <a:r>
                        <a:rPr kumimoji="1" lang="ja-JP" altLang="en-US" sz="1400" dirty="0"/>
                        <a:t>・買い物の前に気をつけることは</a:t>
                      </a:r>
                      <a:endParaRPr kumimoji="1" lang="en-US" altLang="ja-JP" sz="1400" dirty="0"/>
                    </a:p>
                    <a:p>
                      <a:r>
                        <a:rPr kumimoji="1" lang="en-US" altLang="ja-JP" sz="1400" dirty="0"/>
                        <a:t>  </a:t>
                      </a:r>
                      <a:r>
                        <a:rPr kumimoji="1" lang="ja-JP" altLang="en-US" sz="1400" dirty="0"/>
                        <a:t>何でしょう</a:t>
                      </a:r>
                      <a:r>
                        <a:rPr kumimoji="1" lang="en-US" altLang="ja-JP" sz="1400" dirty="0"/>
                        <a:t>?</a:t>
                      </a:r>
                    </a:p>
                  </a:txBody>
                  <a:tcPr/>
                </a:tc>
                <a:tc>
                  <a:txBody>
                    <a:bodyPr/>
                    <a:lstStyle/>
                    <a:p>
                      <a:endParaRPr kumimoji="1" lang="ja-JP" altLang="en-US" dirty="0"/>
                    </a:p>
                  </a:txBody>
                  <a:tcPr>
                    <a:lnR w="12700" cap="flat" cmpd="sng" algn="ctr">
                      <a:solidFill>
                        <a:schemeClr val="tx2">
                          <a:lumMod val="40000"/>
                          <a:lumOff val="60000"/>
                        </a:schemeClr>
                      </a:solidFill>
                      <a:prstDash val="solid"/>
                      <a:round/>
                      <a:headEnd type="none" w="med" len="med"/>
                      <a:tailEnd type="none" w="med" len="med"/>
                    </a:lnR>
                  </a:tcPr>
                </a:tc>
                <a:tc>
                  <a:txBody>
                    <a:bodyPr/>
                    <a:lstStyle/>
                    <a:p>
                      <a:endParaRPr kumimoji="1" lang="ja-JP" altLang="en-US" dirty="0"/>
                    </a:p>
                  </a:txBody>
                  <a:tcPr>
                    <a:lnL w="12700" cap="flat" cmpd="sng" algn="ctr">
                      <a:solidFill>
                        <a:schemeClr val="tx2">
                          <a:lumMod val="40000"/>
                          <a:lumOff val="60000"/>
                        </a:schemeClr>
                      </a:solid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sp>
        <p:nvSpPr>
          <p:cNvPr id="4" name="正方形/長方形 3"/>
          <p:cNvSpPr/>
          <p:nvPr/>
        </p:nvSpPr>
        <p:spPr>
          <a:xfrm>
            <a:off x="0" y="7257"/>
            <a:ext cx="9144000" cy="9807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3200" dirty="0">
                <a:solidFill>
                  <a:prstClr val="black"/>
                </a:solidFill>
                <a:latin typeface="HGPｺﾞｼｯｸE" panose="020B0900000000000000" pitchFamily="50" charset="-128"/>
                <a:ea typeface="HGPｺﾞｼｯｸE" panose="020B0900000000000000" pitchFamily="50" charset="-128"/>
              </a:rPr>
              <a:t>【</a:t>
            </a:r>
            <a:r>
              <a:rPr lang="ja-JP" altLang="en-US" sz="3200" dirty="0">
                <a:solidFill>
                  <a:prstClr val="black"/>
                </a:solidFill>
                <a:latin typeface="HGPｺﾞｼｯｸE" panose="020B0900000000000000" pitchFamily="50" charset="-128"/>
                <a:ea typeface="HGPｺﾞｼｯｸE" panose="020B0900000000000000" pitchFamily="50" charset="-128"/>
              </a:rPr>
              <a:t>ロールプレイ②</a:t>
            </a:r>
            <a:r>
              <a:rPr lang="en-US" altLang="ja-JP" sz="3200" dirty="0">
                <a:solidFill>
                  <a:prstClr val="black"/>
                </a:solidFill>
                <a:latin typeface="HGPｺﾞｼｯｸE" panose="020B0900000000000000" pitchFamily="50" charset="-128"/>
                <a:ea typeface="HGPｺﾞｼｯｸE" panose="020B0900000000000000" pitchFamily="50" charset="-128"/>
              </a:rPr>
              <a:t>】</a:t>
            </a:r>
            <a:r>
              <a:rPr lang="ja-JP" altLang="en-US" sz="3200" dirty="0">
                <a:solidFill>
                  <a:prstClr val="black"/>
                </a:solidFill>
                <a:latin typeface="HGPｺﾞｼｯｸE" panose="020B0900000000000000" pitchFamily="50" charset="-128"/>
                <a:ea typeface="HGPｺﾞｼｯｸE" panose="020B0900000000000000" pitchFamily="50" charset="-128"/>
              </a:rPr>
              <a:t>店舗での返品はできないの</a:t>
            </a:r>
            <a:r>
              <a:rPr lang="en-US" altLang="ja-JP" sz="3200" dirty="0">
                <a:solidFill>
                  <a:prstClr val="black"/>
                </a:solidFill>
                <a:latin typeface="HGPｺﾞｼｯｸE" panose="020B0900000000000000" pitchFamily="50" charset="-128"/>
                <a:ea typeface="HGPｺﾞｼｯｸE" panose="020B0900000000000000" pitchFamily="50" charset="-128"/>
              </a:rPr>
              <a:t>?</a:t>
            </a:r>
          </a:p>
        </p:txBody>
      </p:sp>
      <p:sp>
        <p:nvSpPr>
          <p:cNvPr id="5" name="テキスト ボックス 4"/>
          <p:cNvSpPr txBox="1"/>
          <p:nvPr/>
        </p:nvSpPr>
        <p:spPr>
          <a:xfrm rot="5400000">
            <a:off x="7906060" y="5495542"/>
            <a:ext cx="2167381" cy="338554"/>
          </a:xfrm>
          <a:prstGeom prst="rect">
            <a:avLst/>
          </a:prstGeom>
          <a:noFill/>
        </p:spPr>
        <p:txBody>
          <a:bodyPr wrap="square" rtlCol="0">
            <a:spAutoFit/>
          </a:bodyPr>
          <a:lstStyle/>
          <a:p>
            <a:r>
              <a:rPr lang="en-US" altLang="ja-JP" sz="1600" dirty="0">
                <a:solidFill>
                  <a:srgbClr val="C9C2D1">
                    <a:shade val="50000"/>
                    <a:satMod val="200000"/>
                  </a:srgbClr>
                </a:solidFill>
                <a:latin typeface="ＭＳ ゴシック" panose="020B0609070205080204" pitchFamily="49" charset="-128"/>
                <a:ea typeface="ＭＳ ゴシック" panose="020B0609070205080204" pitchFamily="49" charset="-128"/>
              </a:rPr>
              <a:t>©</a:t>
            </a:r>
            <a:r>
              <a:rPr lang="en-US" altLang="ja-JP" sz="1100" dirty="0">
                <a:solidFill>
                  <a:srgbClr val="C9C2D1">
                    <a:shade val="50000"/>
                    <a:satMod val="200000"/>
                  </a:srgbClr>
                </a:solidFill>
                <a:latin typeface="ＭＳ ゴシック" panose="020B0609070205080204" pitchFamily="49" charset="-128"/>
                <a:ea typeface="ＭＳ ゴシック" panose="020B0609070205080204" pitchFamily="49" charset="-128"/>
              </a:rPr>
              <a:t>2020</a:t>
            </a:r>
            <a:r>
              <a:rPr lang="ja-JP" altLang="en-US" sz="1100" dirty="0">
                <a:solidFill>
                  <a:srgbClr val="C9C2D1">
                    <a:shade val="50000"/>
                    <a:satMod val="200000"/>
                  </a:srgbClr>
                </a:solidFill>
                <a:latin typeface="ＭＳ ゴシック" panose="020B0609070205080204" pitchFamily="49" charset="-128"/>
                <a:ea typeface="ＭＳ ゴシック" panose="020B0609070205080204" pitchFamily="49" charset="-128"/>
              </a:rPr>
              <a:t>滋賀県消費生活センター</a:t>
            </a:r>
          </a:p>
        </p:txBody>
      </p:sp>
    </p:spTree>
    <p:extLst>
      <p:ext uri="{BB962C8B-B14F-4D97-AF65-F5344CB8AC3E}">
        <p14:creationId xmlns:p14="http://schemas.microsoft.com/office/powerpoint/2010/main" val="687385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正方形/長方形 21"/>
          <p:cNvSpPr/>
          <p:nvPr/>
        </p:nvSpPr>
        <p:spPr>
          <a:xfrm>
            <a:off x="0" y="0"/>
            <a:ext cx="9144000" cy="9807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3200" dirty="0">
                <a:solidFill>
                  <a:prstClr val="black"/>
                </a:solidFill>
                <a:latin typeface="HGPｺﾞｼｯｸE" panose="020B0900000000000000" pitchFamily="50" charset="-128"/>
                <a:ea typeface="HGPｺﾞｼｯｸE" panose="020B0900000000000000" pitchFamily="50" charset="-128"/>
              </a:rPr>
              <a:t>【</a:t>
            </a:r>
            <a:r>
              <a:rPr lang="ja-JP" altLang="en-US" sz="3200" dirty="0">
                <a:solidFill>
                  <a:prstClr val="black"/>
                </a:solidFill>
                <a:latin typeface="HGPｺﾞｼｯｸE" panose="020B0900000000000000" pitchFamily="50" charset="-128"/>
                <a:ea typeface="HGPｺﾞｼｯｸE" panose="020B0900000000000000" pitchFamily="50" charset="-128"/>
              </a:rPr>
              <a:t>ロールプレイ③</a:t>
            </a:r>
            <a:r>
              <a:rPr lang="en-US" altLang="ja-JP" sz="3200" dirty="0">
                <a:solidFill>
                  <a:prstClr val="black"/>
                </a:solidFill>
                <a:latin typeface="HGPｺﾞｼｯｸE" panose="020B0900000000000000" pitchFamily="50" charset="-128"/>
                <a:ea typeface="HGPｺﾞｼｯｸE" panose="020B0900000000000000" pitchFamily="50" charset="-128"/>
              </a:rPr>
              <a:t>】  </a:t>
            </a:r>
            <a:r>
              <a:rPr lang="ja-JP" altLang="en-US" sz="3200" dirty="0">
                <a:solidFill>
                  <a:prstClr val="black"/>
                </a:solidFill>
                <a:latin typeface="HGPｺﾞｼｯｸE" panose="020B0900000000000000" pitchFamily="50" charset="-128"/>
                <a:ea typeface="HGPｺﾞｼｯｸE" panose="020B0900000000000000" pitchFamily="50" charset="-128"/>
              </a:rPr>
              <a:t>一人暮らしを始めたら</a:t>
            </a:r>
            <a:r>
              <a:rPr lang="en-US" altLang="ja-JP" sz="3200" dirty="0">
                <a:solidFill>
                  <a:prstClr val="black"/>
                </a:solidFill>
                <a:latin typeface="HGPｺﾞｼｯｸE" panose="020B0900000000000000" pitchFamily="50" charset="-128"/>
                <a:ea typeface="HGPｺﾞｼｯｸE" panose="020B0900000000000000" pitchFamily="50" charset="-128"/>
              </a:rPr>
              <a:t>…</a:t>
            </a:r>
            <a:endParaRPr lang="en-US" altLang="ja-JP" sz="2800" dirty="0">
              <a:solidFill>
                <a:prstClr val="black"/>
              </a:solidFill>
              <a:latin typeface="HGPｺﾞｼｯｸE" panose="020B0900000000000000" pitchFamily="50" charset="-128"/>
              <a:ea typeface="HGPｺﾞｼｯｸE" panose="020B0900000000000000" pitchFamily="50" charset="-128"/>
            </a:endParaRPr>
          </a:p>
        </p:txBody>
      </p:sp>
      <p:sp>
        <p:nvSpPr>
          <p:cNvPr id="3" name="テキスト ボックス 2"/>
          <p:cNvSpPr txBox="1"/>
          <p:nvPr/>
        </p:nvSpPr>
        <p:spPr>
          <a:xfrm>
            <a:off x="129092" y="2708920"/>
            <a:ext cx="8712968" cy="3754874"/>
          </a:xfrm>
          <a:prstGeom prst="rect">
            <a:avLst/>
          </a:prstGeom>
          <a:noFill/>
        </p:spPr>
        <p:txBody>
          <a:bodyPr wrap="square" rtlCol="0">
            <a:spAutoFit/>
          </a:bodyPr>
          <a:lstStyle/>
          <a:p>
            <a:r>
              <a:rPr lang="en-US" altLang="ja-JP" sz="1400" dirty="0">
                <a:solidFill>
                  <a:prstClr val="black"/>
                </a:solidFill>
              </a:rPr>
              <a:t>【</a:t>
            </a:r>
            <a:r>
              <a:rPr lang="ja-JP" altLang="en-US" sz="1400" dirty="0">
                <a:solidFill>
                  <a:prstClr val="black"/>
                </a:solidFill>
              </a:rPr>
              <a:t>勧誘員</a:t>
            </a:r>
            <a:r>
              <a:rPr lang="en-US" altLang="ja-JP" sz="1400" dirty="0">
                <a:solidFill>
                  <a:prstClr val="black"/>
                </a:solidFill>
              </a:rPr>
              <a:t>】</a:t>
            </a:r>
            <a:r>
              <a:rPr lang="ja-JP" altLang="en-US" sz="1400" dirty="0">
                <a:solidFill>
                  <a:prstClr val="black"/>
                </a:solidFill>
              </a:rPr>
              <a:t>　</a:t>
            </a:r>
            <a:r>
              <a:rPr lang="en-US" altLang="ja-JP" sz="1400" dirty="0">
                <a:solidFill>
                  <a:prstClr val="black"/>
                </a:solidFill>
              </a:rPr>
              <a:t>[</a:t>
            </a:r>
            <a:r>
              <a:rPr lang="ja-JP" altLang="en-US" sz="1400" dirty="0">
                <a:solidFill>
                  <a:prstClr val="black"/>
                </a:solidFill>
              </a:rPr>
              <a:t>ピンポーン</a:t>
            </a:r>
            <a:r>
              <a:rPr lang="en-US" altLang="ja-JP" sz="1400" dirty="0">
                <a:solidFill>
                  <a:prstClr val="black"/>
                </a:solidFill>
              </a:rPr>
              <a:t>]</a:t>
            </a:r>
            <a:r>
              <a:rPr lang="ja-JP" altLang="en-US" sz="1400" dirty="0">
                <a:solidFill>
                  <a:prstClr val="black"/>
                </a:solidFill>
              </a:rPr>
              <a:t>　こんにちは。新しく入居された方のお宅を回っているのですが。</a:t>
            </a:r>
          </a:p>
          <a:p>
            <a:endParaRPr lang="ja-JP" altLang="en-US" sz="1400" dirty="0">
              <a:solidFill>
                <a:prstClr val="black"/>
              </a:solidFill>
            </a:endParaRPr>
          </a:p>
          <a:p>
            <a:r>
              <a:rPr lang="en-US" altLang="ja-JP" sz="1400" dirty="0">
                <a:solidFill>
                  <a:prstClr val="black"/>
                </a:solidFill>
              </a:rPr>
              <a:t>【</a:t>
            </a:r>
            <a:r>
              <a:rPr lang="ja-JP" altLang="en-US" sz="1400" dirty="0">
                <a:solidFill>
                  <a:prstClr val="black"/>
                </a:solidFill>
              </a:rPr>
              <a:t>生徒</a:t>
            </a:r>
            <a:r>
              <a:rPr lang="en-US" altLang="ja-JP" sz="1400" dirty="0">
                <a:solidFill>
                  <a:prstClr val="black"/>
                </a:solidFill>
              </a:rPr>
              <a:t>】</a:t>
            </a:r>
            <a:r>
              <a:rPr lang="ja-JP" altLang="en-US" sz="1400" dirty="0">
                <a:solidFill>
                  <a:prstClr val="black"/>
                </a:solidFill>
              </a:rPr>
              <a:t>　　　何だろう。はい。今開けます。</a:t>
            </a:r>
          </a:p>
          <a:p>
            <a:endParaRPr lang="ja-JP" altLang="en-US" sz="1400" dirty="0">
              <a:solidFill>
                <a:prstClr val="black"/>
              </a:solidFill>
            </a:endParaRPr>
          </a:p>
          <a:p>
            <a:r>
              <a:rPr lang="en-US" altLang="ja-JP" sz="1400" dirty="0">
                <a:solidFill>
                  <a:prstClr val="black"/>
                </a:solidFill>
              </a:rPr>
              <a:t>【</a:t>
            </a:r>
            <a:r>
              <a:rPr lang="ja-JP" altLang="en-US" sz="1400" dirty="0">
                <a:solidFill>
                  <a:prstClr val="black"/>
                </a:solidFill>
              </a:rPr>
              <a:t>勧誘員</a:t>
            </a:r>
            <a:r>
              <a:rPr lang="en-US" altLang="ja-JP" sz="1400" dirty="0">
                <a:solidFill>
                  <a:prstClr val="black"/>
                </a:solidFill>
              </a:rPr>
              <a:t>】</a:t>
            </a:r>
            <a:r>
              <a:rPr lang="ja-JP" altLang="en-US" sz="1400" dirty="0">
                <a:solidFill>
                  <a:prstClr val="black"/>
                </a:solidFill>
              </a:rPr>
              <a:t>　すみません。今、こちらの町内を回っているのですが、大学生ですか</a:t>
            </a:r>
            <a:r>
              <a:rPr lang="en-US" altLang="ja-JP" sz="1400" dirty="0">
                <a:solidFill>
                  <a:prstClr val="black"/>
                </a:solidFill>
              </a:rPr>
              <a:t>?</a:t>
            </a:r>
            <a:r>
              <a:rPr lang="ja-JP" altLang="en-US" sz="1400" dirty="0">
                <a:solidFill>
                  <a:prstClr val="black"/>
                </a:solidFill>
              </a:rPr>
              <a:t>新聞とってもらえませんか。</a:t>
            </a:r>
          </a:p>
          <a:p>
            <a:endParaRPr lang="ja-JP" altLang="en-US" sz="1400" dirty="0">
              <a:solidFill>
                <a:prstClr val="black"/>
              </a:solidFill>
            </a:endParaRPr>
          </a:p>
          <a:p>
            <a:r>
              <a:rPr lang="en-US" altLang="ja-JP" sz="1400" dirty="0">
                <a:solidFill>
                  <a:prstClr val="black"/>
                </a:solidFill>
              </a:rPr>
              <a:t>【</a:t>
            </a:r>
            <a:r>
              <a:rPr lang="ja-JP" altLang="en-US" sz="1400" dirty="0">
                <a:solidFill>
                  <a:prstClr val="black"/>
                </a:solidFill>
              </a:rPr>
              <a:t>生徒</a:t>
            </a:r>
            <a:r>
              <a:rPr lang="en-US" altLang="ja-JP" sz="1400" dirty="0">
                <a:solidFill>
                  <a:prstClr val="black"/>
                </a:solidFill>
              </a:rPr>
              <a:t>】</a:t>
            </a:r>
            <a:r>
              <a:rPr lang="ja-JP" altLang="en-US" sz="1400" dirty="0">
                <a:solidFill>
                  <a:prstClr val="black"/>
                </a:solidFill>
              </a:rPr>
              <a:t>　　　え、新聞</a:t>
            </a:r>
            <a:r>
              <a:rPr lang="en-US" altLang="ja-JP" sz="1400" dirty="0">
                <a:solidFill>
                  <a:prstClr val="black"/>
                </a:solidFill>
              </a:rPr>
              <a:t>? </a:t>
            </a:r>
            <a:r>
              <a:rPr lang="ja-JP" altLang="en-US" sz="1400" dirty="0">
                <a:solidFill>
                  <a:prstClr val="black"/>
                </a:solidFill>
              </a:rPr>
              <a:t>新聞は読まないから、いいです。　　　　　</a:t>
            </a:r>
          </a:p>
          <a:p>
            <a:endParaRPr lang="ja-JP" altLang="en-US" sz="1400" dirty="0">
              <a:solidFill>
                <a:prstClr val="black"/>
              </a:solidFill>
            </a:endParaRPr>
          </a:p>
          <a:p>
            <a:r>
              <a:rPr lang="en-US" altLang="ja-JP" sz="1400" dirty="0">
                <a:solidFill>
                  <a:prstClr val="black"/>
                </a:solidFill>
              </a:rPr>
              <a:t>【</a:t>
            </a:r>
            <a:r>
              <a:rPr lang="ja-JP" altLang="en-US" sz="1400" dirty="0">
                <a:solidFill>
                  <a:prstClr val="black"/>
                </a:solidFill>
              </a:rPr>
              <a:t>勧誘員</a:t>
            </a:r>
            <a:r>
              <a:rPr lang="en-US" altLang="ja-JP" sz="1400" dirty="0">
                <a:solidFill>
                  <a:prstClr val="black"/>
                </a:solidFill>
              </a:rPr>
              <a:t>】</a:t>
            </a:r>
            <a:r>
              <a:rPr lang="ja-JP" altLang="en-US" sz="1400" dirty="0">
                <a:solidFill>
                  <a:prstClr val="black"/>
                </a:solidFill>
              </a:rPr>
              <a:t>　そうですか？大学生になったら新聞くらい読んだ方がいいですよ。就活にも役に立ちますし。</a:t>
            </a:r>
          </a:p>
          <a:p>
            <a:r>
              <a:rPr lang="ja-JP" altLang="en-US" sz="1400" dirty="0">
                <a:solidFill>
                  <a:prstClr val="black"/>
                </a:solidFill>
              </a:rPr>
              <a:t>　　　　　　　 今でしたら、洗剤と商品券もサービスしますから。はい、どうぞ。</a:t>
            </a:r>
          </a:p>
          <a:p>
            <a:endParaRPr lang="ja-JP" altLang="en-US" sz="1400" dirty="0">
              <a:solidFill>
                <a:prstClr val="black"/>
              </a:solidFill>
            </a:endParaRPr>
          </a:p>
          <a:p>
            <a:r>
              <a:rPr lang="en-US" altLang="ja-JP" sz="1400" dirty="0">
                <a:solidFill>
                  <a:prstClr val="black"/>
                </a:solidFill>
              </a:rPr>
              <a:t>【</a:t>
            </a:r>
            <a:r>
              <a:rPr lang="ja-JP" altLang="en-US" sz="1400" dirty="0">
                <a:solidFill>
                  <a:prstClr val="black"/>
                </a:solidFill>
              </a:rPr>
              <a:t>生徒</a:t>
            </a:r>
            <a:r>
              <a:rPr lang="en-US" altLang="ja-JP" sz="1400" dirty="0">
                <a:solidFill>
                  <a:prstClr val="black"/>
                </a:solidFill>
              </a:rPr>
              <a:t>】</a:t>
            </a:r>
            <a:r>
              <a:rPr lang="ja-JP" altLang="en-US" sz="1400" dirty="0">
                <a:solidFill>
                  <a:prstClr val="black"/>
                </a:solidFill>
              </a:rPr>
              <a:t>　　　ちょ、ちょっと。困りますよ。</a:t>
            </a:r>
          </a:p>
          <a:p>
            <a:endParaRPr lang="ja-JP" altLang="en-US" sz="1400" dirty="0">
              <a:solidFill>
                <a:prstClr val="black"/>
              </a:solidFill>
            </a:endParaRPr>
          </a:p>
          <a:p>
            <a:r>
              <a:rPr lang="en-US" altLang="ja-JP" sz="1400" dirty="0">
                <a:solidFill>
                  <a:prstClr val="black"/>
                </a:solidFill>
              </a:rPr>
              <a:t>【</a:t>
            </a:r>
            <a:r>
              <a:rPr lang="ja-JP" altLang="en-US" sz="1400" dirty="0">
                <a:solidFill>
                  <a:prstClr val="black"/>
                </a:solidFill>
              </a:rPr>
              <a:t>勧誘員</a:t>
            </a:r>
            <a:r>
              <a:rPr lang="en-US" altLang="ja-JP" sz="1400" dirty="0">
                <a:solidFill>
                  <a:prstClr val="black"/>
                </a:solidFill>
              </a:rPr>
              <a:t>】</a:t>
            </a:r>
            <a:r>
              <a:rPr lang="ja-JP" altLang="en-US" sz="1400" dirty="0">
                <a:solidFill>
                  <a:prstClr val="black"/>
                </a:solidFill>
              </a:rPr>
              <a:t>　 こういうものは、もらって損はしませんよ。じゃ、ここに住所と名前を書いて。</a:t>
            </a:r>
          </a:p>
          <a:p>
            <a:r>
              <a:rPr lang="ja-JP" altLang="en-US" sz="1400" dirty="0">
                <a:solidFill>
                  <a:prstClr val="black"/>
                </a:solidFill>
              </a:rPr>
              <a:t>　　　　　　　  じゃ、今月分は、特別にタダにしときますから。来月、口座引き落としの紙も持ってきますから。じゃ。</a:t>
            </a:r>
          </a:p>
          <a:p>
            <a:endParaRPr lang="ja-JP" altLang="en-US" sz="1400" dirty="0">
              <a:solidFill>
                <a:prstClr val="black"/>
              </a:solidFill>
            </a:endParaRPr>
          </a:p>
          <a:p>
            <a:r>
              <a:rPr lang="en-US" altLang="ja-JP" sz="1400" dirty="0">
                <a:solidFill>
                  <a:prstClr val="black"/>
                </a:solidFill>
              </a:rPr>
              <a:t>【</a:t>
            </a:r>
            <a:r>
              <a:rPr lang="ja-JP" altLang="en-US" sz="1400" dirty="0">
                <a:solidFill>
                  <a:prstClr val="black"/>
                </a:solidFill>
              </a:rPr>
              <a:t>生徒</a:t>
            </a:r>
            <a:r>
              <a:rPr lang="en-US" altLang="ja-JP" sz="1400" dirty="0">
                <a:solidFill>
                  <a:prstClr val="black"/>
                </a:solidFill>
              </a:rPr>
              <a:t>】</a:t>
            </a:r>
            <a:r>
              <a:rPr lang="ja-JP" altLang="en-US" sz="1400" dirty="0">
                <a:solidFill>
                  <a:prstClr val="black"/>
                </a:solidFill>
              </a:rPr>
              <a:t>　　　え、そんな</a:t>
            </a:r>
            <a:r>
              <a:rPr lang="en-US" altLang="ja-JP" sz="1400" dirty="0">
                <a:solidFill>
                  <a:prstClr val="black"/>
                </a:solidFill>
              </a:rPr>
              <a:t>…</a:t>
            </a:r>
            <a:r>
              <a:rPr lang="ja-JP" altLang="en-US" sz="1400" dirty="0">
                <a:solidFill>
                  <a:prstClr val="black"/>
                </a:solidFill>
              </a:rPr>
              <a:t>　どうしよう。</a:t>
            </a:r>
          </a:p>
        </p:txBody>
      </p:sp>
      <p:sp>
        <p:nvSpPr>
          <p:cNvPr id="2" name="角丸四角形 1"/>
          <p:cNvSpPr/>
          <p:nvPr/>
        </p:nvSpPr>
        <p:spPr>
          <a:xfrm>
            <a:off x="222688" y="1161369"/>
            <a:ext cx="8525776" cy="140353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 name="テキスト ボックス 3"/>
          <p:cNvSpPr txBox="1"/>
          <p:nvPr/>
        </p:nvSpPr>
        <p:spPr>
          <a:xfrm>
            <a:off x="2195736" y="1262971"/>
            <a:ext cx="6646324" cy="1200329"/>
          </a:xfrm>
          <a:prstGeom prst="rect">
            <a:avLst/>
          </a:prstGeom>
          <a:noFill/>
        </p:spPr>
        <p:txBody>
          <a:bodyPr wrap="square" rtlCol="0">
            <a:spAutoFit/>
          </a:bodyPr>
          <a:lstStyle/>
          <a:p>
            <a:r>
              <a:rPr lang="ja-JP" altLang="en-US" dirty="0">
                <a:solidFill>
                  <a:prstClr val="black"/>
                </a:solidFill>
              </a:rPr>
              <a:t>■</a:t>
            </a:r>
            <a:r>
              <a:rPr lang="ja-JP" altLang="en-US" dirty="0">
                <a:solidFill>
                  <a:prstClr val="black"/>
                </a:solidFill>
                <a:latin typeface="HG丸ｺﾞｼｯｸM-PRO" pitchFamily="50" charset="-128"/>
                <a:ea typeface="HG丸ｺﾞｼｯｸM-PRO" pitchFamily="50" charset="-128"/>
              </a:rPr>
              <a:t>大学に進学し、大学近くのアパートで一人暮らしを始めた。</a:t>
            </a:r>
          </a:p>
          <a:p>
            <a:r>
              <a:rPr lang="ja-JP" altLang="en-US" dirty="0">
                <a:solidFill>
                  <a:prstClr val="black"/>
                </a:solidFill>
                <a:latin typeface="HG丸ｺﾞｼｯｸM-PRO" pitchFamily="50" charset="-128"/>
                <a:ea typeface="HG丸ｺﾞｼｯｸM-PRO" pitchFamily="50" charset="-128"/>
              </a:rPr>
              <a:t>■引っ越しから間もなく、インターフォンが鳴った。</a:t>
            </a:r>
          </a:p>
          <a:p>
            <a:r>
              <a:rPr lang="ja-JP" altLang="en-US" dirty="0">
                <a:solidFill>
                  <a:prstClr val="black"/>
                </a:solidFill>
                <a:latin typeface="HG丸ｺﾞｼｯｸM-PRO" pitchFamily="50" charset="-128"/>
                <a:ea typeface="HG丸ｺﾞｼｯｸM-PRO" pitchFamily="50" charset="-128"/>
              </a:rPr>
              <a:t>　出てみると、新聞の勧誘員だった。</a:t>
            </a:r>
          </a:p>
          <a:p>
            <a:r>
              <a:rPr lang="ja-JP" altLang="en-US" dirty="0">
                <a:solidFill>
                  <a:prstClr val="black"/>
                </a:solidFill>
                <a:latin typeface="HG丸ｺﾞｼｯｸM-PRO" pitchFamily="50" charset="-128"/>
                <a:ea typeface="HG丸ｺﾞｼｯｸM-PRO" pitchFamily="50" charset="-128"/>
              </a:rPr>
              <a:t>　いろいろ言われ、申込書にサインしてしまった。</a:t>
            </a:r>
          </a:p>
        </p:txBody>
      </p:sp>
      <p:pic>
        <p:nvPicPr>
          <p:cNvPr id="10242" name="Picture 2" descr="F:\消費生活センター　消費者教育\イラストいろいろ\keiyaku_keiyakusyo.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89641" y="1437785"/>
            <a:ext cx="1497716" cy="976511"/>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p:cNvSpPr txBox="1"/>
          <p:nvPr/>
        </p:nvSpPr>
        <p:spPr>
          <a:xfrm>
            <a:off x="5572970" y="6453336"/>
            <a:ext cx="2167381" cy="338554"/>
          </a:xfrm>
          <a:prstGeom prst="rect">
            <a:avLst/>
          </a:prstGeom>
          <a:noFill/>
        </p:spPr>
        <p:txBody>
          <a:bodyPr wrap="square" rtlCol="0">
            <a:spAutoFit/>
          </a:bodyPr>
          <a:lstStyle/>
          <a:p>
            <a:r>
              <a:rPr lang="en-US" altLang="ja-JP" sz="1600" dirty="0">
                <a:solidFill>
                  <a:srgbClr val="C9C2D1">
                    <a:shade val="50000"/>
                    <a:satMod val="200000"/>
                  </a:srgbClr>
                </a:solidFill>
                <a:latin typeface="ＭＳ ゴシック" panose="020B0609070205080204" pitchFamily="49" charset="-128"/>
                <a:ea typeface="ＭＳ ゴシック" panose="020B0609070205080204" pitchFamily="49" charset="-128"/>
              </a:rPr>
              <a:t>©</a:t>
            </a:r>
            <a:r>
              <a:rPr lang="en-US" altLang="ja-JP" sz="1100" dirty="0">
                <a:solidFill>
                  <a:srgbClr val="C9C2D1">
                    <a:shade val="50000"/>
                    <a:satMod val="200000"/>
                  </a:srgbClr>
                </a:solidFill>
                <a:latin typeface="ＭＳ ゴシック" panose="020B0609070205080204" pitchFamily="49" charset="-128"/>
                <a:ea typeface="ＭＳ ゴシック" panose="020B0609070205080204" pitchFamily="49" charset="-128"/>
              </a:rPr>
              <a:t>2020</a:t>
            </a:r>
            <a:r>
              <a:rPr lang="ja-JP" altLang="en-US" sz="1100" dirty="0">
                <a:solidFill>
                  <a:srgbClr val="C9C2D1">
                    <a:shade val="50000"/>
                    <a:satMod val="200000"/>
                  </a:srgbClr>
                </a:solidFill>
                <a:latin typeface="ＭＳ ゴシック" panose="020B0609070205080204" pitchFamily="49" charset="-128"/>
                <a:ea typeface="ＭＳ ゴシック" panose="020B0609070205080204" pitchFamily="49" charset="-128"/>
              </a:rPr>
              <a:t>滋賀県消費生活センター</a:t>
            </a:r>
          </a:p>
        </p:txBody>
      </p:sp>
    </p:spTree>
    <p:extLst>
      <p:ext uri="{BB962C8B-B14F-4D97-AF65-F5344CB8AC3E}">
        <p14:creationId xmlns:p14="http://schemas.microsoft.com/office/powerpoint/2010/main" val="155281890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191519764"/>
              </p:ext>
            </p:extLst>
          </p:nvPr>
        </p:nvGraphicFramePr>
        <p:xfrm>
          <a:off x="318726" y="1124744"/>
          <a:ext cx="8496946" cy="5544616"/>
        </p:xfrm>
        <a:graphic>
          <a:graphicData uri="http://schemas.openxmlformats.org/drawingml/2006/table">
            <a:tbl>
              <a:tblPr firstRow="1" bandRow="1">
                <a:tableStyleId>{22838BEF-8BB2-4498-84A7-C5851F593DF1}</a:tableStyleId>
              </a:tblPr>
              <a:tblGrid>
                <a:gridCol w="1156930">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2371463">
                  <a:extLst>
                    <a:ext uri="{9D8B030D-6E8A-4147-A177-3AD203B41FA5}">
                      <a16:colId xmlns:a16="http://schemas.microsoft.com/office/drawing/2014/main" val="20002"/>
                    </a:ext>
                  </a:extLst>
                </a:gridCol>
                <a:gridCol w="2520281">
                  <a:extLst>
                    <a:ext uri="{9D8B030D-6E8A-4147-A177-3AD203B41FA5}">
                      <a16:colId xmlns:a16="http://schemas.microsoft.com/office/drawing/2014/main" val="20003"/>
                    </a:ext>
                  </a:extLst>
                </a:gridCol>
              </a:tblGrid>
              <a:tr h="434782">
                <a:tc>
                  <a:txBody>
                    <a:bodyPr/>
                    <a:lstStyle/>
                    <a:p>
                      <a:r>
                        <a:rPr kumimoji="1" lang="ja-JP" altLang="en-US" dirty="0"/>
                        <a:t>ポイント</a:t>
                      </a:r>
                    </a:p>
                  </a:txBody>
                  <a:tcPr/>
                </a:tc>
                <a:tc>
                  <a:txBody>
                    <a:bodyPr/>
                    <a:lstStyle/>
                    <a:p>
                      <a:r>
                        <a:rPr kumimoji="1" lang="ja-JP" altLang="en-US" dirty="0"/>
                        <a:t>考える視点</a:t>
                      </a:r>
                      <a:endParaRPr kumimoji="1" lang="en-US" altLang="ja-JP" dirty="0"/>
                    </a:p>
                  </a:txBody>
                  <a:tcPr/>
                </a:tc>
                <a:tc>
                  <a:txBody>
                    <a:bodyPr/>
                    <a:lstStyle/>
                    <a:p>
                      <a:r>
                        <a:rPr kumimoji="1" lang="ja-JP" altLang="en-US" dirty="0"/>
                        <a:t>あなたの意見</a:t>
                      </a:r>
                    </a:p>
                  </a:txBody>
                  <a:tcPr>
                    <a:lnR w="12700" cap="flat" cmpd="sng" algn="ctr">
                      <a:solidFill>
                        <a:schemeClr val="tx2">
                          <a:lumMod val="40000"/>
                          <a:lumOff val="60000"/>
                        </a:schemeClr>
                      </a:solidFill>
                      <a:prstDash val="solid"/>
                      <a:round/>
                      <a:headEnd type="none" w="med" len="med"/>
                      <a:tailEnd type="none" w="med" len="med"/>
                    </a:lnR>
                  </a:tcPr>
                </a:tc>
                <a:tc>
                  <a:txBody>
                    <a:bodyPr/>
                    <a:lstStyle/>
                    <a:p>
                      <a:r>
                        <a:rPr kumimoji="1" lang="ja-JP" altLang="en-US" dirty="0"/>
                        <a:t>◆意見交換・情報交換</a:t>
                      </a:r>
                    </a:p>
                  </a:txBody>
                  <a:tcPr>
                    <a:lnL w="12700" cap="flat" cmpd="sng" algn="ctr">
                      <a:solidFill>
                        <a:schemeClr val="tx2">
                          <a:lumMod val="40000"/>
                          <a:lumOff val="60000"/>
                        </a:schemeClr>
                      </a:solidFill>
                      <a:prstDash val="solid"/>
                      <a:round/>
                      <a:headEnd type="none" w="med" len="med"/>
                      <a:tailEnd type="none" w="med" len="med"/>
                    </a:lnL>
                  </a:tcPr>
                </a:tc>
                <a:extLst>
                  <a:ext uri="{0D108BD9-81ED-4DB2-BD59-A6C34878D82A}">
                    <a16:rowId xmlns:a16="http://schemas.microsoft.com/office/drawing/2014/main" val="10000"/>
                  </a:ext>
                </a:extLst>
              </a:tr>
              <a:tr h="1143262">
                <a:tc>
                  <a:txBody>
                    <a:bodyPr/>
                    <a:lstStyle/>
                    <a:p>
                      <a:pPr marL="0" marR="0" indent="0" algn="l" defTabSz="914070" rtl="0" eaLnBrk="1" fontAlgn="auto" latinLnBrk="0" hangingPunct="1">
                        <a:lnSpc>
                          <a:spcPct val="100000"/>
                        </a:lnSpc>
                        <a:spcBef>
                          <a:spcPts val="0"/>
                        </a:spcBef>
                        <a:spcAft>
                          <a:spcPts val="0"/>
                        </a:spcAft>
                        <a:buClrTx/>
                        <a:buSzTx/>
                        <a:buFontTx/>
                        <a:buNone/>
                        <a:tabLst/>
                        <a:defRPr/>
                      </a:pPr>
                      <a:r>
                        <a:rPr kumimoji="1" lang="ja-JP" altLang="en-US" sz="1600" dirty="0"/>
                        <a:t>①きっかけ</a:t>
                      </a:r>
                    </a:p>
                    <a:p>
                      <a:endParaRPr kumimoji="1" lang="ja-JP" altLang="en-US" dirty="0"/>
                    </a:p>
                  </a:txBody>
                  <a:tcPr/>
                </a:tc>
                <a:tc>
                  <a:txBody>
                    <a:bodyPr/>
                    <a:lstStyle/>
                    <a:p>
                      <a:r>
                        <a:rPr kumimoji="1" lang="ja-JP" altLang="en-US" sz="1400" dirty="0"/>
                        <a:t>・どうしてドアを</a:t>
                      </a:r>
                    </a:p>
                    <a:p>
                      <a:r>
                        <a:rPr kumimoji="1" lang="ja-JP" altLang="en-US" sz="1400" dirty="0"/>
                        <a:t>　　　開けたのでしょうか</a:t>
                      </a:r>
                      <a:r>
                        <a:rPr kumimoji="1" lang="en-US" altLang="ja-JP" sz="1400" dirty="0"/>
                        <a:t>?</a:t>
                      </a:r>
                      <a:endParaRPr kumimoji="1" lang="ja-JP" altLang="en-US" sz="1400" dirty="0"/>
                    </a:p>
                    <a:p>
                      <a:endParaRPr kumimoji="1" lang="ja-JP" altLang="en-US" sz="1400" dirty="0"/>
                    </a:p>
                  </a:txBody>
                  <a:tcPr/>
                </a:tc>
                <a:tc>
                  <a:txBody>
                    <a:bodyPr/>
                    <a:lstStyle/>
                    <a:p>
                      <a:endParaRPr kumimoji="1" lang="ja-JP" altLang="en-US" dirty="0"/>
                    </a:p>
                  </a:txBody>
                  <a:tcPr>
                    <a:lnR w="12700" cap="flat" cmpd="sng" algn="ctr">
                      <a:solidFill>
                        <a:schemeClr val="tx2">
                          <a:lumMod val="40000"/>
                          <a:lumOff val="60000"/>
                        </a:schemeClr>
                      </a:solidFill>
                      <a:prstDash val="solid"/>
                      <a:round/>
                      <a:headEnd type="none" w="med" len="med"/>
                      <a:tailEnd type="none" w="med" len="med"/>
                    </a:lnR>
                  </a:tcPr>
                </a:tc>
                <a:tc>
                  <a:txBody>
                    <a:bodyPr/>
                    <a:lstStyle/>
                    <a:p>
                      <a:endParaRPr kumimoji="1" lang="ja-JP" altLang="en-US" dirty="0"/>
                    </a:p>
                  </a:txBody>
                  <a:tcPr>
                    <a:lnL w="12700" cap="flat" cmpd="sng" algn="ctr">
                      <a:solidFill>
                        <a:schemeClr val="tx2">
                          <a:lumMod val="40000"/>
                          <a:lumOff val="60000"/>
                        </a:schemeClr>
                      </a:solidFill>
                      <a:prstDash val="solid"/>
                      <a:round/>
                      <a:headEnd type="none" w="med" len="med"/>
                      <a:tailEnd type="none" w="med" len="med"/>
                    </a:lnL>
                  </a:tcPr>
                </a:tc>
                <a:extLst>
                  <a:ext uri="{0D108BD9-81ED-4DB2-BD59-A6C34878D82A}">
                    <a16:rowId xmlns:a16="http://schemas.microsoft.com/office/drawing/2014/main" val="10001"/>
                  </a:ext>
                </a:extLst>
              </a:tr>
              <a:tr h="1267610">
                <a:tc>
                  <a:txBody>
                    <a:bodyPr/>
                    <a:lstStyle/>
                    <a:p>
                      <a:pPr marL="0" marR="0" indent="0" algn="l" defTabSz="914070" rtl="0" eaLnBrk="1" fontAlgn="auto" latinLnBrk="0" hangingPunct="1">
                        <a:lnSpc>
                          <a:spcPct val="100000"/>
                        </a:lnSpc>
                        <a:spcBef>
                          <a:spcPts val="0"/>
                        </a:spcBef>
                        <a:spcAft>
                          <a:spcPts val="0"/>
                        </a:spcAft>
                        <a:buClrTx/>
                        <a:buSzTx/>
                        <a:buFontTx/>
                        <a:buNone/>
                        <a:tabLst/>
                        <a:defRPr/>
                      </a:pPr>
                      <a:r>
                        <a:rPr kumimoji="1" lang="ja-JP" altLang="en-US" sz="1600" dirty="0"/>
                        <a:t>②問題点</a:t>
                      </a:r>
                    </a:p>
                    <a:p>
                      <a:endParaRPr kumimoji="1" lang="ja-JP" altLang="en-US" dirty="0"/>
                    </a:p>
                  </a:txBody>
                  <a:tcPr/>
                </a:tc>
                <a:tc>
                  <a:txBody>
                    <a:bodyPr/>
                    <a:lstStyle/>
                    <a:p>
                      <a:r>
                        <a:rPr kumimoji="1" lang="ja-JP" altLang="en-US" sz="1400" dirty="0"/>
                        <a:t>・契約の意思はありましたか</a:t>
                      </a:r>
                      <a:r>
                        <a:rPr kumimoji="1" lang="en-US" altLang="ja-JP" sz="1400" dirty="0"/>
                        <a:t>?</a:t>
                      </a:r>
                      <a:endParaRPr kumimoji="1" lang="ja-JP" altLang="en-US" sz="1400" dirty="0"/>
                    </a:p>
                    <a:p>
                      <a:r>
                        <a:rPr kumimoji="1" lang="ja-JP" altLang="en-US" sz="1400" dirty="0"/>
                        <a:t>・契約内容の確認は</a:t>
                      </a:r>
                      <a:endParaRPr kumimoji="1" lang="en-US" altLang="ja-JP" sz="1400" dirty="0"/>
                    </a:p>
                    <a:p>
                      <a:r>
                        <a:rPr kumimoji="1" lang="en-US" altLang="ja-JP" sz="1400" dirty="0"/>
                        <a:t>  </a:t>
                      </a:r>
                      <a:r>
                        <a:rPr kumimoji="1" lang="ja-JP" altLang="en-US" sz="1400" dirty="0"/>
                        <a:t>　　していますか</a:t>
                      </a:r>
                      <a:r>
                        <a:rPr kumimoji="1" lang="en-US" altLang="ja-JP" sz="1400" dirty="0"/>
                        <a:t>?</a:t>
                      </a:r>
                      <a:endParaRPr kumimoji="1" lang="ja-JP" altLang="en-US" sz="1400" dirty="0"/>
                    </a:p>
                    <a:p>
                      <a:pPr marL="0" marR="0" indent="0" algn="l" defTabSz="914070" rtl="0" eaLnBrk="1" fontAlgn="auto" latinLnBrk="0" hangingPunct="1">
                        <a:lnSpc>
                          <a:spcPct val="100000"/>
                        </a:lnSpc>
                        <a:spcBef>
                          <a:spcPts val="0"/>
                        </a:spcBef>
                        <a:spcAft>
                          <a:spcPts val="0"/>
                        </a:spcAft>
                        <a:buClrTx/>
                        <a:buSzTx/>
                        <a:buFontTx/>
                        <a:buNone/>
                        <a:tabLst/>
                        <a:defRPr/>
                      </a:pPr>
                      <a:r>
                        <a:rPr kumimoji="1" lang="ja-JP" altLang="en-US" sz="1400" dirty="0"/>
                        <a:t>・契約先はわかりますか</a:t>
                      </a:r>
                    </a:p>
                    <a:p>
                      <a:endParaRPr kumimoji="1" lang="en-US" altLang="ja-JP" sz="1400" dirty="0"/>
                    </a:p>
                  </a:txBody>
                  <a:tcPr/>
                </a:tc>
                <a:tc>
                  <a:txBody>
                    <a:bodyPr/>
                    <a:lstStyle/>
                    <a:p>
                      <a:endParaRPr kumimoji="1" lang="ja-JP" altLang="en-US" dirty="0"/>
                    </a:p>
                  </a:txBody>
                  <a:tcPr>
                    <a:lnR w="12700" cap="flat" cmpd="sng" algn="ctr">
                      <a:solidFill>
                        <a:schemeClr val="tx2">
                          <a:lumMod val="40000"/>
                          <a:lumOff val="60000"/>
                        </a:schemeClr>
                      </a:solidFill>
                      <a:prstDash val="solid"/>
                      <a:round/>
                      <a:headEnd type="none" w="med" len="med"/>
                      <a:tailEnd type="none" w="med" len="med"/>
                    </a:lnR>
                  </a:tcPr>
                </a:tc>
                <a:tc>
                  <a:txBody>
                    <a:bodyPr/>
                    <a:lstStyle/>
                    <a:p>
                      <a:endParaRPr kumimoji="1" lang="ja-JP" altLang="en-US" dirty="0"/>
                    </a:p>
                  </a:txBody>
                  <a:tcPr>
                    <a:lnL w="12700" cap="flat" cmpd="sng" algn="ctr">
                      <a:solidFill>
                        <a:schemeClr val="tx2">
                          <a:lumMod val="40000"/>
                          <a:lumOff val="60000"/>
                        </a:schemeClr>
                      </a:solidFill>
                      <a:prstDash val="solid"/>
                      <a:round/>
                      <a:headEnd type="none" w="med" len="med"/>
                      <a:tailEnd type="none" w="med" len="med"/>
                    </a:lnL>
                  </a:tcPr>
                </a:tc>
                <a:extLst>
                  <a:ext uri="{0D108BD9-81ED-4DB2-BD59-A6C34878D82A}">
                    <a16:rowId xmlns:a16="http://schemas.microsoft.com/office/drawing/2014/main" val="10002"/>
                  </a:ext>
                </a:extLst>
              </a:tr>
              <a:tr h="1431352">
                <a:tc>
                  <a:txBody>
                    <a:bodyPr/>
                    <a:lstStyle/>
                    <a:p>
                      <a:r>
                        <a:rPr kumimoji="1" lang="ja-JP" altLang="en-US" sz="1600" dirty="0"/>
                        <a:t>③対処</a:t>
                      </a:r>
                    </a:p>
                    <a:p>
                      <a:r>
                        <a:rPr kumimoji="1" lang="ja-JP" altLang="en-US" sz="1600" dirty="0"/>
                        <a:t>　　　方法</a:t>
                      </a:r>
                    </a:p>
                  </a:txBody>
                  <a:tcPr/>
                </a:tc>
                <a:tc>
                  <a:txBody>
                    <a:bodyPr/>
                    <a:lstStyle/>
                    <a:p>
                      <a:r>
                        <a:rPr kumimoji="1" lang="ja-JP" altLang="en-US" sz="1400" dirty="0"/>
                        <a:t>・クーリング・オフは</a:t>
                      </a:r>
                      <a:endParaRPr kumimoji="1" lang="en-US" altLang="ja-JP" sz="1400" dirty="0"/>
                    </a:p>
                    <a:p>
                      <a:r>
                        <a:rPr kumimoji="1" lang="en-US" altLang="ja-JP" sz="1400" dirty="0"/>
                        <a:t>       </a:t>
                      </a:r>
                      <a:r>
                        <a:rPr kumimoji="1" lang="ja-JP" altLang="en-US" sz="1400" dirty="0"/>
                        <a:t>出来るでしょうか</a:t>
                      </a:r>
                      <a:r>
                        <a:rPr kumimoji="1" lang="en-US" altLang="ja-JP" sz="1400" dirty="0"/>
                        <a:t>?</a:t>
                      </a:r>
                    </a:p>
                    <a:p>
                      <a:r>
                        <a:rPr kumimoji="1" lang="ja-JP" altLang="en-US" sz="1400" dirty="0"/>
                        <a:t>・あなたは未成年者ですか</a:t>
                      </a:r>
                      <a:r>
                        <a:rPr kumimoji="1" lang="en-US" altLang="ja-JP" sz="1400" dirty="0"/>
                        <a:t>?</a:t>
                      </a:r>
                    </a:p>
                    <a:p>
                      <a:pPr marL="0" marR="0" indent="0" algn="l" defTabSz="914070" rtl="0" eaLnBrk="1" fontAlgn="auto" latinLnBrk="0" hangingPunct="1">
                        <a:lnSpc>
                          <a:spcPct val="100000"/>
                        </a:lnSpc>
                        <a:spcBef>
                          <a:spcPts val="0"/>
                        </a:spcBef>
                        <a:spcAft>
                          <a:spcPts val="0"/>
                        </a:spcAft>
                        <a:buClrTx/>
                        <a:buSzTx/>
                        <a:buFontTx/>
                        <a:buNone/>
                        <a:tabLst/>
                        <a:defRPr/>
                      </a:pPr>
                      <a:r>
                        <a:rPr kumimoji="1" lang="ja-JP" altLang="en-US" sz="1400" dirty="0"/>
                        <a:t>・解約できるでしょうか</a:t>
                      </a:r>
                    </a:p>
                    <a:p>
                      <a:r>
                        <a:rPr kumimoji="1" lang="ja-JP" altLang="en-US" sz="1400" dirty="0"/>
                        <a:t>・トラブルになったら</a:t>
                      </a:r>
                      <a:r>
                        <a:rPr kumimoji="1" lang="en-US" altLang="ja-JP" sz="1400" dirty="0"/>
                        <a:t>?</a:t>
                      </a:r>
                    </a:p>
                    <a:p>
                      <a:endParaRPr kumimoji="1" lang="ja-JP" altLang="en-US" sz="1400" dirty="0"/>
                    </a:p>
                  </a:txBody>
                  <a:tcPr/>
                </a:tc>
                <a:tc>
                  <a:txBody>
                    <a:bodyPr/>
                    <a:lstStyle/>
                    <a:p>
                      <a:endParaRPr kumimoji="1" lang="ja-JP" altLang="en-US" dirty="0"/>
                    </a:p>
                  </a:txBody>
                  <a:tcPr>
                    <a:lnR w="12700" cap="flat" cmpd="sng" algn="ctr">
                      <a:solidFill>
                        <a:schemeClr val="tx2">
                          <a:lumMod val="40000"/>
                          <a:lumOff val="60000"/>
                        </a:schemeClr>
                      </a:solidFill>
                      <a:prstDash val="solid"/>
                      <a:round/>
                      <a:headEnd type="none" w="med" len="med"/>
                      <a:tailEnd type="none" w="med" len="med"/>
                    </a:lnR>
                  </a:tcPr>
                </a:tc>
                <a:tc>
                  <a:txBody>
                    <a:bodyPr/>
                    <a:lstStyle/>
                    <a:p>
                      <a:endParaRPr kumimoji="1" lang="ja-JP" altLang="en-US" dirty="0"/>
                    </a:p>
                  </a:txBody>
                  <a:tcPr>
                    <a:lnL w="12700" cap="flat" cmpd="sng" algn="ctr">
                      <a:solidFill>
                        <a:schemeClr val="tx2">
                          <a:lumMod val="40000"/>
                          <a:lumOff val="60000"/>
                        </a:schemeClr>
                      </a:solidFill>
                      <a:prstDash val="solid"/>
                      <a:round/>
                      <a:headEnd type="none" w="med" len="med"/>
                      <a:tailEnd type="none" w="med" len="med"/>
                    </a:lnL>
                  </a:tcPr>
                </a:tc>
                <a:extLst>
                  <a:ext uri="{0D108BD9-81ED-4DB2-BD59-A6C34878D82A}">
                    <a16:rowId xmlns:a16="http://schemas.microsoft.com/office/drawing/2014/main" val="10003"/>
                  </a:ext>
                </a:extLst>
              </a:tr>
              <a:tr h="1267610">
                <a:tc>
                  <a:txBody>
                    <a:bodyPr/>
                    <a:lstStyle/>
                    <a:p>
                      <a:pPr marL="0" marR="0" indent="0" algn="l" defTabSz="914070" rtl="0" eaLnBrk="1" fontAlgn="auto" latinLnBrk="0" hangingPunct="1">
                        <a:lnSpc>
                          <a:spcPct val="100000"/>
                        </a:lnSpc>
                        <a:spcBef>
                          <a:spcPts val="0"/>
                        </a:spcBef>
                        <a:spcAft>
                          <a:spcPts val="0"/>
                        </a:spcAft>
                        <a:buClrTx/>
                        <a:buSzTx/>
                        <a:buFontTx/>
                        <a:buNone/>
                        <a:tabLst/>
                        <a:defRPr/>
                      </a:pPr>
                      <a:r>
                        <a:rPr kumimoji="1" lang="ja-JP" altLang="en-US" sz="1600" dirty="0"/>
                        <a:t>④トラブルにならない</a:t>
                      </a:r>
                    </a:p>
                    <a:p>
                      <a:pPr marL="0" marR="0" indent="0" algn="l" defTabSz="914070" rtl="0" eaLnBrk="1" fontAlgn="auto" latinLnBrk="0" hangingPunct="1">
                        <a:lnSpc>
                          <a:spcPct val="100000"/>
                        </a:lnSpc>
                        <a:spcBef>
                          <a:spcPts val="0"/>
                        </a:spcBef>
                        <a:spcAft>
                          <a:spcPts val="0"/>
                        </a:spcAft>
                        <a:buClrTx/>
                        <a:buSzTx/>
                        <a:buFontTx/>
                        <a:buNone/>
                        <a:tabLst/>
                        <a:defRPr/>
                      </a:pPr>
                      <a:r>
                        <a:rPr kumimoji="1" lang="ja-JP" altLang="en-US" sz="1600" dirty="0"/>
                        <a:t>ためには</a:t>
                      </a:r>
                    </a:p>
                    <a:p>
                      <a:endParaRPr kumimoji="1" lang="ja-JP" altLang="en-US" dirty="0"/>
                    </a:p>
                  </a:txBody>
                  <a:tcPr/>
                </a:tc>
                <a:tc>
                  <a:txBody>
                    <a:bodyPr/>
                    <a:lstStyle/>
                    <a:p>
                      <a:endParaRPr kumimoji="1" lang="en-US" altLang="ja-JP" sz="1400" dirty="0"/>
                    </a:p>
                  </a:txBody>
                  <a:tcPr/>
                </a:tc>
                <a:tc>
                  <a:txBody>
                    <a:bodyPr/>
                    <a:lstStyle/>
                    <a:p>
                      <a:endParaRPr kumimoji="1" lang="ja-JP" altLang="en-US" dirty="0"/>
                    </a:p>
                  </a:txBody>
                  <a:tcPr>
                    <a:lnR w="12700" cap="flat" cmpd="sng" algn="ctr">
                      <a:solidFill>
                        <a:schemeClr val="tx2">
                          <a:lumMod val="40000"/>
                          <a:lumOff val="60000"/>
                        </a:schemeClr>
                      </a:solidFill>
                      <a:prstDash val="solid"/>
                      <a:round/>
                      <a:headEnd type="none" w="med" len="med"/>
                      <a:tailEnd type="none" w="med" len="med"/>
                    </a:lnR>
                  </a:tcPr>
                </a:tc>
                <a:tc>
                  <a:txBody>
                    <a:bodyPr/>
                    <a:lstStyle/>
                    <a:p>
                      <a:endParaRPr kumimoji="1" lang="ja-JP" altLang="en-US" dirty="0"/>
                    </a:p>
                  </a:txBody>
                  <a:tcPr>
                    <a:lnL w="12700" cap="flat" cmpd="sng" algn="ctr">
                      <a:solidFill>
                        <a:schemeClr val="tx2">
                          <a:lumMod val="40000"/>
                          <a:lumOff val="60000"/>
                        </a:schemeClr>
                      </a:solid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sp>
        <p:nvSpPr>
          <p:cNvPr id="5" name="正方形/長方形 4"/>
          <p:cNvSpPr/>
          <p:nvPr/>
        </p:nvSpPr>
        <p:spPr>
          <a:xfrm>
            <a:off x="-4801" y="0"/>
            <a:ext cx="9144000" cy="98072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3200" dirty="0">
                <a:solidFill>
                  <a:prstClr val="black"/>
                </a:solidFill>
                <a:latin typeface="HGPｺﾞｼｯｸE" panose="020B0900000000000000" pitchFamily="50" charset="-128"/>
                <a:ea typeface="HGPｺﾞｼｯｸE" panose="020B0900000000000000" pitchFamily="50" charset="-128"/>
              </a:rPr>
              <a:t>【</a:t>
            </a:r>
            <a:r>
              <a:rPr lang="ja-JP" altLang="en-US" sz="3200" dirty="0">
                <a:solidFill>
                  <a:prstClr val="black"/>
                </a:solidFill>
                <a:latin typeface="HGPｺﾞｼｯｸE" panose="020B0900000000000000" pitchFamily="50" charset="-128"/>
                <a:ea typeface="HGPｺﾞｼｯｸE" panose="020B0900000000000000" pitchFamily="50" charset="-128"/>
              </a:rPr>
              <a:t>ロールプレイ③</a:t>
            </a:r>
            <a:r>
              <a:rPr lang="en-US" altLang="ja-JP" sz="3200" dirty="0">
                <a:solidFill>
                  <a:prstClr val="black"/>
                </a:solidFill>
                <a:latin typeface="HGPｺﾞｼｯｸE" panose="020B0900000000000000" pitchFamily="50" charset="-128"/>
                <a:ea typeface="HGPｺﾞｼｯｸE" panose="020B0900000000000000" pitchFamily="50" charset="-128"/>
              </a:rPr>
              <a:t>】  </a:t>
            </a:r>
            <a:r>
              <a:rPr lang="ja-JP" altLang="en-US" sz="3200" dirty="0">
                <a:solidFill>
                  <a:prstClr val="black"/>
                </a:solidFill>
                <a:latin typeface="HGPｺﾞｼｯｸE" panose="020B0900000000000000" pitchFamily="50" charset="-128"/>
                <a:ea typeface="HGPｺﾞｼｯｸE" panose="020B0900000000000000" pitchFamily="50" charset="-128"/>
              </a:rPr>
              <a:t>一人暮らしを始めたら</a:t>
            </a:r>
            <a:r>
              <a:rPr lang="en-US" altLang="ja-JP" sz="3200" dirty="0">
                <a:solidFill>
                  <a:prstClr val="black"/>
                </a:solidFill>
                <a:latin typeface="HGPｺﾞｼｯｸE" panose="020B0900000000000000" pitchFamily="50" charset="-128"/>
                <a:ea typeface="HGPｺﾞｼｯｸE" panose="020B0900000000000000" pitchFamily="50" charset="-128"/>
              </a:rPr>
              <a:t>…</a:t>
            </a:r>
            <a:endParaRPr lang="en-US" altLang="ja-JP" sz="2800" dirty="0">
              <a:solidFill>
                <a:prstClr val="black"/>
              </a:solidFill>
              <a:latin typeface="HGPｺﾞｼｯｸE" panose="020B0900000000000000" pitchFamily="50" charset="-128"/>
              <a:ea typeface="HGPｺﾞｼｯｸE" panose="020B0900000000000000" pitchFamily="50" charset="-128"/>
            </a:endParaRPr>
          </a:p>
        </p:txBody>
      </p:sp>
      <p:sp>
        <p:nvSpPr>
          <p:cNvPr id="4" name="テキスト ボックス 3"/>
          <p:cNvSpPr txBox="1"/>
          <p:nvPr/>
        </p:nvSpPr>
        <p:spPr>
          <a:xfrm rot="5400000">
            <a:off x="7886231" y="5605033"/>
            <a:ext cx="2167381" cy="338554"/>
          </a:xfrm>
          <a:prstGeom prst="rect">
            <a:avLst/>
          </a:prstGeom>
          <a:noFill/>
        </p:spPr>
        <p:txBody>
          <a:bodyPr wrap="square" rtlCol="0">
            <a:spAutoFit/>
          </a:bodyPr>
          <a:lstStyle/>
          <a:p>
            <a:r>
              <a:rPr lang="en-US" altLang="ja-JP" sz="1600" dirty="0">
                <a:solidFill>
                  <a:srgbClr val="C9C2D1">
                    <a:shade val="50000"/>
                    <a:satMod val="200000"/>
                  </a:srgbClr>
                </a:solidFill>
                <a:latin typeface="ＭＳ ゴシック" panose="020B0609070205080204" pitchFamily="49" charset="-128"/>
                <a:ea typeface="ＭＳ ゴシック" panose="020B0609070205080204" pitchFamily="49" charset="-128"/>
              </a:rPr>
              <a:t>©</a:t>
            </a:r>
            <a:r>
              <a:rPr lang="en-US" altLang="ja-JP" sz="1100" dirty="0">
                <a:solidFill>
                  <a:srgbClr val="C9C2D1">
                    <a:shade val="50000"/>
                    <a:satMod val="200000"/>
                  </a:srgbClr>
                </a:solidFill>
                <a:latin typeface="ＭＳ ゴシック" panose="020B0609070205080204" pitchFamily="49" charset="-128"/>
                <a:ea typeface="ＭＳ ゴシック" panose="020B0609070205080204" pitchFamily="49" charset="-128"/>
              </a:rPr>
              <a:t>2020</a:t>
            </a:r>
            <a:r>
              <a:rPr lang="ja-JP" altLang="en-US" sz="1100" dirty="0">
                <a:solidFill>
                  <a:srgbClr val="C9C2D1">
                    <a:shade val="50000"/>
                    <a:satMod val="200000"/>
                  </a:srgbClr>
                </a:solidFill>
                <a:latin typeface="ＭＳ ゴシック" panose="020B0609070205080204" pitchFamily="49" charset="-128"/>
                <a:ea typeface="ＭＳ ゴシック" panose="020B0609070205080204" pitchFamily="49" charset="-128"/>
              </a:rPr>
              <a:t>滋賀県消費生活センター</a:t>
            </a:r>
          </a:p>
        </p:txBody>
      </p:sp>
    </p:spTree>
    <p:extLst>
      <p:ext uri="{BB962C8B-B14F-4D97-AF65-F5344CB8AC3E}">
        <p14:creationId xmlns:p14="http://schemas.microsoft.com/office/powerpoint/2010/main" val="7149729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4801" y="0"/>
            <a:ext cx="9144000" cy="7647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3200" dirty="0">
                <a:solidFill>
                  <a:prstClr val="black"/>
                </a:solidFill>
                <a:latin typeface="HGPｺﾞｼｯｸE" panose="020B0900000000000000" pitchFamily="50" charset="-128"/>
                <a:ea typeface="HGPｺﾞｼｯｸE" panose="020B0900000000000000" pitchFamily="50" charset="-128"/>
              </a:rPr>
              <a:t>【</a:t>
            </a:r>
            <a:r>
              <a:rPr lang="ja-JP" altLang="en-US" sz="3200" dirty="0">
                <a:solidFill>
                  <a:prstClr val="black"/>
                </a:solidFill>
                <a:latin typeface="HGPｺﾞｼｯｸE" panose="020B0900000000000000" pitchFamily="50" charset="-128"/>
                <a:ea typeface="HGPｺﾞｼｯｸE" panose="020B0900000000000000" pitchFamily="50" charset="-128"/>
              </a:rPr>
              <a:t>手紙①</a:t>
            </a:r>
            <a:r>
              <a:rPr lang="en-US" altLang="ja-JP" sz="3200" dirty="0">
                <a:solidFill>
                  <a:prstClr val="black"/>
                </a:solidFill>
                <a:latin typeface="HGPｺﾞｼｯｸE" panose="020B0900000000000000" pitchFamily="50" charset="-128"/>
                <a:ea typeface="HGPｺﾞｼｯｸE" panose="020B0900000000000000" pitchFamily="50" charset="-128"/>
              </a:rPr>
              <a:t>】  </a:t>
            </a:r>
            <a:r>
              <a:rPr lang="ja-JP" altLang="en-US" sz="2800" dirty="0">
                <a:solidFill>
                  <a:prstClr val="black"/>
                </a:solidFill>
                <a:latin typeface="HGPｺﾞｼｯｸE" panose="020B0900000000000000" pitchFamily="50" charset="-128"/>
                <a:ea typeface="HGPｺﾞｼｯｸE" panose="020B0900000000000000" pitchFamily="50" charset="-128"/>
              </a:rPr>
              <a:t>大人になる自分へ手紙を書いてみましょう</a:t>
            </a:r>
            <a:endParaRPr lang="en-US" altLang="ja-JP" sz="2800" dirty="0">
              <a:solidFill>
                <a:prstClr val="black"/>
              </a:solidFill>
              <a:latin typeface="HGPｺﾞｼｯｸE" panose="020B0900000000000000" pitchFamily="50" charset="-128"/>
              <a:ea typeface="HGPｺﾞｼｯｸE" panose="020B0900000000000000" pitchFamily="50" charset="-128"/>
            </a:endParaRPr>
          </a:p>
        </p:txBody>
      </p:sp>
      <p:sp>
        <p:nvSpPr>
          <p:cNvPr id="4" name="テキスト ボックス 3"/>
          <p:cNvSpPr txBox="1"/>
          <p:nvPr/>
        </p:nvSpPr>
        <p:spPr>
          <a:xfrm>
            <a:off x="152444" y="908720"/>
            <a:ext cx="8784976" cy="5755422"/>
          </a:xfrm>
          <a:prstGeom prst="rect">
            <a:avLst/>
          </a:prstGeom>
          <a:noFill/>
        </p:spPr>
        <p:txBody>
          <a:bodyPr wrap="square" rtlCol="0">
            <a:spAutoFit/>
          </a:bodyPr>
          <a:lstStyle/>
          <a:p>
            <a:r>
              <a:rPr lang="ja-JP" altLang="en-US" sz="2000" b="1" dirty="0">
                <a:solidFill>
                  <a:prstClr val="black"/>
                </a:solidFill>
                <a:latin typeface="HGPｺﾞｼｯｸE" pitchFamily="50" charset="-128"/>
                <a:ea typeface="HGPｺﾞｼｯｸE" pitchFamily="50" charset="-128"/>
              </a:rPr>
              <a:t>「大人</a:t>
            </a:r>
            <a:r>
              <a:rPr lang="en-US" altLang="ja-JP" sz="2000" b="1" dirty="0">
                <a:solidFill>
                  <a:prstClr val="black"/>
                </a:solidFill>
                <a:latin typeface="HGPｺﾞｼｯｸE" pitchFamily="50" charset="-128"/>
                <a:ea typeface="HGPｺﾞｼｯｸE" pitchFamily="50" charset="-128"/>
              </a:rPr>
              <a:t>(</a:t>
            </a:r>
            <a:r>
              <a:rPr lang="ja-JP" altLang="en-US" sz="2000" b="1" dirty="0">
                <a:solidFill>
                  <a:prstClr val="black"/>
                </a:solidFill>
                <a:latin typeface="HGPｺﾞｼｯｸE" pitchFamily="50" charset="-128"/>
                <a:ea typeface="HGPｺﾞｼｯｸE" pitchFamily="50" charset="-128"/>
              </a:rPr>
              <a:t>成年</a:t>
            </a:r>
            <a:r>
              <a:rPr lang="en-US" altLang="ja-JP" sz="2000" b="1" dirty="0">
                <a:solidFill>
                  <a:prstClr val="black"/>
                </a:solidFill>
                <a:latin typeface="HGPｺﾞｼｯｸE" pitchFamily="50" charset="-128"/>
                <a:ea typeface="HGPｺﾞｼｯｸE" pitchFamily="50" charset="-128"/>
              </a:rPr>
              <a:t>)</a:t>
            </a:r>
            <a:r>
              <a:rPr lang="ja-JP" altLang="en-US" sz="2000" b="1" dirty="0">
                <a:solidFill>
                  <a:prstClr val="black"/>
                </a:solidFill>
                <a:latin typeface="HGPｺﾞｼｯｸE" pitchFamily="50" charset="-128"/>
                <a:ea typeface="HGPｺﾞｼｯｸE" pitchFamily="50" charset="-128"/>
              </a:rPr>
              <a:t>になる自分へ」</a:t>
            </a:r>
            <a:r>
              <a:rPr lang="ja-JP" altLang="en-US" dirty="0">
                <a:solidFill>
                  <a:prstClr val="black"/>
                </a:solidFill>
                <a:latin typeface="HG丸ｺﾞｼｯｸM-PRO" pitchFamily="50" charset="-128"/>
                <a:ea typeface="HG丸ｺﾞｼｯｸM-PRO" pitchFamily="50" charset="-128"/>
              </a:rPr>
              <a:t>　　　　　　　        　　氏名</a:t>
            </a:r>
            <a:r>
              <a:rPr lang="en-US" altLang="ja-JP" dirty="0">
                <a:solidFill>
                  <a:prstClr val="black"/>
                </a:solidFill>
                <a:latin typeface="HG丸ｺﾞｼｯｸM-PRO" pitchFamily="50" charset="-128"/>
                <a:ea typeface="HG丸ｺﾞｼｯｸM-PRO" pitchFamily="50" charset="-128"/>
              </a:rPr>
              <a:t>[                           ]</a:t>
            </a:r>
            <a:endParaRPr lang="ja-JP" altLang="en-US" dirty="0">
              <a:solidFill>
                <a:prstClr val="black"/>
              </a:solidFill>
              <a:latin typeface="HG丸ｺﾞｼｯｸM-PRO" pitchFamily="50" charset="-128"/>
              <a:ea typeface="HG丸ｺﾞｼｯｸM-PRO" pitchFamily="50" charset="-128"/>
            </a:endParaRPr>
          </a:p>
          <a:p>
            <a:endParaRPr lang="ja-JP" altLang="en-US" dirty="0">
              <a:solidFill>
                <a:prstClr val="black"/>
              </a:solidFill>
              <a:latin typeface="HG丸ｺﾞｼｯｸM-PRO" pitchFamily="50" charset="-128"/>
              <a:ea typeface="HG丸ｺﾞｼｯｸM-PRO" pitchFamily="50" charset="-128"/>
            </a:endParaRPr>
          </a:p>
          <a:p>
            <a:r>
              <a:rPr lang="ja-JP" altLang="en-US" dirty="0">
                <a:solidFill>
                  <a:prstClr val="black"/>
                </a:solidFill>
                <a:latin typeface="HG丸ｺﾞｼｯｸM-PRO" pitchFamily="50" charset="-128"/>
                <a:ea typeface="HG丸ｺﾞｼｯｸM-PRO" pitchFamily="50" charset="-128"/>
              </a:rPr>
              <a:t>　 </a:t>
            </a:r>
            <a:r>
              <a:rPr lang="ja-JP" altLang="en-US" dirty="0">
                <a:solidFill>
                  <a:prstClr val="black"/>
                </a:solidFill>
                <a:latin typeface="HGPｺﾞｼｯｸE" pitchFamily="50" charset="-128"/>
                <a:ea typeface="HGPｺﾞｼｯｸE" pitchFamily="50" charset="-128"/>
              </a:rPr>
              <a:t>今、あなたはどんな生活をしていますか。１８歳になり、法律上の大人になると、</a:t>
            </a:r>
          </a:p>
          <a:p>
            <a:r>
              <a:rPr lang="ja-JP" altLang="en-US" dirty="0">
                <a:solidFill>
                  <a:prstClr val="black"/>
                </a:solidFill>
                <a:latin typeface="HGPｺﾞｼｯｸE" pitchFamily="50" charset="-128"/>
                <a:ea typeface="HGPｺﾞｼｯｸE" pitchFamily="50" charset="-128"/>
              </a:rPr>
              <a:t>　　いろいろな事が出来るようになり、責任も増していきます。</a:t>
            </a:r>
          </a:p>
          <a:p>
            <a:endParaRPr lang="ja-JP" altLang="en-US" dirty="0">
              <a:solidFill>
                <a:prstClr val="black"/>
              </a:solidFill>
              <a:latin typeface="HGPｺﾞｼｯｸE" pitchFamily="50" charset="-128"/>
              <a:ea typeface="HGPｺﾞｼｯｸE" pitchFamily="50" charset="-128"/>
            </a:endParaRPr>
          </a:p>
          <a:p>
            <a:r>
              <a:rPr lang="ja-JP" altLang="en-US" dirty="0">
                <a:solidFill>
                  <a:prstClr val="black"/>
                </a:solidFill>
                <a:latin typeface="HGPｺﾞｼｯｸE" pitchFamily="50" charset="-128"/>
                <a:ea typeface="HGPｺﾞｼｯｸE" pitchFamily="50" charset="-128"/>
              </a:rPr>
              <a:t>　■学校で学んだことを覚えていますか。</a:t>
            </a:r>
          </a:p>
          <a:p>
            <a:endParaRPr lang="ja-JP" altLang="en-US" dirty="0">
              <a:solidFill>
                <a:prstClr val="black"/>
              </a:solidFill>
              <a:latin typeface="HG丸ｺﾞｼｯｸM-PRO" pitchFamily="50" charset="-128"/>
              <a:ea typeface="HG丸ｺﾞｼｯｸM-PRO" pitchFamily="50" charset="-128"/>
            </a:endParaRPr>
          </a:p>
          <a:p>
            <a:r>
              <a:rPr lang="ja-JP" altLang="en-US" sz="1600" dirty="0">
                <a:solidFill>
                  <a:prstClr val="black"/>
                </a:solidFill>
                <a:latin typeface="HG丸ｺﾞｼｯｸM-PRO" pitchFamily="50" charset="-128"/>
                <a:ea typeface="HG丸ｺﾞｼｯｸM-PRO" pitchFamily="50" charset="-128"/>
              </a:rPr>
              <a:t>　①　売買契約等は、「　　　」と「　　」で契約成立。</a:t>
            </a:r>
          </a:p>
          <a:p>
            <a:endParaRPr lang="ja-JP" altLang="en-US" sz="1600" dirty="0">
              <a:solidFill>
                <a:prstClr val="black"/>
              </a:solidFill>
              <a:latin typeface="HG丸ｺﾞｼｯｸM-PRO" pitchFamily="50" charset="-128"/>
              <a:ea typeface="HG丸ｺﾞｼｯｸM-PRO" pitchFamily="50" charset="-128"/>
            </a:endParaRPr>
          </a:p>
          <a:p>
            <a:r>
              <a:rPr lang="ja-JP" altLang="en-US" sz="1600" dirty="0">
                <a:solidFill>
                  <a:prstClr val="black"/>
                </a:solidFill>
                <a:latin typeface="HG丸ｺﾞｼｯｸM-PRO" pitchFamily="50" charset="-128"/>
                <a:ea typeface="HG丸ｺﾞｼｯｸM-PRO" pitchFamily="50" charset="-128"/>
              </a:rPr>
              <a:t>　②　契約には「　　　　　」があり、成立すると、一方的にはやめられない</a:t>
            </a:r>
          </a:p>
          <a:p>
            <a:endParaRPr lang="ja-JP" altLang="en-US" sz="1600" dirty="0">
              <a:solidFill>
                <a:prstClr val="black"/>
              </a:solidFill>
              <a:latin typeface="HG丸ｺﾞｼｯｸM-PRO" pitchFamily="50" charset="-128"/>
              <a:ea typeface="HG丸ｺﾞｼｯｸM-PRO" pitchFamily="50" charset="-128"/>
            </a:endParaRPr>
          </a:p>
          <a:p>
            <a:r>
              <a:rPr lang="ja-JP" altLang="en-US" sz="1600" dirty="0">
                <a:solidFill>
                  <a:prstClr val="black"/>
                </a:solidFill>
                <a:latin typeface="HG丸ｺﾞｼｯｸM-PRO" pitchFamily="50" charset="-128"/>
                <a:ea typeface="HG丸ｺﾞｼｯｸM-PRO" pitchFamily="50" charset="-128"/>
              </a:rPr>
              <a:t>　③　大人</a:t>
            </a:r>
            <a:r>
              <a:rPr lang="en-US" altLang="ja-JP" sz="1600" dirty="0">
                <a:solidFill>
                  <a:prstClr val="black"/>
                </a:solidFill>
                <a:latin typeface="HG丸ｺﾞｼｯｸM-PRO" pitchFamily="50" charset="-128"/>
                <a:ea typeface="HG丸ｺﾞｼｯｸM-PRO" pitchFamily="50" charset="-128"/>
              </a:rPr>
              <a:t>(</a:t>
            </a:r>
            <a:r>
              <a:rPr lang="ja-JP" altLang="en-US" sz="1600" dirty="0">
                <a:solidFill>
                  <a:prstClr val="black"/>
                </a:solidFill>
                <a:latin typeface="HG丸ｺﾞｼｯｸM-PRO" pitchFamily="50" charset="-128"/>
                <a:ea typeface="HG丸ｺﾞｼｯｸM-PRO" pitchFamily="50" charset="-128"/>
              </a:rPr>
              <a:t>成年年齢に達する</a:t>
            </a:r>
            <a:r>
              <a:rPr lang="en-US" altLang="ja-JP" sz="1600" dirty="0">
                <a:solidFill>
                  <a:prstClr val="black"/>
                </a:solidFill>
                <a:latin typeface="HG丸ｺﾞｼｯｸM-PRO" pitchFamily="50" charset="-128"/>
                <a:ea typeface="HG丸ｺﾞｼｯｸM-PRO" pitchFamily="50" charset="-128"/>
              </a:rPr>
              <a:t>)</a:t>
            </a:r>
            <a:r>
              <a:rPr lang="ja-JP" altLang="en-US" sz="1600" dirty="0">
                <a:solidFill>
                  <a:prstClr val="black"/>
                </a:solidFill>
                <a:latin typeface="HG丸ｺﾞｼｯｸM-PRO" pitchFamily="50" charset="-128"/>
                <a:ea typeface="HG丸ｺﾞｼｯｸM-PRO" pitchFamily="50" charset="-128"/>
              </a:rPr>
              <a:t>までは、未成年者契約の「　　　　」が出来るけれど、</a:t>
            </a:r>
          </a:p>
          <a:p>
            <a:r>
              <a:rPr lang="ja-JP" altLang="en-US" sz="1600" dirty="0">
                <a:solidFill>
                  <a:prstClr val="black"/>
                </a:solidFill>
                <a:latin typeface="HG丸ｺﾞｼｯｸM-PRO" pitchFamily="50" charset="-128"/>
                <a:ea typeface="HG丸ｺﾞｼｯｸM-PRO" pitchFamily="50" charset="-128"/>
              </a:rPr>
              <a:t>　　　大人になると、簡単には「</a:t>
            </a:r>
            <a:r>
              <a:rPr lang="ja-JP" altLang="en-US" sz="1600" dirty="0">
                <a:solidFill>
                  <a:srgbClr val="FF0000"/>
                </a:solidFill>
                <a:latin typeface="HG丸ｺﾞｼｯｸM-PRO" pitchFamily="50" charset="-128"/>
                <a:ea typeface="HG丸ｺﾞｼｯｸM-PRO" pitchFamily="50" charset="-128"/>
              </a:rPr>
              <a:t>　　　　　　</a:t>
            </a:r>
            <a:r>
              <a:rPr lang="ja-JP" altLang="en-US" sz="1600" dirty="0">
                <a:solidFill>
                  <a:prstClr val="black"/>
                </a:solidFill>
                <a:latin typeface="HG丸ｺﾞｼｯｸM-PRO" pitchFamily="50" charset="-128"/>
                <a:ea typeface="HG丸ｺﾞｼｯｸM-PRO" pitchFamily="50" charset="-128"/>
              </a:rPr>
              <a:t>」</a:t>
            </a:r>
          </a:p>
          <a:p>
            <a:endParaRPr lang="ja-JP" altLang="en-US" sz="1600" dirty="0">
              <a:solidFill>
                <a:prstClr val="black"/>
              </a:solidFill>
              <a:latin typeface="HG丸ｺﾞｼｯｸM-PRO" pitchFamily="50" charset="-128"/>
              <a:ea typeface="HG丸ｺﾞｼｯｸM-PRO" pitchFamily="50" charset="-128"/>
            </a:endParaRPr>
          </a:p>
          <a:p>
            <a:r>
              <a:rPr lang="ja-JP" altLang="en-US" sz="1600" dirty="0">
                <a:solidFill>
                  <a:prstClr val="black"/>
                </a:solidFill>
                <a:latin typeface="HG丸ｺﾞｼｯｸM-PRO" pitchFamily="50" charset="-128"/>
                <a:ea typeface="HG丸ｺﾞｼｯｸM-PRO" pitchFamily="50" charset="-128"/>
              </a:rPr>
              <a:t>　④　ただし、販売方法によっては、「</a:t>
            </a:r>
            <a:r>
              <a:rPr lang="ja-JP" altLang="en-US" sz="1600" dirty="0">
                <a:solidFill>
                  <a:srgbClr val="FF0000"/>
                </a:solidFill>
                <a:latin typeface="HG丸ｺﾞｼｯｸM-PRO" pitchFamily="50" charset="-128"/>
                <a:ea typeface="HG丸ｺﾞｼｯｸM-PRO" pitchFamily="50" charset="-128"/>
              </a:rPr>
              <a:t>　　　　　　　　</a:t>
            </a:r>
            <a:r>
              <a:rPr lang="ja-JP" altLang="en-US" sz="1600" dirty="0">
                <a:solidFill>
                  <a:prstClr val="black"/>
                </a:solidFill>
                <a:latin typeface="HG丸ｺﾞｼｯｸM-PRO" pitchFamily="50" charset="-128"/>
                <a:ea typeface="HG丸ｺﾞｼｯｸM-PRO" pitchFamily="50" charset="-128"/>
              </a:rPr>
              <a:t>」という制度があって、</a:t>
            </a:r>
          </a:p>
          <a:p>
            <a:r>
              <a:rPr lang="ja-JP" altLang="en-US" sz="1600" dirty="0">
                <a:solidFill>
                  <a:prstClr val="black"/>
                </a:solidFill>
                <a:latin typeface="HG丸ｺﾞｼｯｸM-PRO" pitchFamily="50" charset="-128"/>
                <a:ea typeface="HG丸ｺﾞｼｯｸM-PRO" pitchFamily="50" charset="-128"/>
              </a:rPr>
              <a:t>　　　一定期間以内に、「</a:t>
            </a:r>
            <a:r>
              <a:rPr lang="ja-JP" altLang="en-US" sz="1600" dirty="0">
                <a:solidFill>
                  <a:srgbClr val="FF0000"/>
                </a:solidFill>
                <a:latin typeface="HG丸ｺﾞｼｯｸM-PRO" pitchFamily="50" charset="-128"/>
                <a:ea typeface="HG丸ｺﾞｼｯｸM-PRO" pitchFamily="50" charset="-128"/>
              </a:rPr>
              <a:t>　　</a:t>
            </a:r>
            <a:r>
              <a:rPr lang="ja-JP" altLang="en-US" sz="1600" dirty="0">
                <a:solidFill>
                  <a:prstClr val="black"/>
                </a:solidFill>
                <a:latin typeface="HG丸ｺﾞｼｯｸM-PRO" pitchFamily="50" charset="-128"/>
                <a:ea typeface="HG丸ｺﾞｼｯｸM-PRO" pitchFamily="50" charset="-128"/>
              </a:rPr>
              <a:t>」で申し出れば、無条件にやめられる</a:t>
            </a:r>
          </a:p>
          <a:p>
            <a:endParaRPr lang="ja-JP" altLang="en-US" sz="1600" dirty="0">
              <a:solidFill>
                <a:prstClr val="black"/>
              </a:solidFill>
              <a:latin typeface="HG丸ｺﾞｼｯｸM-PRO" pitchFamily="50" charset="-128"/>
              <a:ea typeface="HG丸ｺﾞｼｯｸM-PRO" pitchFamily="50" charset="-128"/>
            </a:endParaRPr>
          </a:p>
          <a:p>
            <a:r>
              <a:rPr lang="ja-JP" altLang="en-US" sz="1600" dirty="0">
                <a:solidFill>
                  <a:prstClr val="black"/>
                </a:solidFill>
                <a:latin typeface="HG丸ｺﾞｼｯｸM-PRO" pitchFamily="50" charset="-128"/>
                <a:ea typeface="HG丸ｺﾞｼｯｸM-PRO" pitchFamily="50" charset="-128"/>
              </a:rPr>
              <a:t>　⑤　通信販売をする時には、申込の前に、「</a:t>
            </a:r>
            <a:r>
              <a:rPr lang="ja-JP" altLang="en-US" sz="1600" dirty="0">
                <a:solidFill>
                  <a:srgbClr val="FF0000"/>
                </a:solidFill>
                <a:latin typeface="HG丸ｺﾞｼｯｸM-PRO" pitchFamily="50" charset="-128"/>
                <a:ea typeface="HG丸ｺﾞｼｯｸM-PRO" pitchFamily="50" charset="-128"/>
              </a:rPr>
              <a:t>　　　　</a:t>
            </a:r>
            <a:r>
              <a:rPr lang="ja-JP" altLang="en-US" sz="1600" dirty="0">
                <a:solidFill>
                  <a:prstClr val="black"/>
                </a:solidFill>
                <a:latin typeface="HG丸ｺﾞｼｯｸM-PRO" pitchFamily="50" charset="-128"/>
                <a:ea typeface="HG丸ｺﾞｼｯｸM-PRO" pitchFamily="50" charset="-128"/>
              </a:rPr>
              <a:t>」「</a:t>
            </a:r>
            <a:r>
              <a:rPr lang="ja-JP" altLang="en-US" sz="1600" dirty="0">
                <a:solidFill>
                  <a:srgbClr val="FF0000"/>
                </a:solidFill>
                <a:latin typeface="HG丸ｺﾞｼｯｸM-PRO" pitchFamily="50" charset="-128"/>
                <a:ea typeface="HG丸ｺﾞｼｯｸM-PRO" pitchFamily="50" charset="-128"/>
              </a:rPr>
              <a:t>　　　　</a:t>
            </a:r>
            <a:r>
              <a:rPr lang="ja-JP" altLang="en-US" sz="1600" dirty="0">
                <a:solidFill>
                  <a:prstClr val="black"/>
                </a:solidFill>
                <a:latin typeface="HG丸ｺﾞｼｯｸM-PRO" pitchFamily="50" charset="-128"/>
                <a:ea typeface="HG丸ｺﾞｼｯｸM-PRO" pitchFamily="50" charset="-128"/>
              </a:rPr>
              <a:t>」をしっかり確認。</a:t>
            </a:r>
          </a:p>
          <a:p>
            <a:endParaRPr lang="ja-JP" altLang="en-US" sz="1600" dirty="0">
              <a:solidFill>
                <a:prstClr val="black"/>
              </a:solidFill>
              <a:latin typeface="HG丸ｺﾞｼｯｸM-PRO" pitchFamily="50" charset="-128"/>
              <a:ea typeface="HG丸ｺﾞｼｯｸM-PRO" pitchFamily="50" charset="-128"/>
            </a:endParaRPr>
          </a:p>
          <a:p>
            <a:r>
              <a:rPr lang="ja-JP" altLang="en-US" sz="1600" dirty="0">
                <a:solidFill>
                  <a:prstClr val="black"/>
                </a:solidFill>
                <a:latin typeface="HG丸ｺﾞｼｯｸM-PRO" pitchFamily="50" charset="-128"/>
                <a:ea typeface="HG丸ｺﾞｼｯｸM-PRO" pitchFamily="50" charset="-128"/>
              </a:rPr>
              <a:t>　⑥　簡単に儲かる等の「</a:t>
            </a:r>
            <a:r>
              <a:rPr lang="ja-JP" altLang="en-US" sz="1600" dirty="0">
                <a:solidFill>
                  <a:srgbClr val="FF0000"/>
                </a:solidFill>
                <a:latin typeface="HG丸ｺﾞｼｯｸM-PRO" pitchFamily="50" charset="-128"/>
                <a:ea typeface="HG丸ｺﾞｼｯｸM-PRO" pitchFamily="50" charset="-128"/>
              </a:rPr>
              <a:t>　　　　</a:t>
            </a:r>
            <a:r>
              <a:rPr lang="ja-JP" altLang="en-US" sz="1600" dirty="0">
                <a:solidFill>
                  <a:prstClr val="black"/>
                </a:solidFill>
                <a:latin typeface="HG丸ｺﾞｼｯｸM-PRO" pitchFamily="50" charset="-128"/>
                <a:ea typeface="HG丸ｺﾞｼｯｸM-PRO" pitchFamily="50" charset="-128"/>
              </a:rPr>
              <a:t>」には注意しないとダメ。</a:t>
            </a:r>
          </a:p>
          <a:p>
            <a:endParaRPr lang="ja-JP" altLang="en-US" sz="1600" dirty="0">
              <a:solidFill>
                <a:prstClr val="black"/>
              </a:solidFill>
              <a:latin typeface="HG丸ｺﾞｼｯｸM-PRO" pitchFamily="50" charset="-128"/>
              <a:ea typeface="HG丸ｺﾞｼｯｸM-PRO" pitchFamily="50" charset="-128"/>
            </a:endParaRPr>
          </a:p>
          <a:p>
            <a:r>
              <a:rPr lang="ja-JP" altLang="en-US" sz="1600" dirty="0">
                <a:solidFill>
                  <a:prstClr val="black"/>
                </a:solidFill>
                <a:latin typeface="HG丸ｺﾞｼｯｸM-PRO" pitchFamily="50" charset="-128"/>
                <a:ea typeface="HG丸ｺﾞｼｯｸM-PRO" pitchFamily="50" charset="-128"/>
              </a:rPr>
              <a:t>　⑦　困った時には、信頼できる人や消費生活センター「☎</a:t>
            </a:r>
            <a:r>
              <a:rPr lang="ja-JP" altLang="en-US" sz="1600" dirty="0">
                <a:solidFill>
                  <a:srgbClr val="FF0000"/>
                </a:solidFill>
                <a:latin typeface="HG丸ｺﾞｼｯｸM-PRO" pitchFamily="50" charset="-128"/>
                <a:ea typeface="HG丸ｺﾞｼｯｸM-PRO" pitchFamily="50" charset="-128"/>
              </a:rPr>
              <a:t>　　　</a:t>
            </a:r>
            <a:r>
              <a:rPr lang="ja-JP" altLang="en-US" sz="1600" dirty="0">
                <a:solidFill>
                  <a:prstClr val="black"/>
                </a:solidFill>
                <a:latin typeface="HG丸ｺﾞｼｯｸM-PRO" pitchFamily="50" charset="-128"/>
                <a:ea typeface="HG丸ｺﾞｼｯｸM-PRO" pitchFamily="50" charset="-128"/>
              </a:rPr>
              <a:t>」に相談しよう。</a:t>
            </a:r>
          </a:p>
        </p:txBody>
      </p:sp>
      <p:sp>
        <p:nvSpPr>
          <p:cNvPr id="5" name="テキスト ボックス 4"/>
          <p:cNvSpPr txBox="1"/>
          <p:nvPr/>
        </p:nvSpPr>
        <p:spPr>
          <a:xfrm>
            <a:off x="6660232" y="6519446"/>
            <a:ext cx="2167381" cy="338554"/>
          </a:xfrm>
          <a:prstGeom prst="rect">
            <a:avLst/>
          </a:prstGeom>
          <a:noFill/>
        </p:spPr>
        <p:txBody>
          <a:bodyPr wrap="square" rtlCol="0">
            <a:spAutoFit/>
          </a:bodyPr>
          <a:lstStyle/>
          <a:p>
            <a:r>
              <a:rPr lang="en-US" altLang="ja-JP" sz="1600" dirty="0">
                <a:solidFill>
                  <a:srgbClr val="C9C2D1">
                    <a:shade val="50000"/>
                    <a:satMod val="200000"/>
                  </a:srgbClr>
                </a:solidFill>
                <a:latin typeface="ＭＳ ゴシック" panose="020B0609070205080204" pitchFamily="49" charset="-128"/>
                <a:ea typeface="ＭＳ ゴシック" panose="020B0609070205080204" pitchFamily="49" charset="-128"/>
              </a:rPr>
              <a:t>©</a:t>
            </a:r>
            <a:r>
              <a:rPr lang="en-US" altLang="ja-JP" sz="1100" dirty="0">
                <a:solidFill>
                  <a:srgbClr val="C9C2D1">
                    <a:shade val="50000"/>
                    <a:satMod val="200000"/>
                  </a:srgbClr>
                </a:solidFill>
                <a:latin typeface="ＭＳ ゴシック" panose="020B0609070205080204" pitchFamily="49" charset="-128"/>
                <a:ea typeface="ＭＳ ゴシック" panose="020B0609070205080204" pitchFamily="49" charset="-128"/>
              </a:rPr>
              <a:t>2020</a:t>
            </a:r>
            <a:r>
              <a:rPr lang="ja-JP" altLang="en-US" sz="1100" dirty="0">
                <a:solidFill>
                  <a:srgbClr val="C9C2D1">
                    <a:shade val="50000"/>
                    <a:satMod val="200000"/>
                  </a:srgbClr>
                </a:solidFill>
                <a:latin typeface="ＭＳ ゴシック" panose="020B0609070205080204" pitchFamily="49" charset="-128"/>
                <a:ea typeface="ＭＳ ゴシック" panose="020B0609070205080204" pitchFamily="49" charset="-128"/>
              </a:rPr>
              <a:t>滋賀県消費生活センター</a:t>
            </a:r>
          </a:p>
        </p:txBody>
      </p:sp>
    </p:spTree>
    <p:extLst>
      <p:ext uri="{BB962C8B-B14F-4D97-AF65-F5344CB8AC3E}">
        <p14:creationId xmlns:p14="http://schemas.microsoft.com/office/powerpoint/2010/main" val="2944459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2689"/>
            <a:ext cx="9144000" cy="4903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2400" dirty="0">
                <a:solidFill>
                  <a:prstClr val="black"/>
                </a:solidFill>
                <a:latin typeface="HGPｺﾞｼｯｸE" panose="020B0900000000000000" pitchFamily="50" charset="-128"/>
                <a:ea typeface="HGPｺﾞｼｯｸE" panose="020B0900000000000000" pitchFamily="50" charset="-128"/>
              </a:rPr>
              <a:t>★自分をチェックしてみよう</a:t>
            </a:r>
            <a:r>
              <a:rPr lang="en-US" altLang="ja-JP" sz="2400" dirty="0">
                <a:solidFill>
                  <a:prstClr val="black"/>
                </a:solidFill>
                <a:latin typeface="HGPｺﾞｼｯｸE" panose="020B0900000000000000" pitchFamily="50" charset="-128"/>
                <a:ea typeface="HGPｺﾞｼｯｸE" panose="020B0900000000000000" pitchFamily="50" charset="-128"/>
              </a:rPr>
              <a:t>!</a:t>
            </a:r>
            <a:r>
              <a:rPr lang="ja-JP" altLang="en-US" sz="2400" dirty="0">
                <a:solidFill>
                  <a:prstClr val="black"/>
                </a:solidFill>
                <a:latin typeface="HGPｺﾞｼｯｸE" panose="020B0900000000000000" pitchFamily="50" charset="-128"/>
                <a:ea typeface="HGPｺﾞｼｯｸE" panose="020B0900000000000000" pitchFamily="50" charset="-128"/>
              </a:rPr>
              <a:t>①</a:t>
            </a:r>
            <a:endParaRPr lang="en-US" altLang="ja-JP" sz="2400" dirty="0">
              <a:solidFill>
                <a:prstClr val="black"/>
              </a:solidFill>
              <a:latin typeface="HGPｺﾞｼｯｸE" panose="020B0900000000000000" pitchFamily="50" charset="-128"/>
              <a:ea typeface="HGPｺﾞｼｯｸE" panose="020B0900000000000000" pitchFamily="50" charset="-128"/>
            </a:endParaRPr>
          </a:p>
        </p:txBody>
      </p:sp>
      <p:sp>
        <p:nvSpPr>
          <p:cNvPr id="6" name="テキスト ボックス 5"/>
          <p:cNvSpPr txBox="1"/>
          <p:nvPr/>
        </p:nvSpPr>
        <p:spPr>
          <a:xfrm>
            <a:off x="323528" y="620688"/>
            <a:ext cx="3456384" cy="507831"/>
          </a:xfrm>
          <a:prstGeom prst="rect">
            <a:avLst/>
          </a:prstGeom>
          <a:solidFill>
            <a:srgbClr val="ECF488"/>
          </a:solidFill>
        </p:spPr>
        <p:txBody>
          <a:bodyPr wrap="square" rtlCol="0">
            <a:spAutoFit/>
          </a:bodyPr>
          <a:lstStyle/>
          <a:p>
            <a:pPr lvl="0"/>
            <a:r>
              <a:rPr lang="ja-JP" altLang="en-US" sz="900" dirty="0">
                <a:solidFill>
                  <a:prstClr val="black"/>
                </a:solidFill>
              </a:rPr>
              <a:t>　　　　　　　　　　　　　　　　　　　　　　はあく</a:t>
            </a:r>
          </a:p>
          <a:p>
            <a:pPr lvl="0"/>
            <a:r>
              <a:rPr lang="en-US" altLang="ja-JP" dirty="0">
                <a:solidFill>
                  <a:prstClr val="black"/>
                </a:solidFill>
              </a:rPr>
              <a:t>①</a:t>
            </a:r>
            <a:r>
              <a:rPr lang="ja-JP" altLang="en-US" dirty="0">
                <a:solidFill>
                  <a:prstClr val="black"/>
                </a:solidFill>
              </a:rPr>
              <a:t>性格の弱みを把握しよう</a:t>
            </a:r>
            <a:r>
              <a:rPr lang="en-US" altLang="ja-JP" dirty="0">
                <a:solidFill>
                  <a:prstClr val="black"/>
                </a:solidFill>
              </a:rPr>
              <a:t>!</a:t>
            </a:r>
            <a:endParaRPr lang="ja-JP" altLang="en-US" dirty="0">
              <a:solidFill>
                <a:prstClr val="black"/>
              </a:solidFill>
            </a:endParaRPr>
          </a:p>
        </p:txBody>
      </p:sp>
      <p:sp>
        <p:nvSpPr>
          <p:cNvPr id="4" name="角丸四角形 3"/>
          <p:cNvSpPr/>
          <p:nvPr/>
        </p:nvSpPr>
        <p:spPr>
          <a:xfrm>
            <a:off x="323528" y="1196752"/>
            <a:ext cx="8640960" cy="54006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a:solidFill>
                  <a:srgbClr val="FF0000"/>
                </a:solidFill>
              </a:rPr>
              <a:t>合計点が高いほど、リスキーな心理傾向が強いといえます</a:t>
            </a:r>
          </a:p>
        </p:txBody>
      </p:sp>
      <p:graphicFrame>
        <p:nvGraphicFramePr>
          <p:cNvPr id="5" name="グラフ 4"/>
          <p:cNvGraphicFramePr/>
          <p:nvPr>
            <p:extLst>
              <p:ext uri="{D42A27DB-BD31-4B8C-83A1-F6EECF244321}">
                <p14:modId xmlns:p14="http://schemas.microsoft.com/office/powerpoint/2010/main" val="1017847666"/>
              </p:ext>
            </p:extLst>
          </p:nvPr>
        </p:nvGraphicFramePr>
        <p:xfrm>
          <a:off x="179512" y="1916832"/>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7" name="角丸四角形 6"/>
          <p:cNvSpPr/>
          <p:nvPr/>
        </p:nvSpPr>
        <p:spPr>
          <a:xfrm>
            <a:off x="6444208" y="1988840"/>
            <a:ext cx="2520280" cy="208823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solidFill>
                  <a:schemeClr val="tx1"/>
                </a:solidFill>
              </a:rPr>
              <a:t>【</a:t>
            </a:r>
            <a:r>
              <a:rPr lang="ja-JP" altLang="en-US" sz="2000" dirty="0">
                <a:solidFill>
                  <a:schemeClr val="tx1"/>
                </a:solidFill>
              </a:rPr>
              <a:t>合計点が</a:t>
            </a:r>
          </a:p>
          <a:p>
            <a:r>
              <a:rPr lang="ja-JP" altLang="en-US" sz="2000" dirty="0">
                <a:solidFill>
                  <a:schemeClr val="tx1"/>
                </a:solidFill>
              </a:rPr>
              <a:t>　　　　</a:t>
            </a:r>
            <a:r>
              <a:rPr lang="ja-JP" altLang="en-US" sz="2000" dirty="0">
                <a:solidFill>
                  <a:srgbClr val="FF0000"/>
                </a:solidFill>
              </a:rPr>
              <a:t>高かった</a:t>
            </a:r>
            <a:r>
              <a:rPr lang="ja-JP" altLang="en-US" sz="2000" dirty="0">
                <a:solidFill>
                  <a:schemeClr val="tx1"/>
                </a:solidFill>
              </a:rPr>
              <a:t>人</a:t>
            </a:r>
            <a:r>
              <a:rPr lang="en-US" altLang="ja-JP" sz="2000" dirty="0">
                <a:solidFill>
                  <a:schemeClr val="tx1"/>
                </a:solidFill>
              </a:rPr>
              <a:t>】</a:t>
            </a:r>
            <a:endParaRPr lang="ja-JP" altLang="en-US" sz="2000" dirty="0">
              <a:solidFill>
                <a:schemeClr val="tx1"/>
              </a:solidFill>
            </a:endParaRPr>
          </a:p>
          <a:p>
            <a:pPr algn="ctr"/>
            <a:endParaRPr lang="ja-JP" altLang="en-US" sz="1600" dirty="0">
              <a:solidFill>
                <a:schemeClr val="tx1"/>
              </a:solidFill>
            </a:endParaRPr>
          </a:p>
          <a:p>
            <a:pPr algn="ctr"/>
            <a:r>
              <a:rPr lang="ja-JP" altLang="en-US" sz="1600" dirty="0">
                <a:solidFill>
                  <a:schemeClr val="tx1"/>
                </a:solidFill>
              </a:rPr>
              <a:t>自分の性格的特徴を</a:t>
            </a:r>
          </a:p>
          <a:p>
            <a:pPr algn="ctr"/>
            <a:r>
              <a:rPr lang="ja-JP" altLang="en-US" sz="1600" dirty="0">
                <a:solidFill>
                  <a:schemeClr val="tx1"/>
                </a:solidFill>
              </a:rPr>
              <a:t>十分に認識し、</a:t>
            </a:r>
            <a:r>
              <a:rPr lang="ja-JP" altLang="en-US" sz="1600" dirty="0">
                <a:solidFill>
                  <a:srgbClr val="FF0000"/>
                </a:solidFill>
              </a:rPr>
              <a:t>特段の</a:t>
            </a:r>
          </a:p>
          <a:p>
            <a:pPr algn="ctr"/>
            <a:r>
              <a:rPr lang="ja-JP" altLang="en-US" sz="1600" dirty="0">
                <a:solidFill>
                  <a:srgbClr val="FF0000"/>
                </a:solidFill>
              </a:rPr>
              <a:t>注意をしておく必要あり</a:t>
            </a:r>
            <a:endParaRPr kumimoji="1" lang="ja-JP" altLang="en-US" sz="1600" dirty="0">
              <a:solidFill>
                <a:srgbClr val="FF0000"/>
              </a:solidFill>
            </a:endParaRPr>
          </a:p>
        </p:txBody>
      </p:sp>
      <p:sp>
        <p:nvSpPr>
          <p:cNvPr id="11" name="角丸四角形 10"/>
          <p:cNvSpPr/>
          <p:nvPr/>
        </p:nvSpPr>
        <p:spPr>
          <a:xfrm>
            <a:off x="6444208" y="4365104"/>
            <a:ext cx="2520280" cy="2088232"/>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a:solidFill>
                  <a:schemeClr val="tx1"/>
                </a:solidFill>
              </a:rPr>
              <a:t>【</a:t>
            </a:r>
            <a:r>
              <a:rPr lang="ja-JP" altLang="en-US" sz="2000" dirty="0">
                <a:solidFill>
                  <a:schemeClr val="tx1"/>
                </a:solidFill>
              </a:rPr>
              <a:t>合計点が</a:t>
            </a:r>
          </a:p>
          <a:p>
            <a:r>
              <a:rPr lang="ja-JP" altLang="en-US" sz="2000" dirty="0">
                <a:solidFill>
                  <a:schemeClr val="tx1"/>
                </a:solidFill>
              </a:rPr>
              <a:t>　　　　</a:t>
            </a:r>
            <a:r>
              <a:rPr lang="ja-JP" altLang="en-US" sz="2000" dirty="0">
                <a:solidFill>
                  <a:srgbClr val="FF0000"/>
                </a:solidFill>
              </a:rPr>
              <a:t>低かった</a:t>
            </a:r>
            <a:r>
              <a:rPr lang="ja-JP" altLang="en-US" sz="2000" dirty="0">
                <a:solidFill>
                  <a:schemeClr val="tx1"/>
                </a:solidFill>
              </a:rPr>
              <a:t>人</a:t>
            </a:r>
            <a:r>
              <a:rPr lang="en-US" altLang="ja-JP" sz="2000" dirty="0">
                <a:solidFill>
                  <a:schemeClr val="tx1"/>
                </a:solidFill>
              </a:rPr>
              <a:t>】</a:t>
            </a:r>
            <a:endParaRPr lang="ja-JP" altLang="en-US" sz="2000" dirty="0">
              <a:solidFill>
                <a:schemeClr val="tx1"/>
              </a:solidFill>
            </a:endParaRPr>
          </a:p>
          <a:p>
            <a:pPr algn="ctr"/>
            <a:endParaRPr lang="ja-JP" altLang="en-US" sz="1600" dirty="0">
              <a:solidFill>
                <a:schemeClr val="tx1"/>
              </a:solidFill>
            </a:endParaRPr>
          </a:p>
          <a:p>
            <a:pPr algn="ctr"/>
            <a:r>
              <a:rPr lang="ja-JP" altLang="en-US" sz="1600" dirty="0">
                <a:solidFill>
                  <a:srgbClr val="FF0000"/>
                </a:solidFill>
              </a:rPr>
              <a:t>油断は禁物</a:t>
            </a:r>
            <a:r>
              <a:rPr lang="en-US" altLang="ja-JP" sz="1600" dirty="0">
                <a:solidFill>
                  <a:srgbClr val="FF0000"/>
                </a:solidFill>
              </a:rPr>
              <a:t>!</a:t>
            </a:r>
          </a:p>
          <a:p>
            <a:pPr algn="ctr"/>
            <a:r>
              <a:rPr lang="ja-JP" altLang="en-US" sz="1600" dirty="0">
                <a:solidFill>
                  <a:schemeClr val="tx1"/>
                </a:solidFill>
              </a:rPr>
              <a:t>「絶対に大丈夫」という</a:t>
            </a:r>
          </a:p>
          <a:p>
            <a:pPr algn="ctr"/>
            <a:r>
              <a:rPr lang="ja-JP" altLang="en-US" sz="1600" dirty="0">
                <a:solidFill>
                  <a:schemeClr val="tx1"/>
                </a:solidFill>
              </a:rPr>
              <a:t>事はあり得ません</a:t>
            </a:r>
            <a:endParaRPr kumimoji="1" lang="ja-JP" altLang="en-US" sz="1600" dirty="0">
              <a:solidFill>
                <a:schemeClr val="tx1"/>
              </a:solidFill>
            </a:endParaRPr>
          </a:p>
        </p:txBody>
      </p:sp>
      <p:sp>
        <p:nvSpPr>
          <p:cNvPr id="12" name="テキスト ボックス 11"/>
          <p:cNvSpPr txBox="1"/>
          <p:nvPr/>
        </p:nvSpPr>
        <p:spPr>
          <a:xfrm>
            <a:off x="5436096" y="6581706"/>
            <a:ext cx="3312368" cy="276999"/>
          </a:xfrm>
          <a:prstGeom prst="rect">
            <a:avLst/>
          </a:prstGeom>
          <a:noFill/>
        </p:spPr>
        <p:txBody>
          <a:bodyPr wrap="square" rtlCol="0">
            <a:spAutoFit/>
          </a:bodyPr>
          <a:lstStyle/>
          <a:p>
            <a:r>
              <a:rPr kumimoji="1" lang="ja-JP" altLang="en-US" sz="1200" dirty="0"/>
              <a:t>消費者庁　パンフレット「</a:t>
            </a:r>
            <a:r>
              <a:rPr kumimoji="1" lang="en-US" altLang="ja-JP" sz="1200" dirty="0"/>
              <a:t>Attention</a:t>
            </a:r>
            <a:r>
              <a:rPr kumimoji="1" lang="ja-JP" altLang="en-US" sz="1200" dirty="0"/>
              <a:t>」より</a:t>
            </a:r>
          </a:p>
        </p:txBody>
      </p:sp>
      <p:sp>
        <p:nvSpPr>
          <p:cNvPr id="2" name="円/楕円 1"/>
          <p:cNvSpPr/>
          <p:nvPr/>
        </p:nvSpPr>
        <p:spPr>
          <a:xfrm>
            <a:off x="4968044" y="2438890"/>
            <a:ext cx="936104" cy="39604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rot="19164828">
            <a:off x="4569129" y="4643987"/>
            <a:ext cx="1383272" cy="48665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2696221" y="6519446"/>
            <a:ext cx="2167381" cy="338554"/>
          </a:xfrm>
          <a:prstGeom prst="rect">
            <a:avLst/>
          </a:prstGeom>
          <a:noFill/>
        </p:spPr>
        <p:txBody>
          <a:bodyPr wrap="square" rtlCol="0">
            <a:spAutoFit/>
          </a:bodyPr>
          <a:lstStyle/>
          <a:p>
            <a:r>
              <a:rPr lang="en-US" altLang="ja-JP" sz="1600" dirty="0">
                <a:solidFill>
                  <a:srgbClr val="C9C2D1">
                    <a:shade val="50000"/>
                    <a:satMod val="200000"/>
                  </a:srgbClr>
                </a:solidFill>
                <a:latin typeface="ＭＳ ゴシック" panose="020B0609070205080204" pitchFamily="49" charset="-128"/>
                <a:ea typeface="ＭＳ ゴシック" panose="020B0609070205080204" pitchFamily="49" charset="-128"/>
              </a:rPr>
              <a:t>©</a:t>
            </a:r>
            <a:r>
              <a:rPr lang="en-US" altLang="ja-JP" sz="1100" dirty="0">
                <a:solidFill>
                  <a:srgbClr val="C9C2D1">
                    <a:shade val="50000"/>
                    <a:satMod val="200000"/>
                  </a:srgbClr>
                </a:solidFill>
                <a:latin typeface="ＭＳ ゴシック" panose="020B0609070205080204" pitchFamily="49" charset="-128"/>
                <a:ea typeface="ＭＳ ゴシック" panose="020B0609070205080204" pitchFamily="49" charset="-128"/>
              </a:rPr>
              <a:t>2020</a:t>
            </a:r>
            <a:r>
              <a:rPr lang="ja-JP" altLang="en-US" sz="1100" dirty="0">
                <a:solidFill>
                  <a:srgbClr val="C9C2D1">
                    <a:shade val="50000"/>
                    <a:satMod val="200000"/>
                  </a:srgbClr>
                </a:solidFill>
                <a:latin typeface="ＭＳ ゴシック" panose="020B0609070205080204" pitchFamily="49" charset="-128"/>
                <a:ea typeface="ＭＳ ゴシック" panose="020B0609070205080204" pitchFamily="49" charset="-128"/>
              </a:rPr>
              <a:t>滋賀県消費生活センター</a:t>
            </a:r>
          </a:p>
        </p:txBody>
      </p:sp>
    </p:spTree>
    <p:extLst>
      <p:ext uri="{BB962C8B-B14F-4D97-AF65-F5344CB8AC3E}">
        <p14:creationId xmlns:p14="http://schemas.microsoft.com/office/powerpoint/2010/main" val="15928618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4801" y="0"/>
            <a:ext cx="9144000" cy="76470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2800" dirty="0">
                <a:solidFill>
                  <a:prstClr val="black"/>
                </a:solidFill>
                <a:latin typeface="HGPｺﾞｼｯｸE" panose="020B0900000000000000" pitchFamily="50" charset="-128"/>
                <a:ea typeface="HGPｺﾞｼｯｸE" panose="020B0900000000000000" pitchFamily="50" charset="-128"/>
              </a:rPr>
              <a:t>【</a:t>
            </a:r>
            <a:r>
              <a:rPr lang="ja-JP" altLang="en-US" sz="2800" dirty="0">
                <a:solidFill>
                  <a:prstClr val="black"/>
                </a:solidFill>
                <a:latin typeface="HGPｺﾞｼｯｸE" panose="020B0900000000000000" pitchFamily="50" charset="-128"/>
                <a:ea typeface="HGPｺﾞｼｯｸE" panose="020B0900000000000000" pitchFamily="50" charset="-128"/>
              </a:rPr>
              <a:t>手紙①</a:t>
            </a:r>
            <a:r>
              <a:rPr lang="ja-JP" altLang="en-US" sz="2800" dirty="0">
                <a:solidFill>
                  <a:srgbClr val="FF0000"/>
                </a:solidFill>
                <a:latin typeface="HGPｺﾞｼｯｸE" panose="020B0900000000000000" pitchFamily="50" charset="-128"/>
                <a:ea typeface="HGPｺﾞｼｯｸE" panose="020B0900000000000000" pitchFamily="50" charset="-128"/>
              </a:rPr>
              <a:t>記入例</a:t>
            </a:r>
            <a:r>
              <a:rPr lang="en-US" altLang="ja-JP" sz="2800" dirty="0">
                <a:solidFill>
                  <a:prstClr val="black"/>
                </a:solidFill>
                <a:latin typeface="HGPｺﾞｼｯｸE" panose="020B0900000000000000" pitchFamily="50" charset="-128"/>
                <a:ea typeface="HGPｺﾞｼｯｸE" panose="020B0900000000000000" pitchFamily="50" charset="-128"/>
              </a:rPr>
              <a:t>】 </a:t>
            </a:r>
            <a:r>
              <a:rPr lang="ja-JP" altLang="en-US" sz="2800" dirty="0">
                <a:solidFill>
                  <a:prstClr val="black"/>
                </a:solidFill>
                <a:latin typeface="HGPｺﾞｼｯｸE" panose="020B0900000000000000" pitchFamily="50" charset="-128"/>
                <a:ea typeface="HGPｺﾞｼｯｸE" panose="020B0900000000000000" pitchFamily="50" charset="-128"/>
              </a:rPr>
              <a:t>大人になる自分へ手紙を書いてみましょう</a:t>
            </a:r>
            <a:endParaRPr lang="en-US" altLang="ja-JP" sz="2800" dirty="0">
              <a:solidFill>
                <a:prstClr val="black"/>
              </a:solidFill>
              <a:latin typeface="HGPｺﾞｼｯｸE" panose="020B0900000000000000" pitchFamily="50" charset="-128"/>
              <a:ea typeface="HGPｺﾞｼｯｸE" panose="020B0900000000000000" pitchFamily="50" charset="-128"/>
            </a:endParaRPr>
          </a:p>
        </p:txBody>
      </p:sp>
      <p:sp>
        <p:nvSpPr>
          <p:cNvPr id="4" name="テキスト ボックス 3"/>
          <p:cNvSpPr txBox="1"/>
          <p:nvPr/>
        </p:nvSpPr>
        <p:spPr>
          <a:xfrm>
            <a:off x="152444" y="908720"/>
            <a:ext cx="8784976" cy="5755422"/>
          </a:xfrm>
          <a:prstGeom prst="rect">
            <a:avLst/>
          </a:prstGeom>
          <a:noFill/>
        </p:spPr>
        <p:txBody>
          <a:bodyPr wrap="square" rtlCol="0">
            <a:spAutoFit/>
          </a:bodyPr>
          <a:lstStyle/>
          <a:p>
            <a:r>
              <a:rPr kumimoji="1" lang="ja-JP" altLang="en-US" sz="2000" b="1" dirty="0">
                <a:latin typeface="HGPｺﾞｼｯｸE" pitchFamily="50" charset="-128"/>
                <a:ea typeface="HGPｺﾞｼｯｸE" pitchFamily="50" charset="-128"/>
              </a:rPr>
              <a:t>「大人</a:t>
            </a:r>
            <a:r>
              <a:rPr kumimoji="1" lang="en-US" altLang="ja-JP" sz="2000" b="1" dirty="0">
                <a:latin typeface="HGPｺﾞｼｯｸE" pitchFamily="50" charset="-128"/>
                <a:ea typeface="HGPｺﾞｼｯｸE" pitchFamily="50" charset="-128"/>
              </a:rPr>
              <a:t>(</a:t>
            </a:r>
            <a:r>
              <a:rPr kumimoji="1" lang="ja-JP" altLang="en-US" sz="2000" b="1" dirty="0">
                <a:latin typeface="HGPｺﾞｼｯｸE" pitchFamily="50" charset="-128"/>
                <a:ea typeface="HGPｺﾞｼｯｸE" pitchFamily="50" charset="-128"/>
              </a:rPr>
              <a:t>成年</a:t>
            </a:r>
            <a:r>
              <a:rPr kumimoji="1" lang="en-US" altLang="ja-JP" sz="2000" b="1" dirty="0">
                <a:latin typeface="HGPｺﾞｼｯｸE" pitchFamily="50" charset="-128"/>
                <a:ea typeface="HGPｺﾞｼｯｸE" pitchFamily="50" charset="-128"/>
              </a:rPr>
              <a:t>)</a:t>
            </a:r>
            <a:r>
              <a:rPr kumimoji="1" lang="ja-JP" altLang="en-US" sz="2000" b="1" dirty="0">
                <a:latin typeface="HGPｺﾞｼｯｸE" pitchFamily="50" charset="-128"/>
                <a:ea typeface="HGPｺﾞｼｯｸE" pitchFamily="50" charset="-128"/>
              </a:rPr>
              <a:t>になる自分へ」</a:t>
            </a:r>
            <a:r>
              <a:rPr kumimoji="1" lang="ja-JP" altLang="en-US" dirty="0">
                <a:latin typeface="HG丸ｺﾞｼｯｸM-PRO" pitchFamily="50" charset="-128"/>
                <a:ea typeface="HG丸ｺﾞｼｯｸM-PRO" pitchFamily="50" charset="-128"/>
              </a:rPr>
              <a:t>　　　　　　　        　　氏名</a:t>
            </a:r>
            <a:r>
              <a:rPr kumimoji="1" lang="en-US" altLang="ja-JP" dirty="0">
                <a:latin typeface="HG丸ｺﾞｼｯｸM-PRO" pitchFamily="50" charset="-128"/>
                <a:ea typeface="HG丸ｺﾞｼｯｸM-PRO" pitchFamily="50" charset="-128"/>
              </a:rPr>
              <a:t>[                           ]</a:t>
            </a:r>
            <a:endParaRPr kumimoji="1" lang="ja-JP" altLang="en-US" dirty="0">
              <a:latin typeface="HG丸ｺﾞｼｯｸM-PRO" pitchFamily="50" charset="-128"/>
              <a:ea typeface="HG丸ｺﾞｼｯｸM-PRO" pitchFamily="50" charset="-128"/>
            </a:endParaRPr>
          </a:p>
          <a:p>
            <a:endParaRPr lang="ja-JP" altLang="en-US" dirty="0">
              <a:latin typeface="HG丸ｺﾞｼｯｸM-PRO" pitchFamily="50" charset="-128"/>
              <a:ea typeface="HG丸ｺﾞｼｯｸM-PRO" pitchFamily="50" charset="-128"/>
            </a:endParaRPr>
          </a:p>
          <a:p>
            <a:r>
              <a:rPr lang="ja-JP" altLang="en-US" dirty="0">
                <a:latin typeface="HG丸ｺﾞｼｯｸM-PRO" pitchFamily="50" charset="-128"/>
                <a:ea typeface="HG丸ｺﾞｼｯｸM-PRO" pitchFamily="50" charset="-128"/>
              </a:rPr>
              <a:t>　 </a:t>
            </a:r>
            <a:r>
              <a:rPr lang="ja-JP" altLang="en-US" dirty="0">
                <a:latin typeface="HGPｺﾞｼｯｸE" pitchFamily="50" charset="-128"/>
                <a:ea typeface="HGPｺﾞｼｯｸE" pitchFamily="50" charset="-128"/>
              </a:rPr>
              <a:t>今、あなたはどんな生活をしていますか。１８歳になり、法律上の大人になると、</a:t>
            </a:r>
          </a:p>
          <a:p>
            <a:r>
              <a:rPr lang="ja-JP" altLang="en-US" dirty="0">
                <a:latin typeface="HGPｺﾞｼｯｸE" pitchFamily="50" charset="-128"/>
                <a:ea typeface="HGPｺﾞｼｯｸE" pitchFamily="50" charset="-128"/>
              </a:rPr>
              <a:t>　　いろいろな事が出来るようになり、責任も増していきます。</a:t>
            </a:r>
          </a:p>
          <a:p>
            <a:endParaRPr lang="ja-JP" altLang="en-US" dirty="0">
              <a:latin typeface="HGPｺﾞｼｯｸE" pitchFamily="50" charset="-128"/>
              <a:ea typeface="HGPｺﾞｼｯｸE" pitchFamily="50" charset="-128"/>
            </a:endParaRPr>
          </a:p>
          <a:p>
            <a:r>
              <a:rPr lang="ja-JP" altLang="en-US" dirty="0">
                <a:latin typeface="HGPｺﾞｼｯｸE" pitchFamily="50" charset="-128"/>
                <a:ea typeface="HGPｺﾞｼｯｸE" pitchFamily="50" charset="-128"/>
              </a:rPr>
              <a:t>　■学校で学んだことを覚えていますか。</a:t>
            </a:r>
          </a:p>
          <a:p>
            <a:endParaRPr kumimoji="1" lang="ja-JP" altLang="en-US" dirty="0">
              <a:latin typeface="HG丸ｺﾞｼｯｸM-PRO" pitchFamily="50" charset="-128"/>
              <a:ea typeface="HG丸ｺﾞｼｯｸM-PRO" pitchFamily="50" charset="-128"/>
            </a:endParaRPr>
          </a:p>
          <a:p>
            <a:r>
              <a:rPr lang="ja-JP" altLang="en-US" sz="1600" dirty="0">
                <a:latin typeface="HG丸ｺﾞｼｯｸM-PRO" pitchFamily="50" charset="-128"/>
                <a:ea typeface="HG丸ｺﾞｼｯｸM-PRO" pitchFamily="50" charset="-128"/>
              </a:rPr>
              <a:t>　①　売買契約等は、「</a:t>
            </a:r>
            <a:r>
              <a:rPr lang="ja-JP" altLang="en-US" sz="1600" dirty="0">
                <a:solidFill>
                  <a:srgbClr val="FF0000"/>
                </a:solidFill>
                <a:latin typeface="HG丸ｺﾞｼｯｸM-PRO" pitchFamily="50" charset="-128"/>
                <a:ea typeface="HG丸ｺﾞｼｯｸM-PRO" pitchFamily="50" charset="-128"/>
              </a:rPr>
              <a:t>申込み</a:t>
            </a:r>
            <a:r>
              <a:rPr lang="ja-JP" altLang="en-US" sz="1600" dirty="0">
                <a:latin typeface="HG丸ｺﾞｼｯｸM-PRO" pitchFamily="50" charset="-128"/>
                <a:ea typeface="HG丸ｺﾞｼｯｸM-PRO" pitchFamily="50" charset="-128"/>
              </a:rPr>
              <a:t>」と「</a:t>
            </a:r>
            <a:r>
              <a:rPr lang="ja-JP" altLang="en-US" sz="1600" dirty="0">
                <a:solidFill>
                  <a:srgbClr val="FF0000"/>
                </a:solidFill>
                <a:latin typeface="HG丸ｺﾞｼｯｸM-PRO" pitchFamily="50" charset="-128"/>
                <a:ea typeface="HG丸ｺﾞｼｯｸM-PRO" pitchFamily="50" charset="-128"/>
              </a:rPr>
              <a:t>承諾</a:t>
            </a:r>
            <a:r>
              <a:rPr lang="ja-JP" altLang="en-US" sz="1600" dirty="0">
                <a:latin typeface="HG丸ｺﾞｼｯｸM-PRO" pitchFamily="50" charset="-128"/>
                <a:ea typeface="HG丸ｺﾞｼｯｸM-PRO" pitchFamily="50" charset="-128"/>
              </a:rPr>
              <a:t>」で契約成立。</a:t>
            </a:r>
          </a:p>
          <a:p>
            <a:endParaRPr lang="ja-JP" altLang="en-US" sz="1600" dirty="0">
              <a:latin typeface="HG丸ｺﾞｼｯｸM-PRO" pitchFamily="50" charset="-128"/>
              <a:ea typeface="HG丸ｺﾞｼｯｸM-PRO" pitchFamily="50" charset="-128"/>
            </a:endParaRPr>
          </a:p>
          <a:p>
            <a:r>
              <a:rPr kumimoji="1" lang="ja-JP" altLang="en-US" sz="1600" dirty="0">
                <a:latin typeface="HG丸ｺﾞｼｯｸM-PRO" pitchFamily="50" charset="-128"/>
                <a:ea typeface="HG丸ｺﾞｼｯｸM-PRO" pitchFamily="50" charset="-128"/>
              </a:rPr>
              <a:t>　②　契約には「</a:t>
            </a:r>
            <a:r>
              <a:rPr kumimoji="1" lang="ja-JP" altLang="en-US" sz="1600" dirty="0">
                <a:solidFill>
                  <a:srgbClr val="FF0000"/>
                </a:solidFill>
                <a:latin typeface="HG丸ｺﾞｼｯｸM-PRO" pitchFamily="50" charset="-128"/>
                <a:ea typeface="HG丸ｺﾞｼｯｸM-PRO" pitchFamily="50" charset="-128"/>
              </a:rPr>
              <a:t>法的な責任</a:t>
            </a:r>
            <a:r>
              <a:rPr kumimoji="1" lang="ja-JP" altLang="en-US" sz="1600" dirty="0">
                <a:latin typeface="HG丸ｺﾞｼｯｸM-PRO" pitchFamily="50" charset="-128"/>
                <a:ea typeface="HG丸ｺﾞｼｯｸM-PRO" pitchFamily="50" charset="-128"/>
              </a:rPr>
              <a:t>」があり、成立すると、一方的にはやめられ</a:t>
            </a:r>
            <a:r>
              <a:rPr lang="ja-JP" altLang="en-US" sz="1600" dirty="0">
                <a:latin typeface="HG丸ｺﾞｼｯｸM-PRO" pitchFamily="50" charset="-128"/>
                <a:ea typeface="HG丸ｺﾞｼｯｸM-PRO" pitchFamily="50" charset="-128"/>
              </a:rPr>
              <a:t>ない</a:t>
            </a:r>
            <a:endParaRPr kumimoji="1" lang="ja-JP" altLang="en-US" sz="1600" dirty="0">
              <a:latin typeface="HG丸ｺﾞｼｯｸM-PRO" pitchFamily="50" charset="-128"/>
              <a:ea typeface="HG丸ｺﾞｼｯｸM-PRO" pitchFamily="50" charset="-128"/>
            </a:endParaRPr>
          </a:p>
          <a:p>
            <a:endParaRPr lang="ja-JP" altLang="en-US" sz="1600" dirty="0">
              <a:latin typeface="HG丸ｺﾞｼｯｸM-PRO" pitchFamily="50" charset="-128"/>
              <a:ea typeface="HG丸ｺﾞｼｯｸM-PRO" pitchFamily="50" charset="-128"/>
            </a:endParaRPr>
          </a:p>
          <a:p>
            <a:r>
              <a:rPr lang="ja-JP" altLang="en-US" sz="1600" dirty="0">
                <a:latin typeface="HG丸ｺﾞｼｯｸM-PRO" pitchFamily="50" charset="-128"/>
                <a:ea typeface="HG丸ｺﾞｼｯｸM-PRO" pitchFamily="50" charset="-128"/>
              </a:rPr>
              <a:t>　③　大人</a:t>
            </a:r>
            <a:r>
              <a:rPr lang="en-US" altLang="ja-JP" sz="1600" dirty="0">
                <a:latin typeface="HG丸ｺﾞｼｯｸM-PRO" pitchFamily="50" charset="-128"/>
                <a:ea typeface="HG丸ｺﾞｼｯｸM-PRO" pitchFamily="50" charset="-128"/>
              </a:rPr>
              <a:t>(</a:t>
            </a:r>
            <a:r>
              <a:rPr lang="ja-JP" altLang="en-US" sz="1600" dirty="0">
                <a:latin typeface="HG丸ｺﾞｼｯｸM-PRO" pitchFamily="50" charset="-128"/>
                <a:ea typeface="HG丸ｺﾞｼｯｸM-PRO" pitchFamily="50" charset="-128"/>
              </a:rPr>
              <a:t>成年年齢に達する</a:t>
            </a:r>
            <a:r>
              <a:rPr lang="en-US" altLang="ja-JP" sz="1600" dirty="0">
                <a:latin typeface="HG丸ｺﾞｼｯｸM-PRO" pitchFamily="50" charset="-128"/>
                <a:ea typeface="HG丸ｺﾞｼｯｸM-PRO" pitchFamily="50" charset="-128"/>
              </a:rPr>
              <a:t>)</a:t>
            </a:r>
            <a:r>
              <a:rPr lang="ja-JP" altLang="en-US" sz="1600" dirty="0">
                <a:latin typeface="HG丸ｺﾞｼｯｸM-PRO" pitchFamily="50" charset="-128"/>
                <a:ea typeface="HG丸ｺﾞｼｯｸM-PRO" pitchFamily="50" charset="-128"/>
              </a:rPr>
              <a:t>までは、未成年者契約の「</a:t>
            </a:r>
            <a:r>
              <a:rPr lang="ja-JP" altLang="en-US" sz="1600" dirty="0">
                <a:solidFill>
                  <a:srgbClr val="FF0000"/>
                </a:solidFill>
                <a:latin typeface="HG丸ｺﾞｼｯｸM-PRO" pitchFamily="50" charset="-128"/>
                <a:ea typeface="HG丸ｺﾞｼｯｸM-PRO" pitchFamily="50" charset="-128"/>
              </a:rPr>
              <a:t>取り消し</a:t>
            </a:r>
            <a:r>
              <a:rPr lang="ja-JP" altLang="en-US" sz="1600" dirty="0">
                <a:latin typeface="HG丸ｺﾞｼｯｸM-PRO" pitchFamily="50" charset="-128"/>
                <a:ea typeface="HG丸ｺﾞｼｯｸM-PRO" pitchFamily="50" charset="-128"/>
              </a:rPr>
              <a:t>」が出来るけれど、</a:t>
            </a:r>
          </a:p>
          <a:p>
            <a:r>
              <a:rPr kumimoji="1" lang="ja-JP" altLang="en-US" sz="1600" dirty="0">
                <a:latin typeface="HG丸ｺﾞｼｯｸM-PRO" pitchFamily="50" charset="-128"/>
                <a:ea typeface="HG丸ｺﾞｼｯｸM-PRO" pitchFamily="50" charset="-128"/>
              </a:rPr>
              <a:t>　　　</a:t>
            </a:r>
            <a:r>
              <a:rPr lang="ja-JP" altLang="en-US" sz="1600" dirty="0">
                <a:latin typeface="HG丸ｺﾞｼｯｸM-PRO" pitchFamily="50" charset="-128"/>
                <a:ea typeface="HG丸ｺﾞｼｯｸM-PRO" pitchFamily="50" charset="-128"/>
              </a:rPr>
              <a:t>大人になると、簡単には「</a:t>
            </a:r>
            <a:r>
              <a:rPr lang="ja-JP" altLang="en-US" sz="1600" dirty="0">
                <a:solidFill>
                  <a:srgbClr val="FF0000"/>
                </a:solidFill>
                <a:latin typeface="HG丸ｺﾞｼｯｸM-PRO" pitchFamily="50" charset="-128"/>
                <a:ea typeface="HG丸ｺﾞｼｯｸM-PRO" pitchFamily="50" charset="-128"/>
              </a:rPr>
              <a:t>やめられない</a:t>
            </a:r>
            <a:r>
              <a:rPr lang="ja-JP" altLang="en-US" sz="1600" dirty="0">
                <a:latin typeface="HG丸ｺﾞｼｯｸM-PRO" pitchFamily="50" charset="-128"/>
                <a:ea typeface="HG丸ｺﾞｼｯｸM-PRO" pitchFamily="50" charset="-128"/>
              </a:rPr>
              <a:t>」</a:t>
            </a:r>
          </a:p>
          <a:p>
            <a:endParaRPr kumimoji="1" lang="ja-JP" altLang="en-US" sz="1600" dirty="0">
              <a:latin typeface="HG丸ｺﾞｼｯｸM-PRO" pitchFamily="50" charset="-128"/>
              <a:ea typeface="HG丸ｺﾞｼｯｸM-PRO" pitchFamily="50" charset="-128"/>
            </a:endParaRPr>
          </a:p>
          <a:p>
            <a:r>
              <a:rPr kumimoji="1" lang="ja-JP" altLang="en-US" sz="1600" dirty="0">
                <a:latin typeface="HG丸ｺﾞｼｯｸM-PRO" pitchFamily="50" charset="-128"/>
                <a:ea typeface="HG丸ｺﾞｼｯｸM-PRO" pitchFamily="50" charset="-128"/>
              </a:rPr>
              <a:t>　④　ただし、販売方法によっては、「</a:t>
            </a:r>
            <a:r>
              <a:rPr kumimoji="1" lang="ja-JP" altLang="en-US" sz="1600" dirty="0">
                <a:solidFill>
                  <a:srgbClr val="FF0000"/>
                </a:solidFill>
                <a:latin typeface="HG丸ｺﾞｼｯｸM-PRO" pitchFamily="50" charset="-128"/>
                <a:ea typeface="HG丸ｺﾞｼｯｸM-PRO" pitchFamily="50" charset="-128"/>
              </a:rPr>
              <a:t>クーリング・オフ</a:t>
            </a:r>
            <a:r>
              <a:rPr kumimoji="1" lang="ja-JP" altLang="en-US" sz="1600" dirty="0">
                <a:latin typeface="HG丸ｺﾞｼｯｸM-PRO" pitchFamily="50" charset="-128"/>
                <a:ea typeface="HG丸ｺﾞｼｯｸM-PRO" pitchFamily="50" charset="-128"/>
              </a:rPr>
              <a:t>」という制度があって、</a:t>
            </a:r>
          </a:p>
          <a:p>
            <a:r>
              <a:rPr lang="ja-JP" altLang="en-US" sz="1600" dirty="0">
                <a:latin typeface="HG丸ｺﾞｼｯｸM-PRO" pitchFamily="50" charset="-128"/>
                <a:ea typeface="HG丸ｺﾞｼｯｸM-PRO" pitchFamily="50" charset="-128"/>
              </a:rPr>
              <a:t>　　　</a:t>
            </a:r>
            <a:r>
              <a:rPr kumimoji="1" lang="ja-JP" altLang="en-US" sz="1600" dirty="0">
                <a:latin typeface="HG丸ｺﾞｼｯｸM-PRO" pitchFamily="50" charset="-128"/>
                <a:ea typeface="HG丸ｺﾞｼｯｸM-PRO" pitchFamily="50" charset="-128"/>
              </a:rPr>
              <a:t>一定期間以内に、「</a:t>
            </a:r>
            <a:r>
              <a:rPr kumimoji="1" lang="ja-JP" altLang="en-US" sz="1600" dirty="0">
                <a:solidFill>
                  <a:srgbClr val="FF0000"/>
                </a:solidFill>
                <a:latin typeface="HG丸ｺﾞｼｯｸM-PRO" pitchFamily="50" charset="-128"/>
                <a:ea typeface="HG丸ｺﾞｼｯｸM-PRO" pitchFamily="50" charset="-128"/>
              </a:rPr>
              <a:t>文書</a:t>
            </a:r>
            <a:r>
              <a:rPr kumimoji="1" lang="ja-JP" altLang="en-US" sz="1600" dirty="0">
                <a:latin typeface="HG丸ｺﾞｼｯｸM-PRO" pitchFamily="50" charset="-128"/>
                <a:ea typeface="HG丸ｺﾞｼｯｸM-PRO" pitchFamily="50" charset="-128"/>
              </a:rPr>
              <a:t>」で申し出れば、無条件にやめられる</a:t>
            </a:r>
          </a:p>
          <a:p>
            <a:endParaRPr lang="ja-JP" altLang="en-US" sz="1600" dirty="0">
              <a:latin typeface="HG丸ｺﾞｼｯｸM-PRO" pitchFamily="50" charset="-128"/>
              <a:ea typeface="HG丸ｺﾞｼｯｸM-PRO" pitchFamily="50" charset="-128"/>
            </a:endParaRPr>
          </a:p>
          <a:p>
            <a:r>
              <a:rPr lang="ja-JP" altLang="en-US" sz="1600" dirty="0">
                <a:latin typeface="HG丸ｺﾞｼｯｸM-PRO" pitchFamily="50" charset="-128"/>
                <a:ea typeface="HG丸ｺﾞｼｯｸM-PRO" pitchFamily="50" charset="-128"/>
              </a:rPr>
              <a:t>　⑤　通信販売をする時には、申込の前に、「</a:t>
            </a:r>
            <a:r>
              <a:rPr lang="ja-JP" altLang="en-US" sz="1600" dirty="0">
                <a:solidFill>
                  <a:srgbClr val="FF0000"/>
                </a:solidFill>
                <a:latin typeface="HG丸ｺﾞｼｯｸM-PRO" pitchFamily="50" charset="-128"/>
                <a:ea typeface="HG丸ｺﾞｼｯｸM-PRO" pitchFamily="50" charset="-128"/>
              </a:rPr>
              <a:t>利用規約</a:t>
            </a:r>
            <a:r>
              <a:rPr lang="ja-JP" altLang="en-US" sz="1600" dirty="0">
                <a:latin typeface="HG丸ｺﾞｼｯｸM-PRO" pitchFamily="50" charset="-128"/>
                <a:ea typeface="HG丸ｺﾞｼｯｸM-PRO" pitchFamily="50" charset="-128"/>
              </a:rPr>
              <a:t>」「</a:t>
            </a:r>
            <a:r>
              <a:rPr lang="ja-JP" altLang="en-US" sz="1600" dirty="0">
                <a:solidFill>
                  <a:srgbClr val="FF0000"/>
                </a:solidFill>
                <a:latin typeface="HG丸ｺﾞｼｯｸM-PRO" pitchFamily="50" charset="-128"/>
                <a:ea typeface="HG丸ｺﾞｼｯｸM-PRO" pitchFamily="50" charset="-128"/>
              </a:rPr>
              <a:t>返品特約</a:t>
            </a:r>
            <a:r>
              <a:rPr lang="ja-JP" altLang="en-US" sz="1600" dirty="0">
                <a:latin typeface="HG丸ｺﾞｼｯｸM-PRO" pitchFamily="50" charset="-128"/>
                <a:ea typeface="HG丸ｺﾞｼｯｸM-PRO" pitchFamily="50" charset="-128"/>
              </a:rPr>
              <a:t>」をしっかり確認。</a:t>
            </a:r>
          </a:p>
          <a:p>
            <a:endParaRPr kumimoji="1" lang="ja-JP" altLang="en-US" sz="1600" dirty="0">
              <a:latin typeface="HG丸ｺﾞｼｯｸM-PRO" pitchFamily="50" charset="-128"/>
              <a:ea typeface="HG丸ｺﾞｼｯｸM-PRO" pitchFamily="50" charset="-128"/>
            </a:endParaRPr>
          </a:p>
          <a:p>
            <a:r>
              <a:rPr kumimoji="1" lang="ja-JP" altLang="en-US" sz="1600" dirty="0">
                <a:latin typeface="HG丸ｺﾞｼｯｸM-PRO" pitchFamily="50" charset="-128"/>
                <a:ea typeface="HG丸ｺﾞｼｯｸM-PRO" pitchFamily="50" charset="-128"/>
              </a:rPr>
              <a:t>　⑥　簡単に儲かる等の「</a:t>
            </a:r>
            <a:r>
              <a:rPr kumimoji="1" lang="ja-JP" altLang="en-US" sz="1600" dirty="0">
                <a:solidFill>
                  <a:srgbClr val="FF0000"/>
                </a:solidFill>
                <a:latin typeface="HG丸ｺﾞｼｯｸM-PRO" pitchFamily="50" charset="-128"/>
                <a:ea typeface="HG丸ｺﾞｼｯｸM-PRO" pitchFamily="50" charset="-128"/>
              </a:rPr>
              <a:t>うまい話</a:t>
            </a:r>
            <a:r>
              <a:rPr kumimoji="1" lang="ja-JP" altLang="en-US" sz="1600" dirty="0">
                <a:latin typeface="HG丸ｺﾞｼｯｸM-PRO" pitchFamily="50" charset="-128"/>
                <a:ea typeface="HG丸ｺﾞｼｯｸM-PRO" pitchFamily="50" charset="-128"/>
              </a:rPr>
              <a:t>」には注意しないとダメ。</a:t>
            </a:r>
          </a:p>
          <a:p>
            <a:endParaRPr lang="ja-JP" altLang="en-US" sz="1600" dirty="0">
              <a:latin typeface="HG丸ｺﾞｼｯｸM-PRO" pitchFamily="50" charset="-128"/>
              <a:ea typeface="HG丸ｺﾞｼｯｸM-PRO" pitchFamily="50" charset="-128"/>
            </a:endParaRPr>
          </a:p>
          <a:p>
            <a:r>
              <a:rPr lang="ja-JP" altLang="en-US" sz="1600" dirty="0">
                <a:latin typeface="HG丸ｺﾞｼｯｸM-PRO" pitchFamily="50" charset="-128"/>
                <a:ea typeface="HG丸ｺﾞｼｯｸM-PRO" pitchFamily="50" charset="-128"/>
              </a:rPr>
              <a:t>　⑦　困った時には、信頼できる人や消費生活センター「☎</a:t>
            </a:r>
            <a:r>
              <a:rPr lang="en-US" altLang="ja-JP" sz="1600" dirty="0">
                <a:solidFill>
                  <a:srgbClr val="FF0000"/>
                </a:solidFill>
                <a:latin typeface="HG丸ｺﾞｼｯｸM-PRO" pitchFamily="50" charset="-128"/>
                <a:ea typeface="HG丸ｺﾞｼｯｸM-PRO" pitchFamily="50" charset="-128"/>
              </a:rPr>
              <a:t>188</a:t>
            </a:r>
            <a:r>
              <a:rPr lang="ja-JP" altLang="en-US" sz="1600" dirty="0">
                <a:latin typeface="HG丸ｺﾞｼｯｸM-PRO" pitchFamily="50" charset="-128"/>
                <a:ea typeface="HG丸ｺﾞｼｯｸM-PRO" pitchFamily="50" charset="-128"/>
              </a:rPr>
              <a:t>」に相談しよう。</a:t>
            </a:r>
            <a:endParaRPr kumimoji="1" lang="ja-JP" altLang="en-US" sz="1600" dirty="0">
              <a:latin typeface="HG丸ｺﾞｼｯｸM-PRO" pitchFamily="50" charset="-128"/>
              <a:ea typeface="HG丸ｺﾞｼｯｸM-PRO" pitchFamily="50" charset="-128"/>
            </a:endParaRPr>
          </a:p>
        </p:txBody>
      </p:sp>
      <p:sp>
        <p:nvSpPr>
          <p:cNvPr id="5" name="テキスト ボックス 4"/>
          <p:cNvSpPr txBox="1"/>
          <p:nvPr/>
        </p:nvSpPr>
        <p:spPr>
          <a:xfrm rot="5400000">
            <a:off x="7762042" y="5495542"/>
            <a:ext cx="2167381" cy="338554"/>
          </a:xfrm>
          <a:prstGeom prst="rect">
            <a:avLst/>
          </a:prstGeom>
          <a:noFill/>
        </p:spPr>
        <p:txBody>
          <a:bodyPr wrap="square" rtlCol="0">
            <a:spAutoFit/>
          </a:bodyPr>
          <a:lstStyle/>
          <a:p>
            <a:r>
              <a:rPr lang="en-US" altLang="ja-JP" sz="1600" dirty="0">
                <a:solidFill>
                  <a:srgbClr val="C9C2D1">
                    <a:shade val="50000"/>
                    <a:satMod val="200000"/>
                  </a:srgbClr>
                </a:solidFill>
                <a:latin typeface="ＭＳ ゴシック" panose="020B0609070205080204" pitchFamily="49" charset="-128"/>
                <a:ea typeface="ＭＳ ゴシック" panose="020B0609070205080204" pitchFamily="49" charset="-128"/>
              </a:rPr>
              <a:t>©</a:t>
            </a:r>
            <a:r>
              <a:rPr lang="en-US" altLang="ja-JP" sz="1100" dirty="0">
                <a:solidFill>
                  <a:srgbClr val="C9C2D1">
                    <a:shade val="50000"/>
                    <a:satMod val="200000"/>
                  </a:srgbClr>
                </a:solidFill>
                <a:latin typeface="ＭＳ ゴシック" panose="020B0609070205080204" pitchFamily="49" charset="-128"/>
                <a:ea typeface="ＭＳ ゴシック" panose="020B0609070205080204" pitchFamily="49" charset="-128"/>
              </a:rPr>
              <a:t>2020</a:t>
            </a:r>
            <a:r>
              <a:rPr lang="ja-JP" altLang="en-US" sz="1100" dirty="0">
                <a:solidFill>
                  <a:srgbClr val="C9C2D1">
                    <a:shade val="50000"/>
                    <a:satMod val="200000"/>
                  </a:srgbClr>
                </a:solidFill>
                <a:latin typeface="ＭＳ ゴシック" panose="020B0609070205080204" pitchFamily="49" charset="-128"/>
                <a:ea typeface="ＭＳ ゴシック" panose="020B0609070205080204" pitchFamily="49" charset="-128"/>
              </a:rPr>
              <a:t>滋賀県消費生活センター</a:t>
            </a:r>
          </a:p>
        </p:txBody>
      </p:sp>
    </p:spTree>
    <p:extLst>
      <p:ext uri="{BB962C8B-B14F-4D97-AF65-F5344CB8AC3E}">
        <p14:creationId xmlns:p14="http://schemas.microsoft.com/office/powerpoint/2010/main" val="39332635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01930" y="1373948"/>
            <a:ext cx="6726360" cy="830916"/>
          </a:xfrm>
          <a:prstGeom prst="rect">
            <a:avLst/>
          </a:prstGeom>
        </p:spPr>
        <p:txBody>
          <a:bodyPr wrap="none" lIns="91360" tIns="45680" rIns="91360" bIns="45680">
            <a:spAutoFit/>
          </a:bodyPr>
          <a:lstStyle/>
          <a:p>
            <a:pPr defTabSz="913593" eaLnBrk="0" fontAlgn="base" hangingPunct="0">
              <a:spcBef>
                <a:spcPct val="0"/>
              </a:spcBef>
              <a:spcAft>
                <a:spcPct val="0"/>
              </a:spcAft>
            </a:pPr>
            <a:r>
              <a:rPr lang="ja-JP" altLang="en-US" sz="4800" dirty="0">
                <a:solidFill>
                  <a:srgbClr val="FF0000"/>
                </a:solidFill>
                <a:latin typeface="HGP創英角ﾎﾟｯﾌﾟ体" panose="040B0A00000000000000" pitchFamily="50" charset="-128"/>
                <a:ea typeface="HGP創英角ﾎﾟｯﾌﾟ体" panose="040B0A00000000000000" pitchFamily="50" charset="-128"/>
              </a:rPr>
              <a:t>滋賀県消費生活センター</a:t>
            </a:r>
            <a:endParaRPr lang="ja-JP" altLang="en-US" sz="4800" dirty="0">
              <a:solidFill>
                <a:srgbClr val="FF0000"/>
              </a:solidFill>
              <a:latin typeface="Arial" pitchFamily="34" charset="0"/>
            </a:endParaRPr>
          </a:p>
        </p:txBody>
      </p:sp>
      <p:sp>
        <p:nvSpPr>
          <p:cNvPr id="3" name="正方形/長方形 2"/>
          <p:cNvSpPr/>
          <p:nvPr/>
        </p:nvSpPr>
        <p:spPr>
          <a:xfrm>
            <a:off x="662955" y="2204864"/>
            <a:ext cx="7758608" cy="2478483"/>
          </a:xfrm>
          <a:prstGeom prst="rect">
            <a:avLst/>
          </a:prstGeom>
        </p:spPr>
        <p:txBody>
          <a:bodyPr wrap="square" lIns="91360" tIns="45680" rIns="91360" bIns="45680">
            <a:spAutoFit/>
          </a:bodyPr>
          <a:lstStyle/>
          <a:p>
            <a:pPr defTabSz="913593" eaLnBrk="0" fontAlgn="base" hangingPunct="0">
              <a:lnSpc>
                <a:spcPts val="4795"/>
              </a:lnSpc>
              <a:spcBef>
                <a:spcPct val="0"/>
              </a:spcBef>
              <a:spcAft>
                <a:spcPct val="0"/>
              </a:spcAft>
              <a:defRPr/>
            </a:pPr>
            <a:r>
              <a:rPr lang="ja-JP" altLang="en-US" sz="3600" dirty="0">
                <a:solidFill>
                  <a:prstClr val="black"/>
                </a:solidFill>
                <a:latin typeface="HGPｺﾞｼｯｸE" pitchFamily="50" charset="-128"/>
                <a:ea typeface="HGPｺﾞｼｯｸE" pitchFamily="50" charset="-128"/>
              </a:rPr>
              <a:t>電 話：０７４９ー２３ー０９９９</a:t>
            </a:r>
            <a:endParaRPr lang="en-US" altLang="ja-JP" sz="3600" dirty="0">
              <a:solidFill>
                <a:prstClr val="black"/>
              </a:solidFill>
              <a:latin typeface="HGPｺﾞｼｯｸE" pitchFamily="50" charset="-128"/>
              <a:ea typeface="HGPｺﾞｼｯｸE" pitchFamily="50" charset="-128"/>
            </a:endParaRPr>
          </a:p>
          <a:p>
            <a:pPr defTabSz="913593" eaLnBrk="0" fontAlgn="base" hangingPunct="0">
              <a:lnSpc>
                <a:spcPts val="4795"/>
              </a:lnSpc>
              <a:spcBef>
                <a:spcPct val="0"/>
              </a:spcBef>
              <a:spcAft>
                <a:spcPct val="0"/>
              </a:spcAft>
              <a:defRPr/>
            </a:pPr>
            <a:r>
              <a:rPr lang="en-US" altLang="ja-JP" sz="3600" dirty="0">
                <a:solidFill>
                  <a:prstClr val="black"/>
                </a:solidFill>
                <a:latin typeface="HGPｺﾞｼｯｸE" pitchFamily="50" charset="-128"/>
                <a:ea typeface="HGPｺﾞｼｯｸE" pitchFamily="50" charset="-128"/>
              </a:rPr>
              <a:t>FAX</a:t>
            </a:r>
            <a:r>
              <a:rPr lang="ja-JP" altLang="en-US" sz="3600" dirty="0">
                <a:solidFill>
                  <a:prstClr val="black"/>
                </a:solidFill>
                <a:latin typeface="HGPｺﾞｼｯｸE" pitchFamily="50" charset="-128"/>
                <a:ea typeface="HGPｺﾞｼｯｸE" pitchFamily="50" charset="-128"/>
              </a:rPr>
              <a:t> ：０７４９－２３－９０３０</a:t>
            </a:r>
            <a:endParaRPr lang="en-US" altLang="ja-JP" sz="3600" dirty="0">
              <a:solidFill>
                <a:prstClr val="black"/>
              </a:solidFill>
              <a:latin typeface="HGPｺﾞｼｯｸE" pitchFamily="50" charset="-128"/>
              <a:ea typeface="HGPｺﾞｼｯｸE" pitchFamily="50" charset="-128"/>
            </a:endParaRPr>
          </a:p>
          <a:p>
            <a:pPr defTabSz="913593" eaLnBrk="0" fontAlgn="base" hangingPunct="0">
              <a:lnSpc>
                <a:spcPts val="4795"/>
              </a:lnSpc>
              <a:spcBef>
                <a:spcPct val="0"/>
              </a:spcBef>
              <a:spcAft>
                <a:spcPct val="0"/>
              </a:spcAft>
              <a:defRPr/>
            </a:pPr>
            <a:r>
              <a:rPr lang="ja-JP" altLang="en-US" sz="3600" dirty="0">
                <a:solidFill>
                  <a:prstClr val="black"/>
                </a:solidFill>
                <a:latin typeface="HGPｺﾞｼｯｸE" pitchFamily="50" charset="-128"/>
                <a:ea typeface="HGPｺﾞｼｯｸE" pitchFamily="50" charset="-128"/>
              </a:rPr>
              <a:t>相談時間：午前９時１５分～午後４時</a:t>
            </a:r>
            <a:endParaRPr lang="en-US" altLang="ja-JP" sz="3600" dirty="0">
              <a:solidFill>
                <a:prstClr val="black"/>
              </a:solidFill>
              <a:latin typeface="HGPｺﾞｼｯｸE" pitchFamily="50" charset="-128"/>
              <a:ea typeface="HGPｺﾞｼｯｸE" pitchFamily="50" charset="-128"/>
            </a:endParaRPr>
          </a:p>
          <a:p>
            <a:pPr defTabSz="913593" eaLnBrk="0" fontAlgn="base" hangingPunct="0">
              <a:lnSpc>
                <a:spcPts val="4795"/>
              </a:lnSpc>
              <a:spcBef>
                <a:spcPct val="0"/>
              </a:spcBef>
              <a:spcAft>
                <a:spcPct val="0"/>
              </a:spcAft>
              <a:defRPr/>
            </a:pPr>
            <a:r>
              <a:rPr lang="ja-JP" altLang="en-US" sz="3600">
                <a:solidFill>
                  <a:prstClr val="black"/>
                </a:solidFill>
                <a:latin typeface="HGPｺﾞｼｯｸE" pitchFamily="50" charset="-128"/>
                <a:ea typeface="HGPｺﾞｼｯｸE" pitchFamily="50" charset="-128"/>
              </a:rPr>
              <a:t>　　　　　　</a:t>
            </a:r>
            <a:r>
              <a:rPr lang="ja-JP" altLang="en-US" sz="3200">
                <a:solidFill>
                  <a:prstClr val="black"/>
                </a:solidFill>
                <a:latin typeface="HGPｺﾞｼｯｸE" pitchFamily="50" charset="-128"/>
                <a:ea typeface="HGPｺﾞｼｯｸE" pitchFamily="50" charset="-128"/>
              </a:rPr>
              <a:t>月～金曜日</a:t>
            </a:r>
            <a:r>
              <a:rPr lang="ja-JP" altLang="en-US" sz="2800">
                <a:solidFill>
                  <a:prstClr val="black"/>
                </a:solidFill>
                <a:latin typeface="HGPｺﾞｼｯｸE" pitchFamily="50" charset="-128"/>
                <a:ea typeface="HGPｺﾞｼｯｸE" pitchFamily="50" charset="-128"/>
              </a:rPr>
              <a:t>（祝日</a:t>
            </a:r>
            <a:r>
              <a:rPr lang="ja-JP" altLang="en-US" sz="2800" dirty="0">
                <a:solidFill>
                  <a:prstClr val="black"/>
                </a:solidFill>
                <a:latin typeface="HGPｺﾞｼｯｸE" pitchFamily="50" charset="-128"/>
                <a:ea typeface="HGPｺﾞｼｯｸE" pitchFamily="50" charset="-128"/>
              </a:rPr>
              <a:t>・年末年始は除く）</a:t>
            </a:r>
          </a:p>
        </p:txBody>
      </p:sp>
      <p:sp>
        <p:nvSpPr>
          <p:cNvPr id="16" name="正方形/長方形 15"/>
          <p:cNvSpPr/>
          <p:nvPr/>
        </p:nvSpPr>
        <p:spPr>
          <a:xfrm>
            <a:off x="236681" y="5046279"/>
            <a:ext cx="6963604" cy="830916"/>
          </a:xfrm>
          <a:prstGeom prst="rect">
            <a:avLst/>
          </a:prstGeom>
        </p:spPr>
        <p:txBody>
          <a:bodyPr wrap="none" lIns="91360" tIns="45680" rIns="91360" bIns="45680">
            <a:spAutoFit/>
          </a:bodyPr>
          <a:lstStyle/>
          <a:p>
            <a:pPr defTabSz="913593" eaLnBrk="0" fontAlgn="base" hangingPunct="0">
              <a:spcBef>
                <a:spcPct val="0"/>
              </a:spcBef>
              <a:spcAft>
                <a:spcPct val="0"/>
              </a:spcAft>
            </a:pPr>
            <a:r>
              <a:rPr lang="ja-JP" altLang="en-US" sz="2400" dirty="0">
                <a:solidFill>
                  <a:srgbClr val="1F497D"/>
                </a:solidFill>
                <a:latin typeface="HGP創英角ﾎﾟｯﾌﾟ体" panose="040B0A00000000000000" pitchFamily="50" charset="-128"/>
                <a:ea typeface="HGP創英角ﾎﾟｯﾌﾟ体" panose="040B0A00000000000000" pitchFamily="50" charset="-128"/>
              </a:rPr>
              <a:t>もういちど・・・</a:t>
            </a:r>
            <a:r>
              <a:rPr lang="ja-JP" altLang="en-US" sz="4800" dirty="0">
                <a:solidFill>
                  <a:srgbClr val="FF0000"/>
                </a:solidFill>
                <a:latin typeface="HGP創英角ﾎﾟｯﾌﾟ体" panose="040B0A00000000000000" pitchFamily="50" charset="-128"/>
                <a:ea typeface="HGP創英角ﾎﾟｯﾌﾟ体" panose="040B0A00000000000000" pitchFamily="50" charset="-128"/>
              </a:rPr>
              <a:t>消費者ホットライン</a:t>
            </a:r>
            <a:endParaRPr lang="ja-JP" altLang="en-US" sz="4800" dirty="0">
              <a:solidFill>
                <a:srgbClr val="FF0000"/>
              </a:solidFill>
              <a:latin typeface="Arial" pitchFamily="34" charset="0"/>
            </a:endParaRPr>
          </a:p>
        </p:txBody>
      </p:sp>
      <p:sp>
        <p:nvSpPr>
          <p:cNvPr id="7" name="正方形/長方形 6"/>
          <p:cNvSpPr/>
          <p:nvPr/>
        </p:nvSpPr>
        <p:spPr>
          <a:xfrm>
            <a:off x="973689" y="5877273"/>
            <a:ext cx="7755488" cy="646250"/>
          </a:xfrm>
          <a:prstGeom prst="rect">
            <a:avLst/>
          </a:prstGeom>
        </p:spPr>
        <p:txBody>
          <a:bodyPr wrap="none" lIns="91360" tIns="45680" rIns="91360" bIns="45680">
            <a:spAutoFit/>
          </a:bodyPr>
          <a:lstStyle/>
          <a:p>
            <a:pPr defTabSz="913593" eaLnBrk="0" fontAlgn="base" hangingPunct="0">
              <a:spcBef>
                <a:spcPct val="0"/>
              </a:spcBef>
              <a:spcAft>
                <a:spcPct val="0"/>
              </a:spcAft>
            </a:pPr>
            <a:r>
              <a:rPr lang="ja-JP" altLang="en-US" sz="3600" dirty="0">
                <a:solidFill>
                  <a:prstClr val="black"/>
                </a:solidFill>
                <a:latin typeface="HGP創英角ﾎﾟｯﾌﾟ体" panose="040B0A00000000000000" pitchFamily="50" charset="-128"/>
                <a:ea typeface="HGP創英角ﾎﾟｯﾌﾟ体" panose="040B0A00000000000000" pitchFamily="50" charset="-128"/>
              </a:rPr>
              <a:t>☎１８８  </a:t>
            </a:r>
            <a:r>
              <a:rPr lang="ja-JP" altLang="en-US" sz="3000" dirty="0">
                <a:solidFill>
                  <a:prstClr val="black"/>
                </a:solidFill>
                <a:latin typeface="HGPｺﾞｼｯｸE" pitchFamily="50" charset="-128"/>
                <a:ea typeface="HGPｺﾞｼｯｸE" pitchFamily="50" charset="-128"/>
              </a:rPr>
              <a:t>（お住まいのセンターに繋がります）</a:t>
            </a:r>
          </a:p>
        </p:txBody>
      </p:sp>
      <p:pic>
        <p:nvPicPr>
          <p:cNvPr id="17" name="Picture 2" descr="C:\Users\SHOHISOUDAN\Desktop\キャッフィー\tel-1.gif"/>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937378" y="1556792"/>
            <a:ext cx="2067666" cy="1737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正方形/長方形 7"/>
          <p:cNvSpPr/>
          <p:nvPr/>
        </p:nvSpPr>
        <p:spPr>
          <a:xfrm>
            <a:off x="-1736" y="0"/>
            <a:ext cx="9144000" cy="1014211"/>
          </a:xfrm>
          <a:prstGeom prst="rect">
            <a:avLst/>
          </a:prstGeom>
          <a:solidFill>
            <a:srgbClr val="00B050"/>
          </a:solidFill>
          <a:ln w="25400" cap="flat" cmpd="sng" algn="ctr">
            <a:noFill/>
            <a:prstDash val="solid"/>
          </a:ln>
          <a:effectLst/>
        </p:spPr>
        <p:txBody>
          <a:bodyPr lIns="91360" tIns="45680" rIns="91360" bIns="45680" rtlCol="0" anchor="ctr"/>
          <a:lstStyle/>
          <a:p>
            <a:pPr algn="ctr" defTabSz="913593">
              <a:defRPr/>
            </a:pPr>
            <a:r>
              <a:rPr kumimoji="0" lang="ja-JP" altLang="en-US" kern="0" dirty="0">
                <a:solidFill>
                  <a:prstClr val="white"/>
                </a:solidFill>
              </a:rPr>
              <a:t>　</a:t>
            </a:r>
          </a:p>
          <a:p>
            <a:pPr algn="ctr" defTabSz="913593">
              <a:defRPr/>
            </a:pPr>
            <a:endParaRPr kumimoji="0" lang="ja-JP" altLang="en-US" kern="0" dirty="0">
              <a:solidFill>
                <a:prstClr val="white"/>
              </a:solidFill>
            </a:endParaRPr>
          </a:p>
        </p:txBody>
      </p:sp>
      <p:sp>
        <p:nvSpPr>
          <p:cNvPr id="9" name="正方形/長方形 8"/>
          <p:cNvSpPr/>
          <p:nvPr/>
        </p:nvSpPr>
        <p:spPr>
          <a:xfrm>
            <a:off x="-1736" y="153202"/>
            <a:ext cx="9144000" cy="707805"/>
          </a:xfrm>
          <a:prstGeom prst="rect">
            <a:avLst/>
          </a:prstGeom>
          <a:noFill/>
          <a:ln w="57150">
            <a:noFill/>
          </a:ln>
        </p:spPr>
        <p:txBody>
          <a:bodyPr wrap="square" lIns="91360" tIns="45680" rIns="91360" bIns="45680">
            <a:spAutoFit/>
          </a:bodyPr>
          <a:lstStyle/>
          <a:p>
            <a:pPr defTabSz="913593"/>
            <a:r>
              <a:rPr lang="ja-JP" altLang="en-US" sz="3600" dirty="0">
                <a:solidFill>
                  <a:prstClr val="white"/>
                </a:solidFill>
                <a:latin typeface="HGSｺﾞｼｯｸE" pitchFamily="50" charset="-128"/>
                <a:ea typeface="HGSｺﾞｼｯｸE" pitchFamily="50" charset="-128"/>
                <a:cs typeface="メイリオ" panose="020B0604030504040204" pitchFamily="50" charset="-128"/>
              </a:rPr>
              <a:t>★トラブルにあった時には</a:t>
            </a:r>
            <a:r>
              <a:rPr lang="en-US" altLang="ja-JP" sz="3600" dirty="0">
                <a:solidFill>
                  <a:prstClr val="white"/>
                </a:solidFill>
                <a:latin typeface="HGSｺﾞｼｯｸE" pitchFamily="50" charset="-128"/>
                <a:ea typeface="HGSｺﾞｼｯｸE" pitchFamily="50" charset="-128"/>
                <a:cs typeface="メイリオ" panose="020B0604030504040204" pitchFamily="50" charset="-128"/>
              </a:rPr>
              <a:t>…</a:t>
            </a:r>
            <a:r>
              <a:rPr lang="ja-JP" altLang="en-US" sz="4000" dirty="0">
                <a:solidFill>
                  <a:prstClr val="white"/>
                </a:solidFill>
                <a:latin typeface="HGSｺﾞｼｯｸE" pitchFamily="50" charset="-128"/>
                <a:ea typeface="HGSｺﾞｼｯｸE" pitchFamily="50" charset="-128"/>
                <a:cs typeface="メイリオ" panose="020B0604030504040204" pitchFamily="50" charset="-128"/>
              </a:rPr>
              <a:t>　</a:t>
            </a:r>
            <a:endParaRPr lang="en-US" altLang="ja-JP" sz="4000" dirty="0">
              <a:solidFill>
                <a:prstClr val="white"/>
              </a:solidFill>
              <a:latin typeface="HGSｺﾞｼｯｸE" pitchFamily="50" charset="-128"/>
              <a:ea typeface="HGSｺﾞｼｯｸE" pitchFamily="50" charset="-128"/>
              <a:cs typeface="メイリオ" panose="020B0604030504040204" pitchFamily="50" charset="-128"/>
            </a:endParaRPr>
          </a:p>
        </p:txBody>
      </p:sp>
      <p:sp>
        <p:nvSpPr>
          <p:cNvPr id="10" name="テキスト ボックス 9"/>
          <p:cNvSpPr txBox="1"/>
          <p:nvPr/>
        </p:nvSpPr>
        <p:spPr>
          <a:xfrm>
            <a:off x="6561796" y="6504747"/>
            <a:ext cx="2167381" cy="338554"/>
          </a:xfrm>
          <a:prstGeom prst="rect">
            <a:avLst/>
          </a:prstGeom>
          <a:noFill/>
        </p:spPr>
        <p:txBody>
          <a:bodyPr wrap="square" rtlCol="0">
            <a:spAutoFit/>
          </a:bodyPr>
          <a:lstStyle/>
          <a:p>
            <a:r>
              <a:rPr lang="en-US" altLang="ja-JP" sz="1600" dirty="0">
                <a:solidFill>
                  <a:srgbClr val="C9C2D1">
                    <a:shade val="50000"/>
                    <a:satMod val="200000"/>
                  </a:srgbClr>
                </a:solidFill>
                <a:latin typeface="ＭＳ ゴシック" panose="020B0609070205080204" pitchFamily="49" charset="-128"/>
                <a:ea typeface="ＭＳ ゴシック" panose="020B0609070205080204" pitchFamily="49" charset="-128"/>
              </a:rPr>
              <a:t>©</a:t>
            </a:r>
            <a:r>
              <a:rPr lang="en-US" altLang="ja-JP" sz="1100" dirty="0">
                <a:solidFill>
                  <a:srgbClr val="C9C2D1">
                    <a:shade val="50000"/>
                    <a:satMod val="200000"/>
                  </a:srgbClr>
                </a:solidFill>
                <a:latin typeface="ＭＳ ゴシック" panose="020B0609070205080204" pitchFamily="49" charset="-128"/>
                <a:ea typeface="ＭＳ ゴシック" panose="020B0609070205080204" pitchFamily="49" charset="-128"/>
              </a:rPr>
              <a:t>2020</a:t>
            </a:r>
            <a:r>
              <a:rPr lang="ja-JP" altLang="en-US" sz="1100" dirty="0">
                <a:solidFill>
                  <a:srgbClr val="C9C2D1">
                    <a:shade val="50000"/>
                    <a:satMod val="200000"/>
                  </a:srgbClr>
                </a:solidFill>
                <a:latin typeface="ＭＳ ゴシック" panose="020B0609070205080204" pitchFamily="49" charset="-128"/>
                <a:ea typeface="ＭＳ ゴシック" panose="020B0609070205080204" pitchFamily="49" charset="-128"/>
              </a:rPr>
              <a:t>滋賀県消費生活センター</a:t>
            </a:r>
          </a:p>
        </p:txBody>
      </p:sp>
    </p:spTree>
    <p:extLst>
      <p:ext uri="{BB962C8B-B14F-4D97-AF65-F5344CB8AC3E}">
        <p14:creationId xmlns:p14="http://schemas.microsoft.com/office/powerpoint/2010/main" val="3900707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2689"/>
            <a:ext cx="9144000" cy="4903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2400" dirty="0">
                <a:solidFill>
                  <a:prstClr val="black"/>
                </a:solidFill>
                <a:latin typeface="HGPｺﾞｼｯｸE" panose="020B0900000000000000" pitchFamily="50" charset="-128"/>
                <a:ea typeface="HGPｺﾞｼｯｸE" panose="020B0900000000000000" pitchFamily="50" charset="-128"/>
              </a:rPr>
              <a:t>★自分をチェックしてみよう</a:t>
            </a:r>
            <a:r>
              <a:rPr lang="en-US" altLang="ja-JP" sz="2400" dirty="0">
                <a:solidFill>
                  <a:prstClr val="black"/>
                </a:solidFill>
                <a:latin typeface="HGPｺﾞｼｯｸE" panose="020B0900000000000000" pitchFamily="50" charset="-128"/>
                <a:ea typeface="HGPｺﾞｼｯｸE" panose="020B0900000000000000" pitchFamily="50" charset="-128"/>
              </a:rPr>
              <a:t>!</a:t>
            </a:r>
            <a:r>
              <a:rPr lang="ja-JP" altLang="en-US" sz="2400" dirty="0">
                <a:solidFill>
                  <a:prstClr val="black"/>
                </a:solidFill>
                <a:latin typeface="HGPｺﾞｼｯｸE" panose="020B0900000000000000" pitchFamily="50" charset="-128"/>
                <a:ea typeface="HGPｺﾞｼｯｸE" panose="020B0900000000000000" pitchFamily="50" charset="-128"/>
              </a:rPr>
              <a:t>②</a:t>
            </a:r>
            <a:endParaRPr lang="en-US" altLang="ja-JP" sz="2400" dirty="0">
              <a:solidFill>
                <a:prstClr val="black"/>
              </a:solidFill>
              <a:latin typeface="HGPｺﾞｼｯｸE" panose="020B0900000000000000" pitchFamily="50" charset="-128"/>
              <a:ea typeface="HGPｺﾞｼｯｸE" panose="020B0900000000000000" pitchFamily="50" charset="-128"/>
            </a:endParaRPr>
          </a:p>
        </p:txBody>
      </p:sp>
      <p:sp>
        <p:nvSpPr>
          <p:cNvPr id="2" name="角丸四角形 1"/>
          <p:cNvSpPr/>
          <p:nvPr/>
        </p:nvSpPr>
        <p:spPr>
          <a:xfrm>
            <a:off x="4211960" y="49849"/>
            <a:ext cx="3672408" cy="396044"/>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prstClr val="black"/>
                </a:solidFill>
              </a:rPr>
              <a:t>  イエス　　ノー　当てはまるものに○を</a:t>
            </a:r>
          </a:p>
        </p:txBody>
      </p:sp>
      <p:graphicFrame>
        <p:nvGraphicFramePr>
          <p:cNvPr id="3" name="表 2"/>
          <p:cNvGraphicFramePr>
            <a:graphicFrameLocks noGrp="1"/>
          </p:cNvGraphicFramePr>
          <p:nvPr>
            <p:extLst>
              <p:ext uri="{D42A27DB-BD31-4B8C-83A1-F6EECF244321}">
                <p14:modId xmlns:p14="http://schemas.microsoft.com/office/powerpoint/2010/main" val="256848255"/>
              </p:ext>
            </p:extLst>
          </p:nvPr>
        </p:nvGraphicFramePr>
        <p:xfrm>
          <a:off x="323528" y="1268760"/>
          <a:ext cx="8496944" cy="1834520"/>
        </p:xfrm>
        <a:graphic>
          <a:graphicData uri="http://schemas.openxmlformats.org/drawingml/2006/table">
            <a:tbl>
              <a:tblPr firstRow="1" bandRow="1">
                <a:tableStyleId>{D27102A9-8310-4765-A935-A1911B00CA55}</a:tableStyleId>
              </a:tblPr>
              <a:tblGrid>
                <a:gridCol w="6768752">
                  <a:extLst>
                    <a:ext uri="{9D8B030D-6E8A-4147-A177-3AD203B41FA5}">
                      <a16:colId xmlns:a16="http://schemas.microsoft.com/office/drawing/2014/main" val="20000"/>
                    </a:ext>
                  </a:extLst>
                </a:gridCol>
                <a:gridCol w="1728192">
                  <a:extLst>
                    <a:ext uri="{9D8B030D-6E8A-4147-A177-3AD203B41FA5}">
                      <a16:colId xmlns:a16="http://schemas.microsoft.com/office/drawing/2014/main" val="20001"/>
                    </a:ext>
                  </a:extLst>
                </a:gridCol>
              </a:tblGrid>
              <a:tr h="288032">
                <a:tc>
                  <a:txBody>
                    <a:bodyPr/>
                    <a:lstStyle/>
                    <a:p>
                      <a:r>
                        <a:rPr kumimoji="1" lang="en-US" altLang="ja-JP" b="0" dirty="0"/>
                        <a:t>1.</a:t>
                      </a:r>
                      <a:r>
                        <a:rPr kumimoji="1" lang="ja-JP" altLang="en-US" b="0" dirty="0"/>
                        <a:t>容姿（ようし）や能力に関するコンプレックスを持っている</a:t>
                      </a:r>
                    </a:p>
                  </a:txBody>
                  <a:tcPr>
                    <a:lnR w="12700" cap="flat" cmpd="sng" algn="ctr">
                      <a:solidFill>
                        <a:schemeClr val="accent4"/>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a:txBody>
                    <a:bodyPr/>
                    <a:lstStyle/>
                    <a:p>
                      <a:r>
                        <a:rPr kumimoji="1" lang="ja-JP" altLang="en-US" b="0" dirty="0"/>
                        <a:t>イエス　　ノー</a:t>
                      </a:r>
                    </a:p>
                  </a:txBody>
                  <a:tcPr>
                    <a:lnL w="12700" cap="flat" cmpd="sng" algn="ctr">
                      <a:solidFill>
                        <a:schemeClr val="accent4"/>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282312">
                <a:tc>
                  <a:txBody>
                    <a:bodyPr/>
                    <a:lstStyle/>
                    <a:p>
                      <a:r>
                        <a:rPr kumimoji="1" lang="en-US" altLang="ja-JP" dirty="0"/>
                        <a:t>2.</a:t>
                      </a:r>
                      <a:r>
                        <a:rPr kumimoji="1" lang="ja-JP" altLang="en-US" dirty="0"/>
                        <a:t>誰かを見返したい</a:t>
                      </a:r>
                      <a:r>
                        <a:rPr kumimoji="1" lang="en-US" altLang="ja-JP" dirty="0"/>
                        <a:t>(</a:t>
                      </a:r>
                      <a:r>
                        <a:rPr kumimoji="1" lang="ja-JP" altLang="en-US" dirty="0"/>
                        <a:t>評価されたい</a:t>
                      </a:r>
                      <a:r>
                        <a:rPr kumimoji="1" lang="en-US" altLang="ja-JP" dirty="0"/>
                        <a:t>)</a:t>
                      </a:r>
                      <a:r>
                        <a:rPr kumimoji="1" lang="ja-JP" altLang="en-US" dirty="0"/>
                        <a:t>と思っている</a:t>
                      </a:r>
                    </a:p>
                  </a:txBody>
                  <a:tcPr>
                    <a:lnR w="12700" cap="flat" cmpd="sng" algn="ctr">
                      <a:solidFill>
                        <a:schemeClr val="accent4"/>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a:txBody>
                    <a:bodyPr/>
                    <a:lstStyle/>
                    <a:p>
                      <a:pPr marL="0" marR="0" lvl="0" indent="0" algn="l" defTabSz="91407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n-lt"/>
                          <a:ea typeface="+mn-ea"/>
                          <a:cs typeface="+mn-cs"/>
                        </a:rPr>
                        <a:t>イエス　　ノー</a:t>
                      </a:r>
                    </a:p>
                  </a:txBody>
                  <a:tcPr>
                    <a:lnL w="12700" cap="flat" cmpd="sng" algn="ctr">
                      <a:solidFill>
                        <a:schemeClr val="accent4"/>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1"/>
                  </a:ext>
                </a:extLst>
              </a:tr>
              <a:tr h="276592">
                <a:tc>
                  <a:txBody>
                    <a:bodyPr/>
                    <a:lstStyle/>
                    <a:p>
                      <a:r>
                        <a:rPr kumimoji="1" lang="en-US" altLang="ja-JP" dirty="0"/>
                        <a:t>3.</a:t>
                      </a:r>
                      <a:r>
                        <a:rPr kumimoji="1" lang="ja-JP" altLang="en-US" dirty="0"/>
                        <a:t>お金に困っている</a:t>
                      </a:r>
                    </a:p>
                  </a:txBody>
                  <a:tcPr>
                    <a:lnR w="12700" cap="flat" cmpd="sng" algn="ctr">
                      <a:solidFill>
                        <a:schemeClr val="accent4"/>
                      </a:solidFill>
                      <a:prstDash val="solid"/>
                      <a:round/>
                      <a:headEnd type="none" w="med" len="med"/>
                      <a:tailEnd type="none" w="med" len="med"/>
                    </a:lnR>
                  </a:tcPr>
                </a:tc>
                <a:tc>
                  <a:txBody>
                    <a:bodyPr/>
                    <a:lstStyle/>
                    <a:p>
                      <a:pPr marL="0" marR="0" lvl="0" indent="0" algn="l" defTabSz="91407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n-lt"/>
                          <a:ea typeface="+mn-ea"/>
                          <a:cs typeface="+mn-cs"/>
                        </a:rPr>
                        <a:t>イエス　　ノー</a:t>
                      </a:r>
                    </a:p>
                  </a:txBody>
                  <a:tcP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10002"/>
                  </a:ext>
                </a:extLst>
              </a:tr>
              <a:tr h="270872">
                <a:tc>
                  <a:txBody>
                    <a:bodyPr/>
                    <a:lstStyle/>
                    <a:p>
                      <a:r>
                        <a:rPr kumimoji="1" lang="en-US" altLang="ja-JP" dirty="0"/>
                        <a:t>4.</a:t>
                      </a:r>
                      <a:r>
                        <a:rPr kumimoji="1" lang="ja-JP" altLang="en-US" dirty="0"/>
                        <a:t>人間関係</a:t>
                      </a:r>
                      <a:r>
                        <a:rPr kumimoji="1" lang="en-US" altLang="ja-JP" dirty="0"/>
                        <a:t>(</a:t>
                      </a:r>
                      <a:r>
                        <a:rPr kumimoji="1" lang="ja-JP" altLang="en-US" dirty="0"/>
                        <a:t>友人・恋人・家族など</a:t>
                      </a:r>
                      <a:r>
                        <a:rPr kumimoji="1" lang="en-US" altLang="ja-JP" dirty="0"/>
                        <a:t>)</a:t>
                      </a:r>
                      <a:r>
                        <a:rPr kumimoji="1" lang="ja-JP" altLang="en-US" dirty="0"/>
                        <a:t>に悩んでいるか</a:t>
                      </a:r>
                    </a:p>
                  </a:txBody>
                  <a:tcPr>
                    <a:lnR w="12700" cap="flat" cmpd="sng" algn="ctr">
                      <a:solidFill>
                        <a:schemeClr val="accent4"/>
                      </a:solidFill>
                      <a:prstDash val="solid"/>
                      <a:round/>
                      <a:headEnd type="none" w="med" len="med"/>
                      <a:tailEnd type="none" w="med" len="med"/>
                    </a:lnR>
                  </a:tcPr>
                </a:tc>
                <a:tc>
                  <a:txBody>
                    <a:bodyPr/>
                    <a:lstStyle/>
                    <a:p>
                      <a:pPr marL="0" marR="0" lvl="0" indent="0" algn="l" defTabSz="91407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n-lt"/>
                          <a:ea typeface="+mn-ea"/>
                          <a:cs typeface="+mn-cs"/>
                        </a:rPr>
                        <a:t>イエス　　ノー</a:t>
                      </a:r>
                    </a:p>
                  </a:txBody>
                  <a:tcP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10003"/>
                  </a:ext>
                </a:extLst>
              </a:tr>
              <a:tr h="371480">
                <a:tc>
                  <a:txBody>
                    <a:bodyPr/>
                    <a:lstStyle/>
                    <a:p>
                      <a:r>
                        <a:rPr kumimoji="1" lang="en-US" altLang="ja-JP" dirty="0"/>
                        <a:t>5.</a:t>
                      </a:r>
                      <a:r>
                        <a:rPr kumimoji="1" lang="ja-JP" altLang="en-US" dirty="0"/>
                        <a:t>就職（しゅうしょく</a:t>
                      </a:r>
                      <a:r>
                        <a:rPr kumimoji="1" lang="en-US" altLang="ja-JP" dirty="0"/>
                        <a:t>)</a:t>
                      </a:r>
                      <a:r>
                        <a:rPr kumimoji="1" lang="ja-JP" altLang="en-US" dirty="0"/>
                        <a:t>活動や学業、仕事先等で不安を感じている</a:t>
                      </a:r>
                    </a:p>
                  </a:txBody>
                  <a:tcPr>
                    <a:lnR w="12700" cap="flat" cmpd="sng" algn="ctr">
                      <a:solidFill>
                        <a:schemeClr val="accent4"/>
                      </a:solidFill>
                      <a:prstDash val="solid"/>
                      <a:round/>
                      <a:headEnd type="none" w="med" len="med"/>
                      <a:tailEnd type="none" w="med" len="med"/>
                    </a:lnR>
                  </a:tcPr>
                </a:tc>
                <a:tc>
                  <a:txBody>
                    <a:bodyPr/>
                    <a:lstStyle/>
                    <a:p>
                      <a:pPr marL="0" marR="0" lvl="0" indent="0" algn="l" defTabSz="91407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mn-lt"/>
                          <a:ea typeface="+mn-ea"/>
                          <a:cs typeface="+mn-cs"/>
                        </a:rPr>
                        <a:t>イエス　　ノー</a:t>
                      </a:r>
                    </a:p>
                  </a:txBody>
                  <a:tcPr>
                    <a:lnL w="12700" cap="flat" cmpd="sng" algn="ctr">
                      <a:solidFill>
                        <a:schemeClr val="accent4"/>
                      </a:solidFill>
                      <a:prstDash val="solid"/>
                      <a:round/>
                      <a:headEnd type="none" w="med" len="med"/>
                      <a:tailEnd type="none" w="med" len="med"/>
                    </a:lnL>
                  </a:tcPr>
                </a:tc>
                <a:extLst>
                  <a:ext uri="{0D108BD9-81ED-4DB2-BD59-A6C34878D82A}">
                    <a16:rowId xmlns:a16="http://schemas.microsoft.com/office/drawing/2014/main" val="10004"/>
                  </a:ext>
                </a:extLst>
              </a:tr>
            </a:tbl>
          </a:graphicData>
        </a:graphic>
      </p:graphicFrame>
      <p:sp>
        <p:nvSpPr>
          <p:cNvPr id="6" name="テキスト ボックス 5"/>
          <p:cNvSpPr txBox="1"/>
          <p:nvPr/>
        </p:nvSpPr>
        <p:spPr>
          <a:xfrm>
            <a:off x="323528" y="620688"/>
            <a:ext cx="3456384" cy="507831"/>
          </a:xfrm>
          <a:prstGeom prst="rect">
            <a:avLst/>
          </a:prstGeom>
          <a:solidFill>
            <a:srgbClr val="ECF488"/>
          </a:solidFill>
        </p:spPr>
        <p:txBody>
          <a:bodyPr wrap="square" rtlCol="0">
            <a:spAutoFit/>
          </a:bodyPr>
          <a:lstStyle/>
          <a:p>
            <a:r>
              <a:rPr lang="ja-JP" altLang="en-US" sz="900" dirty="0">
                <a:solidFill>
                  <a:prstClr val="black"/>
                </a:solidFill>
              </a:rPr>
              <a:t>　　　　　　　　　　　　　　　　　　　　　　</a:t>
            </a:r>
            <a:r>
              <a:rPr lang="ja-JP" altLang="en-US" sz="900" dirty="0" err="1">
                <a:solidFill>
                  <a:prstClr val="black"/>
                </a:solidFill>
              </a:rPr>
              <a:t>きゃっ</a:t>
            </a:r>
            <a:r>
              <a:rPr lang="ja-JP" altLang="en-US" sz="900" dirty="0">
                <a:solidFill>
                  <a:prstClr val="black"/>
                </a:solidFill>
              </a:rPr>
              <a:t>かんし</a:t>
            </a:r>
          </a:p>
          <a:p>
            <a:r>
              <a:rPr lang="ja-JP" altLang="en-US" dirty="0">
                <a:solidFill>
                  <a:prstClr val="black"/>
                </a:solidFill>
              </a:rPr>
              <a:t>②悩みや不安を客観視する</a:t>
            </a:r>
            <a:r>
              <a:rPr lang="en-US" altLang="ja-JP" dirty="0">
                <a:solidFill>
                  <a:prstClr val="black"/>
                </a:solidFill>
              </a:rPr>
              <a:t>!</a:t>
            </a:r>
            <a:endParaRPr lang="ja-JP" altLang="en-US" dirty="0">
              <a:solidFill>
                <a:prstClr val="black"/>
              </a:solidFill>
            </a:endParaRPr>
          </a:p>
        </p:txBody>
      </p:sp>
      <p:sp>
        <p:nvSpPr>
          <p:cNvPr id="8" name="テキスト ボックス 7"/>
          <p:cNvSpPr txBox="1"/>
          <p:nvPr/>
        </p:nvSpPr>
        <p:spPr>
          <a:xfrm>
            <a:off x="5436096" y="6581706"/>
            <a:ext cx="3312368" cy="276999"/>
          </a:xfrm>
          <a:prstGeom prst="rect">
            <a:avLst/>
          </a:prstGeom>
          <a:noFill/>
        </p:spPr>
        <p:txBody>
          <a:bodyPr wrap="square" rtlCol="0">
            <a:spAutoFit/>
          </a:bodyPr>
          <a:lstStyle/>
          <a:p>
            <a:r>
              <a:rPr kumimoji="1" lang="ja-JP" altLang="en-US" sz="1200" dirty="0"/>
              <a:t>消費者庁　パンフレット「</a:t>
            </a:r>
            <a:r>
              <a:rPr kumimoji="1" lang="en-US" altLang="ja-JP" sz="1200" dirty="0"/>
              <a:t>Attention</a:t>
            </a:r>
            <a:r>
              <a:rPr kumimoji="1" lang="ja-JP" altLang="en-US" sz="1200" dirty="0"/>
              <a:t>」より　改</a:t>
            </a:r>
          </a:p>
        </p:txBody>
      </p:sp>
      <p:pic>
        <p:nvPicPr>
          <p:cNvPr id="2050" name="Picture 2" descr="G:\KINGSTON\くらしの一日講座\イラストいろいろ\komatta_woman2 (1).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7584" y="4154749"/>
            <a:ext cx="1565721" cy="174453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G:\KINGSTON\くらしの一日講座\イラストいろいろ\friends_hagemashi_girls.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16216" y="4154749"/>
            <a:ext cx="1760984" cy="154526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KINGSTON\くらしの一日講座\イラストいろいろ\イラスト\哀しむイラスト.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713623" y="3796218"/>
            <a:ext cx="1714500" cy="171450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p:cNvSpPr txBox="1"/>
          <p:nvPr/>
        </p:nvSpPr>
        <p:spPr>
          <a:xfrm>
            <a:off x="2843808" y="6486527"/>
            <a:ext cx="2167381" cy="338554"/>
          </a:xfrm>
          <a:prstGeom prst="rect">
            <a:avLst/>
          </a:prstGeom>
          <a:noFill/>
        </p:spPr>
        <p:txBody>
          <a:bodyPr wrap="square" rtlCol="0">
            <a:spAutoFit/>
          </a:bodyPr>
          <a:lstStyle/>
          <a:p>
            <a:r>
              <a:rPr lang="en-US" altLang="ja-JP" sz="1600" dirty="0">
                <a:solidFill>
                  <a:srgbClr val="C9C2D1">
                    <a:shade val="50000"/>
                    <a:satMod val="200000"/>
                  </a:srgbClr>
                </a:solidFill>
                <a:latin typeface="ＭＳ ゴシック" panose="020B0609070205080204" pitchFamily="49" charset="-128"/>
                <a:ea typeface="ＭＳ ゴシック" panose="020B0609070205080204" pitchFamily="49" charset="-128"/>
              </a:rPr>
              <a:t>©</a:t>
            </a:r>
            <a:r>
              <a:rPr lang="en-US" altLang="ja-JP" sz="1100" dirty="0">
                <a:solidFill>
                  <a:srgbClr val="C9C2D1">
                    <a:shade val="50000"/>
                    <a:satMod val="200000"/>
                  </a:srgbClr>
                </a:solidFill>
                <a:latin typeface="ＭＳ ゴシック" panose="020B0609070205080204" pitchFamily="49" charset="-128"/>
                <a:ea typeface="ＭＳ ゴシック" panose="020B0609070205080204" pitchFamily="49" charset="-128"/>
              </a:rPr>
              <a:t>2020</a:t>
            </a:r>
            <a:r>
              <a:rPr lang="ja-JP" altLang="en-US" sz="1100" dirty="0">
                <a:solidFill>
                  <a:srgbClr val="C9C2D1">
                    <a:shade val="50000"/>
                    <a:satMod val="200000"/>
                  </a:srgbClr>
                </a:solidFill>
                <a:latin typeface="ＭＳ ゴシック" panose="020B0609070205080204" pitchFamily="49" charset="-128"/>
                <a:ea typeface="ＭＳ ゴシック" panose="020B0609070205080204" pitchFamily="49" charset="-128"/>
              </a:rPr>
              <a:t>滋賀県消費生活センター</a:t>
            </a:r>
          </a:p>
        </p:txBody>
      </p:sp>
    </p:spTree>
    <p:extLst>
      <p:ext uri="{BB962C8B-B14F-4D97-AF65-F5344CB8AC3E}">
        <p14:creationId xmlns:p14="http://schemas.microsoft.com/office/powerpoint/2010/main" val="1199634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2689"/>
            <a:ext cx="9144000" cy="490364"/>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2400" dirty="0">
                <a:solidFill>
                  <a:prstClr val="black"/>
                </a:solidFill>
                <a:latin typeface="HGPｺﾞｼｯｸE" panose="020B0900000000000000" pitchFamily="50" charset="-128"/>
                <a:ea typeface="HGPｺﾞｼｯｸE" panose="020B0900000000000000" pitchFamily="50" charset="-128"/>
              </a:rPr>
              <a:t>★自分をチェックしてみよう</a:t>
            </a:r>
            <a:r>
              <a:rPr lang="en-US" altLang="ja-JP" sz="2400" dirty="0">
                <a:solidFill>
                  <a:prstClr val="black"/>
                </a:solidFill>
                <a:latin typeface="HGPｺﾞｼｯｸE" panose="020B0900000000000000" pitchFamily="50" charset="-128"/>
                <a:ea typeface="HGPｺﾞｼｯｸE" panose="020B0900000000000000" pitchFamily="50" charset="-128"/>
              </a:rPr>
              <a:t>!</a:t>
            </a:r>
            <a:r>
              <a:rPr lang="ja-JP" altLang="en-US" sz="2400" dirty="0">
                <a:solidFill>
                  <a:prstClr val="black"/>
                </a:solidFill>
                <a:latin typeface="HGPｺﾞｼｯｸE" panose="020B0900000000000000" pitchFamily="50" charset="-128"/>
                <a:ea typeface="HGPｺﾞｼｯｸE" panose="020B0900000000000000" pitchFamily="50" charset="-128"/>
              </a:rPr>
              <a:t>②</a:t>
            </a:r>
            <a:endParaRPr lang="en-US" altLang="ja-JP" sz="2400" dirty="0">
              <a:solidFill>
                <a:prstClr val="black"/>
              </a:solidFill>
              <a:latin typeface="HGPｺﾞｼｯｸE" panose="020B0900000000000000" pitchFamily="50" charset="-128"/>
              <a:ea typeface="HGPｺﾞｼｯｸE" panose="020B0900000000000000" pitchFamily="50" charset="-128"/>
            </a:endParaRPr>
          </a:p>
        </p:txBody>
      </p:sp>
      <p:sp>
        <p:nvSpPr>
          <p:cNvPr id="4" name="角丸四角形 3"/>
          <p:cNvSpPr/>
          <p:nvPr/>
        </p:nvSpPr>
        <p:spPr>
          <a:xfrm>
            <a:off x="491770" y="1412776"/>
            <a:ext cx="8352928" cy="115212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dirty="0">
                <a:solidFill>
                  <a:schemeClr val="tx1"/>
                </a:solidFill>
              </a:rPr>
              <a:t>1</a:t>
            </a:r>
            <a:r>
              <a:rPr kumimoji="1" lang="ja-JP" altLang="en-US" sz="2000" dirty="0">
                <a:solidFill>
                  <a:schemeClr val="tx1"/>
                </a:solidFill>
              </a:rPr>
              <a:t>つ以上の項目に「イエス」が付いた人は、自分が</a:t>
            </a:r>
            <a:endParaRPr kumimoji="1" lang="en-US" altLang="ja-JP" sz="2000" dirty="0">
              <a:solidFill>
                <a:schemeClr val="tx1"/>
              </a:solidFill>
            </a:endParaRPr>
          </a:p>
          <a:p>
            <a:r>
              <a:rPr kumimoji="1" lang="ja-JP" altLang="en-US" sz="1050" dirty="0">
                <a:solidFill>
                  <a:schemeClr val="tx1"/>
                </a:solidFill>
              </a:rPr>
              <a:t>　　　　　　　　　　　　　　　　　　　　　　　　　　　なや　　　　　　　　　　　　　　　　　　　　　　じかく</a:t>
            </a:r>
          </a:p>
          <a:p>
            <a:pPr algn="ctr"/>
            <a:r>
              <a:rPr kumimoji="1" lang="ja-JP" altLang="en-US" sz="2000" dirty="0">
                <a:solidFill>
                  <a:schemeClr val="tx1"/>
                </a:solidFill>
              </a:rPr>
              <a:t>どのような悩みを持ってるのか自覚しておきましょう</a:t>
            </a:r>
            <a:r>
              <a:rPr kumimoji="1" lang="en-US" altLang="ja-JP" sz="2000" dirty="0">
                <a:solidFill>
                  <a:schemeClr val="tx1"/>
                </a:solidFill>
              </a:rPr>
              <a:t>!</a:t>
            </a:r>
            <a:endParaRPr kumimoji="1" lang="ja-JP" altLang="en-US" sz="2000" dirty="0">
              <a:solidFill>
                <a:schemeClr val="tx1"/>
              </a:solidFill>
            </a:endParaRPr>
          </a:p>
        </p:txBody>
      </p:sp>
      <p:sp>
        <p:nvSpPr>
          <p:cNvPr id="5" name="下矢印 4"/>
          <p:cNvSpPr/>
          <p:nvPr/>
        </p:nvSpPr>
        <p:spPr>
          <a:xfrm>
            <a:off x="3321653" y="2656635"/>
            <a:ext cx="2880320" cy="491778"/>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479939" y="3284983"/>
            <a:ext cx="4092062" cy="3092997"/>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rPr>
              <a:t>なや　　　　　　　　ふあん</a:t>
            </a:r>
          </a:p>
          <a:p>
            <a:r>
              <a:rPr lang="ja-JP" altLang="en-US" sz="2200" dirty="0">
                <a:solidFill>
                  <a:schemeClr val="tx1"/>
                </a:solidFill>
              </a:rPr>
              <a:t>悩みや</a:t>
            </a:r>
            <a:r>
              <a:rPr kumimoji="1" lang="ja-JP" altLang="en-US" sz="2200" dirty="0">
                <a:solidFill>
                  <a:schemeClr val="tx1"/>
                </a:solidFill>
              </a:rPr>
              <a:t>不安をあおるような</a:t>
            </a:r>
          </a:p>
          <a:p>
            <a:r>
              <a:rPr kumimoji="1" lang="ja-JP" altLang="en-US" sz="1000" dirty="0">
                <a:solidFill>
                  <a:schemeClr val="tx1"/>
                </a:solidFill>
              </a:rPr>
              <a:t>かんゆう</a:t>
            </a:r>
          </a:p>
          <a:p>
            <a:r>
              <a:rPr kumimoji="1" lang="ja-JP" altLang="en-US" sz="2200" dirty="0">
                <a:solidFill>
                  <a:schemeClr val="tx1"/>
                </a:solidFill>
              </a:rPr>
              <a:t>勧誘を受けた場合には</a:t>
            </a:r>
            <a:r>
              <a:rPr kumimoji="1" lang="ja-JP" altLang="en-US" sz="2200" b="1" dirty="0">
                <a:solidFill>
                  <a:schemeClr val="tx1"/>
                </a:solidFill>
              </a:rPr>
              <a:t>、</a:t>
            </a:r>
          </a:p>
          <a:p>
            <a:endParaRPr lang="ja-JP" altLang="en-US" sz="900" b="1" dirty="0">
              <a:solidFill>
                <a:schemeClr val="tx1"/>
              </a:solidFill>
            </a:endParaRPr>
          </a:p>
          <a:p>
            <a:r>
              <a:rPr lang="ja-JP" altLang="en-US" sz="900" b="1" dirty="0">
                <a:solidFill>
                  <a:schemeClr val="tx1"/>
                </a:solidFill>
              </a:rPr>
              <a:t>　　あや　　　　　　　　　かんゆう　</a:t>
            </a:r>
          </a:p>
          <a:p>
            <a:r>
              <a:rPr kumimoji="1" lang="en-US" altLang="ja-JP" sz="2200" b="1" dirty="0">
                <a:solidFill>
                  <a:schemeClr val="tx1"/>
                </a:solidFill>
              </a:rPr>
              <a:t>『</a:t>
            </a:r>
            <a:r>
              <a:rPr kumimoji="1" lang="ja-JP" altLang="en-US" sz="2200" b="1" dirty="0">
                <a:solidFill>
                  <a:schemeClr val="tx1"/>
                </a:solidFill>
              </a:rPr>
              <a:t>怪しい勧誘では</a:t>
            </a:r>
          </a:p>
          <a:p>
            <a:r>
              <a:rPr lang="ja-JP" altLang="en-US" sz="2200" b="1" dirty="0">
                <a:solidFill>
                  <a:schemeClr val="tx1"/>
                </a:solidFill>
              </a:rPr>
              <a:t>　　　　　　　</a:t>
            </a:r>
            <a:r>
              <a:rPr kumimoji="1" lang="ja-JP" altLang="en-US" sz="2200" b="1" dirty="0">
                <a:solidFill>
                  <a:schemeClr val="tx1"/>
                </a:solidFill>
              </a:rPr>
              <a:t>ないか</a:t>
            </a:r>
            <a:r>
              <a:rPr kumimoji="1" lang="en-US" altLang="ja-JP" sz="2200" b="1" dirty="0">
                <a:solidFill>
                  <a:schemeClr val="tx1"/>
                </a:solidFill>
              </a:rPr>
              <a:t>?</a:t>
            </a:r>
            <a:r>
              <a:rPr lang="en-US" altLang="ja-JP" sz="2200" b="1" dirty="0">
                <a:solidFill>
                  <a:schemeClr val="tx1"/>
                </a:solidFill>
              </a:rPr>
              <a:t>』</a:t>
            </a:r>
            <a:endParaRPr lang="ja-JP" altLang="en-US" sz="2200" b="1" dirty="0">
              <a:solidFill>
                <a:schemeClr val="tx1"/>
              </a:solidFill>
            </a:endParaRPr>
          </a:p>
          <a:p>
            <a:endParaRPr kumimoji="1" lang="ja-JP" altLang="en-US" sz="2200" b="1" dirty="0">
              <a:solidFill>
                <a:schemeClr val="tx1"/>
              </a:solidFill>
            </a:endParaRPr>
          </a:p>
          <a:p>
            <a:r>
              <a:rPr kumimoji="1" lang="ja-JP" altLang="en-US" sz="900" dirty="0">
                <a:solidFill>
                  <a:schemeClr val="tx1"/>
                </a:solidFill>
              </a:rPr>
              <a:t>　　　</a:t>
            </a:r>
            <a:r>
              <a:rPr kumimoji="1" lang="ja-JP" altLang="en-US" sz="1000" dirty="0">
                <a:solidFill>
                  <a:srgbClr val="FF0000"/>
                </a:solidFill>
              </a:rPr>
              <a:t>れいせい　　　　けんとう</a:t>
            </a:r>
          </a:p>
          <a:p>
            <a:r>
              <a:rPr kumimoji="1" lang="ja-JP" altLang="en-US" sz="2200" dirty="0">
                <a:solidFill>
                  <a:schemeClr val="tx1"/>
                </a:solidFill>
              </a:rPr>
              <a:t>と</a:t>
            </a:r>
            <a:r>
              <a:rPr kumimoji="1" lang="ja-JP" altLang="en-US" sz="2200" dirty="0">
                <a:solidFill>
                  <a:srgbClr val="FF0000"/>
                </a:solidFill>
              </a:rPr>
              <a:t>冷静に検討</a:t>
            </a:r>
            <a:r>
              <a:rPr kumimoji="1" lang="ja-JP" altLang="en-US" sz="2200" dirty="0">
                <a:solidFill>
                  <a:schemeClr val="tx1"/>
                </a:solidFill>
              </a:rPr>
              <a:t>してみましょう</a:t>
            </a:r>
          </a:p>
        </p:txBody>
      </p:sp>
      <p:sp>
        <p:nvSpPr>
          <p:cNvPr id="11" name="テキスト ボックス 10"/>
          <p:cNvSpPr txBox="1"/>
          <p:nvPr/>
        </p:nvSpPr>
        <p:spPr>
          <a:xfrm>
            <a:off x="5436096" y="6581706"/>
            <a:ext cx="3312368" cy="276999"/>
          </a:xfrm>
          <a:prstGeom prst="rect">
            <a:avLst/>
          </a:prstGeom>
          <a:noFill/>
        </p:spPr>
        <p:txBody>
          <a:bodyPr wrap="square" rtlCol="0">
            <a:spAutoFit/>
          </a:bodyPr>
          <a:lstStyle/>
          <a:p>
            <a:r>
              <a:rPr kumimoji="1" lang="ja-JP" altLang="en-US" sz="1200" dirty="0"/>
              <a:t>消費者庁　パンフレット「</a:t>
            </a:r>
            <a:r>
              <a:rPr kumimoji="1" lang="en-US" altLang="ja-JP" sz="1200" dirty="0"/>
              <a:t>Attention</a:t>
            </a:r>
            <a:r>
              <a:rPr kumimoji="1" lang="ja-JP" altLang="en-US" sz="1200" dirty="0"/>
              <a:t>」より</a:t>
            </a:r>
          </a:p>
        </p:txBody>
      </p:sp>
      <p:sp>
        <p:nvSpPr>
          <p:cNvPr id="12" name="角丸四角形 11"/>
          <p:cNvSpPr/>
          <p:nvPr/>
        </p:nvSpPr>
        <p:spPr>
          <a:xfrm>
            <a:off x="4842285" y="3296842"/>
            <a:ext cx="4002414" cy="3081137"/>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rPr>
              <a:t>　　</a:t>
            </a:r>
            <a:r>
              <a:rPr lang="ja-JP" altLang="en-US" sz="1000" dirty="0">
                <a:solidFill>
                  <a:schemeClr val="tx1"/>
                </a:solidFill>
              </a:rPr>
              <a:t>げんざい　なや　　　　　かかえ</a:t>
            </a:r>
          </a:p>
          <a:p>
            <a:r>
              <a:rPr lang="ja-JP" altLang="en-US" dirty="0">
                <a:solidFill>
                  <a:schemeClr val="tx1"/>
                </a:solidFill>
              </a:rPr>
              <a:t>★現在悩みを抱えていない</a:t>
            </a:r>
          </a:p>
          <a:p>
            <a:r>
              <a:rPr lang="ja-JP" altLang="en-US" dirty="0">
                <a:solidFill>
                  <a:schemeClr val="tx1"/>
                </a:solidFill>
              </a:rPr>
              <a:t>　　からといって、</a:t>
            </a:r>
          </a:p>
          <a:p>
            <a:r>
              <a:rPr lang="ja-JP" altLang="en-US" dirty="0">
                <a:solidFill>
                  <a:schemeClr val="tx1"/>
                </a:solidFill>
              </a:rPr>
              <a:t>　　安心はできません</a:t>
            </a:r>
            <a:r>
              <a:rPr lang="en-US" altLang="ja-JP" dirty="0">
                <a:solidFill>
                  <a:schemeClr val="tx1"/>
                </a:solidFill>
              </a:rPr>
              <a:t>!</a:t>
            </a:r>
            <a:endParaRPr lang="ja-JP" altLang="en-US" dirty="0">
              <a:solidFill>
                <a:schemeClr val="tx1"/>
              </a:solidFill>
            </a:endParaRPr>
          </a:p>
          <a:p>
            <a:r>
              <a:rPr lang="ja-JP" altLang="en-US" dirty="0">
                <a:solidFill>
                  <a:schemeClr val="tx1"/>
                </a:solidFill>
              </a:rPr>
              <a:t>　</a:t>
            </a:r>
          </a:p>
          <a:p>
            <a:r>
              <a:rPr lang="ja-JP" altLang="en-US" sz="2000" dirty="0">
                <a:solidFill>
                  <a:schemeClr val="tx1"/>
                </a:solidFill>
              </a:rPr>
              <a:t>「</a:t>
            </a:r>
            <a:r>
              <a:rPr lang="ja-JP" altLang="en-US" sz="2000" dirty="0">
                <a:solidFill>
                  <a:srgbClr val="FF0000"/>
                </a:solidFill>
              </a:rPr>
              <a:t>定期的に</a:t>
            </a:r>
          </a:p>
          <a:p>
            <a:r>
              <a:rPr lang="ja-JP" altLang="en-US" sz="2000" dirty="0">
                <a:solidFill>
                  <a:srgbClr val="FF0000"/>
                </a:solidFill>
              </a:rPr>
              <a:t>　　　　　チェック</a:t>
            </a:r>
            <a:r>
              <a:rPr lang="ja-JP" altLang="en-US" sz="2000" dirty="0">
                <a:solidFill>
                  <a:schemeClr val="tx1"/>
                </a:solidFill>
              </a:rPr>
              <a:t>してみましょう」　　</a:t>
            </a:r>
          </a:p>
          <a:p>
            <a:endParaRPr lang="ja-JP" altLang="en-US" sz="2000" dirty="0">
              <a:solidFill>
                <a:schemeClr val="tx1"/>
              </a:solidFill>
            </a:endParaRPr>
          </a:p>
          <a:p>
            <a:r>
              <a:rPr lang="ja-JP" altLang="en-US" sz="900" dirty="0">
                <a:solidFill>
                  <a:schemeClr val="tx1"/>
                </a:solidFill>
              </a:rPr>
              <a:t>　</a:t>
            </a:r>
            <a:r>
              <a:rPr lang="ja-JP" altLang="en-US" sz="1000" dirty="0">
                <a:solidFill>
                  <a:srgbClr val="FF0000"/>
                </a:solidFill>
              </a:rPr>
              <a:t>ぜったい　　　　　　だいじょうぶ</a:t>
            </a:r>
          </a:p>
          <a:p>
            <a:r>
              <a:rPr lang="ja-JP" altLang="en-US" sz="2000" dirty="0">
                <a:solidFill>
                  <a:schemeClr val="tx1"/>
                </a:solidFill>
              </a:rPr>
              <a:t>「</a:t>
            </a:r>
            <a:r>
              <a:rPr lang="ja-JP" altLang="en-US" sz="2000" dirty="0">
                <a:solidFill>
                  <a:srgbClr val="FF0000"/>
                </a:solidFill>
              </a:rPr>
              <a:t>絶対に大丈夫という事は</a:t>
            </a:r>
          </a:p>
          <a:p>
            <a:r>
              <a:rPr lang="ja-JP" altLang="en-US" sz="2000" dirty="0">
                <a:solidFill>
                  <a:srgbClr val="FF0000"/>
                </a:solidFill>
              </a:rPr>
              <a:t>　　　　　　　　　　あり得ません</a:t>
            </a:r>
            <a:r>
              <a:rPr lang="en-US" altLang="ja-JP" sz="2000" dirty="0">
                <a:solidFill>
                  <a:schemeClr val="tx1"/>
                </a:solidFill>
              </a:rPr>
              <a:t>!</a:t>
            </a:r>
            <a:r>
              <a:rPr lang="ja-JP" altLang="en-US" sz="2000" dirty="0">
                <a:solidFill>
                  <a:schemeClr val="tx1"/>
                </a:solidFill>
              </a:rPr>
              <a:t>」</a:t>
            </a:r>
            <a:endParaRPr lang="en-US" altLang="ja-JP" sz="2000" dirty="0">
              <a:solidFill>
                <a:schemeClr val="tx1"/>
              </a:solidFill>
            </a:endParaRPr>
          </a:p>
        </p:txBody>
      </p:sp>
      <p:pic>
        <p:nvPicPr>
          <p:cNvPr id="8" name="Picture 2" descr="G:\消費生活センター　消費者教育\イラストいろいろ\hirameki_woman.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1131590"/>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G:\消費生活センター　消費者教育\イラストいろいろ\syorui_yomu_woman.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21653" y="4362337"/>
            <a:ext cx="1250347" cy="125034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KINGSTON\くらしの一日講座\イラストいろいろ\factcheck_woman.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71545" y="3840349"/>
            <a:ext cx="1043976" cy="1043976"/>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p:cNvSpPr txBox="1"/>
          <p:nvPr/>
        </p:nvSpPr>
        <p:spPr>
          <a:xfrm>
            <a:off x="491770" y="623758"/>
            <a:ext cx="3456384" cy="507831"/>
          </a:xfrm>
          <a:prstGeom prst="rect">
            <a:avLst/>
          </a:prstGeom>
          <a:solidFill>
            <a:srgbClr val="ECF488"/>
          </a:solidFill>
        </p:spPr>
        <p:txBody>
          <a:bodyPr wrap="square" rtlCol="0">
            <a:spAutoFit/>
          </a:bodyPr>
          <a:lstStyle/>
          <a:p>
            <a:r>
              <a:rPr lang="ja-JP" altLang="en-US" sz="900" dirty="0">
                <a:solidFill>
                  <a:prstClr val="black"/>
                </a:solidFill>
              </a:rPr>
              <a:t>　　　　　　　　　　　　　　　　　　　　　　</a:t>
            </a:r>
            <a:r>
              <a:rPr lang="ja-JP" altLang="en-US" sz="900" dirty="0" err="1">
                <a:solidFill>
                  <a:prstClr val="black"/>
                </a:solidFill>
              </a:rPr>
              <a:t>きゃっ</a:t>
            </a:r>
            <a:r>
              <a:rPr lang="ja-JP" altLang="en-US" sz="900" dirty="0">
                <a:solidFill>
                  <a:prstClr val="black"/>
                </a:solidFill>
              </a:rPr>
              <a:t>かんし</a:t>
            </a:r>
          </a:p>
          <a:p>
            <a:r>
              <a:rPr lang="ja-JP" altLang="en-US" dirty="0">
                <a:solidFill>
                  <a:prstClr val="black"/>
                </a:solidFill>
              </a:rPr>
              <a:t>②悩みや不安を客観視する</a:t>
            </a:r>
            <a:r>
              <a:rPr lang="en-US" altLang="ja-JP" dirty="0">
                <a:solidFill>
                  <a:prstClr val="black"/>
                </a:solidFill>
              </a:rPr>
              <a:t>!</a:t>
            </a:r>
            <a:endParaRPr lang="ja-JP" altLang="en-US" dirty="0">
              <a:solidFill>
                <a:prstClr val="black"/>
              </a:solidFill>
            </a:endParaRPr>
          </a:p>
        </p:txBody>
      </p:sp>
      <p:sp>
        <p:nvSpPr>
          <p:cNvPr id="14" name="テキスト ボックス 13"/>
          <p:cNvSpPr txBox="1"/>
          <p:nvPr/>
        </p:nvSpPr>
        <p:spPr>
          <a:xfrm>
            <a:off x="2863135" y="6495287"/>
            <a:ext cx="2167381" cy="338554"/>
          </a:xfrm>
          <a:prstGeom prst="rect">
            <a:avLst/>
          </a:prstGeom>
          <a:noFill/>
        </p:spPr>
        <p:txBody>
          <a:bodyPr wrap="square" rtlCol="0">
            <a:spAutoFit/>
          </a:bodyPr>
          <a:lstStyle/>
          <a:p>
            <a:r>
              <a:rPr lang="en-US" altLang="ja-JP" sz="1600" dirty="0">
                <a:solidFill>
                  <a:srgbClr val="C9C2D1">
                    <a:shade val="50000"/>
                    <a:satMod val="200000"/>
                  </a:srgbClr>
                </a:solidFill>
                <a:latin typeface="ＭＳ ゴシック" panose="020B0609070205080204" pitchFamily="49" charset="-128"/>
                <a:ea typeface="ＭＳ ゴシック" panose="020B0609070205080204" pitchFamily="49" charset="-128"/>
              </a:rPr>
              <a:t>©</a:t>
            </a:r>
            <a:r>
              <a:rPr lang="en-US" altLang="ja-JP" sz="1100" dirty="0">
                <a:solidFill>
                  <a:srgbClr val="C9C2D1">
                    <a:shade val="50000"/>
                    <a:satMod val="200000"/>
                  </a:srgbClr>
                </a:solidFill>
                <a:latin typeface="ＭＳ ゴシック" panose="020B0609070205080204" pitchFamily="49" charset="-128"/>
                <a:ea typeface="ＭＳ ゴシック" panose="020B0609070205080204" pitchFamily="49" charset="-128"/>
              </a:rPr>
              <a:t>2020</a:t>
            </a:r>
            <a:r>
              <a:rPr lang="ja-JP" altLang="en-US" sz="1100" dirty="0">
                <a:solidFill>
                  <a:srgbClr val="C9C2D1">
                    <a:shade val="50000"/>
                    <a:satMod val="200000"/>
                  </a:srgbClr>
                </a:solidFill>
                <a:latin typeface="ＭＳ ゴシック" panose="020B0609070205080204" pitchFamily="49" charset="-128"/>
                <a:ea typeface="ＭＳ ゴシック" panose="020B0609070205080204" pitchFamily="49" charset="-128"/>
              </a:rPr>
              <a:t>滋賀県消費生活センター</a:t>
            </a:r>
          </a:p>
        </p:txBody>
      </p:sp>
    </p:spTree>
    <p:extLst>
      <p:ext uri="{BB962C8B-B14F-4D97-AF65-F5344CB8AC3E}">
        <p14:creationId xmlns:p14="http://schemas.microsoft.com/office/powerpoint/2010/main" val="2406088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キャッフィー\caffy_jisi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732240" y="3789040"/>
            <a:ext cx="2169917" cy="3068960"/>
          </a:xfrm>
          <a:prstGeom prst="rect">
            <a:avLst/>
          </a:prstGeom>
          <a:noFill/>
          <a:extLst>
            <a:ext uri="{909E8E84-426E-40DD-AFC4-6F175D3DCCD1}">
              <a14:hiddenFill xmlns:a14="http://schemas.microsoft.com/office/drawing/2010/main">
                <a:solidFill>
                  <a:srgbClr val="FFFFFF"/>
                </a:solidFill>
              </a14:hiddenFill>
            </a:ext>
          </a:extLst>
        </p:spPr>
      </p:pic>
      <p:sp>
        <p:nvSpPr>
          <p:cNvPr id="7" name="円形吹き出し 6"/>
          <p:cNvSpPr/>
          <p:nvPr/>
        </p:nvSpPr>
        <p:spPr>
          <a:xfrm>
            <a:off x="422185" y="332656"/>
            <a:ext cx="7128792" cy="4608512"/>
          </a:xfrm>
          <a:prstGeom prst="wedgeEllipseCallout">
            <a:avLst>
              <a:gd name="adj1" fmla="val 39651"/>
              <a:gd name="adj2" fmla="val 56909"/>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800" dirty="0">
              <a:solidFill>
                <a:sysClr val="windowText" lastClr="000000"/>
              </a:solidFill>
              <a:latin typeface="HG丸ｺﾞｼｯｸM-PRO" panose="020F0600000000000000" pitchFamily="50" charset="-128"/>
              <a:ea typeface="HG丸ｺﾞｼｯｸM-PRO" panose="020F0600000000000000" pitchFamily="50" charset="-128"/>
            </a:endParaRPr>
          </a:p>
        </p:txBody>
      </p:sp>
      <p:sp>
        <p:nvSpPr>
          <p:cNvPr id="8" name="テキスト ボックス 7"/>
          <p:cNvSpPr txBox="1"/>
          <p:nvPr/>
        </p:nvSpPr>
        <p:spPr>
          <a:xfrm>
            <a:off x="422185" y="1113418"/>
            <a:ext cx="6552728" cy="3046988"/>
          </a:xfrm>
          <a:prstGeom prst="rect">
            <a:avLst/>
          </a:prstGeom>
          <a:noFill/>
        </p:spPr>
        <p:txBody>
          <a:bodyPr wrap="square" rtlCol="0">
            <a:spAutoFit/>
          </a:bodyPr>
          <a:lstStyle/>
          <a:p>
            <a:pPr algn="ctr"/>
            <a:r>
              <a:rPr lang="ja-JP" altLang="en-US" sz="3200" dirty="0">
                <a:solidFill>
                  <a:sysClr val="windowText" lastClr="000000"/>
                </a:solidFill>
                <a:latin typeface="HG丸ｺﾞｼｯｸM-PRO" panose="020F0600000000000000" pitchFamily="50" charset="-128"/>
                <a:ea typeface="HG丸ｺﾞｼｯｸM-PRO" panose="020F0600000000000000" pitchFamily="50" charset="-128"/>
              </a:rPr>
              <a:t>ここからは、</a:t>
            </a:r>
          </a:p>
          <a:p>
            <a:pPr algn="ctr"/>
            <a:r>
              <a:rPr lang="ja-JP" altLang="en-US" sz="3200" dirty="0">
                <a:solidFill>
                  <a:sysClr val="windowText" lastClr="000000"/>
                </a:solidFill>
                <a:latin typeface="HG丸ｺﾞｼｯｸM-PRO" panose="020F0600000000000000" pitchFamily="50" charset="-128"/>
                <a:ea typeface="HG丸ｺﾞｼｯｸM-PRO" panose="020F0600000000000000" pitchFamily="50" charset="-128"/>
              </a:rPr>
              <a:t>事例を基にワークすることで</a:t>
            </a:r>
          </a:p>
          <a:p>
            <a:pPr algn="ctr"/>
            <a:r>
              <a:rPr lang="ja-JP" altLang="en-US" sz="3200" dirty="0">
                <a:solidFill>
                  <a:sysClr val="windowText" lastClr="000000"/>
                </a:solidFill>
                <a:latin typeface="HG丸ｺﾞｼｯｸM-PRO" panose="020F0600000000000000" pitchFamily="50" charset="-128"/>
                <a:ea typeface="HG丸ｺﾞｼｯｸM-PRO" panose="020F0600000000000000" pitchFamily="50" charset="-128"/>
              </a:rPr>
              <a:t>「</a:t>
            </a:r>
            <a:r>
              <a:rPr lang="ja-JP" altLang="en-US" sz="3200" dirty="0">
                <a:solidFill>
                  <a:srgbClr val="FF0000"/>
                </a:solidFill>
                <a:latin typeface="HG丸ｺﾞｼｯｸM-PRO" panose="020F0600000000000000" pitchFamily="50" charset="-128"/>
                <a:ea typeface="HG丸ｺﾞｼｯｸM-PRO" panose="020F0600000000000000" pitchFamily="50" charset="-128"/>
              </a:rPr>
              <a:t>自分がどんな行動をとると　　　</a:t>
            </a:r>
          </a:p>
          <a:p>
            <a:pPr algn="ctr"/>
            <a:r>
              <a:rPr lang="ja-JP" altLang="en-US" sz="3200" dirty="0">
                <a:solidFill>
                  <a:srgbClr val="FF0000"/>
                </a:solidFill>
                <a:latin typeface="HG丸ｺﾞｼｯｸM-PRO" panose="020F0600000000000000" pitchFamily="50" charset="-128"/>
                <a:ea typeface="HG丸ｺﾞｼｯｸM-PRO" panose="020F0600000000000000" pitchFamily="50" charset="-128"/>
              </a:rPr>
              <a:t>　　　　　良いのか</a:t>
            </a:r>
            <a:r>
              <a:rPr lang="ja-JP" altLang="en-US" sz="3200" dirty="0">
                <a:solidFill>
                  <a:sysClr val="windowText" lastClr="000000"/>
                </a:solidFill>
                <a:latin typeface="HG丸ｺﾞｼｯｸM-PRO" panose="020F0600000000000000" pitchFamily="50" charset="-128"/>
                <a:ea typeface="HG丸ｺﾞｼｯｸM-PRO" panose="020F0600000000000000" pitchFamily="50" charset="-128"/>
              </a:rPr>
              <a:t>」を考え、</a:t>
            </a:r>
          </a:p>
          <a:p>
            <a:pPr algn="ctr"/>
            <a:r>
              <a:rPr lang="ja-JP" altLang="en-US" sz="3200" dirty="0">
                <a:solidFill>
                  <a:sysClr val="windowText" lastClr="000000"/>
                </a:solidFill>
                <a:latin typeface="HG丸ｺﾞｼｯｸM-PRO" panose="020F0600000000000000" pitchFamily="50" charset="-128"/>
                <a:ea typeface="HG丸ｺﾞｼｯｸM-PRO" panose="020F0600000000000000" pitchFamily="50" charset="-128"/>
              </a:rPr>
              <a:t>その行動のとり方を</a:t>
            </a:r>
          </a:p>
          <a:p>
            <a:pPr algn="ctr"/>
            <a:r>
              <a:rPr lang="ja-JP" altLang="en-US" sz="3200" dirty="0">
                <a:solidFill>
                  <a:sysClr val="windowText" lastClr="000000"/>
                </a:solidFill>
                <a:latin typeface="HG丸ｺﾞｼｯｸM-PRO" panose="020F0600000000000000" pitchFamily="50" charset="-128"/>
                <a:ea typeface="HG丸ｺﾞｼｯｸM-PRO" panose="020F0600000000000000" pitchFamily="50" charset="-128"/>
              </a:rPr>
              <a:t>練習していきます。</a:t>
            </a:r>
          </a:p>
        </p:txBody>
      </p:sp>
      <p:pic>
        <p:nvPicPr>
          <p:cNvPr id="2051" name="Picture 3" descr="F:\キャッフィー\caffy_gimo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334" y="4581127"/>
            <a:ext cx="1837790" cy="2592289"/>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p:cNvSpPr txBox="1"/>
          <p:nvPr/>
        </p:nvSpPr>
        <p:spPr>
          <a:xfrm>
            <a:off x="5572970" y="6453336"/>
            <a:ext cx="2167381" cy="338554"/>
          </a:xfrm>
          <a:prstGeom prst="rect">
            <a:avLst/>
          </a:prstGeom>
          <a:noFill/>
        </p:spPr>
        <p:txBody>
          <a:bodyPr wrap="square" rtlCol="0">
            <a:spAutoFit/>
          </a:bodyPr>
          <a:lstStyle/>
          <a:p>
            <a:r>
              <a:rPr lang="en-US" altLang="ja-JP" sz="1600" dirty="0">
                <a:solidFill>
                  <a:srgbClr val="C9C2D1">
                    <a:shade val="50000"/>
                    <a:satMod val="200000"/>
                  </a:srgbClr>
                </a:solidFill>
                <a:latin typeface="ＭＳ ゴシック" panose="020B0609070205080204" pitchFamily="49" charset="-128"/>
                <a:ea typeface="ＭＳ ゴシック" panose="020B0609070205080204" pitchFamily="49" charset="-128"/>
              </a:rPr>
              <a:t>©</a:t>
            </a:r>
            <a:r>
              <a:rPr lang="en-US" altLang="ja-JP" sz="1100" dirty="0">
                <a:solidFill>
                  <a:srgbClr val="C9C2D1">
                    <a:shade val="50000"/>
                    <a:satMod val="200000"/>
                  </a:srgbClr>
                </a:solidFill>
                <a:latin typeface="ＭＳ ゴシック" panose="020B0609070205080204" pitchFamily="49" charset="-128"/>
                <a:ea typeface="ＭＳ ゴシック" panose="020B0609070205080204" pitchFamily="49" charset="-128"/>
              </a:rPr>
              <a:t>2020</a:t>
            </a:r>
            <a:r>
              <a:rPr lang="ja-JP" altLang="en-US" sz="1100" dirty="0">
                <a:solidFill>
                  <a:srgbClr val="C9C2D1">
                    <a:shade val="50000"/>
                    <a:satMod val="200000"/>
                  </a:srgbClr>
                </a:solidFill>
                <a:latin typeface="ＭＳ ゴシック" panose="020B0609070205080204" pitchFamily="49" charset="-128"/>
                <a:ea typeface="ＭＳ ゴシック" panose="020B0609070205080204" pitchFamily="49" charset="-128"/>
              </a:rPr>
              <a:t>滋賀県消費生活センター</a:t>
            </a:r>
          </a:p>
        </p:txBody>
      </p:sp>
    </p:spTree>
    <p:extLst>
      <p:ext uri="{BB962C8B-B14F-4D97-AF65-F5344CB8AC3E}">
        <p14:creationId xmlns:p14="http://schemas.microsoft.com/office/powerpoint/2010/main" val="1101882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0" y="2689"/>
            <a:ext cx="9144000" cy="98072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ja-JP" altLang="en-US" sz="4000" dirty="0">
                <a:solidFill>
                  <a:prstClr val="black"/>
                </a:solidFill>
                <a:latin typeface="HGPｺﾞｼｯｸE" panose="020B0900000000000000" pitchFamily="50" charset="-128"/>
                <a:ea typeface="HGPｺﾞｼｯｸE" panose="020B0900000000000000" pitchFamily="50" charset="-128"/>
              </a:rPr>
              <a:t>★事例集</a:t>
            </a:r>
            <a:endParaRPr lang="en-US" altLang="ja-JP" sz="4000" dirty="0">
              <a:solidFill>
                <a:prstClr val="black"/>
              </a:solidFill>
              <a:latin typeface="HGPｺﾞｼｯｸE" panose="020B0900000000000000" pitchFamily="50" charset="-128"/>
              <a:ea typeface="HGPｺﾞｼｯｸE" panose="020B0900000000000000" pitchFamily="50" charset="-128"/>
            </a:endParaRPr>
          </a:p>
        </p:txBody>
      </p:sp>
      <p:pic>
        <p:nvPicPr>
          <p:cNvPr id="10" name="Picture 2" descr="G:\キャッフィー\caffy_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89556" y="2673465"/>
            <a:ext cx="2880320" cy="4076015"/>
          </a:xfrm>
          <a:prstGeom prst="rect">
            <a:avLst/>
          </a:prstGeom>
          <a:noFill/>
          <a:extLst>
            <a:ext uri="{909E8E84-426E-40DD-AFC4-6F175D3DCCD1}">
              <a14:hiddenFill xmlns:a14="http://schemas.microsoft.com/office/drawing/2010/main">
                <a:solidFill>
                  <a:srgbClr val="FFFFFF"/>
                </a:solidFill>
              </a14:hiddenFill>
            </a:ext>
          </a:extLst>
        </p:spPr>
      </p:pic>
      <p:sp>
        <p:nvSpPr>
          <p:cNvPr id="4" name="角丸四角形吹き出し 3"/>
          <p:cNvSpPr/>
          <p:nvPr/>
        </p:nvSpPr>
        <p:spPr>
          <a:xfrm>
            <a:off x="251520" y="1196752"/>
            <a:ext cx="8496944" cy="1296144"/>
          </a:xfrm>
          <a:prstGeom prst="wedgeRoundRectCallout">
            <a:avLst>
              <a:gd name="adj1" fmla="val 32306"/>
              <a:gd name="adj2" fmla="val 93348"/>
              <a:gd name="adj3" fmla="val 16667"/>
            </a:avLst>
          </a:prstGeom>
          <a:solidFill>
            <a:schemeClr val="accent5">
              <a:lumMod val="40000"/>
              <a:lumOff val="6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800" dirty="0">
              <a:solidFill>
                <a:srgbClr val="1F497D">
                  <a:lumMod val="50000"/>
                </a:srgbClr>
              </a:solidFill>
              <a:latin typeface="HG丸ｺﾞｼｯｸM-PRO" pitchFamily="50" charset="-128"/>
              <a:ea typeface="HG丸ｺﾞｼｯｸM-PRO" pitchFamily="50" charset="-128"/>
            </a:endParaRPr>
          </a:p>
        </p:txBody>
      </p:sp>
      <p:sp>
        <p:nvSpPr>
          <p:cNvPr id="3" name="正方形/長方形 2"/>
          <p:cNvSpPr/>
          <p:nvPr/>
        </p:nvSpPr>
        <p:spPr>
          <a:xfrm>
            <a:off x="683568" y="1240014"/>
            <a:ext cx="7776864" cy="1077218"/>
          </a:xfrm>
          <a:prstGeom prst="rect">
            <a:avLst/>
          </a:prstGeom>
        </p:spPr>
        <p:txBody>
          <a:bodyPr wrap="square">
            <a:spAutoFit/>
          </a:bodyPr>
          <a:lstStyle/>
          <a:p>
            <a:r>
              <a:rPr lang="ja-JP" altLang="en-US" sz="3200" dirty="0">
                <a:solidFill>
                  <a:schemeClr val="tx2">
                    <a:lumMod val="50000"/>
                  </a:schemeClr>
                </a:solidFill>
                <a:latin typeface="HGPｺﾞｼｯｸE" pitchFamily="50" charset="-128"/>
                <a:ea typeface="HGPｺﾞｼｯｸE" pitchFamily="50" charset="-128"/>
              </a:rPr>
              <a:t>  ★こんなとき、どうすると良いでしょうか</a:t>
            </a:r>
            <a:r>
              <a:rPr lang="en-US" altLang="ja-JP" sz="3200" dirty="0">
                <a:solidFill>
                  <a:schemeClr val="tx2">
                    <a:lumMod val="50000"/>
                  </a:schemeClr>
                </a:solidFill>
                <a:latin typeface="HGPｺﾞｼｯｸE" pitchFamily="50" charset="-128"/>
                <a:ea typeface="HGPｺﾞｼｯｸE" pitchFamily="50" charset="-128"/>
              </a:rPr>
              <a:t>?</a:t>
            </a:r>
            <a:endParaRPr lang="ja-JP" altLang="en-US" sz="3200" dirty="0">
              <a:solidFill>
                <a:schemeClr val="tx2">
                  <a:lumMod val="50000"/>
                </a:schemeClr>
              </a:solidFill>
              <a:latin typeface="HGPｺﾞｼｯｸE" pitchFamily="50" charset="-128"/>
              <a:ea typeface="HGPｺﾞｼｯｸE" pitchFamily="50" charset="-128"/>
            </a:endParaRPr>
          </a:p>
          <a:p>
            <a:r>
              <a:rPr lang="ja-JP" altLang="en-US" sz="3200" dirty="0">
                <a:solidFill>
                  <a:schemeClr val="tx2">
                    <a:lumMod val="50000"/>
                  </a:schemeClr>
                </a:solidFill>
                <a:latin typeface="HGPｺﾞｼｯｸE" pitchFamily="50" charset="-128"/>
                <a:ea typeface="HGPｺﾞｼｯｸE" pitchFamily="50" charset="-128"/>
              </a:rPr>
              <a:t>  ★あなたなら、どうしますか</a:t>
            </a:r>
            <a:r>
              <a:rPr lang="en-US" altLang="ja-JP" sz="3200" dirty="0">
                <a:solidFill>
                  <a:schemeClr val="tx2">
                    <a:lumMod val="50000"/>
                  </a:schemeClr>
                </a:solidFill>
                <a:latin typeface="HGPｺﾞｼｯｸE" pitchFamily="50" charset="-128"/>
                <a:ea typeface="HGPｺﾞｼｯｸE" pitchFamily="50" charset="-128"/>
              </a:rPr>
              <a:t>?</a:t>
            </a:r>
            <a:endParaRPr lang="ja-JP" altLang="en-US" sz="3200" dirty="0">
              <a:solidFill>
                <a:schemeClr val="tx2">
                  <a:lumMod val="50000"/>
                </a:schemeClr>
              </a:solidFill>
              <a:latin typeface="HGPｺﾞｼｯｸE" pitchFamily="50" charset="-128"/>
              <a:ea typeface="HGPｺﾞｼｯｸE" pitchFamily="50" charset="-128"/>
            </a:endParaRPr>
          </a:p>
        </p:txBody>
      </p:sp>
      <p:sp>
        <p:nvSpPr>
          <p:cNvPr id="2" name="フローチャート : 代替処理 1"/>
          <p:cNvSpPr/>
          <p:nvPr/>
        </p:nvSpPr>
        <p:spPr>
          <a:xfrm>
            <a:off x="683568" y="2852936"/>
            <a:ext cx="4968552" cy="3896544"/>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924424" y="3093048"/>
            <a:ext cx="5028728" cy="3416320"/>
          </a:xfrm>
          <a:prstGeom prst="rect">
            <a:avLst/>
          </a:prstGeom>
          <a:noFill/>
        </p:spPr>
        <p:txBody>
          <a:bodyPr wrap="square" rtlCol="0">
            <a:spAutoFit/>
          </a:bodyPr>
          <a:lstStyle/>
          <a:p>
            <a:r>
              <a:rPr kumimoji="1" lang="en-US" altLang="ja-JP" dirty="0"/>
              <a:t>【</a:t>
            </a:r>
            <a:r>
              <a:rPr lang="ja-JP" altLang="en-US" dirty="0"/>
              <a:t>テーマ</a:t>
            </a:r>
            <a:r>
              <a:rPr kumimoji="1" lang="en-US" altLang="ja-JP" dirty="0"/>
              <a:t>】</a:t>
            </a:r>
            <a:r>
              <a:rPr kumimoji="1" lang="ja-JP" altLang="en-US" dirty="0"/>
              <a:t>①架空請求</a:t>
            </a:r>
          </a:p>
          <a:p>
            <a:r>
              <a:rPr lang="ja-JP" altLang="en-US" dirty="0"/>
              <a:t>　　　　 　②誰でも稼げるセミナー？</a:t>
            </a:r>
          </a:p>
          <a:p>
            <a:r>
              <a:rPr kumimoji="1" lang="ja-JP" altLang="en-US" dirty="0"/>
              <a:t>　　　 　　</a:t>
            </a:r>
            <a:r>
              <a:rPr lang="ja-JP" altLang="en-US" dirty="0"/>
              <a:t>③エステの</a:t>
            </a:r>
            <a:r>
              <a:rPr kumimoji="1" lang="ja-JP" altLang="en-US" dirty="0"/>
              <a:t>キャッチセールス　　</a:t>
            </a:r>
          </a:p>
          <a:p>
            <a:r>
              <a:rPr lang="ja-JP" altLang="en-US" dirty="0"/>
              <a:t>　　</a:t>
            </a:r>
            <a:r>
              <a:rPr kumimoji="1" lang="ja-JP" altLang="en-US" dirty="0"/>
              <a:t>　　 　④支払いはどれにする？</a:t>
            </a:r>
            <a:r>
              <a:rPr lang="en-US" altLang="ja-JP" dirty="0"/>
              <a:t>(</a:t>
            </a:r>
            <a:r>
              <a:rPr lang="ja-JP" altLang="en-US" dirty="0"/>
              <a:t>ネット通販</a:t>
            </a:r>
            <a:r>
              <a:rPr lang="en-US" altLang="ja-JP" dirty="0"/>
              <a:t>)</a:t>
            </a:r>
            <a:endParaRPr kumimoji="1" lang="ja-JP" altLang="en-US" dirty="0"/>
          </a:p>
          <a:p>
            <a:r>
              <a:rPr lang="ja-JP" altLang="en-US" dirty="0"/>
              <a:t>　　　　 　⑤ネット通販</a:t>
            </a:r>
          </a:p>
          <a:p>
            <a:r>
              <a:rPr kumimoji="1" lang="ja-JP" altLang="en-US" dirty="0"/>
              <a:t>　　　　 　⑥</a:t>
            </a:r>
            <a:r>
              <a:rPr lang="ja-JP" altLang="en-US" dirty="0"/>
              <a:t>買い物は投票？</a:t>
            </a:r>
          </a:p>
          <a:p>
            <a:endParaRPr lang="en-US" altLang="ja-JP" dirty="0"/>
          </a:p>
          <a:p>
            <a:r>
              <a:rPr lang="en-US" altLang="ja-JP" dirty="0"/>
              <a:t>【</a:t>
            </a:r>
            <a:r>
              <a:rPr lang="ja-JP" altLang="en-US" dirty="0"/>
              <a:t>ロールプレイ</a:t>
            </a:r>
            <a:r>
              <a:rPr lang="en-US" altLang="ja-JP" dirty="0"/>
              <a:t>】</a:t>
            </a:r>
            <a:r>
              <a:rPr lang="ja-JP" altLang="en-US" dirty="0"/>
              <a:t>①紹介すれば誰でも稼げる</a:t>
            </a:r>
            <a:r>
              <a:rPr lang="en-US" altLang="ja-JP" dirty="0"/>
              <a:t>?</a:t>
            </a:r>
            <a:endParaRPr lang="ja-JP" altLang="en-US" dirty="0"/>
          </a:p>
          <a:p>
            <a:r>
              <a:rPr kumimoji="1" lang="ja-JP" altLang="en-US" dirty="0"/>
              <a:t>　　　　　　　　　 ②店</a:t>
            </a:r>
            <a:r>
              <a:rPr lang="ja-JP" altLang="en-US" dirty="0"/>
              <a:t>舗での返品はできないの</a:t>
            </a:r>
            <a:r>
              <a:rPr lang="en-US" altLang="ja-JP" dirty="0"/>
              <a:t>?</a:t>
            </a:r>
            <a:endParaRPr kumimoji="1" lang="ja-JP" altLang="en-US" dirty="0"/>
          </a:p>
          <a:p>
            <a:r>
              <a:rPr lang="ja-JP" altLang="en-US" dirty="0"/>
              <a:t>　　　　　　　　　 ③一人暮らしを始めたら</a:t>
            </a:r>
            <a:r>
              <a:rPr lang="en-US" altLang="ja-JP" dirty="0"/>
              <a:t>…</a:t>
            </a:r>
            <a:endParaRPr lang="ja-JP" altLang="en-US" dirty="0"/>
          </a:p>
          <a:p>
            <a:r>
              <a:rPr lang="ja-JP" altLang="en-US" dirty="0"/>
              <a:t>　　　　　　　　　</a:t>
            </a:r>
          </a:p>
          <a:p>
            <a:r>
              <a:rPr lang="en-US" altLang="ja-JP" dirty="0"/>
              <a:t>【</a:t>
            </a:r>
            <a:r>
              <a:rPr lang="ja-JP" altLang="en-US" dirty="0"/>
              <a:t>手紙</a:t>
            </a:r>
            <a:r>
              <a:rPr lang="en-US" altLang="ja-JP" dirty="0"/>
              <a:t>】</a:t>
            </a:r>
            <a:r>
              <a:rPr lang="ja-JP" altLang="en-US" dirty="0"/>
              <a:t>大人になる自分へ</a:t>
            </a:r>
          </a:p>
        </p:txBody>
      </p:sp>
      <p:sp>
        <p:nvSpPr>
          <p:cNvPr id="8" name="テキスト ボックス 7"/>
          <p:cNvSpPr txBox="1"/>
          <p:nvPr/>
        </p:nvSpPr>
        <p:spPr>
          <a:xfrm>
            <a:off x="6228533" y="6438812"/>
            <a:ext cx="2167381" cy="338554"/>
          </a:xfrm>
          <a:prstGeom prst="rect">
            <a:avLst/>
          </a:prstGeom>
          <a:noFill/>
        </p:spPr>
        <p:txBody>
          <a:bodyPr wrap="square" rtlCol="0">
            <a:spAutoFit/>
          </a:bodyPr>
          <a:lstStyle/>
          <a:p>
            <a:r>
              <a:rPr lang="en-US" altLang="ja-JP" sz="1600" dirty="0">
                <a:solidFill>
                  <a:srgbClr val="C9C2D1">
                    <a:shade val="50000"/>
                    <a:satMod val="200000"/>
                  </a:srgbClr>
                </a:solidFill>
                <a:latin typeface="ＭＳ ゴシック" panose="020B0609070205080204" pitchFamily="49" charset="-128"/>
                <a:ea typeface="ＭＳ ゴシック" panose="020B0609070205080204" pitchFamily="49" charset="-128"/>
              </a:rPr>
              <a:t>©</a:t>
            </a:r>
            <a:r>
              <a:rPr lang="en-US" altLang="ja-JP" sz="1100" dirty="0">
                <a:solidFill>
                  <a:srgbClr val="C9C2D1">
                    <a:shade val="50000"/>
                    <a:satMod val="200000"/>
                  </a:srgbClr>
                </a:solidFill>
                <a:latin typeface="ＭＳ ゴシック" panose="020B0609070205080204" pitchFamily="49" charset="-128"/>
                <a:ea typeface="ＭＳ ゴシック" panose="020B0609070205080204" pitchFamily="49" charset="-128"/>
              </a:rPr>
              <a:t>2020</a:t>
            </a:r>
            <a:r>
              <a:rPr lang="ja-JP" altLang="en-US" sz="1100" dirty="0">
                <a:solidFill>
                  <a:srgbClr val="C9C2D1">
                    <a:shade val="50000"/>
                    <a:satMod val="200000"/>
                  </a:srgbClr>
                </a:solidFill>
                <a:latin typeface="ＭＳ ゴシック" panose="020B0609070205080204" pitchFamily="49" charset="-128"/>
                <a:ea typeface="ＭＳ ゴシック" panose="020B0609070205080204" pitchFamily="49" charset="-128"/>
              </a:rPr>
              <a:t>滋賀県消費生活センター</a:t>
            </a:r>
          </a:p>
        </p:txBody>
      </p:sp>
    </p:spTree>
    <p:extLst>
      <p:ext uri="{BB962C8B-B14F-4D97-AF65-F5344CB8AC3E}">
        <p14:creationId xmlns:p14="http://schemas.microsoft.com/office/powerpoint/2010/main" val="1510489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グループ化 26"/>
          <p:cNvGrpSpPr/>
          <p:nvPr/>
        </p:nvGrpSpPr>
        <p:grpSpPr>
          <a:xfrm>
            <a:off x="4658356" y="4025347"/>
            <a:ext cx="4248472" cy="2592288"/>
            <a:chOff x="179512" y="1268760"/>
            <a:chExt cx="4248472" cy="2592288"/>
          </a:xfrm>
        </p:grpSpPr>
        <p:sp>
          <p:nvSpPr>
            <p:cNvPr id="28" name="角丸四角形 27"/>
            <p:cNvSpPr/>
            <p:nvPr/>
          </p:nvSpPr>
          <p:spPr>
            <a:xfrm>
              <a:off x="179512" y="1268760"/>
              <a:ext cx="4248472" cy="2592288"/>
            </a:xfrm>
            <a:prstGeom prst="roundRect">
              <a:avLst/>
            </a:prstGeom>
            <a:solidFill>
              <a:schemeClr val="accent3">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 name="角丸四角形吹き出し 29"/>
            <p:cNvSpPr/>
            <p:nvPr/>
          </p:nvSpPr>
          <p:spPr>
            <a:xfrm>
              <a:off x="651736" y="2760644"/>
              <a:ext cx="1728192" cy="670405"/>
            </a:xfrm>
            <a:prstGeom prst="wedgeRoundRectCallout">
              <a:avLst>
                <a:gd name="adj1" fmla="val 70415"/>
                <a:gd name="adj2" fmla="val 2621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どうしよう</a:t>
              </a:r>
              <a:r>
                <a:rPr lang="en-US" altLang="ja-JP" sz="1600" dirty="0">
                  <a:solidFill>
                    <a:prstClr val="black"/>
                  </a:solidFill>
                </a:rPr>
                <a:t>?</a:t>
              </a:r>
              <a:endParaRPr lang="ja-JP" altLang="en-US" sz="1600" dirty="0">
                <a:solidFill>
                  <a:prstClr val="black"/>
                </a:solidFill>
              </a:endParaRPr>
            </a:p>
          </p:txBody>
        </p:sp>
        <p:sp>
          <p:nvSpPr>
            <p:cNvPr id="31" name="角丸四角形吹き出し 30"/>
            <p:cNvSpPr/>
            <p:nvPr/>
          </p:nvSpPr>
          <p:spPr>
            <a:xfrm>
              <a:off x="592195" y="1445782"/>
              <a:ext cx="2021241" cy="966722"/>
            </a:xfrm>
            <a:prstGeom prst="wedgeRoundRectCallout">
              <a:avLst>
                <a:gd name="adj1" fmla="val 53342"/>
                <a:gd name="adj2" fmla="val 7480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こんな料金</a:t>
              </a:r>
              <a:endParaRPr lang="en-US" altLang="ja-JP" sz="1600" dirty="0">
                <a:solidFill>
                  <a:prstClr val="black"/>
                </a:solidFill>
              </a:endParaRPr>
            </a:p>
            <a:p>
              <a:pPr algn="ctr"/>
              <a:r>
                <a:rPr lang="ja-JP" altLang="en-US" sz="1600" dirty="0">
                  <a:solidFill>
                    <a:prstClr val="black"/>
                  </a:solidFill>
                </a:rPr>
                <a:t>・・・・払えない</a:t>
              </a:r>
            </a:p>
          </p:txBody>
        </p:sp>
        <p:sp>
          <p:nvSpPr>
            <p:cNvPr id="33" name="テキスト ボックス 32"/>
            <p:cNvSpPr txBox="1"/>
            <p:nvPr/>
          </p:nvSpPr>
          <p:spPr>
            <a:xfrm>
              <a:off x="3923928" y="3360621"/>
              <a:ext cx="288032" cy="369332"/>
            </a:xfrm>
            <a:prstGeom prst="rect">
              <a:avLst/>
            </a:prstGeom>
            <a:noFill/>
          </p:spPr>
          <p:txBody>
            <a:bodyPr wrap="square" rtlCol="0">
              <a:spAutoFit/>
            </a:bodyPr>
            <a:lstStyle/>
            <a:p>
              <a:r>
                <a:rPr lang="ja-JP" altLang="en-US" dirty="0">
                  <a:solidFill>
                    <a:prstClr val="black"/>
                  </a:solidFill>
                </a:rPr>
                <a:t>④</a:t>
              </a:r>
            </a:p>
          </p:txBody>
        </p:sp>
      </p:grpSp>
      <p:grpSp>
        <p:nvGrpSpPr>
          <p:cNvPr id="34" name="グループ化 33"/>
          <p:cNvGrpSpPr/>
          <p:nvPr/>
        </p:nvGrpSpPr>
        <p:grpSpPr>
          <a:xfrm>
            <a:off x="151892" y="4088971"/>
            <a:ext cx="4248472" cy="2592288"/>
            <a:chOff x="179512" y="1268760"/>
            <a:chExt cx="4248472" cy="2592288"/>
          </a:xfrm>
        </p:grpSpPr>
        <p:sp>
          <p:nvSpPr>
            <p:cNvPr id="35" name="角丸四角形 34"/>
            <p:cNvSpPr/>
            <p:nvPr/>
          </p:nvSpPr>
          <p:spPr>
            <a:xfrm>
              <a:off x="179512" y="1268760"/>
              <a:ext cx="4248472" cy="2592288"/>
            </a:xfrm>
            <a:prstGeom prst="roundRect">
              <a:avLst/>
            </a:prstGeom>
            <a:solidFill>
              <a:schemeClr val="accent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 name="角丸四角形吹き出し 35"/>
            <p:cNvSpPr/>
            <p:nvPr/>
          </p:nvSpPr>
          <p:spPr>
            <a:xfrm>
              <a:off x="2483768" y="1412776"/>
              <a:ext cx="1728192" cy="936104"/>
            </a:xfrm>
            <a:prstGeom prst="wedgeRoundRectCallout">
              <a:avLst>
                <a:gd name="adj1" fmla="val 8098"/>
                <a:gd name="adj2" fmla="val 96611"/>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600" dirty="0">
                  <a:solidFill>
                    <a:prstClr val="black"/>
                  </a:solidFill>
                </a:rPr>
                <a:t>1</a:t>
              </a:r>
              <a:r>
                <a:rPr lang="ja-JP" altLang="en-US" sz="1600" dirty="0">
                  <a:solidFill>
                    <a:prstClr val="black"/>
                  </a:solidFill>
                </a:rPr>
                <a:t>年前の登録分で、</a:t>
              </a:r>
              <a:r>
                <a:rPr lang="en-US" altLang="ja-JP" sz="1600" dirty="0">
                  <a:solidFill>
                    <a:prstClr val="black"/>
                  </a:solidFill>
                </a:rPr>
                <a:t>30</a:t>
              </a:r>
              <a:r>
                <a:rPr lang="ja-JP" altLang="en-US" sz="1600" dirty="0">
                  <a:solidFill>
                    <a:prstClr val="black"/>
                  </a:solidFill>
                </a:rPr>
                <a:t>万円の支払いが必要です</a:t>
              </a:r>
              <a:r>
                <a:rPr lang="en-US" altLang="ja-JP" sz="1600" dirty="0">
                  <a:solidFill>
                    <a:prstClr val="black"/>
                  </a:solidFill>
                </a:rPr>
                <a:t>!</a:t>
              </a:r>
              <a:endParaRPr lang="ja-JP" altLang="en-US" sz="1600" dirty="0">
                <a:solidFill>
                  <a:prstClr val="black"/>
                </a:solidFill>
              </a:endParaRPr>
            </a:p>
          </p:txBody>
        </p:sp>
        <p:sp>
          <p:nvSpPr>
            <p:cNvPr id="37" name="角丸四角形吹き出し 36"/>
            <p:cNvSpPr/>
            <p:nvPr/>
          </p:nvSpPr>
          <p:spPr>
            <a:xfrm>
              <a:off x="308194" y="1544893"/>
              <a:ext cx="1879158" cy="772676"/>
            </a:xfrm>
            <a:prstGeom prst="wedgeRoundRectCallout">
              <a:avLst>
                <a:gd name="adj1" fmla="val 9571"/>
                <a:gd name="adj2" fmla="val 98788"/>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え</a:t>
              </a:r>
              <a:r>
                <a:rPr lang="en-US" altLang="ja-JP" sz="1600" dirty="0">
                  <a:solidFill>
                    <a:prstClr val="black"/>
                  </a:solidFill>
                </a:rPr>
                <a:t>? 1</a:t>
              </a:r>
              <a:r>
                <a:rPr lang="ja-JP" altLang="en-US" sz="1600" dirty="0">
                  <a:solidFill>
                    <a:prstClr val="black"/>
                  </a:solidFill>
                </a:rPr>
                <a:t>年前の利用</a:t>
              </a:r>
              <a:r>
                <a:rPr lang="en-US" altLang="ja-JP" sz="1600" dirty="0">
                  <a:solidFill>
                    <a:prstClr val="black"/>
                  </a:solidFill>
                </a:rPr>
                <a:t>?</a:t>
              </a:r>
            </a:p>
            <a:p>
              <a:pPr algn="ctr"/>
              <a:r>
                <a:rPr lang="ja-JP" altLang="en-US" sz="1600" dirty="0">
                  <a:solidFill>
                    <a:prstClr val="black"/>
                  </a:solidFill>
                </a:rPr>
                <a:t>覚えてない</a:t>
              </a:r>
              <a:r>
                <a:rPr lang="en-US" altLang="ja-JP" sz="1600" dirty="0">
                  <a:solidFill>
                    <a:prstClr val="black"/>
                  </a:solidFill>
                </a:rPr>
                <a:t>!</a:t>
              </a:r>
              <a:endParaRPr lang="ja-JP" altLang="en-US" sz="1600" dirty="0">
                <a:solidFill>
                  <a:prstClr val="black"/>
                </a:solidFill>
              </a:endParaRPr>
            </a:p>
          </p:txBody>
        </p:sp>
        <p:sp>
          <p:nvSpPr>
            <p:cNvPr id="38" name="テキスト ボックス 37"/>
            <p:cNvSpPr txBox="1"/>
            <p:nvPr/>
          </p:nvSpPr>
          <p:spPr>
            <a:xfrm>
              <a:off x="3923928" y="3360621"/>
              <a:ext cx="288032" cy="369332"/>
            </a:xfrm>
            <a:prstGeom prst="rect">
              <a:avLst/>
            </a:prstGeom>
            <a:noFill/>
          </p:spPr>
          <p:txBody>
            <a:bodyPr wrap="square" rtlCol="0">
              <a:spAutoFit/>
            </a:bodyPr>
            <a:lstStyle/>
            <a:p>
              <a:r>
                <a:rPr lang="ja-JP" altLang="en-US" dirty="0">
                  <a:solidFill>
                    <a:prstClr val="black"/>
                  </a:solidFill>
                </a:rPr>
                <a:t>③</a:t>
              </a:r>
            </a:p>
          </p:txBody>
        </p:sp>
      </p:grpSp>
      <p:pic>
        <p:nvPicPr>
          <p:cNvPr id="2054" name="Picture 6" descr="F:\消費生活センター　消費者教育\イラストいろいろ\kibishii_kewashii_man.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046852" y="5302805"/>
            <a:ext cx="1346903" cy="1346903"/>
          </a:xfrm>
          <a:prstGeom prst="rect">
            <a:avLst/>
          </a:prstGeom>
          <a:noFill/>
          <a:extLst>
            <a:ext uri="{909E8E84-426E-40DD-AFC4-6F175D3DCCD1}">
              <a14:hiddenFill xmlns:a14="http://schemas.microsoft.com/office/drawing/2010/main">
                <a:solidFill>
                  <a:srgbClr val="FFFFFF"/>
                </a:solidFill>
              </a14:hiddenFill>
            </a:ext>
          </a:extLst>
        </p:spPr>
      </p:pic>
      <p:sp>
        <p:nvSpPr>
          <p:cNvPr id="29" name="正方形/長方形 28"/>
          <p:cNvSpPr/>
          <p:nvPr/>
        </p:nvSpPr>
        <p:spPr>
          <a:xfrm>
            <a:off x="0" y="0"/>
            <a:ext cx="9144000" cy="98072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eaLnBrk="0" fontAlgn="base" hangingPunct="0">
              <a:spcBef>
                <a:spcPct val="0"/>
              </a:spcBef>
              <a:spcAft>
                <a:spcPct val="0"/>
              </a:spcAft>
            </a:pPr>
            <a:r>
              <a:rPr lang="en-US" altLang="ja-JP" sz="4000" dirty="0">
                <a:solidFill>
                  <a:prstClr val="black"/>
                </a:solidFill>
                <a:latin typeface="HGPｺﾞｼｯｸE" panose="020B0900000000000000" pitchFamily="50" charset="-128"/>
                <a:ea typeface="HGPｺﾞｼｯｸE" panose="020B0900000000000000" pitchFamily="50" charset="-128"/>
              </a:rPr>
              <a:t>【</a:t>
            </a:r>
            <a:r>
              <a:rPr lang="ja-JP" altLang="en-US" sz="4000" dirty="0">
                <a:solidFill>
                  <a:prstClr val="black"/>
                </a:solidFill>
                <a:latin typeface="HGPｺﾞｼｯｸE" panose="020B0900000000000000" pitchFamily="50" charset="-128"/>
                <a:ea typeface="HGPｺﾞｼｯｸE" panose="020B0900000000000000" pitchFamily="50" charset="-128"/>
              </a:rPr>
              <a:t>テーマ</a:t>
            </a:r>
            <a:r>
              <a:rPr lang="en-US" altLang="ja-JP" sz="4000" dirty="0">
                <a:solidFill>
                  <a:prstClr val="black"/>
                </a:solidFill>
                <a:latin typeface="HGPｺﾞｼｯｸE" panose="020B0900000000000000" pitchFamily="50" charset="-128"/>
                <a:ea typeface="HGPｺﾞｼｯｸE" panose="020B0900000000000000" pitchFamily="50" charset="-128"/>
              </a:rPr>
              <a:t>①】</a:t>
            </a:r>
            <a:r>
              <a:rPr lang="ja-JP" altLang="en-US" sz="4000" dirty="0">
                <a:solidFill>
                  <a:prstClr val="black"/>
                </a:solidFill>
                <a:latin typeface="HGPｺﾞｼｯｸE" panose="020B0900000000000000" pitchFamily="50" charset="-128"/>
                <a:ea typeface="HGPｺﾞｼｯｸE" panose="020B0900000000000000" pitchFamily="50" charset="-128"/>
              </a:rPr>
              <a:t>　「架空請求」</a:t>
            </a:r>
            <a:endParaRPr lang="en-US" altLang="ja-JP" sz="4000" dirty="0">
              <a:solidFill>
                <a:prstClr val="black"/>
              </a:solidFill>
              <a:latin typeface="HGPｺﾞｼｯｸE" panose="020B0900000000000000" pitchFamily="50" charset="-128"/>
              <a:ea typeface="HGPｺﾞｼｯｸE" panose="020B0900000000000000" pitchFamily="50" charset="-128"/>
            </a:endParaRPr>
          </a:p>
        </p:txBody>
      </p:sp>
      <p:grpSp>
        <p:nvGrpSpPr>
          <p:cNvPr id="11" name="グループ化 10"/>
          <p:cNvGrpSpPr/>
          <p:nvPr/>
        </p:nvGrpSpPr>
        <p:grpSpPr>
          <a:xfrm>
            <a:off x="115888" y="1195248"/>
            <a:ext cx="8790940" cy="2618292"/>
            <a:chOff x="115888" y="1195248"/>
            <a:chExt cx="8790940" cy="2618292"/>
          </a:xfrm>
        </p:grpSpPr>
        <p:grpSp>
          <p:nvGrpSpPr>
            <p:cNvPr id="9" name="グループ化 8"/>
            <p:cNvGrpSpPr/>
            <p:nvPr/>
          </p:nvGrpSpPr>
          <p:grpSpPr>
            <a:xfrm>
              <a:off x="4658356" y="1221252"/>
              <a:ext cx="4248472" cy="2592288"/>
              <a:chOff x="179512" y="1268760"/>
              <a:chExt cx="4248472" cy="2592288"/>
            </a:xfrm>
          </p:grpSpPr>
          <p:sp>
            <p:nvSpPr>
              <p:cNvPr id="5" name="角丸四角形 4"/>
              <p:cNvSpPr/>
              <p:nvPr/>
            </p:nvSpPr>
            <p:spPr>
              <a:xfrm>
                <a:off x="179512" y="1268760"/>
                <a:ext cx="4248472" cy="2592288"/>
              </a:xfrm>
              <a:prstGeom prst="roundRect">
                <a:avLst/>
              </a:prstGeom>
              <a:solidFill>
                <a:schemeClr val="accent6">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角丸四角形吹き出し 5"/>
              <p:cNvSpPr/>
              <p:nvPr/>
            </p:nvSpPr>
            <p:spPr>
              <a:xfrm>
                <a:off x="1533317" y="1406431"/>
                <a:ext cx="2705696" cy="1277990"/>
              </a:xfrm>
              <a:prstGeom prst="wedgeRoundRectCallout">
                <a:avLst>
                  <a:gd name="adj1" fmla="val -60116"/>
                  <a:gd name="adj2" fmla="val 40679"/>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「登録料金の確認が</a:t>
                </a:r>
              </a:p>
              <a:p>
                <a:pPr algn="ctr"/>
                <a:r>
                  <a:rPr lang="ja-JP" altLang="en-US" sz="1600" dirty="0">
                    <a:solidFill>
                      <a:prstClr val="black"/>
                    </a:solidFill>
                  </a:rPr>
                  <a:t>できていません。放置</a:t>
                </a:r>
              </a:p>
              <a:p>
                <a:pPr algn="ctr"/>
                <a:r>
                  <a:rPr lang="ja-JP" altLang="en-US" sz="1600" dirty="0">
                    <a:solidFill>
                      <a:prstClr val="black"/>
                    </a:solidFill>
                  </a:rPr>
                  <a:t>されますと、法的手続きに移行します」って、書いてる</a:t>
                </a:r>
              </a:p>
            </p:txBody>
          </p:sp>
          <p:sp>
            <p:nvSpPr>
              <p:cNvPr id="13" name="角丸四角形吹き出し 12"/>
              <p:cNvSpPr/>
              <p:nvPr/>
            </p:nvSpPr>
            <p:spPr>
              <a:xfrm>
                <a:off x="1852320" y="2828437"/>
                <a:ext cx="2071608" cy="901516"/>
              </a:xfrm>
              <a:prstGeom prst="wedgeRoundRectCallout">
                <a:avLst>
                  <a:gd name="adj1" fmla="val -70870"/>
                  <a:gd name="adj2" fmla="val -22616"/>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ja-JP" altLang="en-US" sz="1600" dirty="0">
                    <a:solidFill>
                      <a:prstClr val="black"/>
                    </a:solidFill>
                  </a:rPr>
                  <a:t>どういうことかな</a:t>
                </a:r>
                <a:r>
                  <a:rPr lang="en-US" altLang="ja-JP" sz="1600" dirty="0">
                    <a:solidFill>
                      <a:prstClr val="black"/>
                    </a:solidFill>
                  </a:rPr>
                  <a:t>?</a:t>
                </a:r>
              </a:p>
              <a:p>
                <a:pPr lvl="0" algn="ctr"/>
                <a:r>
                  <a:rPr lang="ja-JP" altLang="en-US" sz="1600" dirty="0">
                    <a:solidFill>
                      <a:prstClr val="black"/>
                    </a:solidFill>
                  </a:rPr>
                  <a:t>聞いた方が</a:t>
                </a:r>
              </a:p>
              <a:p>
                <a:pPr lvl="0" algn="ctr"/>
                <a:r>
                  <a:rPr lang="ja-JP" altLang="en-US" sz="1600" dirty="0">
                    <a:solidFill>
                      <a:prstClr val="black"/>
                    </a:solidFill>
                  </a:rPr>
                  <a:t>いいかな・・・</a:t>
                </a:r>
              </a:p>
            </p:txBody>
          </p:sp>
          <p:sp>
            <p:nvSpPr>
              <p:cNvPr id="8" name="テキスト ボックス 7"/>
              <p:cNvSpPr txBox="1"/>
              <p:nvPr/>
            </p:nvSpPr>
            <p:spPr>
              <a:xfrm>
                <a:off x="3923928" y="3360621"/>
                <a:ext cx="288032" cy="369332"/>
              </a:xfrm>
              <a:prstGeom prst="rect">
                <a:avLst/>
              </a:prstGeom>
              <a:noFill/>
            </p:spPr>
            <p:txBody>
              <a:bodyPr wrap="square" rtlCol="0">
                <a:spAutoFit/>
              </a:bodyPr>
              <a:lstStyle/>
              <a:p>
                <a:r>
                  <a:rPr lang="ja-JP" altLang="en-US" dirty="0">
                    <a:solidFill>
                      <a:prstClr val="black"/>
                    </a:solidFill>
                  </a:rPr>
                  <a:t>②</a:t>
                </a:r>
              </a:p>
            </p:txBody>
          </p:sp>
        </p:grpSp>
        <p:sp>
          <p:nvSpPr>
            <p:cNvPr id="19" name="角丸四角形 18"/>
            <p:cNvSpPr/>
            <p:nvPr/>
          </p:nvSpPr>
          <p:spPr>
            <a:xfrm>
              <a:off x="115888" y="1195248"/>
              <a:ext cx="4248472" cy="2618292"/>
            </a:xfrm>
            <a:prstGeom prst="roundRect">
              <a:avLst/>
            </a:prstGeom>
            <a:solidFill>
              <a:schemeClr val="accent1">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4" name="角丸四角形吹き出し 23"/>
            <p:cNvSpPr/>
            <p:nvPr/>
          </p:nvSpPr>
          <p:spPr>
            <a:xfrm>
              <a:off x="454388" y="1526106"/>
              <a:ext cx="2389420" cy="773933"/>
            </a:xfrm>
            <a:prstGeom prst="wedgeRoundRectCallout">
              <a:avLst>
                <a:gd name="adj1" fmla="val -253"/>
                <a:gd name="adj2" fmla="val 11961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dirty="0">
                  <a:solidFill>
                    <a:prstClr val="black"/>
                  </a:solidFill>
                </a:rPr>
                <a:t>あれ</a:t>
              </a:r>
              <a:r>
                <a:rPr lang="en-US" altLang="ja-JP" sz="1600" dirty="0">
                  <a:solidFill>
                    <a:prstClr val="black"/>
                  </a:solidFill>
                </a:rPr>
                <a:t>?</a:t>
              </a:r>
            </a:p>
            <a:p>
              <a:pPr algn="ctr"/>
              <a:r>
                <a:rPr lang="ja-JP" altLang="en-US" sz="1600" dirty="0">
                  <a:solidFill>
                    <a:prstClr val="black"/>
                  </a:solidFill>
                </a:rPr>
                <a:t>何かメールがきた</a:t>
              </a:r>
              <a:r>
                <a:rPr lang="en-US" altLang="ja-JP" sz="1600" dirty="0">
                  <a:solidFill>
                    <a:prstClr val="black"/>
                  </a:solidFill>
                </a:rPr>
                <a:t>!</a:t>
              </a:r>
              <a:endParaRPr lang="ja-JP" altLang="en-US" sz="1600" dirty="0">
                <a:solidFill>
                  <a:prstClr val="black"/>
                </a:solidFill>
              </a:endParaRPr>
            </a:p>
          </p:txBody>
        </p:sp>
        <p:sp>
          <p:nvSpPr>
            <p:cNvPr id="26" name="テキスト ボックス 25"/>
            <p:cNvSpPr txBox="1"/>
            <p:nvPr/>
          </p:nvSpPr>
          <p:spPr>
            <a:xfrm>
              <a:off x="3860304" y="3355121"/>
              <a:ext cx="288032" cy="369332"/>
            </a:xfrm>
            <a:prstGeom prst="rect">
              <a:avLst/>
            </a:prstGeom>
            <a:noFill/>
          </p:spPr>
          <p:txBody>
            <a:bodyPr wrap="square" rtlCol="0">
              <a:spAutoFit/>
            </a:bodyPr>
            <a:lstStyle/>
            <a:p>
              <a:r>
                <a:rPr lang="ja-JP" altLang="en-US" dirty="0">
                  <a:solidFill>
                    <a:prstClr val="black"/>
                  </a:solidFill>
                </a:rPr>
                <a:t>①</a:t>
              </a:r>
            </a:p>
          </p:txBody>
        </p:sp>
        <p:pic>
          <p:nvPicPr>
            <p:cNvPr id="2053" name="Picture 5" descr="F:\消費生活センター　消費者教育\イラストいろいろ\smartphone_hand.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20303" y="1894123"/>
              <a:ext cx="1520552" cy="141753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3242464" y="2072236"/>
              <a:ext cx="864096" cy="646331"/>
            </a:xfrm>
            <a:prstGeom prst="rect">
              <a:avLst/>
            </a:prstGeom>
            <a:noFill/>
          </p:spPr>
          <p:txBody>
            <a:bodyPr wrap="square" rtlCol="0">
              <a:spAutoFit/>
            </a:bodyPr>
            <a:lstStyle/>
            <a:p>
              <a:r>
                <a:rPr kumimoji="1" lang="ja-JP" altLang="en-US" dirty="0">
                  <a:solidFill>
                    <a:srgbClr val="FF0000"/>
                  </a:solidFill>
                  <a:latin typeface="HGP創英角ﾎﾟｯﾌﾟ体" pitchFamily="50" charset="-128"/>
                  <a:ea typeface="HGP創英角ﾎﾟｯﾌﾟ体" pitchFamily="50" charset="-128"/>
                </a:rPr>
                <a:t>最終</a:t>
              </a:r>
            </a:p>
            <a:p>
              <a:r>
                <a:rPr kumimoji="1" lang="ja-JP" altLang="en-US" dirty="0">
                  <a:solidFill>
                    <a:srgbClr val="FF0000"/>
                  </a:solidFill>
                  <a:latin typeface="HGP創英角ﾎﾟｯﾌﾟ体" pitchFamily="50" charset="-128"/>
                  <a:ea typeface="HGP創英角ﾎﾟｯﾌﾟ体" pitchFamily="50" charset="-128"/>
                </a:rPr>
                <a:t>通告</a:t>
              </a:r>
            </a:p>
          </p:txBody>
        </p:sp>
        <p:pic>
          <p:nvPicPr>
            <p:cNvPr id="39" name="Picture 2" descr="座りながらスマホを使う人のイラスト（男性）"/>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81796" y="2455813"/>
              <a:ext cx="1316655" cy="131665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消費生活センター　消費者教育\イラストいろいろ\pose_necchuu_smartphone_man.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536271" y="1873685"/>
              <a:ext cx="1458405" cy="1458405"/>
            </a:xfrm>
            <a:prstGeom prst="rect">
              <a:avLst/>
            </a:prstGeom>
            <a:noFill/>
            <a:extLst>
              <a:ext uri="{909E8E84-426E-40DD-AFC4-6F175D3DCCD1}">
                <a14:hiddenFill xmlns:a14="http://schemas.microsoft.com/office/drawing/2010/main">
                  <a:solidFill>
                    <a:srgbClr val="FFFFFF"/>
                  </a:solidFill>
                </a14:hiddenFill>
              </a:ext>
            </a:extLst>
          </p:spPr>
        </p:pic>
      </p:grpSp>
      <p:pic>
        <p:nvPicPr>
          <p:cNvPr id="1031" name="Picture 7" descr="困る表情のイラスト4（男性）"/>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454388" y="5219247"/>
            <a:ext cx="1019018" cy="137705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困る表情のイラスト5（男性）"/>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152498" y="4552827"/>
            <a:ext cx="1394290" cy="1884177"/>
          </a:xfrm>
          <a:prstGeom prst="rect">
            <a:avLst/>
          </a:prstGeom>
          <a:noFill/>
          <a:extLst>
            <a:ext uri="{909E8E84-426E-40DD-AFC4-6F175D3DCCD1}">
              <a14:hiddenFill xmlns:a14="http://schemas.microsoft.com/office/drawing/2010/main">
                <a:solidFill>
                  <a:srgbClr val="FFFFFF"/>
                </a:solidFill>
              </a14:hiddenFill>
            </a:ext>
          </a:extLst>
        </p:spPr>
      </p:pic>
      <p:sp>
        <p:nvSpPr>
          <p:cNvPr id="32" name="テキスト ボックス 31"/>
          <p:cNvSpPr txBox="1"/>
          <p:nvPr/>
        </p:nvSpPr>
        <p:spPr>
          <a:xfrm>
            <a:off x="4515266" y="6550164"/>
            <a:ext cx="2167381" cy="338554"/>
          </a:xfrm>
          <a:prstGeom prst="rect">
            <a:avLst/>
          </a:prstGeom>
          <a:noFill/>
        </p:spPr>
        <p:txBody>
          <a:bodyPr wrap="square" rtlCol="0">
            <a:spAutoFit/>
          </a:bodyPr>
          <a:lstStyle/>
          <a:p>
            <a:r>
              <a:rPr lang="en-US" altLang="ja-JP" sz="1600" dirty="0">
                <a:solidFill>
                  <a:srgbClr val="C9C2D1">
                    <a:shade val="50000"/>
                    <a:satMod val="200000"/>
                  </a:srgbClr>
                </a:solidFill>
                <a:latin typeface="ＭＳ ゴシック" panose="020B0609070205080204" pitchFamily="49" charset="-128"/>
                <a:ea typeface="ＭＳ ゴシック" panose="020B0609070205080204" pitchFamily="49" charset="-128"/>
              </a:rPr>
              <a:t>©</a:t>
            </a:r>
            <a:r>
              <a:rPr lang="en-US" altLang="ja-JP" sz="1100" dirty="0">
                <a:solidFill>
                  <a:srgbClr val="C9C2D1">
                    <a:shade val="50000"/>
                    <a:satMod val="200000"/>
                  </a:srgbClr>
                </a:solidFill>
                <a:latin typeface="ＭＳ ゴシック" panose="020B0609070205080204" pitchFamily="49" charset="-128"/>
                <a:ea typeface="ＭＳ ゴシック" panose="020B0609070205080204" pitchFamily="49" charset="-128"/>
              </a:rPr>
              <a:t>2020</a:t>
            </a:r>
            <a:r>
              <a:rPr lang="ja-JP" altLang="en-US" sz="1100" dirty="0">
                <a:solidFill>
                  <a:srgbClr val="C9C2D1">
                    <a:shade val="50000"/>
                    <a:satMod val="200000"/>
                  </a:srgbClr>
                </a:solidFill>
                <a:latin typeface="ＭＳ ゴシック" panose="020B0609070205080204" pitchFamily="49" charset="-128"/>
                <a:ea typeface="ＭＳ ゴシック" panose="020B0609070205080204" pitchFamily="49" charset="-128"/>
              </a:rPr>
              <a:t>滋賀県消費生活センター</a:t>
            </a:r>
          </a:p>
        </p:txBody>
      </p:sp>
    </p:spTree>
    <p:extLst>
      <p:ext uri="{BB962C8B-B14F-4D97-AF65-F5344CB8AC3E}">
        <p14:creationId xmlns:p14="http://schemas.microsoft.com/office/powerpoint/2010/main" val="3396855244"/>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Stack of books design template">
  <a:themeElements>
    <a:clrScheme name="StackofBooksDesignTemplate_TP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ckofBooksDesignTemplate_TP01159440">
      <a:majorFont>
        <a:latin typeface="Century Gothic"/>
        <a:ea typeface="ＭＳ Ｐゴシック"/>
        <a:cs typeface=""/>
      </a:majorFont>
      <a:minorFont>
        <a:latin typeface="Century Gothic"/>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ja-JP" sz="1800" b="0" i="0" u="none" strike="noStrike" cap="none" normalizeH="0" baseline="0" smtClean="0">
            <a:ln>
              <a:noFill/>
            </a:ln>
            <a:solidFill>
              <a:schemeClr val="tx1"/>
            </a:solidFill>
            <a:effectLst/>
            <a:latin typeface="Arial" charset="0"/>
          </a:defRPr>
        </a:defPPr>
      </a:lstStyle>
    </a:lnDef>
  </a:objectDefaults>
  <a:extraClrSchemeLst>
    <a:extraClrScheme>
      <a:clrScheme name="StackofBooksDesignTemplate_TP011594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ckofBooksDesignTemplate_TP0115944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ckofBooksDesignTemplate_TP0115944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ckofBooksDesignTemplate_TP0115944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ckofBooksDesignTemplate_TP0115944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ckofBooksDesignTemplate_TP0115944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ckofBooksDesignTemplate_TP0115944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ckofBooksDesignTemplate_TP0115944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ckofBooksDesignTemplate_TP0115944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ckofBooksDesignTemplate_TP0115944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ckofBooksDesignTemplate_TP0115944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ckofBooksDesignTemplate_TP0115944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スパイス">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5556</TotalTime>
  <Words>12320</Words>
  <Application>Microsoft Office PowerPoint</Application>
  <PresentationFormat>画面に合わせる (4:3)</PresentationFormat>
  <Paragraphs>1521</Paragraphs>
  <Slides>41</Slides>
  <Notes>41</Notes>
  <HiddenSlides>0</HiddenSlides>
  <MMClips>0</MMClips>
  <ScaleCrop>false</ScaleCrop>
  <HeadingPairs>
    <vt:vector size="6" baseType="variant">
      <vt:variant>
        <vt:lpstr>使用されているフォント</vt:lpstr>
      </vt:variant>
      <vt:variant>
        <vt:i4>15</vt:i4>
      </vt:variant>
      <vt:variant>
        <vt:lpstr>テーマ</vt:lpstr>
      </vt:variant>
      <vt:variant>
        <vt:i4>5</vt:i4>
      </vt:variant>
      <vt:variant>
        <vt:lpstr>スライド タイトル</vt:lpstr>
      </vt:variant>
      <vt:variant>
        <vt:i4>41</vt:i4>
      </vt:variant>
    </vt:vector>
  </HeadingPairs>
  <TitlesOfParts>
    <vt:vector size="61" baseType="lpstr">
      <vt:lpstr>HGPｺﾞｼｯｸE</vt:lpstr>
      <vt:lpstr>HGP創英角ｺﾞｼｯｸUB</vt:lpstr>
      <vt:lpstr>HGP創英角ﾎﾟｯﾌﾟ体</vt:lpstr>
      <vt:lpstr>HGSｺﾞｼｯｸE</vt:lpstr>
      <vt:lpstr>HG丸ｺﾞｼｯｸM-PRO</vt:lpstr>
      <vt:lpstr>ＭＳ Ｐゴシック</vt:lpstr>
      <vt:lpstr>ＭＳ ゴシック</vt:lpstr>
      <vt:lpstr>Arial</vt:lpstr>
      <vt:lpstr>Calibri</vt:lpstr>
      <vt:lpstr>Calibri Light</vt:lpstr>
      <vt:lpstr>Century Gothic</vt:lpstr>
      <vt:lpstr>Century Schoolbook</vt:lpstr>
      <vt:lpstr>Lucida Sans Unicode</vt:lpstr>
      <vt:lpstr>Wingdings</vt:lpstr>
      <vt:lpstr>Wingdings 2</vt:lpstr>
      <vt:lpstr>Stack of books design template</vt:lpstr>
      <vt:lpstr>1_HDOfficeLightV0</vt:lpstr>
      <vt:lpstr>スパイス</vt:lpstr>
      <vt:lpstr>1_Office テーマ</vt:lpstr>
      <vt:lpstr>3_Office テーマ</vt:lpstr>
      <vt:lpstr>あなたならどうしますか?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TOKUDAHATSUMI</dc:creator>
  <cp:lastModifiedBy>大植　將人</cp:lastModifiedBy>
  <cp:revision>371</cp:revision>
  <cp:lastPrinted>2021-04-06T06:36:25Z</cp:lastPrinted>
  <dcterms:created xsi:type="dcterms:W3CDTF">2020-05-10T07:20:51Z</dcterms:created>
  <dcterms:modified xsi:type="dcterms:W3CDTF">2023-04-10T07:46:36Z</dcterms:modified>
</cp:coreProperties>
</file>