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912" r:id="rId5"/>
    <p:sldMasterId id="2147483780" r:id="rId6"/>
    <p:sldMasterId id="2147483924" r:id="rId7"/>
    <p:sldMasterId id="2147483792" r:id="rId8"/>
    <p:sldMasterId id="2147483816" r:id="rId9"/>
    <p:sldMasterId id="2147483852" r:id="rId10"/>
    <p:sldMasterId id="2147483864" r:id="rId11"/>
    <p:sldMasterId id="2147483876" r:id="rId12"/>
    <p:sldMasterId id="2147483888" r:id="rId13"/>
    <p:sldMasterId id="2147483900" r:id="rId14"/>
  </p:sldMasterIdLst>
  <p:notesMasterIdLst>
    <p:notesMasterId r:id="rId41"/>
  </p:notesMasterIdLst>
  <p:handoutMasterIdLst>
    <p:handoutMasterId r:id="rId42"/>
  </p:handoutMasterIdLst>
  <p:sldIdLst>
    <p:sldId id="259" r:id="rId15"/>
    <p:sldId id="290" r:id="rId16"/>
    <p:sldId id="374" r:id="rId17"/>
    <p:sldId id="294" r:id="rId18"/>
    <p:sldId id="338" r:id="rId19"/>
    <p:sldId id="337" r:id="rId20"/>
    <p:sldId id="295" r:id="rId21"/>
    <p:sldId id="355" r:id="rId22"/>
    <p:sldId id="339" r:id="rId23"/>
    <p:sldId id="361" r:id="rId24"/>
    <p:sldId id="360" r:id="rId25"/>
    <p:sldId id="336" r:id="rId26"/>
    <p:sldId id="363" r:id="rId27"/>
    <p:sldId id="330" r:id="rId28"/>
    <p:sldId id="365" r:id="rId29"/>
    <p:sldId id="366" r:id="rId30"/>
    <p:sldId id="358" r:id="rId31"/>
    <p:sldId id="368" r:id="rId32"/>
    <p:sldId id="347" r:id="rId33"/>
    <p:sldId id="369" r:id="rId34"/>
    <p:sldId id="371" r:id="rId35"/>
    <p:sldId id="373" r:id="rId36"/>
    <p:sldId id="340" r:id="rId37"/>
    <p:sldId id="332" r:id="rId38"/>
    <p:sldId id="362" r:id="rId39"/>
    <p:sldId id="333"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0349" autoAdjust="0"/>
  </p:normalViewPr>
  <p:slideViewPr>
    <p:cSldViewPr>
      <p:cViewPr varScale="1">
        <p:scale>
          <a:sx n="65" d="100"/>
          <a:sy n="65" d="100"/>
        </p:scale>
        <p:origin x="1954" y="58"/>
      </p:cViewPr>
      <p:guideLst>
        <p:guide orient="horz" pos="2160"/>
        <p:guide pos="2880"/>
      </p:guideLst>
    </p:cSldViewPr>
  </p:slideViewPr>
  <p:notesTextViewPr>
    <p:cViewPr>
      <p:scale>
        <a:sx n="1" d="1"/>
        <a:sy n="1" d="1"/>
      </p:scale>
      <p:origin x="0" y="0"/>
    </p:cViewPr>
  </p:notesTextViewPr>
  <p:sorterViewPr>
    <p:cViewPr>
      <p:scale>
        <a:sx n="100" d="100"/>
        <a:sy n="100" d="100"/>
      </p:scale>
      <p:origin x="0" y="3372"/>
    </p:cViewPr>
  </p:sorterViewPr>
  <p:notesViewPr>
    <p:cSldViewPr>
      <p:cViewPr>
        <p:scale>
          <a:sx n="80" d="100"/>
          <a:sy n="80" d="100"/>
        </p:scale>
        <p:origin x="-1542"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8" cy="496965"/>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2"/>
            <a:ext cx="2949788" cy="496965"/>
          </a:xfrm>
          <a:prstGeom prst="rect">
            <a:avLst/>
          </a:prstGeom>
        </p:spPr>
        <p:txBody>
          <a:bodyPr vert="horz" lIns="91423" tIns="45712" rIns="91423" bIns="45712" rtlCol="0"/>
          <a:lstStyle>
            <a:lvl1pPr algn="r">
              <a:defRPr sz="1200"/>
            </a:lvl1pPr>
          </a:lstStyle>
          <a:p>
            <a:fld id="{5AF53D13-A5D3-4F1B-86FD-236C792D1AAD}" type="datetimeFigureOut">
              <a:rPr kumimoji="1" lang="ja-JP" altLang="en-US" smtClean="0"/>
              <a:t>2023/4/10</a:t>
            </a:fld>
            <a:endParaRPr kumimoji="1" lang="ja-JP" altLang="en-US"/>
          </a:p>
        </p:txBody>
      </p:sp>
      <p:sp>
        <p:nvSpPr>
          <p:cNvPr id="4" name="フッター プレースホルダー 3"/>
          <p:cNvSpPr>
            <a:spLocks noGrp="1"/>
          </p:cNvSpPr>
          <p:nvPr>
            <p:ph type="ftr" sz="quarter" idx="2"/>
          </p:nvPr>
        </p:nvSpPr>
        <p:spPr>
          <a:xfrm>
            <a:off x="1" y="9440649"/>
            <a:ext cx="2949788" cy="496965"/>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9"/>
            <a:ext cx="2949788" cy="496965"/>
          </a:xfrm>
          <a:prstGeom prst="rect">
            <a:avLst/>
          </a:prstGeom>
        </p:spPr>
        <p:txBody>
          <a:bodyPr vert="horz" lIns="91423" tIns="45712" rIns="91423" bIns="45712"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8" cy="496965"/>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8" cy="496965"/>
          </a:xfrm>
          <a:prstGeom prst="rect">
            <a:avLst/>
          </a:prstGeom>
        </p:spPr>
        <p:txBody>
          <a:bodyPr vert="horz" lIns="91423" tIns="45712" rIns="91423" bIns="45712" rtlCol="0"/>
          <a:lstStyle>
            <a:lvl1pPr algn="r">
              <a:defRPr sz="1200"/>
            </a:lvl1pPr>
          </a:lstStyle>
          <a:p>
            <a:fld id="{3986CF7F-823B-47F8-A509-1E475B8EF82B}" type="datetimeFigureOut">
              <a:rPr kumimoji="1" lang="ja-JP" altLang="en-US" smtClean="0"/>
              <a:t>2023/4/10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4"/>
          </a:xfrm>
          <a:prstGeom prst="rect">
            <a:avLst/>
          </a:prstGeom>
        </p:spPr>
        <p:txBody>
          <a:bodyPr vert="horz" lIns="91423" tIns="45712" rIns="91423"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8" cy="496965"/>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8" cy="496965"/>
          </a:xfrm>
          <a:prstGeom prst="rect">
            <a:avLst/>
          </a:prstGeom>
        </p:spPr>
        <p:txBody>
          <a:bodyPr vert="horz" lIns="91423" tIns="45712" rIns="91423" bIns="45712"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lang="ja-JP" altLang="en-US" dirty="0"/>
              <a:t>「通信販売」は簡単そうにみえますが、充分な注意が必要です。</a:t>
            </a:r>
          </a:p>
          <a:p>
            <a:endParaRPr kumimoji="1" lang="ja-JP" altLang="en-US" dirty="0"/>
          </a:p>
          <a:p>
            <a:r>
              <a:rPr kumimoji="1" lang="ja-JP" altLang="en-US" dirty="0"/>
              <a:t>今日はどういった注意が必要なのか、</a:t>
            </a:r>
            <a:r>
              <a:rPr lang="ja-JP" altLang="en-US" dirty="0"/>
              <a:t>学んでいきましょう。</a:t>
            </a:r>
          </a:p>
          <a:p>
            <a:endParaRPr kumimoji="1" lang="ja-JP" altLang="en-US" dirty="0"/>
          </a:p>
        </p:txBody>
      </p:sp>
    </p:spTree>
    <p:extLst>
      <p:ext uri="{BB962C8B-B14F-4D97-AF65-F5344CB8AC3E}">
        <p14:creationId xmlns:p14="http://schemas.microsoft.com/office/powerpoint/2010/main" val="352377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a:t>②申込みの際に、安心して利用するためのポイントを確認します。</a:t>
            </a:r>
          </a:p>
          <a:p>
            <a:r>
              <a:rPr lang="ja-JP" altLang="en-US" dirty="0"/>
              <a:t>　これは、申込みに際し、事前に注意すべきことなので、覚えておきましょう。</a:t>
            </a:r>
          </a:p>
          <a:p>
            <a:endParaRPr lang="ja-JP" altLang="en-US" dirty="0"/>
          </a:p>
          <a:p>
            <a:r>
              <a:rPr lang="en-US" altLang="ja-JP" dirty="0"/>
              <a:t>1</a:t>
            </a:r>
            <a:r>
              <a:rPr lang="ja-JP" altLang="en-US" dirty="0"/>
              <a:t>）初めて利用する販売業者（ショップ）は必ず会社情報等をチェックしましょう。</a:t>
            </a:r>
          </a:p>
          <a:p>
            <a:r>
              <a:rPr lang="en-US" altLang="ja-JP" dirty="0"/>
              <a:t>2</a:t>
            </a:r>
            <a:r>
              <a:rPr lang="ja-JP" altLang="en-US" dirty="0"/>
              <a:t>）少しでもあやしいと感じた時は、利用をやめるか面倒でも、電話やメールで事業者の対応を確認しましょう。</a:t>
            </a:r>
          </a:p>
          <a:p>
            <a:r>
              <a:rPr lang="en-US" altLang="ja-JP" dirty="0"/>
              <a:t>3</a:t>
            </a:r>
            <a:r>
              <a:rPr lang="ja-JP" altLang="en-US" dirty="0"/>
              <a:t>）返品・交換・支払いの方法や支払総額などの販売条件を確認しましょう。</a:t>
            </a:r>
          </a:p>
          <a:p>
            <a:r>
              <a:rPr lang="en-US" altLang="ja-JP" dirty="0"/>
              <a:t>4)</a:t>
            </a:r>
            <a:r>
              <a:rPr lang="ja-JP" altLang="en-US" dirty="0"/>
              <a:t>返品に関する表示は小さな文字まで必ず確認しましょう。</a:t>
            </a:r>
          </a:p>
          <a:p>
            <a:r>
              <a:rPr kumimoji="1" lang="en-US" altLang="ja-JP" dirty="0"/>
              <a:t>5</a:t>
            </a:r>
            <a:r>
              <a:rPr kumimoji="1" lang="ja-JP" altLang="en-US" dirty="0"/>
              <a:t>）代金の前払いは、できるだけ避けましょう。</a:t>
            </a:r>
          </a:p>
          <a:p>
            <a:r>
              <a:rPr kumimoji="1" lang="en-US" altLang="ja-JP" dirty="0"/>
              <a:t>6</a:t>
            </a:r>
            <a:r>
              <a:rPr kumimoji="1" lang="ja-JP" altLang="en-US" dirty="0"/>
              <a:t>）取引が無事に終了するまで、関係書類や広告画面の出力・スクリーンショット等の証拠書類は必ず保管すると良いでしょう。</a:t>
            </a:r>
          </a:p>
          <a:p>
            <a:endParaRPr kumimoji="1" lang="ja-JP" altLang="en-US" dirty="0"/>
          </a:p>
        </p:txBody>
      </p:sp>
    </p:spTree>
    <p:extLst>
      <p:ext uri="{BB962C8B-B14F-4D97-AF65-F5344CB8AC3E}">
        <p14:creationId xmlns:p14="http://schemas.microsoft.com/office/powerpoint/2010/main" val="45144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③商品を受け取る際のことです。</a:t>
            </a:r>
          </a:p>
          <a:p>
            <a:endParaRPr lang="ja-JP" altLang="en-US" dirty="0"/>
          </a:p>
          <a:p>
            <a:r>
              <a:rPr lang="ja-JP" altLang="en-US" dirty="0"/>
              <a:t>◆商品が到着したら、すぐに中身を確認しましょう。</a:t>
            </a:r>
          </a:p>
          <a:p>
            <a:r>
              <a:rPr lang="ja-JP" altLang="en-US" dirty="0"/>
              <a:t>　そして、注文と違うとか、壊れているような場合は、早急に連絡しましょう。</a:t>
            </a:r>
          </a:p>
          <a:p>
            <a:endParaRPr lang="ja-JP" altLang="en-US" dirty="0"/>
          </a:p>
          <a:p>
            <a:r>
              <a:rPr lang="ja-JP" altLang="en-US" dirty="0"/>
              <a:t>・届いた商品が思っていたものと</a:t>
            </a:r>
            <a:r>
              <a:rPr lang="en-US" altLang="ja-JP" dirty="0"/>
              <a:t>(</a:t>
            </a:r>
            <a:r>
              <a:rPr lang="ja-JP" altLang="en-US" dirty="0"/>
              <a:t>イメージが</a:t>
            </a:r>
            <a:r>
              <a:rPr lang="en-US" altLang="ja-JP" dirty="0"/>
              <a:t>)</a:t>
            </a:r>
            <a:r>
              <a:rPr lang="ja-JP" altLang="en-US" dirty="0"/>
              <a:t>違う場合、</a:t>
            </a:r>
            <a:endParaRPr lang="en-US" altLang="ja-JP" dirty="0"/>
          </a:p>
          <a:p>
            <a:r>
              <a:rPr lang="en-US" altLang="ja-JP" dirty="0"/>
              <a:t>  </a:t>
            </a:r>
            <a:r>
              <a:rPr lang="ja-JP" altLang="en-US" dirty="0"/>
              <a:t>例えば、洋服が届いたが、合わせてみると似合わなかったというように、</a:t>
            </a:r>
          </a:p>
          <a:p>
            <a:r>
              <a:rPr lang="ja-JP" altLang="en-US" dirty="0"/>
              <a:t>　自分の都合で、購入はせず、商品を返したいと考えることもあります。</a:t>
            </a:r>
          </a:p>
          <a:p>
            <a:r>
              <a:rPr lang="ja-JP" altLang="en-US" dirty="0"/>
              <a:t>　そのような場合は、解約や返品に関する規約に従うことになります。</a:t>
            </a:r>
          </a:p>
          <a:p>
            <a:r>
              <a:rPr lang="ja-JP" altLang="en-US" dirty="0"/>
              <a:t>　</a:t>
            </a:r>
          </a:p>
          <a:p>
            <a:r>
              <a:rPr lang="ja-JP" altLang="en-US" dirty="0"/>
              <a:t>■先ほども伝えたように、通信販売には</a:t>
            </a:r>
            <a:endParaRPr lang="en-US" altLang="ja-JP" dirty="0"/>
          </a:p>
          <a:p>
            <a:r>
              <a:rPr lang="ja-JP" altLang="en-US" dirty="0"/>
              <a:t>　無条件で契約をやめられるクーリング・オフ制度はありません。</a:t>
            </a:r>
          </a:p>
          <a:p>
            <a:r>
              <a:rPr lang="ja-JP" altLang="en-US" dirty="0"/>
              <a:t>　契約した際の規約をしっかり確認しましょう。</a:t>
            </a:r>
          </a:p>
          <a:p>
            <a:endParaRPr lang="ja-JP" altLang="en-US" dirty="0"/>
          </a:p>
          <a:p>
            <a:r>
              <a:rPr lang="ja-JP" altLang="en-US" dirty="0"/>
              <a:t>・トラブルになった時は、早めに消費生活センター等専門の相談窓口へ相談しましょう。</a:t>
            </a:r>
          </a:p>
          <a:p>
            <a:endParaRPr lang="ja-JP" altLang="en-US" dirty="0"/>
          </a:p>
        </p:txBody>
      </p:sp>
    </p:spTree>
    <p:extLst>
      <p:ext uri="{BB962C8B-B14F-4D97-AF65-F5344CB8AC3E}">
        <p14:creationId xmlns:p14="http://schemas.microsoft.com/office/powerpoint/2010/main" val="180487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通信販売の流れや法律について見てきましたが、</a:t>
            </a:r>
          </a:p>
          <a:p>
            <a:endParaRPr kumimoji="1" lang="ja-JP" altLang="en-US" dirty="0"/>
          </a:p>
          <a:p>
            <a:r>
              <a:rPr kumimoji="1" lang="ja-JP" altLang="en-US" dirty="0"/>
              <a:t>では、どのようなトラブルが多いのでしょうか。</a:t>
            </a:r>
          </a:p>
          <a:p>
            <a:r>
              <a:rPr kumimoji="1" lang="ja-JP" altLang="en-US" dirty="0"/>
              <a:t>みなさんは、トラブルにあったことはありますか</a:t>
            </a:r>
            <a:r>
              <a:rPr kumimoji="1" lang="en-US" altLang="ja-JP" dirty="0"/>
              <a:t>?</a:t>
            </a:r>
          </a:p>
          <a:p>
            <a:endParaRPr kumimoji="1" lang="en-US" altLang="ja-JP" dirty="0"/>
          </a:p>
          <a:p>
            <a:r>
              <a:rPr kumimoji="1" lang="ja-JP" altLang="en-US" dirty="0"/>
              <a:t>事例を知ることで、危険を感じ、トラブルにあいにくくなることもあります。</a:t>
            </a:r>
          </a:p>
          <a:p>
            <a:r>
              <a:rPr lang="ja-JP" altLang="en-US" dirty="0"/>
              <a:t>これからの生活の備えと思って聞いて下さい。</a:t>
            </a:r>
            <a:endParaRPr kumimoji="1" lang="ja-JP" altLang="en-US" dirty="0"/>
          </a:p>
        </p:txBody>
      </p:sp>
    </p:spTree>
    <p:extLst>
      <p:ext uri="{BB962C8B-B14F-4D97-AF65-F5344CB8AC3E}">
        <p14:creationId xmlns:p14="http://schemas.microsoft.com/office/powerpoint/2010/main" val="290438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ja-JP" altLang="en-US" dirty="0"/>
              <a:t>通信販売でのトラブル事例①　「スニーカーが届かない」</a:t>
            </a:r>
          </a:p>
          <a:p>
            <a:endParaRPr kumimoji="1" lang="ja-JP" altLang="en-US" dirty="0"/>
          </a:p>
          <a:p>
            <a:r>
              <a:rPr kumimoji="1" lang="ja-JP" altLang="en-US" dirty="0"/>
              <a:t>通信販売の中の、インターネット通販を利用しました。</a:t>
            </a:r>
          </a:p>
          <a:p>
            <a:r>
              <a:rPr kumimoji="1" lang="ja-JP" altLang="en-US" dirty="0"/>
              <a:t>欲しかったブランドスニーカーが半額で売られているサイトを見つけました。</a:t>
            </a:r>
          </a:p>
          <a:p>
            <a:endParaRPr kumimoji="1" lang="ja-JP" altLang="en-US" dirty="0"/>
          </a:p>
          <a:p>
            <a:r>
              <a:rPr kumimoji="1" lang="ja-JP" altLang="en-US" dirty="0"/>
              <a:t>代金は、先払いで銀行振込で支払いました。</a:t>
            </a:r>
          </a:p>
          <a:p>
            <a:r>
              <a:rPr kumimoji="1" lang="ja-JP" altLang="en-US" dirty="0"/>
              <a:t>商品は、振込後</a:t>
            </a:r>
            <a:r>
              <a:rPr kumimoji="1" lang="en-US" altLang="ja-JP" dirty="0"/>
              <a:t>3</a:t>
            </a:r>
            <a:r>
              <a:rPr kumimoji="1" lang="ja-JP" altLang="en-US" dirty="0"/>
              <a:t>営業日で発送されることになっていました。</a:t>
            </a:r>
          </a:p>
          <a:p>
            <a:endParaRPr kumimoji="1" lang="ja-JP" altLang="en-US" dirty="0"/>
          </a:p>
          <a:p>
            <a:r>
              <a:rPr kumimoji="1" lang="ja-JP" altLang="en-US" dirty="0"/>
              <a:t>しかし、待ってもスニーカーは届きませんでした。</a:t>
            </a:r>
          </a:p>
          <a:p>
            <a:endParaRPr kumimoji="1" lang="ja-JP" altLang="en-US" dirty="0"/>
          </a:p>
          <a:p>
            <a:r>
              <a:rPr kumimoji="1" lang="ja-JP" altLang="en-US" dirty="0"/>
              <a:t>このようなトラブルは多くあります。</a:t>
            </a:r>
          </a:p>
          <a:p>
            <a:endParaRPr kumimoji="1" lang="ja-JP" altLang="en-US" dirty="0"/>
          </a:p>
          <a:p>
            <a:pPr defTabSz="922630">
              <a:defRPr/>
            </a:pPr>
            <a:r>
              <a:rPr kumimoji="1" lang="ja-JP" altLang="en-US" dirty="0"/>
              <a:t>■通信販売では、どういった点に注意すると良かったのか思い出してみましょう</a:t>
            </a:r>
          </a:p>
          <a:p>
            <a:pPr defTabSz="922630">
              <a:defRPr/>
            </a:pPr>
            <a:r>
              <a:rPr kumimoji="1" lang="en-US" altLang="ja-JP" dirty="0"/>
              <a:t>■</a:t>
            </a:r>
            <a:r>
              <a:rPr kumimoji="1" lang="ja-JP" altLang="en-US" dirty="0"/>
              <a:t>トラブルになった時は、どうすれば良いでしょう</a:t>
            </a:r>
          </a:p>
          <a:p>
            <a:endParaRPr kumimoji="1" lang="ja-JP" altLang="en-US" dirty="0"/>
          </a:p>
          <a:p>
            <a:endParaRPr kumimoji="1" lang="en-US" altLang="ja-JP" dirty="0"/>
          </a:p>
        </p:txBody>
      </p:sp>
    </p:spTree>
    <p:extLst>
      <p:ext uri="{BB962C8B-B14F-4D97-AF65-F5344CB8AC3E}">
        <p14:creationId xmlns:p14="http://schemas.microsoft.com/office/powerpoint/2010/main" val="26711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重要</a:t>
            </a:r>
            <a:r>
              <a:rPr kumimoji="1" lang="en-US" altLang="ja-JP" dirty="0"/>
              <a:t>】</a:t>
            </a:r>
            <a:r>
              <a:rPr kumimoji="1" lang="ja-JP" altLang="en-US" dirty="0"/>
              <a:t>ネットショッピングでのサイトの注意ポイント</a:t>
            </a:r>
          </a:p>
          <a:p>
            <a:endParaRPr kumimoji="1" lang="ja-JP" altLang="en-US" dirty="0"/>
          </a:p>
          <a:p>
            <a:r>
              <a:rPr kumimoji="1" lang="ja-JP" altLang="en-US" dirty="0"/>
              <a:t>①ＵＲＬが不自然なものや、消費者庁で紹介されているサイトの場合は、利用に注意が必要です。</a:t>
            </a:r>
          </a:p>
          <a:p>
            <a:r>
              <a:rPr kumimoji="1" lang="ja-JP" altLang="en-US" dirty="0"/>
              <a:t>②</a:t>
            </a:r>
            <a:r>
              <a:rPr lang="ja-JP" altLang="en-US" dirty="0"/>
              <a:t>住所が番地まで書いていないのも、法律の規定が守られていません。</a:t>
            </a:r>
          </a:p>
          <a:p>
            <a:r>
              <a:rPr lang="ja-JP" altLang="en-US" dirty="0"/>
              <a:t>③連絡先がメールアドレスしかないのも同様です。</a:t>
            </a:r>
          </a:p>
          <a:p>
            <a:r>
              <a:rPr lang="ja-JP" altLang="en-US" dirty="0"/>
              <a:t>④字体が古いモノがまじっていたり、日本で使われていないものも気を付けましょう。</a:t>
            </a:r>
          </a:p>
          <a:p>
            <a:r>
              <a:rPr lang="ja-JP" altLang="en-US" dirty="0"/>
              <a:t>⑤極端に値段が下げられていたりするのも危ないでしょう。</a:t>
            </a:r>
          </a:p>
          <a:p>
            <a:r>
              <a:rPr lang="ja-JP" altLang="en-US" dirty="0"/>
              <a:t>⑥支払方法にカード等が記載されていても、実際には現金振込しか利用できないものも注意した方が良いでしょう。</a:t>
            </a:r>
          </a:p>
          <a:p>
            <a:r>
              <a:rPr lang="ja-JP" altLang="en-US" dirty="0"/>
              <a:t>　手数料を削減するなどの理由から、現金振込を選択している事業者もあるのですが、その際も、振込の口座名義が会社名ではなく、</a:t>
            </a:r>
          </a:p>
          <a:p>
            <a:r>
              <a:rPr lang="ja-JP" altLang="en-US" dirty="0"/>
              <a:t>　代表者でもない不審な個人名といった場合は、特に注意しましょう。</a:t>
            </a:r>
          </a:p>
          <a:p>
            <a:r>
              <a:rPr lang="ja-JP" altLang="en-US" dirty="0"/>
              <a:t>⑦</a:t>
            </a:r>
            <a:r>
              <a:rPr kumimoji="1" lang="ja-JP" altLang="en-US" dirty="0"/>
              <a:t>機械的な翻訳をしたような表現のところも危ないです。</a:t>
            </a:r>
          </a:p>
          <a:p>
            <a:r>
              <a:rPr kumimoji="1" lang="ja-JP" altLang="en-US" dirty="0"/>
              <a:t>⑧また、購入したい商品が模倣品や輸入禁止されているものではないでしょうか。</a:t>
            </a:r>
          </a:p>
          <a:p>
            <a:r>
              <a:rPr kumimoji="1" lang="ja-JP" altLang="en-US" dirty="0"/>
              <a:t>⑨配送方法や、配送期間も確認しておくと良いでしょう。</a:t>
            </a:r>
          </a:p>
          <a:p>
            <a:r>
              <a:rPr lang="ja-JP" altLang="en-US" dirty="0"/>
              <a:t>⑩また、</a:t>
            </a:r>
            <a:r>
              <a:rPr kumimoji="1" lang="ja-JP" altLang="en-US" dirty="0"/>
              <a:t>相談現場では、「注文してから口コミを見たら、悪いことだらけで不安になった」とか「後で調べると住所記載がなかった」ということを多く聞きます。</a:t>
            </a:r>
          </a:p>
          <a:p>
            <a:r>
              <a:rPr lang="ja-JP" altLang="en-US" dirty="0"/>
              <a:t>　まずは注文の前に十分チェックしてください。</a:t>
            </a:r>
            <a:r>
              <a:rPr kumimoji="1" lang="ja-JP" altLang="en-US" dirty="0"/>
              <a:t>消費者庁では、「悪質な海外ウェブサイト一覧」として随時紹介されています。</a:t>
            </a:r>
            <a:endParaRPr lang="ja-JP" altLang="en-US" dirty="0"/>
          </a:p>
          <a:p>
            <a:r>
              <a:rPr lang="ja-JP" altLang="en-US" dirty="0"/>
              <a:t>　</a:t>
            </a:r>
            <a:r>
              <a:rPr lang="en-US" altLang="ja-JP" dirty="0"/>
              <a:t>2020.10</a:t>
            </a:r>
            <a:r>
              <a:rPr kumimoji="1" lang="ja-JP" altLang="en-US" dirty="0"/>
              <a:t>月現在で</a:t>
            </a:r>
            <a:r>
              <a:rPr kumimoji="1" lang="en-US" altLang="ja-JP" dirty="0"/>
              <a:t>503</a:t>
            </a:r>
            <a:r>
              <a:rPr kumimoji="1" lang="ja-JP" altLang="en-US" dirty="0"/>
              <a:t>サイトあります。間違ってもここに記載されているところは利用しないようにしてください。</a:t>
            </a:r>
          </a:p>
        </p:txBody>
      </p:sp>
    </p:spTree>
    <p:extLst>
      <p:ext uri="{BB962C8B-B14F-4D97-AF65-F5344CB8AC3E}">
        <p14:creationId xmlns:p14="http://schemas.microsoft.com/office/powerpoint/2010/main" val="20373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では、こういった場合、気を付ける点を覚えておきましょう。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①商品の発送先として、個人情報を入力・送信してしまうと、 悪用される可能性があります。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②注文時に会員登録をさせ、パスワードを入力させられることも。他のネットワークサービスと同じパスワードを使いまわすと、 不正ログインされる可能性があります。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③フィッシングサイトでは、カード決済に見せかけて、カード情報を盗み取られる可能性もあります。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では、トラブルになった場合は、どうすればいいでしょう。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①クレジットカード番号を入力してしまった場合は、すぐにクレジットカード会社に相談しましょう。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②悪用防止の為には、カード番号の変更やパスワードの変更をすると良いでしょう。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7118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defTabSz="922630">
              <a:defRPr/>
            </a:pPr>
            <a:r>
              <a:rPr lang="ja-JP" altLang="en-US" dirty="0">
                <a:solidFill>
                  <a:prstClr val="black"/>
                </a:solidFill>
              </a:rPr>
              <a:t>通信販売でのトラブル事例②　「お試しのつもりが定期購入に？」</a:t>
            </a:r>
          </a:p>
          <a:p>
            <a:pPr defTabSz="922630">
              <a:defRPr/>
            </a:pPr>
            <a:endParaRPr lang="ja-JP" altLang="en-US" dirty="0">
              <a:solidFill>
                <a:prstClr val="black"/>
              </a:solidFill>
            </a:endParaRPr>
          </a:p>
          <a:p>
            <a:pPr defTabSz="922630">
              <a:defRPr/>
            </a:pPr>
            <a:r>
              <a:rPr lang="ja-JP" altLang="en-US" dirty="0">
                <a:solidFill>
                  <a:prstClr val="black"/>
                </a:solidFill>
              </a:rPr>
              <a:t>ＳＮＳを見ていると、ダイエットサプリが「初回</a:t>
            </a:r>
            <a:r>
              <a:rPr lang="en-US" altLang="ja-JP" dirty="0">
                <a:solidFill>
                  <a:prstClr val="black"/>
                </a:solidFill>
              </a:rPr>
              <a:t>500</a:t>
            </a:r>
            <a:r>
              <a:rPr lang="ja-JP" altLang="en-US" dirty="0">
                <a:solidFill>
                  <a:prstClr val="black"/>
                </a:solidFill>
              </a:rPr>
              <a:t>円」で売られている広告を見つけました。有名なタレントさんが出ていて、効果があるという口コミや、人気商品で届けられるまでに時間がかかっているとも書いていました。</a:t>
            </a:r>
          </a:p>
          <a:p>
            <a:pPr defTabSz="922630">
              <a:defRPr/>
            </a:pPr>
            <a:endParaRPr lang="ja-JP" altLang="en-US" dirty="0">
              <a:solidFill>
                <a:prstClr val="black"/>
              </a:solidFill>
            </a:endParaRPr>
          </a:p>
          <a:p>
            <a:pPr defTabSz="922630">
              <a:defRPr/>
            </a:pPr>
            <a:r>
              <a:rPr lang="ja-JP" altLang="en-US" dirty="0">
                <a:solidFill>
                  <a:prstClr val="black"/>
                </a:solidFill>
              </a:rPr>
              <a:t>そんなに人気で効果があるものが、お試しで</a:t>
            </a:r>
            <a:r>
              <a:rPr lang="en-US" altLang="ja-JP" dirty="0">
                <a:solidFill>
                  <a:prstClr val="black"/>
                </a:solidFill>
              </a:rPr>
              <a:t>500</a:t>
            </a:r>
            <a:r>
              <a:rPr lang="ja-JP" altLang="en-US" dirty="0">
                <a:solidFill>
                  <a:prstClr val="black"/>
                </a:solidFill>
              </a:rPr>
              <a:t>円で買えるなんて</a:t>
            </a:r>
            <a:r>
              <a:rPr lang="en-US" altLang="ja-JP" dirty="0">
                <a:solidFill>
                  <a:prstClr val="black"/>
                </a:solidFill>
              </a:rPr>
              <a:t>『</a:t>
            </a:r>
            <a:r>
              <a:rPr lang="ja-JP" altLang="en-US" dirty="0">
                <a:solidFill>
                  <a:prstClr val="black"/>
                </a:solidFill>
              </a:rPr>
              <a:t>お得！</a:t>
            </a:r>
            <a:r>
              <a:rPr lang="en-US" altLang="ja-JP" dirty="0">
                <a:solidFill>
                  <a:prstClr val="black"/>
                </a:solidFill>
              </a:rPr>
              <a:t>』</a:t>
            </a:r>
            <a:r>
              <a:rPr lang="ja-JP" altLang="en-US" dirty="0">
                <a:solidFill>
                  <a:prstClr val="black"/>
                </a:solidFill>
              </a:rPr>
              <a:t>と思い注文しました。</a:t>
            </a:r>
            <a:r>
              <a:rPr lang="en-US" altLang="ja-JP" dirty="0">
                <a:solidFill>
                  <a:prstClr val="black"/>
                </a:solidFill>
              </a:rPr>
              <a:t>1</a:t>
            </a:r>
            <a:r>
              <a:rPr lang="ja-JP" altLang="en-US" dirty="0">
                <a:solidFill>
                  <a:prstClr val="black"/>
                </a:solidFill>
              </a:rPr>
              <a:t>回目が届き、コンビニから</a:t>
            </a:r>
            <a:r>
              <a:rPr lang="en-US" altLang="ja-JP" dirty="0">
                <a:solidFill>
                  <a:prstClr val="black"/>
                </a:solidFill>
              </a:rPr>
              <a:t>500</a:t>
            </a:r>
            <a:r>
              <a:rPr lang="ja-JP" altLang="en-US" dirty="0">
                <a:solidFill>
                  <a:prstClr val="black"/>
                </a:solidFill>
              </a:rPr>
              <a:t>円を振り込みました。</a:t>
            </a:r>
          </a:p>
          <a:p>
            <a:pPr defTabSz="922630">
              <a:defRPr/>
            </a:pPr>
            <a:r>
              <a:rPr lang="ja-JP" altLang="en-US" dirty="0">
                <a:solidFill>
                  <a:prstClr val="black"/>
                </a:solidFill>
              </a:rPr>
              <a:t>ところが、また</a:t>
            </a:r>
            <a:r>
              <a:rPr lang="en-US" altLang="ja-JP" dirty="0">
                <a:solidFill>
                  <a:prstClr val="black"/>
                </a:solidFill>
              </a:rPr>
              <a:t>2</a:t>
            </a:r>
            <a:r>
              <a:rPr lang="ja-JP" altLang="en-US" dirty="0">
                <a:solidFill>
                  <a:prstClr val="black"/>
                </a:solidFill>
              </a:rPr>
              <a:t>週間ほどして、商品が届きました。そして別に請求書だけが届きました。そこには「</a:t>
            </a:r>
            <a:r>
              <a:rPr lang="en-US" altLang="ja-JP" dirty="0">
                <a:solidFill>
                  <a:prstClr val="black"/>
                </a:solidFill>
              </a:rPr>
              <a:t>4000</a:t>
            </a:r>
            <a:r>
              <a:rPr lang="ja-JP" altLang="en-US" dirty="0">
                <a:solidFill>
                  <a:prstClr val="black"/>
                </a:solidFill>
              </a:rPr>
              <a:t>円」とあり、驚いて販売会社に電話を掛けました。</a:t>
            </a:r>
          </a:p>
          <a:p>
            <a:pPr defTabSz="922630">
              <a:defRPr/>
            </a:pPr>
            <a:endParaRPr lang="ja-JP" altLang="en-US" dirty="0">
              <a:solidFill>
                <a:prstClr val="black"/>
              </a:solidFill>
            </a:endParaRPr>
          </a:p>
          <a:p>
            <a:pPr defTabSz="922630">
              <a:defRPr/>
            </a:pPr>
            <a:r>
              <a:rPr lang="ja-JP" altLang="en-US" dirty="0">
                <a:solidFill>
                  <a:prstClr val="black"/>
                </a:solidFill>
              </a:rPr>
              <a:t>しかし、電話をかけると、「混雑している。アプリをダウンロードして、解約手続きを行うように」とアナウンスが流れました。慌てて、サイトを見直してみると、「定期購入となっており、</a:t>
            </a:r>
            <a:r>
              <a:rPr lang="en-US" altLang="ja-JP" dirty="0">
                <a:solidFill>
                  <a:prstClr val="black"/>
                </a:solidFill>
              </a:rPr>
              <a:t>4</a:t>
            </a:r>
            <a:r>
              <a:rPr lang="ja-JP" altLang="en-US" dirty="0">
                <a:solidFill>
                  <a:prstClr val="black"/>
                </a:solidFill>
              </a:rPr>
              <a:t>回買うことが条件になっている」と書いていました。注文の時には気が付きませんでしたが、合計</a:t>
            </a:r>
            <a:r>
              <a:rPr lang="en-US" altLang="ja-JP" dirty="0">
                <a:solidFill>
                  <a:prstClr val="black"/>
                </a:solidFill>
              </a:rPr>
              <a:t>12500</a:t>
            </a:r>
            <a:r>
              <a:rPr lang="ja-JP" altLang="en-US" dirty="0">
                <a:solidFill>
                  <a:prstClr val="black"/>
                </a:solidFill>
              </a:rPr>
              <a:t>円にもなってしまいます。</a:t>
            </a:r>
          </a:p>
          <a:p>
            <a:pPr defTabSz="922630">
              <a:defRPr/>
            </a:pPr>
            <a:endParaRPr lang="ja-JP" altLang="en-US" dirty="0">
              <a:solidFill>
                <a:prstClr val="black"/>
              </a:solidFill>
            </a:endParaRPr>
          </a:p>
          <a:p>
            <a:pPr defTabSz="922630">
              <a:defRPr/>
            </a:pPr>
            <a:r>
              <a:rPr lang="ja-JP" altLang="en-US" dirty="0">
                <a:solidFill>
                  <a:prstClr val="black"/>
                </a:solidFill>
              </a:rPr>
              <a:t>このようなトラブルは最近多くあります。</a:t>
            </a:r>
          </a:p>
          <a:p>
            <a:pPr defTabSz="922630">
              <a:defRPr/>
            </a:pPr>
            <a:endParaRPr lang="ja-JP" altLang="en-US" dirty="0">
              <a:solidFill>
                <a:prstClr val="black"/>
              </a:solidFill>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■通信販売では、どういった点に注意すると良かったのか思い出してみましょう</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トラブルになった時は、どうすれば良いでしょう</a:t>
            </a:r>
          </a:p>
          <a:p>
            <a:pPr defTabSz="922630">
              <a:defRPr/>
            </a:pPr>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重要</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ネット通販広告の注意ポイント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①広告が長く、全ての内容を確認するためには、複数のスクロールが必要です。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②初回の価格が安くなっていることが強調されており、「モニター」「お試し」という言葉で、「定期購入」であることが分かりにくくなっています。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③注文ボタンの下に、契約内容が書かれていることがあり、内容を十分に確認しないまま、契約に進むことが出来てしまいます。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また、注文ボタンをクリックすると、契約内容が表示されないような場合もあるので、注意が必要です。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④契約内容や返品特約は、長い広告の下の方に書かれていることがあります。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安く設定された初回の価格や、商品の宣伝等に比べ、契約内容の文字は小さいことが多いので、わかりにくいこともあります。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⑤利用規約の確認のチェックボックスに初めからチェックが入っていることもあり、規約の確認をしないまま次の画面に進めることがあります。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⑥申込みの最終確認画面において、初回分のみの数量と価格が書かれており、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購入期間や合計金額が小さくわかりにくくなっていることが多いので、注意が必要です。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⑦契約内容や返品特約が申込みボタンの下に書かれていたり、リンク先の表示となっている場合があり、確認がしにくい場合があります。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⑧注文受付終了までの時間が表示されている場合もあり、契約を急がせるとも言えます。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消費者が通常価格より安く</a:t>
            </a:r>
            <a:r>
              <a:rPr kumimoji="1" lang="en-US" altLang="ja-JP" dirty="0"/>
              <a:t>1</a:t>
            </a:r>
            <a:r>
              <a:rPr kumimoji="1" lang="ja-JP" altLang="en-US" dirty="0"/>
              <a:t>回だけ買うつもりでも、契約内容が定期購入となり、注文時に想定した以上の金額を支払うことになり総額が数万円になることもあります。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通信販売はクーリングオフ制度がない為、契約の条件はもちろんのこと、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解約に関することもしっかり確認することが大切です。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また、販売サイトの画面を印刷するなど契約内容を記録しておくことも重要です。</a:t>
            </a:r>
          </a:p>
        </p:txBody>
      </p:sp>
    </p:spTree>
    <p:extLst>
      <p:ext uri="{BB962C8B-B14F-4D97-AF65-F5344CB8AC3E}">
        <p14:creationId xmlns:p14="http://schemas.microsoft.com/office/powerpoint/2010/main" val="20373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では、こういった場合、気を付ける点を覚えておきましょう。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注意点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▲商品広告ページは何ページにも及び、契約内容がわかりにくい為、注文する前には定期購入となっていないか、支払う総額がいくらか、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解約・返品できるか、その条件などしっかり確認しましょう。　確認した内容を十分に検討した上で、注文をしましょう。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トラブルになったら</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SNS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等からの広告は、後日見つからないこともある為、契約内容を記録しておくと良いでしょう。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販売サイトや申込みの最終確認内容を印刷したり、スクリーンショットを撮っておく等することをお勧めします。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もし、思っていた契約と違っていることに気が付いたらすぐに申し出をしましょう。うまくいかない場合は、消費生活センターに相談すると良いでしょう。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7118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通信販売でのトラブル事例③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無料</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のゲームのつもりが有料？」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スマホで「無料」で始められるオンラインゲームをインストールし、遊んでいました。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ｹﾞｰﾑの中では、進んでいくうちにアイテムを手に入れると、強くなれることが分かってきました。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そこで、一度表示されたアイテム購入を選んでみると、購入することが出来ました。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すると、どんどん強くなって進むことが出来た為、次々アイテム購入を繰り返しました。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しかし、ある日親から、「ｹﾞｰﾑで何か買ったりしている？」と聞かれました。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買っていることを言うと、「ものすごい金額になっている」と言われました。</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知らないうちに課金になっていたのです。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「無料」で始められるゲームを利用するときに注意すべきポイントとして、次のようなことが挙げられます。</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■きちんと保護者と一緒にゲーム利用時の設定をしましたか</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■年齢確認は正しく登録しましたか・・・未成年者は特に正しく入力すること　　　　</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■スマホとクレジットカード情報のつながりはないですか</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■トラブルになった時は、どうすれば良いでしょう</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7118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72050" cy="3730625"/>
          </a:xfrm>
        </p:spPr>
      </p:sp>
      <p:sp>
        <p:nvSpPr>
          <p:cNvPr id="3" name="ノート プレースホルダ 2"/>
          <p:cNvSpPr>
            <a:spLocks noGrp="1"/>
          </p:cNvSpPr>
          <p:nvPr>
            <p:ph type="body" idx="1"/>
          </p:nvPr>
        </p:nvSpPr>
        <p:spPr/>
        <p:txBody>
          <a:bodyPr>
            <a:normAutofit/>
          </a:bodyPr>
          <a:lstStyle/>
          <a:p>
            <a:r>
              <a:rPr lang="ja-JP" altLang="en-US" dirty="0"/>
              <a:t>買い物の仕方はいろいろあります。</a:t>
            </a:r>
          </a:p>
          <a:p>
            <a:r>
              <a:rPr lang="ja-JP" altLang="en-US" dirty="0"/>
              <a:t>これらは、毎日の生活で、普段よくみかけられるものですね、</a:t>
            </a:r>
          </a:p>
          <a:p>
            <a:endParaRPr lang="ja-JP" altLang="en-US" dirty="0"/>
          </a:p>
          <a:p>
            <a:r>
              <a:rPr lang="ja-JP" altLang="en-US" dirty="0"/>
              <a:t>また、</a:t>
            </a:r>
            <a:r>
              <a:rPr kumimoji="1" lang="ja-JP" altLang="en-US" dirty="0"/>
              <a:t>これらはすべて「契約」です。</a:t>
            </a:r>
          </a:p>
          <a:p>
            <a:r>
              <a:rPr kumimoji="1" lang="ja-JP" altLang="en-US" dirty="0"/>
              <a:t>以前学習したことを覚えていますか。</a:t>
            </a:r>
            <a:endParaRPr kumimoji="1" lang="en-US" altLang="ja-JP" dirty="0"/>
          </a:p>
          <a:p>
            <a:r>
              <a:rPr kumimoji="1" lang="en-US" altLang="ja-JP" dirty="0"/>
              <a:t>(</a:t>
            </a:r>
            <a:r>
              <a:rPr kumimoji="1" lang="ja-JP" altLang="en-US" dirty="0"/>
              <a:t>「①契約」を学習した場合</a:t>
            </a:r>
            <a:r>
              <a:rPr kumimoji="1" lang="en-US" altLang="ja-JP" dirty="0"/>
              <a:t>)</a:t>
            </a:r>
            <a:endParaRPr kumimoji="1" lang="ja-JP" altLang="en-US" dirty="0"/>
          </a:p>
          <a:p>
            <a:endParaRPr kumimoji="1" lang="ja-JP" altLang="en-US" dirty="0"/>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では、こういった場合、気を付ける点を覚えておきましょう。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注意点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▲既に端末に保護者のクレジットカード情報が登録されていた場合、限度金額まで利用できることになり、高額課金となることがあります。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▲トラブルになって、未成年者契約の取り消しをして返金対応されたとしてもゲームアカウントは停止になる可能性があります。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トラブルになったら</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▲サービスの利用や、購入をする前に、必ず保護者と一緒に、　料金や契約内容・解約条件等を確認するようにしましょう。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思わぬ高額課金になるというようなトラブルにあったら、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▲思っていた契約と違っていることに気が付いたらすぐに</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ゲームの</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事業者に申し出をしましょう。　うまくいかない場合は、消費生活センターに相談しましょう。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7118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通信販売でのトラブル事例④　「フリマアプリで商品は届いたが・・・」</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ネット通販・・・フリマアプリを利用して購入</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・個人が出品していた「新品」と書かれたシャツを見つけ、購入。</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しかし、届いた商品は、載っていた写真とは違う、穴があいた物だった。</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・出品相手方にアプリを通じて連絡を入れたが、返事は来ない。</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その為、フリマｱﾌﾟﾘの運営会社に申し出たが、「双方で話し合って」と言われた。</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フリマアプリ等を使って購入をする場合、チェックすべきポイントは以下のようなことが挙げられます。</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■フリマアプリは、基本的に「個人間取引」です。運営会社は場の提供だけであり、消費者として守られる法律は適用されません。</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消費者保護の対象とならない為、慎重さが必要です</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■フリマアプリの利用規約は確認していますか</a:t>
            </a: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■取引相手の評価や商品の状態を確認しましたか</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■トラブルになった時は、どうすれば良いでしょう</a:t>
            </a: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63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7118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では、フリマアプリを利用する場合、気を付ける点を覚えておきましょう。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注意点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▲フリマアプリの場合、受取手続き後のトラブルは補償制度を除き運営会社側で対応できない可能性があります。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▲中古品の場合は、イメージ違い、キズがあるといった場合のケースであっても、フリマは個人同士の取引である為、トラブルは原則として当事者間での解決が求められます。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▲利用規約等で、出品禁止の商品などもあり、違反するとアカウントが停止され、利用できなくなる可能性があります。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▲取引の流れを確認し、利用に関するルールを必ず守りましょう。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▲また、利用規約の内容は変更されることもあります。変更があった場合は、必ず内容を確認しましょう。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トラブルになったら</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もし、取引においてトラブルにあったら、どうすればいいのでしょう。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▲説明と違う商品が届いた場合は、受け取り評価等をせずに出品者と冷静に交渉しましょう。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▲出品者との連絡が取れなかったり、悪質であった場合は、運営会社に事情を伝え、協力を得られないか確認しましょう。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▲出品者が販売業者であれは、「通信販売」として法の適用を受けます。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「営利を得る目的」で「繰り返し」「続けて」取引をしているか、確認しましょう。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71185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では、ここで、フリマアプリのしくみを確認しましょう。</a:t>
            </a:r>
          </a:p>
          <a:p>
            <a:endParaRPr kumimoji="1" lang="ja-JP" altLang="en-US" dirty="0"/>
          </a:p>
          <a:p>
            <a:r>
              <a:rPr kumimoji="1" lang="ja-JP" altLang="en-US" dirty="0"/>
              <a:t>◆まず、フリマアプリは、フリマサイトを通じた</a:t>
            </a:r>
            <a:r>
              <a:rPr kumimoji="1" lang="en-US" altLang="ja-JP" dirty="0"/>
              <a:t>｢</a:t>
            </a:r>
            <a:r>
              <a:rPr kumimoji="1" lang="ja-JP" altLang="en-US" dirty="0"/>
              <a:t>個人間取引」です。</a:t>
            </a:r>
          </a:p>
          <a:p>
            <a:endParaRPr kumimoji="1" lang="ja-JP" altLang="en-US" dirty="0"/>
          </a:p>
          <a:p>
            <a:r>
              <a:rPr kumimoji="1" lang="ja-JP" altLang="en-US" dirty="0"/>
              <a:t>①まず、個人の出品者がフリマサイトに商品を出品します。</a:t>
            </a:r>
          </a:p>
          <a:p>
            <a:r>
              <a:rPr kumimoji="1" lang="ja-JP" altLang="en-US" dirty="0"/>
              <a:t>②それに対し、購入者がフリマサイトで商品を購入します。</a:t>
            </a:r>
          </a:p>
          <a:p>
            <a:r>
              <a:rPr kumimoji="1" lang="ja-JP" altLang="en-US" dirty="0"/>
              <a:t>③そして、先に代金をフリマサイトに入金します。</a:t>
            </a:r>
          </a:p>
          <a:p>
            <a:r>
              <a:rPr kumimoji="1" lang="ja-JP" altLang="en-US" dirty="0"/>
              <a:t>④そして、ﾌﾘﾏｻｲﾄから、出品者に入金されたことの通知が入ります。</a:t>
            </a:r>
          </a:p>
          <a:p>
            <a:r>
              <a:rPr kumimoji="1" lang="ja-JP" altLang="en-US" dirty="0"/>
              <a:t>⑤その上で、出品者から、購入者に商品が送付されます。</a:t>
            </a:r>
          </a:p>
          <a:p>
            <a:r>
              <a:rPr kumimoji="1" lang="ja-JP" altLang="en-US" dirty="0"/>
              <a:t>⑥そして、商品を受け取った購入者は、フリマサイトに商品を受け取ったことを通知します。</a:t>
            </a:r>
          </a:p>
          <a:p>
            <a:r>
              <a:rPr kumimoji="1" lang="ja-JP" altLang="en-US" dirty="0"/>
              <a:t>⑦そうすると、出品者は代金を受取ることが出来ます。</a:t>
            </a:r>
          </a:p>
          <a:p>
            <a:endParaRPr kumimoji="1" lang="ja-JP" altLang="en-US" dirty="0"/>
          </a:p>
          <a:p>
            <a:r>
              <a:rPr kumimoji="1" lang="ja-JP" altLang="en-US" dirty="0"/>
              <a:t>このように見ると、ﾌﾘﾏｻｲﾄは、個人間取引の場の提供をし、</a:t>
            </a:r>
          </a:p>
          <a:p>
            <a:r>
              <a:rPr kumimoji="1" lang="ja-JP" altLang="en-US" dirty="0"/>
              <a:t>商品と代金の受け取りの連絡をつなぐ役割と考えられます。</a:t>
            </a:r>
          </a:p>
          <a:p>
            <a:r>
              <a:rPr kumimoji="1" lang="ja-JP" altLang="en-US" dirty="0"/>
              <a:t>利用は便利ですが、あくまで自己責任での取引となるので、リスクを十分認識した上で利用するようにしっかり覚えておきましょう。</a:t>
            </a:r>
          </a:p>
        </p:txBody>
      </p:sp>
    </p:spTree>
    <p:extLst>
      <p:ext uri="{BB962C8B-B14F-4D97-AF65-F5344CB8AC3E}">
        <p14:creationId xmlns:p14="http://schemas.microsoft.com/office/powerpoint/2010/main" val="290438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では、まとめです。</a:t>
            </a:r>
          </a:p>
          <a:p>
            <a:endParaRPr lang="ja-JP" altLang="en-US" dirty="0"/>
          </a:p>
          <a:p>
            <a:r>
              <a:rPr lang="ja-JP" altLang="en-US" dirty="0"/>
              <a:t>通信販売のルールを確認しましょう。</a:t>
            </a:r>
          </a:p>
          <a:p>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・商品が思っていたイメージと違う場合は、購入せず、商品を返したいと考える場合もあります。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そのような場合は、解約や返品に関する規約に従うことになります。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先ほども伝えたように、通信販売にはクーリング・オフ制度はありません。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契約した際の、規約をしっかり確認しましょう。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・通販には、ネット通販・カタログ通販・テレビ通販等様々ありますが、クーリング・オフ制度はないので、忘れないようにしましょう。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endParaRPr lang="ja-JP" altLang="en-US" dirty="0"/>
          </a:p>
        </p:txBody>
      </p:sp>
    </p:spTree>
    <p:extLst>
      <p:ext uri="{BB962C8B-B14F-4D97-AF65-F5344CB8AC3E}">
        <p14:creationId xmlns:p14="http://schemas.microsoft.com/office/powerpoint/2010/main" val="180487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そして、買い物の原則です。</a:t>
            </a:r>
          </a:p>
          <a:p>
            <a:endParaRPr lang="ja-JP" altLang="en-US" dirty="0"/>
          </a:p>
          <a:p>
            <a:r>
              <a:rPr lang="ja-JP" altLang="en-US" dirty="0"/>
              <a:t>①　モノやサービスを選ぶ時には、目的や状況に合わせて、</a:t>
            </a:r>
          </a:p>
          <a:p>
            <a:r>
              <a:rPr lang="ja-JP" altLang="en-US" dirty="0"/>
              <a:t>　　　適切に選びましょう。</a:t>
            </a:r>
            <a:r>
              <a:rPr lang="en-US" altLang="ja-JP" dirty="0"/>
              <a:t>(</a:t>
            </a:r>
            <a:r>
              <a:rPr lang="ja-JP" altLang="en-US" dirty="0"/>
              <a:t>購入方法の選択</a:t>
            </a:r>
            <a:r>
              <a:rPr lang="en-US" altLang="ja-JP" dirty="0"/>
              <a:t>…</a:t>
            </a:r>
            <a:r>
              <a:rPr lang="ja-JP" altLang="en-US" dirty="0"/>
              <a:t>店舗・無店舗等</a:t>
            </a:r>
            <a:r>
              <a:rPr lang="en-US" altLang="ja-JP" dirty="0"/>
              <a:t>)</a:t>
            </a:r>
            <a:endParaRPr lang="ja-JP" altLang="en-US" dirty="0"/>
          </a:p>
          <a:p>
            <a:endParaRPr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②そして、販売方法は、店舗の販売やカタログショッピング、</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インターネット通販等様々な方法があります。</a:t>
            </a:r>
          </a:p>
          <a:p>
            <a:r>
              <a:rPr lang="ja-JP" altLang="en-US" dirty="0"/>
              <a:t>　通信販売を含め、それぞれの販売方法の利点や問題点を考え、</a:t>
            </a:r>
          </a:p>
          <a:p>
            <a:r>
              <a:rPr lang="ja-JP" altLang="en-US" dirty="0"/>
              <a:t>　自分の希望通りに購入できるかを確認し、</a:t>
            </a:r>
          </a:p>
          <a:p>
            <a:r>
              <a:rPr lang="ja-JP" altLang="en-US" dirty="0"/>
              <a:t>　適切な方法を選ぶようにしましょう。</a:t>
            </a:r>
          </a:p>
          <a:p>
            <a:endParaRPr lang="ja-JP" altLang="en-US" dirty="0"/>
          </a:p>
        </p:txBody>
      </p:sp>
    </p:spTree>
    <p:extLst>
      <p:ext uri="{BB962C8B-B14F-4D97-AF65-F5344CB8AC3E}">
        <p14:creationId xmlns:p14="http://schemas.microsoft.com/office/powerpoint/2010/main" val="1804874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最後に、何か困った時に相談する場所として、滋賀県</a:t>
            </a:r>
            <a:r>
              <a:rPr lang="ja-JP" altLang="en-US" dirty="0"/>
              <a:t>消費生活センターを</a:t>
            </a:r>
          </a:p>
          <a:p>
            <a:r>
              <a:rPr lang="ja-JP" altLang="en-US" dirty="0"/>
              <a:t>ご紹介します。</a:t>
            </a:r>
          </a:p>
          <a:p>
            <a:r>
              <a:rPr lang="ja-JP" altLang="en-US" dirty="0"/>
              <a:t>直接相談員が対応する電話番号は、</a:t>
            </a:r>
            <a:r>
              <a:rPr lang="en-US" altLang="ja-JP" dirty="0"/>
              <a:t>0749-23-0999</a:t>
            </a:r>
            <a:r>
              <a:rPr lang="ja-JP" altLang="en-US" dirty="0"/>
              <a:t>　です。</a:t>
            </a:r>
          </a:p>
          <a:p>
            <a:r>
              <a:rPr lang="ja-JP" altLang="en-US" dirty="0"/>
              <a:t>相談時間は、午前</a:t>
            </a:r>
            <a:r>
              <a:rPr lang="en-US" altLang="ja-JP" dirty="0"/>
              <a:t>9</a:t>
            </a:r>
            <a:r>
              <a:rPr lang="ja-JP" altLang="en-US" dirty="0"/>
              <a:t>時</a:t>
            </a:r>
            <a:r>
              <a:rPr lang="en-US" altLang="ja-JP" dirty="0"/>
              <a:t>15</a:t>
            </a:r>
            <a:r>
              <a:rPr lang="ja-JP" altLang="en-US" dirty="0"/>
              <a:t>分～午後</a:t>
            </a:r>
            <a:r>
              <a:rPr lang="en-US" altLang="ja-JP" dirty="0"/>
              <a:t>4</a:t>
            </a:r>
            <a:r>
              <a:rPr lang="ja-JP" altLang="en-US" dirty="0"/>
              <a:t>時までです。</a:t>
            </a:r>
          </a:p>
          <a:p>
            <a:r>
              <a:rPr lang="ja-JP" altLang="en-US" dirty="0"/>
              <a:t>平日と土曜はやっています。</a:t>
            </a:r>
          </a:p>
          <a:p>
            <a:endParaRPr lang="ja-JP" altLang="en-US" dirty="0"/>
          </a:p>
          <a:p>
            <a:r>
              <a:rPr lang="ja-JP" altLang="en-US" dirty="0"/>
              <a:t>消費者ホットラインは、「</a:t>
            </a:r>
            <a:r>
              <a:rPr lang="en-US" altLang="ja-JP" dirty="0"/>
              <a:t>188</a:t>
            </a:r>
            <a:r>
              <a:rPr lang="ja-JP" altLang="en-US" dirty="0"/>
              <a:t>」でしたね。</a:t>
            </a:r>
          </a:p>
          <a:p>
            <a:r>
              <a:rPr kumimoji="1" lang="ja-JP" altLang="en-US" dirty="0"/>
              <a:t>ぜひ覚えておいてください。</a:t>
            </a:r>
          </a:p>
          <a:p>
            <a:endParaRPr kumimoji="1" lang="ja-JP" altLang="en-US" dirty="0"/>
          </a:p>
          <a:p>
            <a:endParaRPr kumimoji="1" lang="ja-JP" altLang="en-US" dirty="0"/>
          </a:p>
        </p:txBody>
      </p:sp>
    </p:spTree>
    <p:extLst>
      <p:ext uri="{BB962C8B-B14F-4D97-AF65-F5344CB8AC3E}">
        <p14:creationId xmlns:p14="http://schemas.microsoft.com/office/powerpoint/2010/main" val="423812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さて、買い物の仕方は、大きく</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err="1">
                <a:ln>
                  <a:noFill/>
                </a:ln>
                <a:solidFill>
                  <a:prstClr val="black"/>
                </a:solidFill>
                <a:effectLst/>
                <a:uLnTx/>
                <a:uFillTx/>
                <a:latin typeface="+mn-lt"/>
                <a:ea typeface="+mn-ea"/>
                <a:cs typeface="+mn-cs"/>
              </a:rPr>
              <a:t>つに</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分けられます。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買い物をする場所の違いによって、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「店舗」と「店舗ではない無店舗」があります。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①店舗販売は、専門店やデパートなどの店で、販売員が消費者に直接販売します。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現金やプリペイドカード等で支払うことが多いですね。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②無店舗販売は、通信販売や訪問販売等店以外で販売されます。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現金で券売機を使ったり、クレジットカード等で支払いをします。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74805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ja-JP" altLang="en-US" dirty="0"/>
              <a:t>では、「店舗」と「無店舗」の販売方法のそれぞれについて特徴を見てみましょう。</a:t>
            </a:r>
          </a:p>
          <a:p>
            <a:endParaRPr kumimoji="1" lang="ja-JP" altLang="en-US" dirty="0"/>
          </a:p>
          <a:p>
            <a:r>
              <a:rPr kumimoji="1" lang="ja-JP" altLang="en-US" dirty="0"/>
              <a:t>まず、「店舗販売」の大きな特徴は、直接商品を確認し、相手と対面で商品を受け取ります。</a:t>
            </a:r>
          </a:p>
          <a:p>
            <a:r>
              <a:rPr kumimoji="1" lang="ja-JP" altLang="en-US" dirty="0"/>
              <a:t>直接商品を見て、手に取り、感触を確かめたり、他の商品と比較したりすることが出来ます。</a:t>
            </a:r>
          </a:p>
          <a:p>
            <a:r>
              <a:rPr kumimoji="1" lang="ja-JP" altLang="en-US" dirty="0"/>
              <a:t>そして、購入する「店舗」が必要だという事です。</a:t>
            </a:r>
          </a:p>
          <a:p>
            <a:endParaRPr kumimoji="1" lang="ja-JP" altLang="en-US" dirty="0"/>
          </a:p>
          <a:p>
            <a:r>
              <a:rPr kumimoji="1" lang="ja-JP" altLang="en-US" dirty="0"/>
              <a:t>そして、「無店舗販売」は、いくつかの分類が出来ます。</a:t>
            </a:r>
          </a:p>
          <a:p>
            <a:r>
              <a:rPr kumimoji="1" lang="ja-JP" altLang="en-US" dirty="0"/>
              <a:t>そのなかのひとつである「通信販売」の大きな特徴は、相手と「対面しない」買い方であることです。</a:t>
            </a:r>
          </a:p>
          <a:p>
            <a:r>
              <a:rPr kumimoji="1" lang="ja-JP" altLang="en-US" dirty="0"/>
              <a:t>そして、欲しい物を直接触ったり、目で確認することは難しいのですが、</a:t>
            </a:r>
          </a:p>
          <a:p>
            <a:r>
              <a:rPr kumimoji="1" lang="ja-JP" altLang="en-US" dirty="0"/>
              <a:t>店に行かなくても、商品を買うことが出来ます。</a:t>
            </a:r>
          </a:p>
          <a:p>
            <a:endParaRPr kumimoji="1" lang="ja-JP" altLang="en-US" dirty="0"/>
          </a:p>
          <a:p>
            <a:r>
              <a:rPr kumimoji="1" lang="ja-JP" altLang="en-US" dirty="0"/>
              <a:t>訪問販売は、相手からの訪問を受け、商品を対面で受け取ることはできますが、</a:t>
            </a:r>
          </a:p>
          <a:p>
            <a:r>
              <a:rPr kumimoji="1" lang="ja-JP" altLang="en-US" dirty="0"/>
              <a:t>他の物との比較は難しいです。</a:t>
            </a:r>
          </a:p>
          <a:p>
            <a:endParaRPr kumimoji="1" lang="ja-JP" altLang="en-US" dirty="0"/>
          </a:p>
          <a:p>
            <a:r>
              <a:rPr kumimoji="1" lang="ja-JP" altLang="en-US" dirty="0"/>
              <a:t>他にも、人ではなく、機械から商品を受取れる自動販売機や移動販売・展示販売という形もあります。</a:t>
            </a:r>
          </a:p>
          <a:p>
            <a:endParaRPr kumimoji="1" lang="ja-JP" altLang="en-US" dirty="0"/>
          </a:p>
          <a:p>
            <a:endParaRPr kumimoji="1" lang="ja-JP" altLang="en-US" dirty="0"/>
          </a:p>
          <a:p>
            <a:endParaRPr kumimoji="1" lang="ja-JP" altLang="en-US" dirty="0"/>
          </a:p>
        </p:txBody>
      </p:sp>
    </p:spTree>
    <p:extLst>
      <p:ext uri="{BB962C8B-B14F-4D97-AF65-F5344CB8AC3E}">
        <p14:creationId xmlns:p14="http://schemas.microsoft.com/office/powerpoint/2010/main" val="267118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さて、今日の話のテーマである</a:t>
            </a:r>
            <a:r>
              <a:rPr kumimoji="1" lang="en-US" altLang="ja-JP" dirty="0"/>
              <a:t>『</a:t>
            </a:r>
            <a:r>
              <a:rPr kumimoji="1" lang="ja-JP" altLang="en-US" dirty="0"/>
              <a:t>通信販売</a:t>
            </a:r>
            <a:r>
              <a:rPr kumimoji="1" lang="en-US" altLang="ja-JP" dirty="0"/>
              <a:t>』</a:t>
            </a:r>
            <a:r>
              <a:rPr kumimoji="1" lang="ja-JP" altLang="en-US" dirty="0"/>
              <a:t>は、先ほどの表にあったように、</a:t>
            </a:r>
          </a:p>
          <a:p>
            <a:r>
              <a:rPr kumimoji="1" lang="ja-JP" altLang="en-US" dirty="0"/>
              <a:t>「無店舗販売」のうちのひとつです。</a:t>
            </a:r>
          </a:p>
          <a:p>
            <a:endParaRPr kumimoji="1" lang="ja-JP" altLang="en-US" dirty="0"/>
          </a:p>
          <a:p>
            <a:r>
              <a:rPr kumimoji="1" lang="ja-JP" altLang="en-US" dirty="0"/>
              <a:t>形としては、カタログ・折り込みチラシ・テレビ</a:t>
            </a:r>
            <a:r>
              <a:rPr kumimoji="1" lang="en-US" altLang="ja-JP" dirty="0"/>
              <a:t>CM</a:t>
            </a:r>
            <a:r>
              <a:rPr kumimoji="1" lang="ja-JP" altLang="en-US" dirty="0"/>
              <a:t>・インターネット広告等の様々な「広告」を見ます。</a:t>
            </a:r>
          </a:p>
          <a:p>
            <a:r>
              <a:rPr kumimoji="1" lang="ja-JP" altLang="en-US" dirty="0"/>
              <a:t>そして、「通信手段」を使って、買うということを「通信販売」と言います。</a:t>
            </a:r>
          </a:p>
          <a:p>
            <a:endParaRPr kumimoji="1" lang="ja-JP" altLang="en-US" dirty="0"/>
          </a:p>
          <a:p>
            <a:r>
              <a:rPr kumimoji="1" lang="ja-JP" altLang="en-US" dirty="0"/>
              <a:t>通販の特徴・メリットとしては、</a:t>
            </a:r>
          </a:p>
          <a:p>
            <a:r>
              <a:rPr kumimoji="1" lang="ja-JP" altLang="en-US" dirty="0"/>
              <a:t>①いつでも、どこでも欲しい物を注文できる</a:t>
            </a:r>
          </a:p>
          <a:p>
            <a:r>
              <a:rPr kumimoji="1" lang="ja-JP" altLang="en-US" dirty="0"/>
              <a:t>②遠くのお店のものが買える</a:t>
            </a:r>
          </a:p>
          <a:p>
            <a:r>
              <a:rPr kumimoji="1" lang="ja-JP" altLang="en-US" dirty="0"/>
              <a:t>③天気が悪くても・重い物でも玄関まで届けてもらえる・・・といったことがあります。</a:t>
            </a:r>
          </a:p>
          <a:p>
            <a:endParaRPr kumimoji="1" lang="ja-JP" altLang="en-US" dirty="0"/>
          </a:p>
          <a:p>
            <a:endParaRPr kumimoji="1" lang="ja-JP" altLang="en-US" dirty="0"/>
          </a:p>
          <a:p>
            <a:r>
              <a:rPr kumimoji="1" lang="ja-JP" altLang="en-US" dirty="0"/>
              <a:t>ここで注意すべきなのは「商品と代金の受け渡しが同時にはできない」という事です。</a:t>
            </a:r>
          </a:p>
          <a:p>
            <a:r>
              <a:rPr kumimoji="1" lang="ja-JP" altLang="en-US" dirty="0"/>
              <a:t>店舗であれば、基本的にお金を支払った時に商品の受け取りができます。</a:t>
            </a:r>
          </a:p>
          <a:p>
            <a:r>
              <a:rPr kumimoji="1" lang="ja-JP" altLang="en-US" dirty="0"/>
              <a:t>しかし、通信販売の場合は、もしかすると、思った通りの商品が届かない可能性もあるのです。</a:t>
            </a:r>
          </a:p>
          <a:p>
            <a:endParaRPr kumimoji="1" lang="ja-JP" altLang="en-US" dirty="0"/>
          </a:p>
        </p:txBody>
      </p:sp>
    </p:spTree>
    <p:extLst>
      <p:ext uri="{BB962C8B-B14F-4D97-AF65-F5344CB8AC3E}">
        <p14:creationId xmlns:p14="http://schemas.microsoft.com/office/powerpoint/2010/main" val="290438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上手に利用すれば、通信販売は便利で楽しいものです。通信販売でトラブルに</a:t>
            </a:r>
          </a:p>
          <a:p>
            <a:r>
              <a:rPr kumimoji="1" lang="ja-JP" altLang="en-US" dirty="0"/>
              <a:t>遭わないためのポイントを含め、流れについて整理をしましょう。</a:t>
            </a:r>
          </a:p>
          <a:p>
            <a:r>
              <a:rPr kumimoji="1" lang="ja-JP" altLang="en-US" dirty="0"/>
              <a:t>まず、</a:t>
            </a:r>
          </a:p>
          <a:p>
            <a:r>
              <a:rPr kumimoji="1" lang="ja-JP" altLang="en-US" dirty="0"/>
              <a:t>①一般的には、カタログ・テレビ・インターネット上の広告を見て、欲しい商品を選びます。</a:t>
            </a:r>
          </a:p>
          <a:p>
            <a:r>
              <a:rPr kumimoji="1" lang="ja-JP" altLang="en-US" dirty="0"/>
              <a:t>　　会社については、所在地や電話番号などをよく確認しましょう。</a:t>
            </a:r>
          </a:p>
          <a:p>
            <a:r>
              <a:rPr lang="ja-JP" altLang="en-US" dirty="0"/>
              <a:t>　　商品についてもニセモノではないかなど、しっかりチェックしましょう。</a:t>
            </a:r>
          </a:p>
          <a:p>
            <a:endParaRPr kumimoji="1" lang="ja-JP" altLang="en-US" dirty="0"/>
          </a:p>
          <a:p>
            <a:r>
              <a:rPr kumimoji="1" lang="ja-JP" altLang="en-US" dirty="0"/>
              <a:t>②次は、申込になります。</a:t>
            </a:r>
          </a:p>
          <a:p>
            <a:r>
              <a:rPr kumimoji="1" lang="ja-JP" altLang="en-US" dirty="0"/>
              <a:t>　　価格・商品の中身はもちろんですが、返品・解約の条件や、代金の支払い方法・</a:t>
            </a:r>
          </a:p>
          <a:p>
            <a:r>
              <a:rPr kumimoji="1" lang="ja-JP" altLang="en-US" dirty="0"/>
              <a:t>　　商品の引き渡し時期や方法も確認しましょう。</a:t>
            </a:r>
          </a:p>
          <a:p>
            <a:r>
              <a:rPr kumimoji="1" lang="ja-JP" altLang="en-US" dirty="0"/>
              <a:t>　　そして、郵便・電話・インターネット上から注文します。自分がいつ・どんなものを</a:t>
            </a:r>
          </a:p>
          <a:p>
            <a:r>
              <a:rPr kumimoji="1" lang="ja-JP" altLang="en-US" dirty="0"/>
              <a:t>　　注文したのか、注文した内容をプリントアウトやｽｸﾘｰﾝｼｮｯﾄなど、メモで控えを</a:t>
            </a:r>
          </a:p>
          <a:p>
            <a:r>
              <a:rPr kumimoji="1" lang="ja-JP" altLang="en-US" dirty="0"/>
              <a:t>　　残しておくなどすると良いでしょう。</a:t>
            </a:r>
          </a:p>
          <a:p>
            <a:endParaRPr kumimoji="1" lang="ja-JP" altLang="en-US" dirty="0"/>
          </a:p>
          <a:p>
            <a:r>
              <a:rPr kumimoji="1" lang="ja-JP" altLang="en-US" dirty="0"/>
              <a:t>③最後に、注文した商品を受け取ります。</a:t>
            </a:r>
          </a:p>
          <a:p>
            <a:r>
              <a:rPr kumimoji="1" lang="ja-JP" altLang="en-US" dirty="0"/>
              <a:t>　　商品が届いたら、注文通りの商品か、壊れていないかなど、確認をしましょう。</a:t>
            </a:r>
          </a:p>
          <a:p>
            <a:r>
              <a:rPr kumimoji="1" lang="ja-JP" altLang="en-US" dirty="0"/>
              <a:t>　　時間がたつと返品・交換を受け付けてくれない場合もあるので、注意しましょう。</a:t>
            </a:r>
          </a:p>
          <a:p>
            <a:endParaRPr kumimoji="1" lang="ja-JP" altLang="en-US" dirty="0"/>
          </a:p>
          <a:p>
            <a:r>
              <a:rPr kumimoji="1" lang="ja-JP" altLang="en-US" dirty="0"/>
              <a:t>★商品を受け取ったものの思っていたものと違うとか、商品が注文通りで</a:t>
            </a:r>
          </a:p>
          <a:p>
            <a:r>
              <a:rPr kumimoji="1" lang="ja-JP" altLang="en-US" dirty="0"/>
              <a:t>　なかった場合は「契約をやめる」ことになります。しかし、通販では、</a:t>
            </a:r>
          </a:p>
          <a:p>
            <a:r>
              <a:rPr kumimoji="1" lang="ja-JP" altLang="en-US" dirty="0"/>
              <a:t>　クーリング・オフ制度はありません。思っていたものと違うといって</a:t>
            </a:r>
          </a:p>
          <a:p>
            <a:r>
              <a:rPr kumimoji="1" lang="ja-JP" altLang="en-US" dirty="0"/>
              <a:t>　自分の都合で無条件にやめる制度はないのです。</a:t>
            </a:r>
          </a:p>
          <a:p>
            <a:endParaRPr kumimoji="1" lang="ja-JP" altLang="en-US" dirty="0"/>
          </a:p>
        </p:txBody>
      </p:sp>
    </p:spTree>
    <p:extLst>
      <p:ext uri="{BB962C8B-B14F-4D97-AF65-F5344CB8AC3E}">
        <p14:creationId xmlns:p14="http://schemas.microsoft.com/office/powerpoint/2010/main" val="290438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a:p>
            <a:endParaRPr kumimoji="1" lang="ja-JP" altLang="en-US" dirty="0"/>
          </a:p>
          <a:p>
            <a:r>
              <a:rPr kumimoji="1" lang="ja-JP" altLang="en-US" dirty="0"/>
              <a:t>通信販売において、広告が消費者にとって唯一の情報となります。広告の説明が不十分だったり、わかりにくかったりすると、後々トラブルの原因になります。</a:t>
            </a:r>
          </a:p>
          <a:p>
            <a:r>
              <a:rPr kumimoji="1" lang="ja-JP" altLang="en-US" dirty="0"/>
              <a:t>そこで、通信販売では、「特定商取引法」という法律で、広告に関する規制があります。</a:t>
            </a:r>
          </a:p>
          <a:p>
            <a:endParaRPr kumimoji="1" lang="ja-JP" altLang="en-US" dirty="0"/>
          </a:p>
        </p:txBody>
      </p:sp>
    </p:spTree>
    <p:extLst>
      <p:ext uri="{BB962C8B-B14F-4D97-AF65-F5344CB8AC3E}">
        <p14:creationId xmlns:p14="http://schemas.microsoft.com/office/powerpoint/2010/main" val="745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a:t>さて、通信販売の流れのまず一番初め「選ぶ」時の注意ポイントです。</a:t>
            </a:r>
          </a:p>
          <a:p>
            <a:endParaRPr lang="ja-JP" altLang="en-US" dirty="0"/>
          </a:p>
          <a:p>
            <a:r>
              <a:rPr lang="ja-JP" altLang="en-US" dirty="0"/>
              <a:t>通信販売には広告規制がありますので、どういった内容か見て行きましょう。</a:t>
            </a:r>
          </a:p>
          <a:p>
            <a:endParaRPr lang="ja-JP" altLang="en-US" dirty="0"/>
          </a:p>
          <a:p>
            <a:r>
              <a:rPr lang="ja-JP" altLang="en-US" dirty="0"/>
              <a:t>◆通販広告には「必ず表示しなければならない事項」があります。</a:t>
            </a:r>
          </a:p>
          <a:p>
            <a:r>
              <a:rPr lang="ja-JP" altLang="en-US" dirty="0"/>
              <a:t>◆また、虚偽の広告、誇大広告は禁止されています。</a:t>
            </a:r>
          </a:p>
          <a:p>
            <a:r>
              <a:rPr lang="ja-JP" altLang="en-US" dirty="0"/>
              <a:t>◆電子メール広告やファクシミリ広告にも規制はあります。</a:t>
            </a:r>
          </a:p>
          <a:p>
            <a:r>
              <a:rPr lang="ja-JP" altLang="en-US" dirty="0"/>
              <a:t>◆また、顧客の意に反して契約の申込みをさせようとする行為も禁止されています。</a:t>
            </a:r>
          </a:p>
          <a:p>
            <a:r>
              <a:rPr lang="ja-JP" altLang="en-US" dirty="0"/>
              <a:t>●特に、ネット通販で禁止されていることがあります。</a:t>
            </a:r>
          </a:p>
          <a:p>
            <a:r>
              <a:rPr lang="ja-JP" altLang="en-US" dirty="0"/>
              <a:t>・クリックすることが有料の契約申込みになることが分かりにくいことは禁止されています。</a:t>
            </a:r>
          </a:p>
          <a:p>
            <a:r>
              <a:rPr lang="ja-JP" altLang="en-US" dirty="0"/>
              <a:t>・一旦入力した申込み事項の確認や訂正ができなかったり、訂正が難しいことも禁止されています。</a:t>
            </a:r>
          </a:p>
          <a:p>
            <a:endParaRPr lang="ja-JP" altLang="en-US" dirty="0"/>
          </a:p>
          <a:p>
            <a:r>
              <a:rPr lang="ja-JP" altLang="en-US" dirty="0"/>
              <a:t>◆通信販売にはクーリング・オフ制度はありませんが、事業者の広告に「返品制度」が表示されていれば事業者が定める返品ルール</a:t>
            </a:r>
            <a:r>
              <a:rPr lang="en-US" altLang="ja-JP" dirty="0"/>
              <a:t>(</a:t>
            </a:r>
            <a:r>
              <a:rPr lang="ja-JP" altLang="en-US" dirty="0"/>
              <a:t>特約</a:t>
            </a:r>
            <a:r>
              <a:rPr lang="en-US" altLang="ja-JP" dirty="0"/>
              <a:t>)</a:t>
            </a:r>
            <a:r>
              <a:rPr lang="ja-JP" altLang="en-US" dirty="0"/>
              <a:t>が優先されます。</a:t>
            </a:r>
          </a:p>
          <a:p>
            <a:r>
              <a:rPr lang="ja-JP" altLang="en-US" dirty="0"/>
              <a:t>　「返品制度」についての記載がない場合には、商品が消費者のもとに届いた日からスタートして</a:t>
            </a:r>
            <a:r>
              <a:rPr lang="en-US" altLang="ja-JP" dirty="0"/>
              <a:t>8</a:t>
            </a:r>
            <a:r>
              <a:rPr lang="ja-JP" altLang="en-US" dirty="0"/>
              <a:t>日間以内であれば、返品が可能となります。　但し、この場合の返送料は消費者負担となります。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参考</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①必ず表示しなければならない事項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・販売価格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・送料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・代金の支払い時期、支払方法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・商品の引き渡し時期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・申込みのキャンセルや返品に関すること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・販売店の氏名、所在地、電話番号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等です。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②虚偽、誇大広告について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・「著しく事実に相違する表示」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・「実際のものより著しく優良であり、もしくは有利であると人を誤認させるような表示」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誇大広告の例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p>
          <a:p>
            <a:r>
              <a:rPr lang="ja-JP" altLang="en-US" dirty="0"/>
              <a:t>　・黒酢の広告で、「食後に飲むだけで健康的に痩せられる」「毎日きちんと</a:t>
            </a:r>
          </a:p>
          <a:p>
            <a:r>
              <a:rPr lang="ja-JP" altLang="en-US" dirty="0"/>
              <a:t>　　食べてももう太らない」などと食事制限をしなくても痩せると表示</a:t>
            </a:r>
          </a:p>
          <a:p>
            <a:r>
              <a:rPr lang="ja-JP" altLang="en-US" dirty="0"/>
              <a:t>　・儲け話の情報の広告で、「インストールするだけで毎日数万円が自動入金」</a:t>
            </a:r>
          </a:p>
          <a:p>
            <a:r>
              <a:rPr lang="ja-JP" altLang="en-US" dirty="0"/>
              <a:t>　　「月に</a:t>
            </a:r>
            <a:r>
              <a:rPr lang="en-US" altLang="ja-JP" dirty="0"/>
              <a:t>29</a:t>
            </a:r>
            <a:r>
              <a:rPr lang="ja-JP" altLang="en-US" dirty="0"/>
              <a:t>万円以上が稼げてしまう在宅ワーク」等あたかも高額収入が得られるような表示</a:t>
            </a:r>
          </a:p>
          <a:p>
            <a:endParaRPr kumimoji="1" lang="ja-JP" altLang="en-US" dirty="0"/>
          </a:p>
        </p:txBody>
      </p:sp>
    </p:spTree>
    <p:extLst>
      <p:ext uri="{BB962C8B-B14F-4D97-AF65-F5344CB8AC3E}">
        <p14:creationId xmlns:p14="http://schemas.microsoft.com/office/powerpoint/2010/main" val="45144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defTabSz="922630">
              <a:defRPr/>
            </a:pPr>
            <a:r>
              <a:rPr kumimoji="1" lang="ja-JP" altLang="en-US" dirty="0"/>
              <a:t>②申込みについて見てみましょう。</a:t>
            </a:r>
          </a:p>
          <a:p>
            <a:pPr defTabSz="922630">
              <a:defRPr/>
            </a:pPr>
            <a:r>
              <a:rPr kumimoji="1" lang="ja-JP" altLang="en-US" dirty="0"/>
              <a:t>ネット通販の場合は、消費者の申込みと、販売店の承諾に時間的なズレが生じます。</a:t>
            </a:r>
          </a:p>
          <a:p>
            <a:endParaRPr kumimoji="1" lang="ja-JP" altLang="en-US" dirty="0"/>
          </a:p>
          <a:p>
            <a:r>
              <a:rPr kumimoji="1" lang="ja-JP" altLang="en-US" dirty="0"/>
              <a:t>では、ネット通販での契約は、いつ成立するのでしょうか。</a:t>
            </a:r>
          </a:p>
          <a:p>
            <a:endParaRPr kumimoji="1" lang="ja-JP" altLang="en-US" dirty="0"/>
          </a:p>
          <a:p>
            <a:r>
              <a:rPr kumimoji="1" lang="ja-JP" altLang="en-US" dirty="0"/>
              <a:t>①まず、販売店が広告を出します。</a:t>
            </a:r>
          </a:p>
          <a:p>
            <a:r>
              <a:rPr kumimoji="1" lang="ja-JP" altLang="en-US" dirty="0"/>
              <a:t>②それを見た消費者が、「カートに入れる」「クリックする」という形で申込みをします。</a:t>
            </a:r>
          </a:p>
          <a:p>
            <a:r>
              <a:rPr kumimoji="1" lang="ja-JP" altLang="en-US" dirty="0"/>
              <a:t>③その申込みを受け、販売店が承諾の通知を出します。</a:t>
            </a:r>
            <a:r>
              <a:rPr kumimoji="1" lang="en-US" altLang="ja-JP" dirty="0"/>
              <a:t>(</a:t>
            </a:r>
            <a:r>
              <a:rPr kumimoji="1" lang="ja-JP" altLang="en-US" dirty="0"/>
              <a:t>「承諾メール」や「確認メール」</a:t>
            </a:r>
            <a:r>
              <a:rPr kumimoji="1" lang="en-US" altLang="ja-JP" dirty="0"/>
              <a:t>)</a:t>
            </a:r>
          </a:p>
          <a:p>
            <a:r>
              <a:rPr kumimoji="1" lang="ja-JP" altLang="en-US" dirty="0"/>
              <a:t>④そして、その通知が消費者に届いた時点で、「契約は成立」となります。</a:t>
            </a:r>
          </a:p>
          <a:p>
            <a:endParaRPr kumimoji="1" lang="ja-JP" altLang="en-US" dirty="0"/>
          </a:p>
          <a:p>
            <a:endParaRPr kumimoji="1" lang="ja-JP" altLang="en-US" dirty="0"/>
          </a:p>
          <a:p>
            <a:r>
              <a:rPr kumimoji="1" lang="ja-JP" altLang="en-US" dirty="0"/>
              <a:t>◆その契約の成立により、販売店から、商品が発送され、商品が消費者に</a:t>
            </a:r>
          </a:p>
          <a:p>
            <a:r>
              <a:rPr kumimoji="1" lang="ja-JP" altLang="en-US" dirty="0"/>
              <a:t>　届けられ、代金の支払いをすることとなります。</a:t>
            </a:r>
          </a:p>
          <a:p>
            <a:r>
              <a:rPr kumimoji="1" lang="ja-JP" altLang="en-US" dirty="0"/>
              <a:t>　（代金後払いの一般的な場合）</a:t>
            </a:r>
          </a:p>
        </p:txBody>
      </p:sp>
    </p:spTree>
    <p:extLst>
      <p:ext uri="{BB962C8B-B14F-4D97-AF65-F5344CB8AC3E}">
        <p14:creationId xmlns:p14="http://schemas.microsoft.com/office/powerpoint/2010/main" val="2904388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5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ー 5"/>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3403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ー 5"/>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304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ー 5"/>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82317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ー 6"/>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7861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33"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9" name="スライド番号プレースホルダー 8"/>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28312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5" name="スライド番号プレースホルダー 4"/>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5166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08312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8" y="1435102"/>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ー 6"/>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16451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ー 6"/>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202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6" y="685843"/>
            <a:ext cx="1771651"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7" y="685843"/>
            <a:ext cx="5162551"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ー 5"/>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16984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5"/>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1" y="6356357"/>
            <a:ext cx="21336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124203" y="6356357"/>
            <a:ext cx="2895600" cy="365125"/>
          </a:xfrm>
          <a:prstGeom prst="rect">
            <a:avLst/>
          </a:prstGeom>
        </p:spPr>
        <p:txBody>
          <a:bodyPr/>
          <a:lstStyle/>
          <a:p>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ー 5"/>
          <p:cNvSpPr>
            <a:spLocks noGrp="1"/>
          </p:cNvSpPr>
          <p:nvPr>
            <p:ph type="sldNum" sz="quarter" idx="12"/>
          </p:nvPr>
        </p:nvSpPr>
        <p:spPr>
          <a:xfrm>
            <a:off x="6372200" y="6356357"/>
            <a:ext cx="2314600" cy="365125"/>
          </a:xfrm>
          <a:prstGeom prst="rect">
            <a:avLst/>
          </a:prstGeom>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0657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A070D9AA-4B8E-4EB2-82A4-014296FEEEDA}" type="slidenum">
              <a:rPr lang="ja-JP" altLang="en-US"/>
              <a:pPr>
                <a:defRPr/>
              </a:pPr>
              <a:t>‹#›</a:t>
            </a:fld>
            <a:endParaRPr lang="ja-JP" altLang="en-US"/>
          </a:p>
        </p:txBody>
      </p:sp>
    </p:spTree>
    <p:extLst>
      <p:ext uri="{BB962C8B-B14F-4D97-AF65-F5344CB8AC3E}">
        <p14:creationId xmlns:p14="http://schemas.microsoft.com/office/powerpoint/2010/main" val="34701678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1488A475-B6F0-46C2-934A-67D6A88F00BD}" type="slidenum">
              <a:rPr lang="ja-JP" altLang="en-US"/>
              <a:pPr>
                <a:defRPr/>
              </a:pPr>
              <a:t>‹#›</a:t>
            </a:fld>
            <a:endParaRPr lang="ja-JP" altLang="en-US"/>
          </a:p>
        </p:txBody>
      </p:sp>
    </p:spTree>
    <p:extLst>
      <p:ext uri="{BB962C8B-B14F-4D97-AF65-F5344CB8AC3E}">
        <p14:creationId xmlns:p14="http://schemas.microsoft.com/office/powerpoint/2010/main" val="182918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114945A0-7F3F-4EAE-9AA0-69A5AD76981B}" type="slidenum">
              <a:rPr lang="ja-JP" altLang="en-US"/>
              <a:pPr>
                <a:defRPr/>
              </a:pPr>
              <a:t>‹#›</a:t>
            </a:fld>
            <a:endParaRPr lang="ja-JP" altLang="en-US"/>
          </a:p>
        </p:txBody>
      </p:sp>
    </p:spTree>
    <p:extLst>
      <p:ext uri="{BB962C8B-B14F-4D97-AF65-F5344CB8AC3E}">
        <p14:creationId xmlns:p14="http://schemas.microsoft.com/office/powerpoint/2010/main" val="12852333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9A6E1EE4-D0DE-4B5F-BB7B-72F49631CBB4}" type="slidenum">
              <a:rPr lang="ja-JP" altLang="en-US"/>
              <a:pPr>
                <a:defRPr/>
              </a:pPr>
              <a:t>‹#›</a:t>
            </a:fld>
            <a:endParaRPr lang="ja-JP" altLang="en-US"/>
          </a:p>
        </p:txBody>
      </p:sp>
    </p:spTree>
    <p:extLst>
      <p:ext uri="{BB962C8B-B14F-4D97-AF65-F5344CB8AC3E}">
        <p14:creationId xmlns:p14="http://schemas.microsoft.com/office/powerpoint/2010/main" val="1663990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9"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6C94140B-9393-4110-9073-98EC2D29DF19}" type="slidenum">
              <a:rPr lang="ja-JP" altLang="en-US"/>
              <a:pPr>
                <a:defRPr/>
              </a:pPr>
              <a:t>‹#›</a:t>
            </a:fld>
            <a:endParaRPr lang="ja-JP" altLang="en-US"/>
          </a:p>
        </p:txBody>
      </p:sp>
    </p:spTree>
    <p:extLst>
      <p:ext uri="{BB962C8B-B14F-4D97-AF65-F5344CB8AC3E}">
        <p14:creationId xmlns:p14="http://schemas.microsoft.com/office/powerpoint/2010/main" val="13891218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5"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74AC3D56-5495-443B-A74D-4B63E279088A}" type="slidenum">
              <a:rPr lang="ja-JP" altLang="en-US"/>
              <a:pPr>
                <a:defRPr/>
              </a:pPr>
              <a:t>‹#›</a:t>
            </a:fld>
            <a:endParaRPr lang="ja-JP" altLang="en-US"/>
          </a:p>
        </p:txBody>
      </p:sp>
    </p:spTree>
    <p:extLst>
      <p:ext uri="{BB962C8B-B14F-4D97-AF65-F5344CB8AC3E}">
        <p14:creationId xmlns:p14="http://schemas.microsoft.com/office/powerpoint/2010/main" val="12104207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4"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1D195B4A-B87A-4CA4-998A-45354BD0F64D}" type="slidenum">
              <a:rPr lang="ja-JP" altLang="en-US"/>
              <a:pPr>
                <a:defRPr/>
              </a:pPr>
              <a:t>‹#›</a:t>
            </a:fld>
            <a:endParaRPr lang="ja-JP" altLang="en-US"/>
          </a:p>
        </p:txBody>
      </p:sp>
    </p:spTree>
    <p:extLst>
      <p:ext uri="{BB962C8B-B14F-4D97-AF65-F5344CB8AC3E}">
        <p14:creationId xmlns:p14="http://schemas.microsoft.com/office/powerpoint/2010/main" val="914232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849D423C-D98B-44CC-8A4E-700694077FF3}" type="slidenum">
              <a:rPr lang="ja-JP" altLang="en-US"/>
              <a:pPr>
                <a:defRPr/>
              </a:pPr>
              <a:t>‹#›</a:t>
            </a:fld>
            <a:endParaRPr lang="ja-JP" altLang="en-US"/>
          </a:p>
        </p:txBody>
      </p:sp>
    </p:spTree>
    <p:extLst>
      <p:ext uri="{BB962C8B-B14F-4D97-AF65-F5344CB8AC3E}">
        <p14:creationId xmlns:p14="http://schemas.microsoft.com/office/powerpoint/2010/main" val="264983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a:t>マスター タイトルの書式設定</a:t>
            </a:r>
            <a:endParaRPr kumimoji="1" lang="ja-JP"/>
          </a:p>
        </p:txBody>
      </p:sp>
      <p:sp>
        <p:nvSpPr>
          <p:cNvPr id="22" name="Shape 21"/>
          <p:cNvSpPr>
            <a:spLocks noGrp="1"/>
          </p:cNvSpPr>
          <p:nvPr>
            <p:ph type="subTitle" idx="1"/>
          </p:nvPr>
        </p:nvSpPr>
        <p:spPr>
          <a:xfrm>
            <a:off x="1432560" y="1850064"/>
            <a:ext cx="7406640" cy="1752600"/>
          </a:xfrm>
          <a:prstGeom prst="rect">
            <a:avLst/>
          </a:prstGeo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a:t>マスター サブタイトルの書式設定</a:t>
            </a:r>
            <a:endParaRPr kumimoji="1" lang="ja-JP"/>
          </a:p>
        </p:txBody>
      </p:sp>
      <p:sp>
        <p:nvSpPr>
          <p:cNvPr id="7" name="Shape 6"/>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20" name="Shape 19"/>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5E584335-E7E5-43A8-AC58-2EB3997800A5}" type="slidenum">
              <a:rPr lang="ja-JP" altLang="en-US"/>
              <a:pPr>
                <a:defRPr/>
              </a:pPr>
              <a:t>‹#›</a:t>
            </a:fld>
            <a:endParaRPr lang="ja-JP" altLang="en-US"/>
          </a:p>
        </p:txBody>
      </p:sp>
    </p:spTree>
    <p:extLst>
      <p:ext uri="{BB962C8B-B14F-4D97-AF65-F5344CB8AC3E}">
        <p14:creationId xmlns:p14="http://schemas.microsoft.com/office/powerpoint/2010/main" val="26135108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F31BD074-75D5-4A38-B564-C7DD108B57A9}" type="slidenum">
              <a:rPr lang="ja-JP" altLang="en-US"/>
              <a:pPr>
                <a:defRPr/>
              </a:pPr>
              <a:t>‹#›</a:t>
            </a:fld>
            <a:endParaRPr lang="ja-JP" altLang="en-US"/>
          </a:p>
        </p:txBody>
      </p:sp>
    </p:spTree>
    <p:extLst>
      <p:ext uri="{BB962C8B-B14F-4D97-AF65-F5344CB8AC3E}">
        <p14:creationId xmlns:p14="http://schemas.microsoft.com/office/powerpoint/2010/main" val="23074540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A9FB0083-C036-4C62-A01A-15C7ACB8F880}" type="slidenum">
              <a:rPr lang="ja-JP" altLang="en-US"/>
              <a:pPr>
                <a:defRPr/>
              </a:pPr>
              <a:t>‹#›</a:t>
            </a:fld>
            <a:endParaRPr lang="ja-JP" altLang="en-US"/>
          </a:p>
        </p:txBody>
      </p:sp>
    </p:spTree>
    <p:extLst>
      <p:ext uri="{BB962C8B-B14F-4D97-AF65-F5344CB8AC3E}">
        <p14:creationId xmlns:p14="http://schemas.microsoft.com/office/powerpoint/2010/main" val="2840416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332438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6156176" y="6538917"/>
            <a:ext cx="2895600" cy="365125"/>
          </a:xfr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8997109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321356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555679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7780034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34092145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701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kumimoji="1" lang="ja-JP" altLang="en-US"/>
              <a:t>マスター タイトルの書式設定</a:t>
            </a:r>
            <a:endParaRPr kumimoji="1" lang="ja-JP"/>
          </a:p>
        </p:txBody>
      </p:sp>
      <p:sp>
        <p:nvSpPr>
          <p:cNvPr id="3" name="Shape 2"/>
          <p:cNvSpPr>
            <a:spLocks noGrp="1"/>
          </p:cNvSpPr>
          <p:nvPr>
            <p:ph idx="1"/>
          </p:nvPr>
        </p:nvSpPr>
        <p:spPr>
          <a:xfrm>
            <a:off x="1435608" y="1447800"/>
            <a:ext cx="7498080" cy="48006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6" name="Shape 5"/>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6" y="1435105"/>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5311864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506191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41304187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5"/>
            <a:ext cx="2133600"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712642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633" indent="0" algn="ctr">
              <a:buNone/>
              <a:defRPr>
                <a:solidFill>
                  <a:schemeClr val="tx1">
                    <a:tint val="75000"/>
                  </a:schemeClr>
                </a:solidFill>
              </a:defRPr>
            </a:lvl2pPr>
            <a:lvl3pPr marL="913264" indent="0" algn="ctr">
              <a:buNone/>
              <a:defRPr>
                <a:solidFill>
                  <a:schemeClr val="tx1">
                    <a:tint val="75000"/>
                  </a:schemeClr>
                </a:solidFill>
              </a:defRPr>
            </a:lvl3pPr>
            <a:lvl4pPr marL="1369895" indent="0" algn="ctr">
              <a:buNone/>
              <a:defRPr>
                <a:solidFill>
                  <a:schemeClr val="tx1">
                    <a:tint val="75000"/>
                  </a:schemeClr>
                </a:solidFill>
              </a:defRPr>
            </a:lvl4pPr>
            <a:lvl5pPr marL="1826528" indent="0" algn="ctr">
              <a:buNone/>
              <a:defRPr>
                <a:solidFill>
                  <a:schemeClr val="tx1">
                    <a:tint val="75000"/>
                  </a:schemeClr>
                </a:solidFill>
              </a:defRPr>
            </a:lvl5pPr>
            <a:lvl6pPr marL="2283161" indent="0" algn="ctr">
              <a:buNone/>
              <a:defRPr>
                <a:solidFill>
                  <a:schemeClr val="tx1">
                    <a:tint val="75000"/>
                  </a:schemeClr>
                </a:solidFill>
              </a:defRPr>
            </a:lvl6pPr>
            <a:lvl7pPr marL="2739794" indent="0" algn="ctr">
              <a:buNone/>
              <a:defRPr>
                <a:solidFill>
                  <a:schemeClr val="tx1">
                    <a:tint val="75000"/>
                  </a:schemeClr>
                </a:solidFill>
              </a:defRPr>
            </a:lvl7pPr>
            <a:lvl8pPr marL="3196425" indent="0" algn="ctr">
              <a:buNone/>
              <a:defRPr>
                <a:solidFill>
                  <a:schemeClr val="tx1">
                    <a:tint val="75000"/>
                  </a:schemeClr>
                </a:solidFill>
              </a:defRPr>
            </a:lvl8pPr>
            <a:lvl9pPr marL="3653059"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42944990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587392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6633" indent="0">
              <a:buNone/>
              <a:defRPr sz="1800">
                <a:solidFill>
                  <a:schemeClr val="tx1">
                    <a:tint val="75000"/>
                  </a:schemeClr>
                </a:solidFill>
              </a:defRPr>
            </a:lvl2pPr>
            <a:lvl3pPr marL="913264" indent="0">
              <a:buNone/>
              <a:defRPr sz="1600">
                <a:solidFill>
                  <a:schemeClr val="tx1">
                    <a:tint val="75000"/>
                  </a:schemeClr>
                </a:solidFill>
              </a:defRPr>
            </a:lvl3pPr>
            <a:lvl4pPr marL="1369895" indent="0">
              <a:buNone/>
              <a:defRPr sz="1400">
                <a:solidFill>
                  <a:schemeClr val="tx1">
                    <a:tint val="75000"/>
                  </a:schemeClr>
                </a:solidFill>
              </a:defRPr>
            </a:lvl4pPr>
            <a:lvl5pPr marL="1826528" indent="0">
              <a:buNone/>
              <a:defRPr sz="1400">
                <a:solidFill>
                  <a:schemeClr val="tx1">
                    <a:tint val="75000"/>
                  </a:schemeClr>
                </a:solidFill>
              </a:defRPr>
            </a:lvl5pPr>
            <a:lvl6pPr marL="2283161" indent="0">
              <a:buNone/>
              <a:defRPr sz="1400">
                <a:solidFill>
                  <a:schemeClr val="tx1">
                    <a:tint val="75000"/>
                  </a:schemeClr>
                </a:solidFill>
              </a:defRPr>
            </a:lvl6pPr>
            <a:lvl7pPr marL="2739794" indent="0">
              <a:buNone/>
              <a:defRPr sz="1400">
                <a:solidFill>
                  <a:schemeClr val="tx1">
                    <a:tint val="75000"/>
                  </a:schemeClr>
                </a:solidFill>
              </a:defRPr>
            </a:lvl7pPr>
            <a:lvl8pPr marL="3196425" indent="0">
              <a:buNone/>
              <a:defRPr sz="1400">
                <a:solidFill>
                  <a:schemeClr val="tx1">
                    <a:tint val="75000"/>
                  </a:schemeClr>
                </a:solidFill>
              </a:defRPr>
            </a:lvl8pPr>
            <a:lvl9pPr marL="3653059"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38372034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9640665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9" y="1535113"/>
            <a:ext cx="4041775"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822606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340471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1" y="-52"/>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a:t>マスター タイトルの書式設定</a:t>
            </a:r>
            <a:endParaRPr kumimoji="1" lang="ja-JP"/>
          </a:p>
        </p:txBody>
      </p:sp>
      <p:sp>
        <p:nvSpPr>
          <p:cNvPr id="3" name="Shape 2"/>
          <p:cNvSpPr>
            <a:spLocks noGrp="1"/>
          </p:cNvSpPr>
          <p:nvPr>
            <p:ph type="body" idx="1"/>
          </p:nvPr>
        </p:nvSpPr>
        <p:spPr>
          <a:xfrm>
            <a:off x="2578392" y="1100139"/>
            <a:ext cx="6400800" cy="1509712"/>
          </a:xfrm>
          <a:prstGeom prst="rect">
            <a:avLst/>
          </a:prstGeo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a:t>マスター テキストの書式設定</a:t>
            </a:r>
          </a:p>
        </p:txBody>
      </p:sp>
      <p:sp>
        <p:nvSpPr>
          <p:cNvPr id="4" name="Shape 3"/>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3"/>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3815049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2"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6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2" y="1435105"/>
            <a:ext cx="3008313" cy="4691063"/>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39152073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6633" indent="0">
              <a:buNone/>
              <a:defRPr sz="2800"/>
            </a:lvl2pPr>
            <a:lvl3pPr marL="913264" indent="0">
              <a:buNone/>
              <a:defRPr sz="2400"/>
            </a:lvl3pPr>
            <a:lvl4pPr marL="1369895" indent="0">
              <a:buNone/>
              <a:defRPr sz="2000"/>
            </a:lvl4pPr>
            <a:lvl5pPr marL="1826528" indent="0">
              <a:buNone/>
              <a:defRPr sz="2000"/>
            </a:lvl5pPr>
            <a:lvl6pPr marL="2283161" indent="0">
              <a:buNone/>
              <a:defRPr sz="2000"/>
            </a:lvl6pPr>
            <a:lvl7pPr marL="2739794" indent="0">
              <a:buNone/>
              <a:defRPr sz="2000"/>
            </a:lvl7pPr>
            <a:lvl8pPr marL="3196425" indent="0">
              <a:buNone/>
              <a:defRPr sz="2000"/>
            </a:lvl8pPr>
            <a:lvl9pPr marL="365305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1428501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4390710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60"/>
            <a:ext cx="2133600"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5777713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A070D9AA-4B8E-4EB2-82A4-014296FEEEDA}" type="slidenum">
              <a:rPr lang="ja-JP" altLang="en-US"/>
              <a:pPr>
                <a:defRPr/>
              </a:pPr>
              <a:t>‹#›</a:t>
            </a:fld>
            <a:endParaRPr lang="ja-JP" altLang="en-US"/>
          </a:p>
        </p:txBody>
      </p:sp>
    </p:spTree>
    <p:extLst>
      <p:ext uri="{BB962C8B-B14F-4D97-AF65-F5344CB8AC3E}">
        <p14:creationId xmlns:p14="http://schemas.microsoft.com/office/powerpoint/2010/main" val="10263332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1488A475-B6F0-46C2-934A-67D6A88F00BD}" type="slidenum">
              <a:rPr lang="ja-JP" altLang="en-US"/>
              <a:pPr>
                <a:defRPr/>
              </a:pPr>
              <a:t>‹#›</a:t>
            </a:fld>
            <a:endParaRPr lang="ja-JP" altLang="en-US"/>
          </a:p>
        </p:txBody>
      </p:sp>
    </p:spTree>
    <p:extLst>
      <p:ext uri="{BB962C8B-B14F-4D97-AF65-F5344CB8AC3E}">
        <p14:creationId xmlns:p14="http://schemas.microsoft.com/office/powerpoint/2010/main" val="42126352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114945A0-7F3F-4EAE-9AA0-69A5AD76981B}" type="slidenum">
              <a:rPr lang="ja-JP" altLang="en-US"/>
              <a:pPr>
                <a:defRPr/>
              </a:pPr>
              <a:t>‹#›</a:t>
            </a:fld>
            <a:endParaRPr lang="ja-JP" altLang="en-US"/>
          </a:p>
        </p:txBody>
      </p:sp>
    </p:spTree>
    <p:extLst>
      <p:ext uri="{BB962C8B-B14F-4D97-AF65-F5344CB8AC3E}">
        <p14:creationId xmlns:p14="http://schemas.microsoft.com/office/powerpoint/2010/main" val="1597589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9A6E1EE4-D0DE-4B5F-BB7B-72F49631CBB4}" type="slidenum">
              <a:rPr lang="ja-JP" altLang="en-US"/>
              <a:pPr>
                <a:defRPr/>
              </a:pPr>
              <a:t>‹#›</a:t>
            </a:fld>
            <a:endParaRPr lang="ja-JP" altLang="en-US"/>
          </a:p>
        </p:txBody>
      </p:sp>
    </p:spTree>
    <p:extLst>
      <p:ext uri="{BB962C8B-B14F-4D97-AF65-F5344CB8AC3E}">
        <p14:creationId xmlns:p14="http://schemas.microsoft.com/office/powerpoint/2010/main" val="37249567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9"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6C94140B-9393-4110-9073-98EC2D29DF19}" type="slidenum">
              <a:rPr lang="ja-JP" altLang="en-US"/>
              <a:pPr>
                <a:defRPr/>
              </a:pPr>
              <a:t>‹#›</a:t>
            </a:fld>
            <a:endParaRPr lang="ja-JP" altLang="en-US"/>
          </a:p>
        </p:txBody>
      </p:sp>
    </p:spTree>
    <p:extLst>
      <p:ext uri="{BB962C8B-B14F-4D97-AF65-F5344CB8AC3E}">
        <p14:creationId xmlns:p14="http://schemas.microsoft.com/office/powerpoint/2010/main" val="349186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4" y="-815919"/>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0" name="Oval 9"/>
          <p:cNvSpPr/>
          <p:nvPr/>
        </p:nvSpPr>
        <p:spPr>
          <a:xfrm>
            <a:off x="168823"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2" name="Rectangle 11"/>
          <p:cNvSpPr/>
          <p:nvPr/>
        </p:nvSpPr>
        <p:spPr>
          <a:xfrm>
            <a:off x="1033980" y="-52"/>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p>
            <a:r>
              <a:rPr kumimoji="1" lang="ja-JP" altLang="en-US"/>
              <a:t>マスター タイトルの書式設定</a:t>
            </a:r>
            <a:endParaRPr kumimoji="1" lang="ja-JP"/>
          </a:p>
        </p:txBody>
      </p:sp>
      <p:sp>
        <p:nvSpPr>
          <p:cNvPr id="3" name="Shape 2"/>
          <p:cNvSpPr>
            <a:spLocks noGrp="1"/>
          </p:cNvSpPr>
          <p:nvPr>
            <p:ph sz="half" idx="1"/>
          </p:nvPr>
        </p:nvSpPr>
        <p:spPr>
          <a:xfrm>
            <a:off x="1435608" y="1524000"/>
            <a:ext cx="3657600" cy="4663440"/>
          </a:xfrm>
          <a:prstGeom prst="rect">
            <a:avLst/>
          </a:prstGeo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sz="half" idx="2"/>
          </p:nvPr>
        </p:nvSpPr>
        <p:spPr>
          <a:xfrm>
            <a:off x="5276088" y="1524000"/>
            <a:ext cx="3657600" cy="4663440"/>
          </a:xfrm>
          <a:prstGeom prst="rect">
            <a:avLst/>
          </a:prstGeo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Shape 4"/>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5"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74AC3D56-5495-443B-A74D-4B63E279088A}" type="slidenum">
              <a:rPr lang="ja-JP" altLang="en-US"/>
              <a:pPr>
                <a:defRPr/>
              </a:pPr>
              <a:t>‹#›</a:t>
            </a:fld>
            <a:endParaRPr lang="ja-JP" altLang="en-US"/>
          </a:p>
        </p:txBody>
      </p:sp>
    </p:spTree>
    <p:extLst>
      <p:ext uri="{BB962C8B-B14F-4D97-AF65-F5344CB8AC3E}">
        <p14:creationId xmlns:p14="http://schemas.microsoft.com/office/powerpoint/2010/main" val="22147223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4"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1D195B4A-B87A-4CA4-998A-45354BD0F64D}" type="slidenum">
              <a:rPr lang="ja-JP" altLang="en-US"/>
              <a:pPr>
                <a:defRPr/>
              </a:pPr>
              <a:t>‹#›</a:t>
            </a:fld>
            <a:endParaRPr lang="ja-JP" altLang="en-US"/>
          </a:p>
        </p:txBody>
      </p:sp>
    </p:spTree>
    <p:extLst>
      <p:ext uri="{BB962C8B-B14F-4D97-AF65-F5344CB8AC3E}">
        <p14:creationId xmlns:p14="http://schemas.microsoft.com/office/powerpoint/2010/main" val="11531823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849D423C-D98B-44CC-8A4E-700694077FF3}" type="slidenum">
              <a:rPr lang="ja-JP" altLang="en-US"/>
              <a:pPr>
                <a:defRPr/>
              </a:pPr>
              <a:t>‹#›</a:t>
            </a:fld>
            <a:endParaRPr lang="ja-JP" altLang="en-US"/>
          </a:p>
        </p:txBody>
      </p:sp>
    </p:spTree>
    <p:extLst>
      <p:ext uri="{BB962C8B-B14F-4D97-AF65-F5344CB8AC3E}">
        <p14:creationId xmlns:p14="http://schemas.microsoft.com/office/powerpoint/2010/main" val="30964339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7"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5E584335-E7E5-43A8-AC58-2EB3997800A5}" type="slidenum">
              <a:rPr lang="ja-JP" altLang="en-US"/>
              <a:pPr>
                <a:defRPr/>
              </a:pPr>
              <a:t>‹#›</a:t>
            </a:fld>
            <a:endParaRPr lang="ja-JP" altLang="en-US"/>
          </a:p>
        </p:txBody>
      </p:sp>
    </p:spTree>
    <p:extLst>
      <p:ext uri="{BB962C8B-B14F-4D97-AF65-F5344CB8AC3E}">
        <p14:creationId xmlns:p14="http://schemas.microsoft.com/office/powerpoint/2010/main" val="2232620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F31BD074-75D5-4A38-B564-C7DD108B57A9}" type="slidenum">
              <a:rPr lang="ja-JP" altLang="en-US"/>
              <a:pPr>
                <a:defRPr/>
              </a:pPr>
              <a:t>‹#›</a:t>
            </a:fld>
            <a:endParaRPr lang="ja-JP" altLang="en-US"/>
          </a:p>
        </p:txBody>
      </p:sp>
    </p:spTree>
    <p:extLst>
      <p:ext uri="{BB962C8B-B14F-4D97-AF65-F5344CB8AC3E}">
        <p14:creationId xmlns:p14="http://schemas.microsoft.com/office/powerpoint/2010/main" val="15593497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
        <p:nvSpPr>
          <p:cNvPr id="6" name="スライド番号プレースホルダ 5"/>
          <p:cNvSpPr>
            <a:spLocks noGrp="1"/>
          </p:cNvSpPr>
          <p:nvPr>
            <p:ph type="sldNum" sz="quarter" idx="12"/>
          </p:nvPr>
        </p:nvSpPr>
        <p:spPr>
          <a:xfrm>
            <a:off x="6228184" y="6356352"/>
            <a:ext cx="2458616" cy="365125"/>
          </a:xfrm>
          <a:prstGeom prst="rect">
            <a:avLst/>
          </a:prstGeom>
        </p:spPr>
        <p:txBody>
          <a:bodyPr/>
          <a:lstStyle>
            <a:lvl1pPr>
              <a:defRPr/>
            </a:lvl1pPr>
          </a:lstStyle>
          <a:p>
            <a:pPr>
              <a:defRPr/>
            </a:pPr>
            <a:fld id="{A9FB0083-C036-4C62-A01A-15C7ACB8F880}" type="slidenum">
              <a:rPr lang="ja-JP" altLang="en-US"/>
              <a:pPr>
                <a:defRPr/>
              </a:pPr>
              <a:t>‹#›</a:t>
            </a:fld>
            <a:endParaRPr lang="ja-JP" altLang="en-US"/>
          </a:p>
        </p:txBody>
      </p:sp>
    </p:spTree>
    <p:extLst>
      <p:ext uri="{BB962C8B-B14F-4D97-AF65-F5344CB8AC3E}">
        <p14:creationId xmlns:p14="http://schemas.microsoft.com/office/powerpoint/2010/main" val="21839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a:t>マスター タイトルの書式設定</a:t>
            </a:r>
            <a:endParaRPr kumimoji="1" lang="ja-JP"/>
          </a:p>
        </p:txBody>
      </p:sp>
      <p:sp>
        <p:nvSpPr>
          <p:cNvPr id="3" name="Shape 2"/>
          <p:cNvSpPr>
            <a:spLocks noGrp="1"/>
          </p:cNvSpPr>
          <p:nvPr>
            <p:ph type="body" idx="1"/>
          </p:nvPr>
        </p:nvSpPr>
        <p:spPr>
          <a:xfrm>
            <a:off x="457200" y="328279"/>
            <a:ext cx="4023360" cy="640080"/>
          </a:xfrm>
          <a:prstGeom prst="rect">
            <a:avLst/>
          </a:prstGeo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a:t>マスター テキストの書式設定</a:t>
            </a:r>
          </a:p>
        </p:txBody>
      </p:sp>
      <p:sp>
        <p:nvSpPr>
          <p:cNvPr id="4" name="Shape 3"/>
          <p:cNvSpPr>
            <a:spLocks noGrp="1"/>
          </p:cNvSpPr>
          <p:nvPr>
            <p:ph type="body" sz="half" idx="3"/>
          </p:nvPr>
        </p:nvSpPr>
        <p:spPr>
          <a:xfrm>
            <a:off x="4663440" y="328279"/>
            <a:ext cx="4023360" cy="640080"/>
          </a:xfrm>
          <a:prstGeom prst="rect">
            <a:avLst/>
          </a:prstGeo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a:t>マスター テキストの書式設定</a:t>
            </a:r>
          </a:p>
        </p:txBody>
      </p:sp>
      <p:sp>
        <p:nvSpPr>
          <p:cNvPr id="5" name="Shape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6" name="Shape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7" name="Shape 6"/>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8" name="Shape 7"/>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p>
            <a:r>
              <a:rPr kumimoji="1" lang="ja-JP" altLang="en-US"/>
              <a:t>マスター タイトルの書式設定</a:t>
            </a:r>
            <a:endParaRPr kumimoji="1" lang="ja-JP"/>
          </a:p>
        </p:txBody>
      </p:sp>
      <p:sp>
        <p:nvSpPr>
          <p:cNvPr id="3" name="Shape 2"/>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4" name="Shape 3"/>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2" name="Shape 1"/>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3" name="Shape 2"/>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2"/>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51"/>
            <a:ext cx="3810000" cy="1162051"/>
          </a:xfrm>
          <a:ln>
            <a:noFill/>
          </a:ln>
        </p:spPr>
        <p:txBody>
          <a:bodyPr anchor="b"/>
          <a:lstStyle>
            <a:lvl1pPr algn="l" latinLnBrk="0">
              <a:lnSpc>
                <a:spcPts val="2000"/>
              </a:lnSpc>
              <a:buNone/>
              <a:defRPr kumimoji="1" lang="ja-JP" sz="2200" b="1" cap="all" baseline="0"/>
            </a:lvl1pPr>
            <a:extLst/>
          </a:lstStyle>
          <a:p>
            <a:r>
              <a:rPr kumimoji="1" lang="ja-JP" altLang="en-US"/>
              <a:t>マスター タイトルの書式設定</a:t>
            </a:r>
            <a:endParaRPr kumimoji="1" lang="ja-JP"/>
          </a:p>
        </p:txBody>
      </p:sp>
      <p:sp>
        <p:nvSpPr>
          <p:cNvPr id="3" name="Shape 2"/>
          <p:cNvSpPr>
            <a:spLocks noGrp="1"/>
          </p:cNvSpPr>
          <p:nvPr>
            <p:ph type="body" idx="2"/>
          </p:nvPr>
        </p:nvSpPr>
        <p:spPr>
          <a:xfrm>
            <a:off x="457200" y="1435101"/>
            <a:ext cx="3810000" cy="698500"/>
          </a:xfrm>
          <a:prstGeom prst="rect">
            <a:avLst/>
          </a:prstGeo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a:t>マスター テキストの書式設定</a:t>
            </a:r>
          </a:p>
        </p:txBody>
      </p:sp>
      <p:sp>
        <p:nvSpPr>
          <p:cNvPr id="4" name="Shape 3"/>
          <p:cNvSpPr>
            <a:spLocks noGrp="1"/>
          </p:cNvSpPr>
          <p:nvPr>
            <p:ph sz="half" idx="1"/>
          </p:nvPr>
        </p:nvSpPr>
        <p:spPr>
          <a:xfrm>
            <a:off x="457200" y="2133606"/>
            <a:ext cx="8153400" cy="3992563"/>
          </a:xfrm>
          <a:prstGeom prst="rect">
            <a:avLst/>
          </a:prstGeo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Shape 4"/>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a:t>マスター タイトルの書式設定</a:t>
            </a:r>
            <a:endParaRPr kumimoji="1" lang="ja-JP"/>
          </a:p>
        </p:txBody>
      </p:sp>
      <p:sp>
        <p:nvSpPr>
          <p:cNvPr id="5" name="Shape 4"/>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7"/>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a:t>アイコンをクリックして図を追加</a:t>
            </a:r>
            <a:endParaRPr kumimoji="1" lang="ja-JP"/>
          </a:p>
        </p:txBody>
      </p:sp>
      <p:sp>
        <p:nvSpPr>
          <p:cNvPr id="9" name="Flowchart: Process 8"/>
          <p:cNvSpPr/>
          <p:nvPr/>
        </p:nvSpPr>
        <p:spPr>
          <a:xfrm rot="19468671">
            <a:off x="396725" y="954344"/>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0" name="Flowchart: Process 9"/>
          <p:cNvSpPr/>
          <p:nvPr/>
        </p:nvSpPr>
        <p:spPr>
          <a:xfrm rot="2103354" flipH="1">
            <a:off x="5003667" y="936788"/>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a:prstGeom prst="rect">
            <a:avLst/>
          </a:prstGeo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kumimoji="1" lang="ja-JP" altLang="en-US"/>
              <a:t>マスター タイトルの書式設定</a:t>
            </a:r>
            <a:endParaRPr kumimoji="1" lang="ja-JP"/>
          </a:p>
        </p:txBody>
      </p:sp>
      <p:sp>
        <p:nvSpPr>
          <p:cNvPr id="3" name="Shape 2"/>
          <p:cNvSpPr>
            <a:spLocks noGrp="1"/>
          </p:cNvSpPr>
          <p:nvPr>
            <p:ph type="body" orient="vert" idx="1"/>
          </p:nvPr>
        </p:nvSpPr>
        <p:spPr>
          <a:xfrm>
            <a:off x="1435608" y="1447800"/>
            <a:ext cx="7498080" cy="4800600"/>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2"/>
            <a:ext cx="1828800" cy="5851525"/>
          </a:xfrm>
        </p:spPr>
        <p:txBody>
          <a:bodyPr vert="eaVert"/>
          <a:lstStyle/>
          <a:p>
            <a:r>
              <a:rPr kumimoji="1" lang="ja-JP" altLang="en-US"/>
              <a:t>マスター タイトルの書式設定</a:t>
            </a:r>
            <a:endParaRPr kumimoji="1" lang="ja-JP"/>
          </a:p>
        </p:txBody>
      </p:sp>
      <p:sp>
        <p:nvSpPr>
          <p:cNvPr id="3" name="Shape 2"/>
          <p:cNvSpPr>
            <a:spLocks noGrp="1"/>
          </p:cNvSpPr>
          <p:nvPr>
            <p:ph type="body" orient="vert" idx="1"/>
          </p:nvPr>
        </p:nvSpPr>
        <p:spPr>
          <a:xfrm>
            <a:off x="1143000" y="274682"/>
            <a:ext cx="55626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type="dt" sz="half" idx="10"/>
          </p:nvPr>
        </p:nvSpPr>
        <p:spPr>
          <a:xfrm>
            <a:off x="3581400" y="6305551"/>
            <a:ext cx="2133600" cy="476251"/>
          </a:xfrm>
          <a:prstGeom prst="rect">
            <a:avLst/>
          </a:prstGeom>
        </p:spPr>
        <p:txBody>
          <a:bodyPr/>
          <a:lstStyle/>
          <a:p>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1"/>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5"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9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084168" y="6356396"/>
            <a:ext cx="2602632"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3"/>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9"/>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12425"/>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0" y="4552677"/>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7"/>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8807"/>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7" y="1681853"/>
            <a:ext cx="3867151"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7" y="2507594"/>
            <a:ext cx="38671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4" y="1681852"/>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4" y="2507594"/>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7" y="1600208"/>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6" y="1600208"/>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44"/>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2" y="990600"/>
            <a:ext cx="462915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8"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8"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2" y="990600"/>
            <a:ext cx="4629151"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8"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0364"/>
            <a:ext cx="1971675" cy="5811839"/>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6" y="36040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2929054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2372432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337466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7" name="スライド番号プレースホルダー 6"/>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666965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9" name="スライド番号プレースホルダー 8"/>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4080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2"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5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5" name="スライド番号プレースホルダー 4"/>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3492151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4" name="スライド番号プレースホルダー 3"/>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2398495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7" name="スライド番号プレースホルダー 6"/>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2557021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7" name="スライド番号プレースホルダー 6"/>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2474968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2594882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4AFEF60F-E0E7-41AA-A6F5-DE33F5AD638B}" type="slidenum">
              <a:rPr kumimoji="1" lang="ja-JP" altLang="en-US" smtClean="0"/>
              <a:t>‹#›</a:t>
            </a:fld>
            <a:endParaRPr kumimoji="1" lang="ja-JP" altLang="en-US"/>
          </a:p>
        </p:txBody>
      </p:sp>
    </p:spTree>
    <p:extLst>
      <p:ext uri="{BB962C8B-B14F-4D97-AF65-F5344CB8AC3E}">
        <p14:creationId xmlns:p14="http://schemas.microsoft.com/office/powerpoint/2010/main" val="3799430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0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824411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468889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77"/>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61987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22047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119"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11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906057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968944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a:xfrm>
            <a:off x="5940152" y="6453336"/>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853570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r>
              <a:rPr kumimoji="1" lang="en-US" altLang="ja-JP"/>
              <a:t>©2020</a:t>
            </a:r>
            <a:r>
              <a:rPr kumimoji="1" lang="ja-JP" altLang="en-US"/>
              <a:t>滋賀県消費生活センター</a:t>
            </a:r>
            <a:endParaRPr kumimoji="1" lang="ja-JP" altLang="en-US" dirty="0"/>
          </a:p>
        </p:txBody>
      </p:sp>
    </p:spTree>
    <p:extLst>
      <p:ext uri="{BB962C8B-B14F-4D97-AF65-F5344CB8AC3E}">
        <p14:creationId xmlns:p14="http://schemas.microsoft.com/office/powerpoint/2010/main" val="4062063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2703641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3580343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595462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4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524"/>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a:xfrm>
            <a:off x="3124200" y="6327947"/>
            <a:ext cx="2895600" cy="365125"/>
          </a:xfrm>
          <a:prstGeom prst="rect">
            <a:avLst/>
          </a:prstGeom>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329162" y="6492875"/>
            <a:ext cx="2386608"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178763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4175081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381699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4175681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7" name="スライド番号プレースホルダー 6"/>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38426352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9" name="スライド番号プレースホルダー 8"/>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4056413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5" name="スライド番号プレースホルダー 4"/>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3735364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4" name="スライド番号プレースホルダー 3"/>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2310132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7" name="スライド番号プレースホルダー 6"/>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3397926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7" name="スライド番号プレースホルダー 6"/>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7265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1000132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12"/>
          </p:nvPr>
        </p:nvSpPr>
        <p:spPr/>
        <p:txBody>
          <a:body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283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3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974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1"/>
            <a:ext cx="3008313" cy="1162051"/>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9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6"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8782041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14"/>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606582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1254649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87"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8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3377728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922593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9876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0"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992786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5095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2878979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9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458"/>
            <a:ext cx="2133600"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296174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5"/>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5" y="1535115"/>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3051"/>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9" y="1435106"/>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40"/>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228184" y="6337447"/>
            <a:ext cx="2462986"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3"/>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8"/>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7"/>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7"/>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a:solidFill>
                  <a:srgbClr val="000000"/>
                </a:solidFill>
              </a:rPr>
              <a:t>©2020</a:t>
            </a:r>
            <a:r>
              <a:rPr kumimoji="0" lang="ja-JP" altLang="en-US">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7"/>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360" tIns="45680" rIns="91360" bIns="4568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フッター プレースホルダー 6"/>
          <p:cNvSpPr>
            <a:spLocks noGrp="1"/>
          </p:cNvSpPr>
          <p:nvPr>
            <p:ph type="ftr" sz="quarter" idx="3"/>
          </p:nvPr>
        </p:nvSpPr>
        <p:spPr>
          <a:xfrm>
            <a:off x="6027967"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lang="ja-JP" altLang="en-US" dirty="0">
              <a:solidFill>
                <a:srgbClr val="C9C2D1">
                  <a:shade val="50000"/>
                  <a:satMod val="200000"/>
                </a:srgbClr>
              </a:solidFill>
            </a:endParaRPr>
          </a:p>
        </p:txBody>
      </p:sp>
    </p:spTree>
    <p:extLst>
      <p:ext uri="{BB962C8B-B14F-4D97-AF65-F5344CB8AC3E}">
        <p14:creationId xmlns:p14="http://schemas.microsoft.com/office/powerpoint/2010/main" val="212740713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defTabSz="913593" rtl="0" eaLnBrk="1" latinLnBrk="0" hangingPunct="1">
        <a:spcBef>
          <a:spcPct val="0"/>
        </a:spcBef>
        <a:buNone/>
        <a:defRPr kumimoji="1"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593" rtl="0" eaLnBrk="1" latinLnBrk="0" hangingPunct="1">
        <a:defRPr kumimoji="1" sz="1800" kern="1200">
          <a:solidFill>
            <a:schemeClr val="tx1"/>
          </a:solidFill>
          <a:latin typeface="+mn-lt"/>
          <a:ea typeface="+mn-ea"/>
          <a:cs typeface="+mn-cs"/>
        </a:defRPr>
      </a:lvl1pPr>
      <a:lvl2pPr marL="456797" algn="l" defTabSz="913593" rtl="0" eaLnBrk="1" latinLnBrk="0" hangingPunct="1">
        <a:defRPr kumimoji="1" sz="1800" kern="1200">
          <a:solidFill>
            <a:schemeClr val="tx1"/>
          </a:solidFill>
          <a:latin typeface="+mn-lt"/>
          <a:ea typeface="+mn-ea"/>
          <a:cs typeface="+mn-cs"/>
        </a:defRPr>
      </a:lvl2pPr>
      <a:lvl3pPr marL="913593" algn="l" defTabSz="913593" rtl="0" eaLnBrk="1" latinLnBrk="0" hangingPunct="1">
        <a:defRPr kumimoji="1" sz="1800" kern="1200">
          <a:solidFill>
            <a:schemeClr val="tx1"/>
          </a:solidFill>
          <a:latin typeface="+mn-lt"/>
          <a:ea typeface="+mn-ea"/>
          <a:cs typeface="+mn-cs"/>
        </a:defRPr>
      </a:lvl3pPr>
      <a:lvl4pPr marL="1370390" algn="l" defTabSz="913593" rtl="0" eaLnBrk="1" latinLnBrk="0" hangingPunct="1">
        <a:defRPr kumimoji="1" sz="1800" kern="1200">
          <a:solidFill>
            <a:schemeClr val="tx1"/>
          </a:solidFill>
          <a:latin typeface="+mn-lt"/>
          <a:ea typeface="+mn-ea"/>
          <a:cs typeface="+mn-cs"/>
        </a:defRPr>
      </a:lvl4pPr>
      <a:lvl5pPr marL="1827188" algn="l" defTabSz="913593" rtl="0" eaLnBrk="1" latinLnBrk="0" hangingPunct="1">
        <a:defRPr kumimoji="1" sz="1800" kern="1200">
          <a:solidFill>
            <a:schemeClr val="tx1"/>
          </a:solidFill>
          <a:latin typeface="+mn-lt"/>
          <a:ea typeface="+mn-ea"/>
          <a:cs typeface="+mn-cs"/>
        </a:defRPr>
      </a:lvl5pPr>
      <a:lvl6pPr marL="2283983" algn="l" defTabSz="913593" rtl="0" eaLnBrk="1" latinLnBrk="0" hangingPunct="1">
        <a:defRPr kumimoji="1" sz="1800" kern="1200">
          <a:solidFill>
            <a:schemeClr val="tx1"/>
          </a:solidFill>
          <a:latin typeface="+mn-lt"/>
          <a:ea typeface="+mn-ea"/>
          <a:cs typeface="+mn-cs"/>
        </a:defRPr>
      </a:lvl6pPr>
      <a:lvl7pPr marL="2740780" algn="l" defTabSz="913593" rtl="0" eaLnBrk="1" latinLnBrk="0" hangingPunct="1">
        <a:defRPr kumimoji="1" sz="1800" kern="1200">
          <a:solidFill>
            <a:schemeClr val="tx1"/>
          </a:solidFill>
          <a:latin typeface="+mn-lt"/>
          <a:ea typeface="+mn-ea"/>
          <a:cs typeface="+mn-cs"/>
        </a:defRPr>
      </a:lvl7pPr>
      <a:lvl8pPr marL="3197578" algn="l" defTabSz="913593" rtl="0" eaLnBrk="1" latinLnBrk="0" hangingPunct="1">
        <a:defRPr kumimoji="1" sz="1800" kern="1200">
          <a:solidFill>
            <a:schemeClr val="tx1"/>
          </a:solidFill>
          <a:latin typeface="+mn-lt"/>
          <a:ea typeface="+mn-ea"/>
          <a:cs typeface="+mn-cs"/>
        </a:defRPr>
      </a:lvl8pPr>
      <a:lvl9pPr marL="3654373" algn="l" defTabSz="913593"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endParaRPr lang="ja-JP" altLang="en-US"/>
          </a:p>
        </p:txBody>
      </p:sp>
      <p:sp>
        <p:nvSpPr>
          <p:cNvPr id="5" name="フッター プレースホルダ 4"/>
          <p:cNvSpPr>
            <a:spLocks noGrp="1"/>
          </p:cNvSpPr>
          <p:nvPr>
            <p:ph type="ftr" sz="quarter" idx="3"/>
          </p:nvPr>
        </p:nvSpPr>
        <p:spPr>
          <a:xfrm>
            <a:off x="6248400" y="653891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155679443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259390" y="6538917"/>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6491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1" y="6356360"/>
            <a:ext cx="2133600" cy="365125"/>
          </a:xfrm>
          <a:prstGeom prst="rect">
            <a:avLst/>
          </a:prstGeom>
        </p:spPr>
        <p:txBody>
          <a:bodyPr vert="horz" lIns="91326" tIns="45665" rIns="91326" bIns="4566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156176" y="6493405"/>
            <a:ext cx="2895600" cy="365125"/>
          </a:xfrm>
          <a:prstGeom prst="rect">
            <a:avLst/>
          </a:prstGeom>
        </p:spPr>
        <p:txBody>
          <a:bodyPr vert="horz" lIns="91326" tIns="45665" rIns="91326" bIns="4566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8315355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633"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264"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989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528"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475" indent="-34247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028" indent="-28539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582" indent="-22831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213"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846"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478"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109"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745"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376"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264" rtl="0" eaLnBrk="1" latinLnBrk="0" hangingPunct="1">
        <a:defRPr kumimoji="1" sz="1800" kern="1200">
          <a:solidFill>
            <a:schemeClr val="tx1"/>
          </a:solidFill>
          <a:latin typeface="+mn-lt"/>
          <a:ea typeface="+mn-ea"/>
          <a:cs typeface="+mn-cs"/>
        </a:defRPr>
      </a:lvl1pPr>
      <a:lvl2pPr marL="456633" algn="l" defTabSz="913264" rtl="0" eaLnBrk="1" latinLnBrk="0" hangingPunct="1">
        <a:defRPr kumimoji="1" sz="1800" kern="1200">
          <a:solidFill>
            <a:schemeClr val="tx1"/>
          </a:solidFill>
          <a:latin typeface="+mn-lt"/>
          <a:ea typeface="+mn-ea"/>
          <a:cs typeface="+mn-cs"/>
        </a:defRPr>
      </a:lvl2pPr>
      <a:lvl3pPr marL="913264" algn="l" defTabSz="913264" rtl="0" eaLnBrk="1" latinLnBrk="0" hangingPunct="1">
        <a:defRPr kumimoji="1" sz="1800" kern="1200">
          <a:solidFill>
            <a:schemeClr val="tx1"/>
          </a:solidFill>
          <a:latin typeface="+mn-lt"/>
          <a:ea typeface="+mn-ea"/>
          <a:cs typeface="+mn-cs"/>
        </a:defRPr>
      </a:lvl3pPr>
      <a:lvl4pPr marL="1369895" algn="l" defTabSz="913264" rtl="0" eaLnBrk="1" latinLnBrk="0" hangingPunct="1">
        <a:defRPr kumimoji="1" sz="1800" kern="1200">
          <a:solidFill>
            <a:schemeClr val="tx1"/>
          </a:solidFill>
          <a:latin typeface="+mn-lt"/>
          <a:ea typeface="+mn-ea"/>
          <a:cs typeface="+mn-cs"/>
        </a:defRPr>
      </a:lvl4pPr>
      <a:lvl5pPr marL="1826528" algn="l" defTabSz="913264" rtl="0" eaLnBrk="1" latinLnBrk="0" hangingPunct="1">
        <a:defRPr kumimoji="1" sz="1800" kern="1200">
          <a:solidFill>
            <a:schemeClr val="tx1"/>
          </a:solidFill>
          <a:latin typeface="+mn-lt"/>
          <a:ea typeface="+mn-ea"/>
          <a:cs typeface="+mn-cs"/>
        </a:defRPr>
      </a:lvl5pPr>
      <a:lvl6pPr marL="2283161" algn="l" defTabSz="913264" rtl="0" eaLnBrk="1" latinLnBrk="0" hangingPunct="1">
        <a:defRPr kumimoji="1" sz="1800" kern="1200">
          <a:solidFill>
            <a:schemeClr val="tx1"/>
          </a:solidFill>
          <a:latin typeface="+mn-lt"/>
          <a:ea typeface="+mn-ea"/>
          <a:cs typeface="+mn-cs"/>
        </a:defRPr>
      </a:lvl6pPr>
      <a:lvl7pPr marL="2739794" algn="l" defTabSz="913264" rtl="0" eaLnBrk="1" latinLnBrk="0" hangingPunct="1">
        <a:defRPr kumimoji="1" sz="1800" kern="1200">
          <a:solidFill>
            <a:schemeClr val="tx1"/>
          </a:solidFill>
          <a:latin typeface="+mn-lt"/>
          <a:ea typeface="+mn-ea"/>
          <a:cs typeface="+mn-cs"/>
        </a:defRPr>
      </a:lvl7pPr>
      <a:lvl8pPr marL="3196425" algn="l" defTabSz="913264" rtl="0" eaLnBrk="1" latinLnBrk="0" hangingPunct="1">
        <a:defRPr kumimoji="1" sz="1800" kern="1200">
          <a:solidFill>
            <a:schemeClr val="tx1"/>
          </a:solidFill>
          <a:latin typeface="+mn-lt"/>
          <a:ea typeface="+mn-ea"/>
          <a:cs typeface="+mn-cs"/>
        </a:defRPr>
      </a:lvl8pPr>
      <a:lvl9pPr marL="3653059" algn="l" defTabSz="913264"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endParaRPr lang="ja-JP" altLang="en-US"/>
          </a:p>
        </p:txBody>
      </p:sp>
      <p:sp>
        <p:nvSpPr>
          <p:cNvPr id="5" name="フッター プレースホルダ 4"/>
          <p:cNvSpPr>
            <a:spLocks noGrp="1"/>
          </p:cNvSpPr>
          <p:nvPr>
            <p:ph type="ftr" sz="quarter" idx="3"/>
          </p:nvPr>
        </p:nvSpPr>
        <p:spPr>
          <a:xfrm>
            <a:off x="6156176" y="651588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246078515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4" y="-815919"/>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8" name="Oval 7"/>
          <p:cNvSpPr/>
          <p:nvPr/>
        </p:nvSpPr>
        <p:spPr>
          <a:xfrm>
            <a:off x="168823"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2" name="Rectangle 11"/>
          <p:cNvSpPr/>
          <p:nvPr/>
        </p:nvSpPr>
        <p:spPr>
          <a:xfrm>
            <a:off x="1012884" y="-52"/>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p>
            <a:r>
              <a:rPr kumimoji="1" lang="ja-JP"/>
              <a:t>マスタ タイトルの書式設定</a:t>
            </a:r>
          </a:p>
        </p:txBody>
      </p:sp>
      <p:sp>
        <p:nvSpPr>
          <p:cNvPr id="10" name="Rectangle 9"/>
          <p:cNvSpPr>
            <a:spLocks noGrp="1"/>
          </p:cNvSpPr>
          <p:nvPr>
            <p:ph type="ftr" sz="quarter" idx="3"/>
          </p:nvPr>
        </p:nvSpPr>
        <p:spPr>
          <a:xfrm>
            <a:off x="5004048" y="5517232"/>
            <a:ext cx="3390528" cy="476251"/>
          </a:xfrm>
          <a:prstGeom prst="rect">
            <a:avLst/>
          </a:prstGeom>
        </p:spPr>
        <p:txBody>
          <a:bodyPr anchor="b"/>
          <a:lstStyle>
            <a:lvl1pPr algn="l" latinLnBrk="0">
              <a:defRPr kumimoji="1" lang="ja-JP" sz="1200">
                <a:solidFill>
                  <a:schemeClr val="bg2">
                    <a:shade val="50000"/>
                    <a:satMod val="200000"/>
                  </a:schemeClr>
                </a:solidFill>
                <a:effectLst/>
              </a:defRPr>
            </a:lvl1pPr>
            <a:extLst/>
          </a:lstStyle>
          <a:p>
            <a:r>
              <a:rPr lang="en-US" altLang="ja-JP" dirty="0">
                <a:solidFill>
                  <a:srgbClr val="C9C2D1">
                    <a:shade val="50000"/>
                  </a:srgbClr>
                </a:solidFill>
              </a:rPr>
              <a:t>©2020</a:t>
            </a:r>
            <a:r>
              <a:rPr lang="ja-JP" altLang="en-US" dirty="0">
                <a:solidFill>
                  <a:srgbClr val="C9C2D1">
                    <a:shade val="50000"/>
                  </a:srgbClr>
                </a:solidFill>
              </a:rPr>
              <a:t>滋賀県消費生活センター</a:t>
            </a:r>
          </a:p>
        </p:txBody>
      </p:sp>
      <p:sp>
        <p:nvSpPr>
          <p:cNvPr id="22" name="Rectangle 21"/>
          <p:cNvSpPr>
            <a:spLocks noGrp="1"/>
          </p:cNvSpPr>
          <p:nvPr>
            <p:ph type="sldNum" sz="quarter" idx="4"/>
          </p:nvPr>
        </p:nvSpPr>
        <p:spPr>
          <a:xfrm>
            <a:off x="8613648" y="6305551"/>
            <a:ext cx="457200" cy="476251"/>
          </a:xfrm>
          <a:prstGeom prst="rect">
            <a:avLst/>
          </a:prstGeom>
        </p:spPr>
        <p:txBody>
          <a:bodyPr anchor="b"/>
          <a:lstStyle>
            <a:lvl1pPr algn="ctr" latinLnBrk="0">
              <a:defRPr kumimoji="1" lang="ja-JP" sz="1200">
                <a:solidFill>
                  <a:schemeClr val="bg2">
                    <a:shade val="50000"/>
                    <a:satMod val="200000"/>
                  </a:schemeClr>
                </a:solidFill>
                <a:effectLst/>
              </a:defRPr>
            </a:lvl1pPr>
            <a:extLst/>
          </a:lstStyle>
          <a:p>
            <a:fld id="{E5C7EF4D-DD50-400C-9F04-EB20CB99416E}" type="slidenum">
              <a:rPr lang="en-US" altLang="ja-JP" sz="2800">
                <a:solidFill>
                  <a:srgbClr val="69676D"/>
                </a:solidFill>
              </a:rPr>
              <a:pPr/>
              <a:t>‹#›</a:t>
            </a:fld>
            <a:endParaRPr altLang="en-US">
              <a:solidFill>
                <a:srgbClr val="C9C2D1">
                  <a:shade val="50000"/>
                </a:srgbClr>
              </a:solidFill>
            </a:endParaRPr>
          </a:p>
        </p:txBody>
      </p:sp>
      <p:sp>
        <p:nvSpPr>
          <p:cNvPr id="15" name="Rectangle 14"/>
          <p:cNvSpPr/>
          <p:nvPr/>
        </p:nvSpPr>
        <p:spPr bwMode="invGray">
          <a:xfrm>
            <a:off x="1014984" y="-52"/>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3" name="フッター プレースホルダー 2"/>
          <p:cNvSpPr txBox="1">
            <a:spLocks/>
          </p:cNvSpPr>
          <p:nvPr userDrawn="1"/>
        </p:nvSpPr>
        <p:spPr>
          <a:xfrm>
            <a:off x="5680320" y="6536714"/>
            <a:ext cx="3390528" cy="29180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a:solidFill>
                  <a:srgbClr val="C9C2D1">
                    <a:shade val="50000"/>
                    <a:satMod val="200000"/>
                  </a:srgbClr>
                </a:solidFill>
              </a:rPr>
              <a:t>©2020</a:t>
            </a:r>
            <a:r>
              <a:rPr lang="ja-JP" altLang="en-US" sz="1200" dirty="0">
                <a:solidFill>
                  <a:srgbClr val="C9C2D1">
                    <a:shade val="50000"/>
                    <a:satMod val="200000"/>
                  </a:srgbClr>
                </a:solidFill>
              </a:rPr>
              <a:t>滋賀県消費生活センター</a:t>
            </a: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156176" y="6547020"/>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7" y="365762"/>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7" y="1828807"/>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1" y="6356394"/>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1" y="6356394"/>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4"/>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r>
              <a:rPr lang="en-US" altLang="ja-JP" dirty="0">
                <a:solidFill>
                  <a:srgbClr val="C9C2D1">
                    <a:shade val="50000"/>
                    <a:satMod val="200000"/>
                  </a:srgbClr>
                </a:solidFill>
              </a:rPr>
              <a:t>©2020</a:t>
            </a:r>
            <a:r>
              <a:rPr lang="ja-JP" altLang="en-US" dirty="0">
                <a:solidFill>
                  <a:srgbClr val="C9C2D1">
                    <a:shade val="50000"/>
                    <a:satMod val="200000"/>
                  </a:srgbClr>
                </a:solidFill>
              </a:rPr>
              <a:t>滋賀県消費生活センター</a:t>
            </a:r>
          </a:p>
          <a:p>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4"/>
          </p:nvPr>
        </p:nvSpPr>
        <p:spPr>
          <a:xfrm>
            <a:off x="6115050" y="6356350"/>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solidFill>
                  <a:srgbClr val="C9C2D1">
                    <a:shade val="50000"/>
                    <a:satMod val="200000"/>
                  </a:srgbClr>
                </a:solidFill>
              </a:rPr>
              <a:t>©2020</a:t>
            </a:r>
            <a:r>
              <a:rPr lang="ja-JP" altLang="en-US" dirty="0">
                <a:solidFill>
                  <a:srgbClr val="C9C2D1">
                    <a:shade val="50000"/>
                    <a:satMod val="200000"/>
                  </a:srgbClr>
                </a:solidFill>
              </a:rPr>
              <a:t>滋賀県消費生活センター</a:t>
            </a:r>
          </a:p>
          <a:p>
            <a:endParaRPr lang="ja-JP" altLang="en-US" dirty="0"/>
          </a:p>
        </p:txBody>
      </p:sp>
    </p:spTree>
    <p:extLst>
      <p:ext uri="{BB962C8B-B14F-4D97-AF65-F5344CB8AC3E}">
        <p14:creationId xmlns:p14="http://schemas.microsoft.com/office/powerpoint/2010/main" val="117884008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フッター プレースホルダー 1"/>
          <p:cNvSpPr>
            <a:spLocks noGrp="1"/>
          </p:cNvSpPr>
          <p:nvPr>
            <p:ph type="ftr" sz="quarter" idx="3"/>
          </p:nvPr>
        </p:nvSpPr>
        <p:spPr>
          <a:xfrm>
            <a:off x="6004894" y="5761046"/>
            <a:ext cx="26642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©2020</a:t>
            </a:r>
            <a:r>
              <a:rPr kumimoji="1" lang="ja-JP" altLang="en-US" dirty="0"/>
              <a:t>滋賀県消費生活センター</a:t>
            </a:r>
          </a:p>
        </p:txBody>
      </p:sp>
    </p:spTree>
    <p:extLst>
      <p:ext uri="{BB962C8B-B14F-4D97-AF65-F5344CB8AC3E}">
        <p14:creationId xmlns:p14="http://schemas.microsoft.com/office/powerpoint/2010/main" val="24945772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936" r:id="rId8"/>
    <p:sldLayoutId id="2147483788" r:id="rId9"/>
    <p:sldLayoutId id="2147483789" r:id="rId10"/>
    <p:sldLayoutId id="2147483790" r:id="rId11"/>
    <p:sldLayoutId id="2147483791" r:id="rId12"/>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©2020</a:t>
            </a:r>
            <a:r>
              <a:rPr kumimoji="1" lang="ja-JP" altLang="en-US"/>
              <a:t>滋賀県消費生活センター</a:t>
            </a: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7A537-A353-4BA0-8398-A587F8ED83AD}" type="slidenum">
              <a:rPr kumimoji="1" lang="ja-JP" altLang="en-US" smtClean="0"/>
              <a:t>‹#›</a:t>
            </a:fld>
            <a:endParaRPr kumimoji="1" lang="ja-JP" altLang="en-US"/>
          </a:p>
        </p:txBody>
      </p:sp>
    </p:spTree>
    <p:extLst>
      <p:ext uri="{BB962C8B-B14F-4D97-AF65-F5344CB8AC3E}">
        <p14:creationId xmlns:p14="http://schemas.microsoft.com/office/powerpoint/2010/main" val="392740442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458"/>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084168"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4454841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084168" y="6538918"/>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lang="ja-JP" altLang="en-US" dirty="0">
              <a:solidFill>
                <a:srgbClr val="C9C2D1">
                  <a:shade val="50000"/>
                  <a:satMod val="200000"/>
                </a:srgbClr>
              </a:solidFill>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91.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13.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92.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9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92.xml"/><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9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2.xml"/><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92.xml"/><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151.xml"/><Relationship Id="rId5" Type="http://schemas.openxmlformats.org/officeDocument/2006/relationships/image" Target="../media/image85.png"/><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2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12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jpe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5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rPr>
              <a:t>滋賀県消費生活センター　消費者教育⑦</a:t>
            </a:r>
          </a:p>
        </p:txBody>
      </p:sp>
      <p:sp>
        <p:nvSpPr>
          <p:cNvPr id="5" name="Rectangle 2"/>
          <p:cNvSpPr txBox="1">
            <a:spLocks noChangeArrowheads="1"/>
          </p:cNvSpPr>
          <p:nvPr/>
        </p:nvSpPr>
        <p:spPr bwMode="auto">
          <a:xfrm>
            <a:off x="1175872" y="1052736"/>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つうしんはんばい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a:t>
            </a:r>
            <a:r>
              <a:rPr lang="ja-JP" altLang="en-US" sz="4800" kern="0" dirty="0">
                <a:solidFill>
                  <a:srgbClr val="FF0000"/>
                </a:solidFill>
                <a:latin typeface="HGPｺﾞｼｯｸE" pitchFamily="50" charset="-128"/>
                <a:ea typeface="HGPｺﾞｼｯｸE" pitchFamily="50" charset="-128"/>
              </a:rPr>
              <a:t>通信販売</a:t>
            </a:r>
            <a:r>
              <a:rPr kumimoji="1" lang="ja-JP" altLang="en-US" sz="4800" b="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」を</a:t>
            </a:r>
            <a:br>
              <a:rPr kumimoji="1" lang="ja-JP" altLang="en-US" sz="4800" b="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br>
            <a:r>
              <a:rPr kumimoji="1" lang="ja-JP" altLang="en-US" sz="4400" b="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利用する前に</a:t>
            </a:r>
            <a:r>
              <a:rPr kumimoji="1" lang="en-US" altLang="ja-JP" sz="4400" b="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a:t>
            </a:r>
            <a:endParaRPr lang="ja-JP" altLang="en-US" sz="4400" kern="0" dirty="0">
              <a:solidFill>
                <a:srgbClr val="FF0000"/>
              </a:solidFill>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a:t>
            </a:r>
            <a:r>
              <a:rPr lang="ja-JP" altLang="en-US" sz="1600" b="1" kern="0" dirty="0">
                <a:solidFill>
                  <a:srgbClr val="FF0000"/>
                </a:solidFill>
                <a:latin typeface="HGPｺﾞｼｯｸE" pitchFamily="50" charset="-128"/>
                <a:ea typeface="HGPｺﾞｼｯｸE"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cs typeface="+mj-cs"/>
              </a:rPr>
              <a:t>　　　　　　　　　</a:t>
            </a:r>
            <a:r>
              <a:rPr kumimoji="1" lang="ja-JP" altLang="en-US" sz="1600" b="1" i="0" u="none" strike="noStrike" kern="0" cap="none" spc="0" normalizeH="0" baseline="0" noProof="0" dirty="0">
                <a:ln>
                  <a:noFill/>
                </a:ln>
                <a:solidFill>
                  <a:srgbClr val="FF0000"/>
                </a:solidFill>
                <a:effectLst/>
                <a:uLnTx/>
                <a:uFillTx/>
                <a:latin typeface="HG丸ｺﾞｼｯｸM-PRO" pitchFamily="50" charset="-128"/>
                <a:ea typeface="HG丸ｺﾞｼｯｸM-PRO" pitchFamily="50" charset="-128"/>
              </a:rPr>
              <a:t>　</a:t>
            </a:r>
            <a:r>
              <a:rPr kumimoji="1" lang="ja-JP" altLang="en-US" sz="160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かんたん　　　　　　　　　　　　　　ちゅうい　　ひつよう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i="0" u="none" strike="noStrike" kern="0" cap="none" spc="0" normalizeH="0" baseline="0" noProof="0" dirty="0">
                <a:ln>
                  <a:noFill/>
                </a:ln>
                <a:solidFill>
                  <a:schemeClr val="tx1"/>
                </a:solidFill>
                <a:effectLst/>
                <a:uLnTx/>
                <a:uFillTx/>
                <a:latin typeface="HG丸ｺﾞｼｯｸM-PRO" pitchFamily="50" charset="-128"/>
                <a:ea typeface="HG丸ｺﾞｼｯｸM-PRO" pitchFamily="50" charset="-128"/>
              </a:rPr>
              <a:t>　</a:t>
            </a:r>
            <a:r>
              <a:rPr kumimoji="1" lang="ja-JP" altLang="en-US" sz="2800" b="1" i="0" u="none" strike="noStrike" kern="0" cap="none" spc="0" normalizeH="0" baseline="0" noProof="0" dirty="0">
                <a:ln>
                  <a:noFill/>
                </a:ln>
                <a:solidFill>
                  <a:srgbClr val="333333"/>
                </a:solidFill>
                <a:effectLst/>
                <a:uLnTx/>
                <a:uFillTx/>
                <a:latin typeface="HG丸ｺﾞｼｯｸM-PRO" pitchFamily="50" charset="-128"/>
                <a:ea typeface="HG丸ｺﾞｼｯｸM-PRO" pitchFamily="50" charset="-128"/>
              </a:rPr>
              <a:t>　　～簡単そうに見えても</a:t>
            </a:r>
            <a:r>
              <a:rPr lang="ja-JP" altLang="en-US" sz="2800" b="1" kern="0" noProof="0" dirty="0">
                <a:solidFill>
                  <a:srgbClr val="333333"/>
                </a:solidFill>
                <a:latin typeface="HG丸ｺﾞｼｯｸM-PRO" pitchFamily="50" charset="-128"/>
                <a:ea typeface="HG丸ｺﾞｼｯｸM-PRO" pitchFamily="50" charset="-128"/>
              </a:rPr>
              <a:t>、注意が</a:t>
            </a:r>
            <a:r>
              <a:rPr kumimoji="1" lang="ja-JP" altLang="en-US" sz="2800" b="1" i="0" u="none" strike="noStrike" kern="0" cap="none" spc="0" normalizeH="0" baseline="0" noProof="0" dirty="0">
                <a:ln>
                  <a:noFill/>
                </a:ln>
                <a:solidFill>
                  <a:srgbClr val="333333"/>
                </a:solidFill>
                <a:effectLst/>
                <a:uLnTx/>
                <a:uFillTx/>
                <a:latin typeface="HG丸ｺﾞｼｯｸM-PRO" pitchFamily="50" charset="-128"/>
                <a:ea typeface="HG丸ｺﾞｼｯｸM-PRO" pitchFamily="50" charset="-128"/>
              </a:rPr>
              <a:t>必要</a:t>
            </a:r>
            <a:r>
              <a:rPr lang="ja-JP" altLang="en-US" sz="2800" b="1" kern="0" dirty="0">
                <a:solidFill>
                  <a:srgbClr val="333333"/>
                </a:solidFill>
                <a:latin typeface="HG丸ｺﾞｼｯｸM-PRO" pitchFamily="50" charset="-128"/>
                <a:ea typeface="HG丸ｺﾞｼｯｸM-PRO" pitchFamily="50" charset="-128"/>
              </a:rPr>
              <a:t>～</a:t>
            </a:r>
            <a:endParaRPr kumimoji="1" lang="en-US" altLang="ja-JP" sz="2800" b="1" i="0" u="none" strike="noStrike" kern="0" cap="none" spc="0" normalizeH="0" baseline="0" noProof="0" dirty="0">
              <a:ln>
                <a:noFill/>
              </a:ln>
              <a:solidFill>
                <a:srgbClr val="333333"/>
              </a:solidFill>
              <a:effectLst/>
              <a:uLnTx/>
              <a:uFillTx/>
              <a:latin typeface="HG丸ｺﾞｼｯｸM-PRO" pitchFamily="50" charset="-128"/>
              <a:ea typeface="HG丸ｺﾞｼｯｸM-PRO" pitchFamily="50" charset="-128"/>
            </a:endParaRPr>
          </a:p>
        </p:txBody>
      </p:sp>
      <p:pic>
        <p:nvPicPr>
          <p:cNvPr id="8" name="Picture 2" descr="G:\キャッフィー\caffy_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63" t="13040" r="4077" b="8996"/>
          <a:stretch/>
        </p:blipFill>
        <p:spPr bwMode="auto">
          <a:xfrm>
            <a:off x="6876256" y="4111509"/>
            <a:ext cx="1944216" cy="219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8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525"/>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a:solidFill>
                  <a:prstClr val="black"/>
                </a:solidFill>
                <a:latin typeface="HGPｺﾞｼｯｸE" panose="020B0900000000000000" pitchFamily="50" charset="-128"/>
                <a:ea typeface="HGPｺﾞｼｯｸE" panose="020B0900000000000000" pitchFamily="50" charset="-128"/>
              </a:rPr>
              <a:t>　　　　　　　　　　　　　　　　　</a:t>
            </a:r>
            <a:r>
              <a:rPr lang="ja-JP" altLang="en-US" sz="2000" dirty="0">
                <a:solidFill>
                  <a:schemeClr val="tx1"/>
                </a:solidFill>
                <a:latin typeface="HGPｺﾞｼｯｸE" panose="020B0900000000000000" pitchFamily="50" charset="-128"/>
                <a:ea typeface="HGPｺﾞｼｯｸE" panose="020B0900000000000000" pitchFamily="50" charset="-128"/>
              </a:rPr>
              <a:t>　</a:t>
            </a:r>
            <a:r>
              <a:rPr lang="ja-JP" altLang="en-US" dirty="0">
                <a:solidFill>
                  <a:schemeClr val="tx1"/>
                </a:solidFill>
                <a:latin typeface="HGPｺﾞｼｯｸE" panose="020B0900000000000000" pitchFamily="50" charset="-128"/>
                <a:ea typeface="HGPｺﾞｼｯｸE" panose="020B0900000000000000" pitchFamily="50" charset="-128"/>
              </a:rPr>
              <a:t>つうしんはんばい　あんしん</a:t>
            </a:r>
            <a:r>
              <a:rPr lang="ja-JP" altLang="en-US" dirty="0" err="1">
                <a:solidFill>
                  <a:schemeClr val="tx1"/>
                </a:solidFill>
                <a:latin typeface="HGPｺﾞｼｯｸE" panose="020B0900000000000000" pitchFamily="50" charset="-128"/>
                <a:ea typeface="HGPｺﾞｼｯｸE" panose="020B0900000000000000" pitchFamily="50" charset="-128"/>
              </a:rPr>
              <a:t>りよう</a:t>
            </a:r>
            <a:endParaRPr lang="ja-JP" altLang="en-US" dirty="0">
              <a:solidFill>
                <a:schemeClr val="tx1"/>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3600" dirty="0">
                <a:solidFill>
                  <a:schemeClr val="tx1"/>
                </a:solidFill>
                <a:latin typeface="HGPｺﾞｼｯｸE" panose="020B0900000000000000" pitchFamily="50" charset="-128"/>
                <a:ea typeface="HGPｺﾞｼｯｸE" panose="020B0900000000000000" pitchFamily="50" charset="-128"/>
              </a:rPr>
              <a:t>②申し込むｰ</a:t>
            </a:r>
            <a:r>
              <a:rPr lang="ja-JP" altLang="en-US" sz="3200" dirty="0">
                <a:solidFill>
                  <a:schemeClr val="tx1"/>
                </a:solidFill>
                <a:latin typeface="HGPｺﾞｼｯｸE" panose="020B0900000000000000" pitchFamily="50" charset="-128"/>
                <a:ea typeface="HGPｺﾞｼｯｸE" panose="020B0900000000000000" pitchFamily="50" charset="-128"/>
              </a:rPr>
              <a:t>Ｂ</a:t>
            </a:r>
            <a:r>
              <a:rPr lang="en-US" altLang="ja-JP" sz="3200" dirty="0">
                <a:solidFill>
                  <a:schemeClr val="tx1"/>
                </a:solidFill>
                <a:latin typeface="HGPｺﾞｼｯｸE" panose="020B0900000000000000" pitchFamily="50" charset="-128"/>
                <a:ea typeface="HGPｺﾞｼｯｸE" panose="020B0900000000000000" pitchFamily="50" charset="-128"/>
              </a:rPr>
              <a:t>.</a:t>
            </a:r>
            <a:r>
              <a:rPr lang="ja-JP" altLang="en-US" sz="3200" dirty="0">
                <a:solidFill>
                  <a:schemeClr val="tx1"/>
                </a:solidFill>
                <a:latin typeface="HGPｺﾞｼｯｸE" panose="020B0900000000000000" pitchFamily="50" charset="-128"/>
                <a:ea typeface="HGPｺﾞｼｯｸE" panose="020B0900000000000000" pitchFamily="50" charset="-128"/>
              </a:rPr>
              <a:t>通信販売安心利用のポイント</a:t>
            </a:r>
            <a:endParaRPr lang="en-US" altLang="ja-JP" sz="3200" dirty="0">
              <a:solidFill>
                <a:schemeClr val="tx1"/>
              </a:solidFill>
              <a:latin typeface="HGPｺﾞｼｯｸE" panose="020B0900000000000000" pitchFamily="50" charset="-128"/>
              <a:ea typeface="HGPｺﾞｼｯｸE" panose="020B0900000000000000" pitchFamily="50" charset="-128"/>
            </a:endParaRPr>
          </a:p>
        </p:txBody>
      </p:sp>
      <p:grpSp>
        <p:nvGrpSpPr>
          <p:cNvPr id="4" name="グループ化 3"/>
          <p:cNvGrpSpPr/>
          <p:nvPr/>
        </p:nvGrpSpPr>
        <p:grpSpPr>
          <a:xfrm>
            <a:off x="259115" y="1098918"/>
            <a:ext cx="4176464" cy="1821523"/>
            <a:chOff x="268523" y="1240501"/>
            <a:chExt cx="3888432" cy="1399493"/>
          </a:xfrm>
          <a:solidFill>
            <a:schemeClr val="accent2">
              <a:lumMod val="20000"/>
              <a:lumOff val="80000"/>
            </a:schemeClr>
          </a:solidFill>
        </p:grpSpPr>
        <p:sp>
          <p:nvSpPr>
            <p:cNvPr id="2" name="角丸四角形 1"/>
            <p:cNvSpPr/>
            <p:nvPr/>
          </p:nvSpPr>
          <p:spPr>
            <a:xfrm>
              <a:off x="268523" y="1240501"/>
              <a:ext cx="3888432" cy="139949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465515" y="1388717"/>
              <a:ext cx="3456384" cy="922224"/>
            </a:xfrm>
            <a:prstGeom prst="rect">
              <a:avLst/>
            </a:prstGeom>
            <a:grp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①初めて利用する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販売業者（ショップ）は、</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必ず会社情報などを</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チェック。</a:t>
              </a:r>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11" name="グループ化 10"/>
          <p:cNvGrpSpPr/>
          <p:nvPr/>
        </p:nvGrpSpPr>
        <p:grpSpPr>
          <a:xfrm>
            <a:off x="4737141" y="4201543"/>
            <a:ext cx="4104456" cy="2340859"/>
            <a:chOff x="395536" y="1266326"/>
            <a:chExt cx="3888432" cy="1872208"/>
          </a:xfrm>
          <a:solidFill>
            <a:schemeClr val="accent2">
              <a:lumMod val="20000"/>
              <a:lumOff val="80000"/>
            </a:schemeClr>
          </a:solidFill>
        </p:grpSpPr>
        <p:sp>
          <p:nvSpPr>
            <p:cNvPr id="12" name="角丸四角形 11"/>
            <p:cNvSpPr/>
            <p:nvPr/>
          </p:nvSpPr>
          <p:spPr>
            <a:xfrm>
              <a:off x="395536" y="1266326"/>
              <a:ext cx="3888432" cy="18722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572750" y="1405211"/>
              <a:ext cx="3456384" cy="1190234"/>
            </a:xfrm>
            <a:prstGeom prst="rect">
              <a:avLst/>
            </a:prstGeom>
            <a:grp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⑥取引が無事に終了するまで、</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関係書類や広告画面の出力・</a:t>
              </a:r>
            </a:p>
            <a:p>
              <a:r>
                <a:rPr lang="ja-JP" altLang="en-US" dirty="0">
                  <a:solidFill>
                    <a:prstClr val="black"/>
                  </a:solidFill>
                  <a:latin typeface="HG丸ｺﾞｼｯｸM-PRO" panose="020F0600000000000000" pitchFamily="50" charset="-128"/>
                  <a:ea typeface="HG丸ｺﾞｼｯｸM-PRO" panose="020F0600000000000000" pitchFamily="50" charset="-128"/>
                </a:rPr>
                <a:t>スクリーンショットなどの</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証拠書類は</a:t>
              </a:r>
            </a:p>
            <a:p>
              <a:r>
                <a:rPr lang="ja-JP" altLang="en-US" dirty="0">
                  <a:solidFill>
                    <a:prstClr val="black"/>
                  </a:solidFill>
                  <a:latin typeface="HG丸ｺﾞｼｯｸM-PRO" panose="020F0600000000000000" pitchFamily="50" charset="-128"/>
                  <a:ea typeface="HG丸ｺﾞｼｯｸM-PRO" panose="020F0600000000000000" pitchFamily="50" charset="-128"/>
                </a:rPr>
                <a:t>必ず保管。</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14" name="グループ化 13"/>
          <p:cNvGrpSpPr/>
          <p:nvPr/>
        </p:nvGrpSpPr>
        <p:grpSpPr>
          <a:xfrm>
            <a:off x="4716016" y="2920441"/>
            <a:ext cx="4104456" cy="1012615"/>
            <a:chOff x="395536" y="1266326"/>
            <a:chExt cx="3888432" cy="1423135"/>
          </a:xfrm>
          <a:solidFill>
            <a:schemeClr val="accent2">
              <a:lumMod val="20000"/>
              <a:lumOff val="80000"/>
            </a:schemeClr>
          </a:solidFill>
        </p:grpSpPr>
        <p:sp>
          <p:nvSpPr>
            <p:cNvPr id="15" name="角丸四角形 14"/>
            <p:cNvSpPr/>
            <p:nvPr/>
          </p:nvSpPr>
          <p:spPr>
            <a:xfrm>
              <a:off x="395536" y="1266326"/>
              <a:ext cx="3888432" cy="14231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789303" y="1544908"/>
              <a:ext cx="2070275" cy="908357"/>
            </a:xfrm>
            <a:prstGeom prst="rect">
              <a:avLst/>
            </a:prstGeom>
            <a:grp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⑤代金前払いは</a:t>
              </a:r>
            </a:p>
            <a:p>
              <a:r>
                <a:rPr lang="ja-JP" altLang="en-US" dirty="0">
                  <a:solidFill>
                    <a:prstClr val="black"/>
                  </a:solidFill>
                  <a:latin typeface="HG丸ｺﾞｼｯｸM-PRO" panose="020F0600000000000000" pitchFamily="50" charset="-128"/>
                  <a:ea typeface="HG丸ｺﾞｼｯｸM-PRO" panose="020F0600000000000000" pitchFamily="50" charset="-128"/>
                </a:rPr>
                <a:t>できるだけ避ける</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17" name="グループ化 16"/>
          <p:cNvGrpSpPr/>
          <p:nvPr/>
        </p:nvGrpSpPr>
        <p:grpSpPr>
          <a:xfrm>
            <a:off x="329438" y="3080868"/>
            <a:ext cx="4176127" cy="1839289"/>
            <a:chOff x="289333" y="1317385"/>
            <a:chExt cx="3888432" cy="1320905"/>
          </a:xfrm>
          <a:solidFill>
            <a:schemeClr val="accent2">
              <a:lumMod val="20000"/>
              <a:lumOff val="80000"/>
            </a:schemeClr>
          </a:solidFill>
        </p:grpSpPr>
        <p:sp>
          <p:nvSpPr>
            <p:cNvPr id="18" name="角丸四角形 17"/>
            <p:cNvSpPr/>
            <p:nvPr/>
          </p:nvSpPr>
          <p:spPr>
            <a:xfrm>
              <a:off x="289333" y="1317385"/>
              <a:ext cx="3888432" cy="13209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492219" y="1435928"/>
              <a:ext cx="3456383" cy="1089292"/>
            </a:xfrm>
            <a:prstGeom prst="rect">
              <a:avLst/>
            </a:prstGeom>
            <a:grp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②少しでもあやしいと</a:t>
              </a:r>
            </a:p>
            <a:p>
              <a:r>
                <a:rPr lang="ja-JP" altLang="en-US" dirty="0">
                  <a:solidFill>
                    <a:prstClr val="black"/>
                  </a:solidFill>
                  <a:latin typeface="HG丸ｺﾞｼｯｸM-PRO" panose="020F0600000000000000" pitchFamily="50" charset="-128"/>
                  <a:ea typeface="HG丸ｺﾞｼｯｸM-PRO" panose="020F0600000000000000" pitchFamily="50" charset="-128"/>
                </a:rPr>
                <a:t>感じたときは、</a:t>
              </a:r>
            </a:p>
            <a:p>
              <a:r>
                <a:rPr lang="ja-JP" altLang="en-US" dirty="0">
                  <a:solidFill>
                    <a:prstClr val="black"/>
                  </a:solidFill>
                  <a:latin typeface="HG丸ｺﾞｼｯｸM-PRO" panose="020F0600000000000000" pitchFamily="50" charset="-128"/>
                  <a:ea typeface="HG丸ｺﾞｼｯｸM-PRO" panose="020F0600000000000000" pitchFamily="50" charset="-128"/>
                </a:rPr>
                <a:t>利用をやめるか、</a:t>
              </a:r>
            </a:p>
            <a:p>
              <a:r>
                <a:rPr lang="ja-JP" altLang="en-US" dirty="0">
                  <a:solidFill>
                    <a:prstClr val="black"/>
                  </a:solidFill>
                  <a:latin typeface="HG丸ｺﾞｼｯｸM-PRO" panose="020F0600000000000000" pitchFamily="50" charset="-128"/>
                  <a:ea typeface="HG丸ｺﾞｼｯｸM-PRO" panose="020F0600000000000000" pitchFamily="50" charset="-128"/>
                </a:rPr>
                <a:t>面倒でも電話やメールで</a:t>
              </a:r>
            </a:p>
            <a:p>
              <a:r>
                <a:rPr lang="ja-JP" altLang="en-US" dirty="0">
                  <a:solidFill>
                    <a:prstClr val="black"/>
                  </a:solidFill>
                  <a:latin typeface="HG丸ｺﾞｼｯｸM-PRO" panose="020F0600000000000000" pitchFamily="50" charset="-128"/>
                  <a:ea typeface="HG丸ｺﾞｼｯｸM-PRO" panose="020F0600000000000000" pitchFamily="50" charset="-128"/>
                </a:rPr>
                <a:t>事業者対応を確認。</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pic>
        <p:nvPicPr>
          <p:cNvPr id="2050" name="Picture 2" descr="F:\消費生活センター　消費者教育\イラストいろいろ\denwa_keitai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4858" y="3328445"/>
            <a:ext cx="1104702" cy="873098"/>
          </a:xfrm>
          <a:prstGeom prst="rect">
            <a:avLst/>
          </a:prstGeom>
          <a:solidFill>
            <a:schemeClr val="accent2">
              <a:lumMod val="20000"/>
              <a:lumOff val="80000"/>
            </a:schemeClr>
          </a:solidFill>
        </p:spPr>
      </p:pic>
      <p:grpSp>
        <p:nvGrpSpPr>
          <p:cNvPr id="21" name="グループ化 20"/>
          <p:cNvGrpSpPr/>
          <p:nvPr/>
        </p:nvGrpSpPr>
        <p:grpSpPr>
          <a:xfrm>
            <a:off x="4716016" y="1083911"/>
            <a:ext cx="4176127" cy="1616169"/>
            <a:chOff x="289333" y="1266325"/>
            <a:chExt cx="3888432" cy="1872208"/>
          </a:xfrm>
          <a:solidFill>
            <a:schemeClr val="accent2">
              <a:lumMod val="20000"/>
              <a:lumOff val="80000"/>
            </a:schemeClr>
          </a:solidFill>
        </p:grpSpPr>
        <p:sp>
          <p:nvSpPr>
            <p:cNvPr id="22" name="角丸四角形 21"/>
            <p:cNvSpPr/>
            <p:nvPr/>
          </p:nvSpPr>
          <p:spPr>
            <a:xfrm>
              <a:off x="289333" y="1266325"/>
              <a:ext cx="3888432" cy="18722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483175" y="1388134"/>
              <a:ext cx="3456383" cy="748725"/>
            </a:xfrm>
            <a:prstGeom prst="rect">
              <a:avLst/>
            </a:prstGeom>
            <a:grp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④返品に関する表示は</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小さな文字まで必ず確認！</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pic>
        <p:nvPicPr>
          <p:cNvPr id="2051" name="Picture 3" descr="F:\消費生活センター　消費者教育\イラストいろいろ\dame_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14656" y="3075687"/>
            <a:ext cx="689308" cy="689308"/>
          </a:xfrm>
          <a:prstGeom prst="rect">
            <a:avLst/>
          </a:prstGeom>
          <a:solidFill>
            <a:schemeClr val="accent2">
              <a:lumMod val="20000"/>
              <a:lumOff val="80000"/>
            </a:schemeClr>
          </a:solidFill>
        </p:spPr>
      </p:pic>
      <p:pic>
        <p:nvPicPr>
          <p:cNvPr id="24" name="Picture 2" descr="ファクトチェックのイラスト"/>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92575" y="1566272"/>
            <a:ext cx="843737" cy="843737"/>
          </a:xfrm>
          <a:prstGeom prst="rect">
            <a:avLst/>
          </a:prstGeom>
          <a:solidFill>
            <a:schemeClr val="accent2">
              <a:lumMod val="20000"/>
              <a:lumOff val="80000"/>
            </a:schemeClr>
          </a:solidFill>
        </p:spPr>
      </p:pic>
      <p:pic>
        <p:nvPicPr>
          <p:cNvPr id="25" name="Picture 10" descr="「返品」のイラスト文字"/>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71644" y="1835984"/>
            <a:ext cx="864096" cy="728920"/>
          </a:xfrm>
          <a:prstGeom prst="rect">
            <a:avLst/>
          </a:prstGeom>
          <a:solidFill>
            <a:schemeClr val="accent2">
              <a:lumMod val="20000"/>
              <a:lumOff val="80000"/>
            </a:schemeClr>
          </a:solidFill>
        </p:spPr>
      </p:pic>
      <p:pic>
        <p:nvPicPr>
          <p:cNvPr id="2053" name="Picture 5" descr="「CHECK」を見る虫眼鏡のイラスト"/>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06344" y="1635604"/>
            <a:ext cx="784164" cy="1064476"/>
          </a:xfrm>
          <a:prstGeom prst="rect">
            <a:avLst/>
          </a:prstGeom>
          <a:solidFill>
            <a:schemeClr val="accent2">
              <a:lumMod val="20000"/>
              <a:lumOff val="80000"/>
            </a:schemeClr>
          </a:solidFill>
        </p:spPr>
      </p:pic>
      <p:pic>
        <p:nvPicPr>
          <p:cNvPr id="2057" name="Picture 9" descr="スクリーンショットのイラスト（スマートフォン）"/>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87032" y="5472808"/>
            <a:ext cx="857250" cy="857250"/>
          </a:xfrm>
          <a:prstGeom prst="rect">
            <a:avLst/>
          </a:prstGeom>
          <a:solidFill>
            <a:schemeClr val="accent2">
              <a:lumMod val="20000"/>
              <a:lumOff val="80000"/>
            </a:schemeClr>
          </a:solidFill>
        </p:spPr>
      </p:pic>
      <p:pic>
        <p:nvPicPr>
          <p:cNvPr id="2059" name="Picture 11" descr="令和に対応した書類のイラスト"/>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813186">
            <a:off x="7666132" y="5563739"/>
            <a:ext cx="880683" cy="880683"/>
          </a:xfrm>
          <a:prstGeom prst="rect">
            <a:avLst/>
          </a:prstGeom>
          <a:solidFill>
            <a:schemeClr val="accent2">
              <a:lumMod val="20000"/>
              <a:lumOff val="80000"/>
            </a:schemeClr>
          </a:solidFill>
        </p:spPr>
      </p:pic>
      <p:pic>
        <p:nvPicPr>
          <p:cNvPr id="30" name="Picture 7" descr="ターンクリップのイラスト"/>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8157239" y="5346743"/>
            <a:ext cx="479071" cy="504514"/>
          </a:xfrm>
          <a:prstGeom prst="rect">
            <a:avLst/>
          </a:prstGeom>
          <a:solidFill>
            <a:schemeClr val="accent2">
              <a:lumMod val="20000"/>
              <a:lumOff val="80000"/>
            </a:schemeClr>
          </a:solidFill>
        </p:spPr>
      </p:pic>
      <p:grpSp>
        <p:nvGrpSpPr>
          <p:cNvPr id="26" name="グループ化 25"/>
          <p:cNvGrpSpPr/>
          <p:nvPr/>
        </p:nvGrpSpPr>
        <p:grpSpPr>
          <a:xfrm>
            <a:off x="366446" y="5160110"/>
            <a:ext cx="4104456" cy="1382293"/>
            <a:chOff x="395536" y="1266326"/>
            <a:chExt cx="3888432" cy="1872208"/>
          </a:xfrm>
          <a:solidFill>
            <a:schemeClr val="accent2">
              <a:lumMod val="20000"/>
              <a:lumOff val="80000"/>
            </a:schemeClr>
          </a:solidFill>
        </p:grpSpPr>
        <p:sp>
          <p:nvSpPr>
            <p:cNvPr id="27" name="角丸四角形 26"/>
            <p:cNvSpPr/>
            <p:nvPr/>
          </p:nvSpPr>
          <p:spPr>
            <a:xfrm>
              <a:off x="395536" y="1266326"/>
              <a:ext cx="3888432" cy="18722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566959" y="1475397"/>
              <a:ext cx="3545584" cy="1250578"/>
            </a:xfrm>
            <a:prstGeom prst="rect">
              <a:avLst/>
            </a:prstGeom>
            <a:grp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③返品・交換・支払いの方法や、</a:t>
              </a:r>
            </a:p>
            <a:p>
              <a:r>
                <a:rPr lang="ja-JP" altLang="en-US" dirty="0">
                  <a:solidFill>
                    <a:prstClr val="black"/>
                  </a:solidFill>
                  <a:latin typeface="HG丸ｺﾞｼｯｸM-PRO" panose="020F0600000000000000" pitchFamily="50" charset="-128"/>
                  <a:ea typeface="HG丸ｺﾞｼｯｸM-PRO" panose="020F0600000000000000" pitchFamily="50" charset="-128"/>
                </a:rPr>
                <a:t>　支払総額などの</a:t>
              </a:r>
            </a:p>
            <a:p>
              <a:r>
                <a:rPr lang="ja-JP" altLang="en-US" dirty="0">
                  <a:solidFill>
                    <a:prstClr val="black"/>
                  </a:solidFill>
                  <a:latin typeface="HG丸ｺﾞｼｯｸM-PRO" panose="020F0600000000000000" pitchFamily="50" charset="-128"/>
                  <a:ea typeface="HG丸ｺﾞｼｯｸM-PRO" panose="020F0600000000000000" pitchFamily="50" charset="-128"/>
                </a:rPr>
                <a:t>　販売条件を確認！</a:t>
              </a: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pic>
        <p:nvPicPr>
          <p:cNvPr id="1026" name="Picture 2" descr="F:\消費生活センター　消費者教育\イラストいろいろ\magnifier_mushimegane_check.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06344" y="5682940"/>
            <a:ext cx="633138" cy="859463"/>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08223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569278" y="1290437"/>
            <a:ext cx="7456507" cy="1873677"/>
            <a:chOff x="395536" y="1266326"/>
            <a:chExt cx="3888432" cy="2159264"/>
          </a:xfrm>
          <a:solidFill>
            <a:schemeClr val="accent2">
              <a:lumMod val="40000"/>
              <a:lumOff val="60000"/>
            </a:schemeClr>
          </a:solidFill>
        </p:grpSpPr>
        <p:sp>
          <p:nvSpPr>
            <p:cNvPr id="26" name="角丸四角形 25"/>
            <p:cNvSpPr/>
            <p:nvPr/>
          </p:nvSpPr>
          <p:spPr>
            <a:xfrm>
              <a:off x="395536" y="1266326"/>
              <a:ext cx="3888432" cy="21592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1489685" y="1459237"/>
              <a:ext cx="2794283" cy="1773440"/>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商品が到着したら・・・</a:t>
              </a:r>
            </a:p>
            <a:p>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・すぐに中身を確認。</a:t>
              </a:r>
            </a:p>
            <a:p>
              <a:r>
                <a:rPr lang="ja-JP" altLang="en-US" dirty="0">
                  <a:solidFill>
                    <a:prstClr val="black"/>
                  </a:solidFill>
                  <a:latin typeface="HG丸ｺﾞｼｯｸM-PRO" panose="020F0600000000000000" pitchFamily="50" charset="-128"/>
                  <a:ea typeface="HG丸ｺﾞｼｯｸM-PRO" panose="020F0600000000000000" pitchFamily="50" charset="-128"/>
                </a:rPr>
                <a:t>　　・注文と違う、壊れているような場合は、</a:t>
              </a:r>
            </a:p>
            <a:p>
              <a:r>
                <a:rPr lang="ja-JP" altLang="en-US" dirty="0">
                  <a:solidFill>
                    <a:prstClr val="black"/>
                  </a:solidFill>
                  <a:latin typeface="HG丸ｺﾞｼｯｸM-PRO" panose="020F0600000000000000" pitchFamily="50" charset="-128"/>
                  <a:ea typeface="HG丸ｺﾞｼｯｸM-PRO" panose="020F0600000000000000" pitchFamily="50" charset="-128"/>
                </a:rPr>
                <a:t>　　　早急に連絡。</a:t>
              </a:r>
            </a:p>
          </p:txBody>
        </p:sp>
      </p:grpSp>
      <p:sp>
        <p:nvSpPr>
          <p:cNvPr id="30" name="正方形/長方形 29"/>
          <p:cNvSpPr/>
          <p:nvPr/>
        </p:nvSpPr>
        <p:spPr>
          <a:xfrm>
            <a:off x="0" y="3525"/>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schemeClr val="tx1"/>
                </a:solidFill>
                <a:latin typeface="HGPｺﾞｼｯｸE" panose="020B0900000000000000" pitchFamily="50" charset="-128"/>
                <a:ea typeface="HGPｺﾞｼｯｸE" panose="020B0900000000000000" pitchFamily="50" charset="-128"/>
              </a:rPr>
              <a:t>③受け取る　</a:t>
            </a:r>
            <a:r>
              <a:rPr lang="en-US" altLang="ja-JP" sz="4400" dirty="0">
                <a:solidFill>
                  <a:schemeClr val="tx1"/>
                </a:solidFill>
                <a:latin typeface="HGPｺﾞｼｯｸE" panose="020B0900000000000000" pitchFamily="50" charset="-128"/>
                <a:ea typeface="HGPｺﾞｼｯｸE" panose="020B0900000000000000" pitchFamily="50" charset="-128"/>
              </a:rPr>
              <a:t>/</a:t>
            </a:r>
            <a:r>
              <a:rPr lang="ja-JP" altLang="en-US" sz="4400" dirty="0">
                <a:solidFill>
                  <a:schemeClr val="tx1"/>
                </a:solidFill>
                <a:latin typeface="HGPｺﾞｼｯｸE" panose="020B0900000000000000" pitchFamily="50" charset="-128"/>
                <a:ea typeface="HGPｺﾞｼｯｸE" panose="020B0900000000000000" pitchFamily="50" charset="-128"/>
              </a:rPr>
              <a:t>　契約をやめる</a:t>
            </a:r>
            <a:endParaRPr lang="en-US" altLang="ja-JP" sz="4400" dirty="0">
              <a:solidFill>
                <a:schemeClr val="tx1"/>
              </a:solidFill>
              <a:latin typeface="HGPｺﾞｼｯｸE" panose="020B0900000000000000" pitchFamily="50" charset="-128"/>
              <a:ea typeface="HGPｺﾞｼｯｸE" panose="020B0900000000000000" pitchFamily="50" charset="-128"/>
            </a:endParaRPr>
          </a:p>
        </p:txBody>
      </p:sp>
      <p:pic>
        <p:nvPicPr>
          <p:cNvPr id="5" name="Picture 2" descr="F:\消費生活センター　消費者教育\イラストいろいろ\pose_douzo_annai_business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2482" y="5212492"/>
            <a:ext cx="1551518" cy="1551518"/>
          </a:xfrm>
          <a:prstGeom prst="rect">
            <a:avLst/>
          </a:prstGeom>
          <a:noFill/>
          <a:extLst>
            <a:ext uri="{909E8E84-426E-40DD-AFC4-6F175D3DCCD1}">
              <a14:hiddenFill xmlns:a14="http://schemas.microsoft.com/office/drawing/2010/main">
                <a:solidFill>
                  <a:srgbClr val="FFFFFF"/>
                </a:solidFill>
              </a14:hiddenFill>
            </a:ext>
          </a:extLst>
        </p:spPr>
      </p:pic>
      <p:sp>
        <p:nvSpPr>
          <p:cNvPr id="8" name="円形吹き出し 7"/>
          <p:cNvSpPr/>
          <p:nvPr/>
        </p:nvSpPr>
        <p:spPr>
          <a:xfrm>
            <a:off x="569278" y="5090315"/>
            <a:ext cx="5580269" cy="1512167"/>
          </a:xfrm>
          <a:prstGeom prst="wedgeEllipseCallout">
            <a:avLst>
              <a:gd name="adj1" fmla="val 69682"/>
              <a:gd name="adj2" fmla="val -217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11683" y="5337780"/>
            <a:ext cx="5412157" cy="1077218"/>
          </a:xfrm>
          <a:prstGeom prst="rect">
            <a:avLst/>
          </a:prstGeom>
          <a:noFill/>
        </p:spPr>
        <p:txBody>
          <a:bodyPr wrap="square" rtlCol="0">
            <a:spAutoFit/>
          </a:bodyPr>
          <a:lstStyle/>
          <a:p>
            <a:r>
              <a:rPr lang="ja-JP" altLang="en-US" sz="3200" dirty="0">
                <a:solidFill>
                  <a:schemeClr val="bg1"/>
                </a:solidFill>
                <a:latin typeface="HG丸ｺﾞｼｯｸM-PRO" pitchFamily="50" charset="-128"/>
                <a:ea typeface="HG丸ｺﾞｼｯｸM-PRO" pitchFamily="50" charset="-128"/>
              </a:rPr>
              <a:t>トラブルになったときは、</a:t>
            </a:r>
            <a:endParaRPr lang="en-US" altLang="ja-JP" sz="3200" dirty="0">
              <a:solidFill>
                <a:schemeClr val="bg1"/>
              </a:solidFill>
              <a:latin typeface="HG丸ｺﾞｼｯｸM-PRO" pitchFamily="50" charset="-128"/>
              <a:ea typeface="HG丸ｺﾞｼｯｸM-PRO" pitchFamily="50" charset="-128"/>
            </a:endParaRPr>
          </a:p>
          <a:p>
            <a:r>
              <a:rPr lang="ja-JP" altLang="en-US" sz="3200" dirty="0">
                <a:solidFill>
                  <a:schemeClr val="bg1"/>
                </a:solidFill>
                <a:latin typeface="HG丸ｺﾞｼｯｸM-PRO" pitchFamily="50" charset="-128"/>
                <a:ea typeface="HG丸ｺﾞｼｯｸM-PRO" pitchFamily="50" charset="-128"/>
              </a:rPr>
              <a:t>　　相談しましょう！</a:t>
            </a:r>
            <a:endParaRPr kumimoji="1" lang="ja-JP" altLang="en-US" sz="3200" dirty="0">
              <a:solidFill>
                <a:schemeClr val="bg1"/>
              </a:solidFill>
              <a:latin typeface="HG丸ｺﾞｼｯｸM-PRO" pitchFamily="50" charset="-128"/>
              <a:ea typeface="HG丸ｺﾞｼｯｸM-PRO" pitchFamily="50" charset="-128"/>
            </a:endParaRPr>
          </a:p>
        </p:txBody>
      </p:sp>
      <p:pic>
        <p:nvPicPr>
          <p:cNvPr id="32" name="Picture 2" descr="F:\KINGSTON\くらしの一日講座\イラストいろいろ\shopping_tsuuhan_trouble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649" y="1600527"/>
            <a:ext cx="1303896" cy="130389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p:cNvGrpSpPr/>
          <p:nvPr/>
        </p:nvGrpSpPr>
        <p:grpSpPr>
          <a:xfrm>
            <a:off x="576468" y="3537011"/>
            <a:ext cx="7923807" cy="1368152"/>
            <a:chOff x="574754" y="1340768"/>
            <a:chExt cx="7923807" cy="1080120"/>
          </a:xfrm>
        </p:grpSpPr>
        <p:sp>
          <p:nvSpPr>
            <p:cNvPr id="34" name="角丸四角形 33"/>
            <p:cNvSpPr/>
            <p:nvPr/>
          </p:nvSpPr>
          <p:spPr>
            <a:xfrm>
              <a:off x="574754" y="1340768"/>
              <a:ext cx="7923807" cy="108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0045" y="1340768"/>
              <a:ext cx="7838515" cy="1044820"/>
            </a:xfrm>
            <a:prstGeom prst="rect">
              <a:avLst/>
            </a:prstGeom>
            <a:noFill/>
          </p:spPr>
          <p:txBody>
            <a:bodyPr wrap="square" rtlCol="0">
              <a:spAutoFit/>
            </a:bodyPr>
            <a:lstStyle/>
            <a:p>
              <a:r>
                <a:rPr lang="ja-JP" altLang="en-US" sz="1200" dirty="0"/>
                <a:t>　　　　けいやく　　 </a:t>
              </a:r>
            </a:p>
            <a:p>
              <a:r>
                <a:rPr lang="ja-JP" altLang="en-US" sz="2800" b="1" dirty="0">
                  <a:latin typeface="HG丸ｺﾞｼｯｸM-PRO" pitchFamily="50" charset="-128"/>
                  <a:ea typeface="HG丸ｺﾞｼｯｸM-PRO" pitchFamily="50" charset="-128"/>
                </a:rPr>
                <a:t>「契約をやめる」時には、</a:t>
              </a:r>
            </a:p>
            <a:p>
              <a:r>
                <a:rPr lang="ja-JP" altLang="en-US" sz="1200" b="1" dirty="0">
                  <a:latin typeface="HG丸ｺﾞｼｯｸM-PRO" pitchFamily="50" charset="-128"/>
                  <a:ea typeface="HG丸ｺﾞｼｯｸM-PRO" pitchFamily="50" charset="-128"/>
                </a:rPr>
                <a:t>　　　  かいやくきやく                へんぴんとくやく</a:t>
              </a:r>
            </a:p>
            <a:p>
              <a:r>
                <a:rPr lang="ja-JP" altLang="en-US" sz="2800" b="1" dirty="0">
                  <a:latin typeface="HG丸ｺﾞｼｯｸM-PRO" pitchFamily="50" charset="-128"/>
                  <a:ea typeface="HG丸ｺﾞｼｯｸM-PRO" pitchFamily="50" charset="-128"/>
                </a:rPr>
                <a:t>　 解約規約・返品特約に従うことになります</a:t>
              </a:r>
              <a:endParaRPr kumimoji="1" lang="ja-JP" altLang="en-US" sz="2800" b="1" dirty="0">
                <a:latin typeface="HG丸ｺﾞｼｯｸM-PRO" pitchFamily="50" charset="-128"/>
                <a:ea typeface="HG丸ｺﾞｼｯｸM-PRO" pitchFamily="50" charset="-128"/>
              </a:endParaRPr>
            </a:p>
          </p:txBody>
        </p:sp>
      </p:grpSp>
      <p:grpSp>
        <p:nvGrpSpPr>
          <p:cNvPr id="36" name="グループ化 35"/>
          <p:cNvGrpSpPr/>
          <p:nvPr/>
        </p:nvGrpSpPr>
        <p:grpSpPr>
          <a:xfrm>
            <a:off x="5076056" y="2564904"/>
            <a:ext cx="3600400" cy="1872208"/>
            <a:chOff x="5625069" y="5352219"/>
            <a:chExt cx="3467455" cy="1272064"/>
          </a:xfrm>
        </p:grpSpPr>
        <p:sp>
          <p:nvSpPr>
            <p:cNvPr id="37" name="爆発 2 36"/>
            <p:cNvSpPr/>
            <p:nvPr/>
          </p:nvSpPr>
          <p:spPr>
            <a:xfrm>
              <a:off x="5625069" y="5352219"/>
              <a:ext cx="3467455" cy="1272064"/>
            </a:xfrm>
            <a:prstGeom prst="irregularSeal2">
              <a:avLst/>
            </a:prstGeom>
            <a:solidFill>
              <a:srgbClr val="FF0000"/>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8" name="テキスト ボックス 37"/>
            <p:cNvSpPr txBox="1"/>
            <p:nvPr/>
          </p:nvSpPr>
          <p:spPr>
            <a:xfrm>
              <a:off x="6502851" y="5699037"/>
              <a:ext cx="2304256" cy="6273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クーリング・オフ</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schemeClr val="bg1"/>
                  </a:solidFill>
                  <a:latin typeface="HGPｺﾞｼｯｸE" panose="020B0900000000000000" pitchFamily="50" charset="-128"/>
                  <a:ea typeface="HGPｺﾞｼｯｸE" panose="020B0900000000000000" pitchFamily="50" charset="-128"/>
                </a:rPr>
                <a:t>　　制度</a:t>
              </a:r>
              <a:r>
                <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　ありません！</a:t>
              </a:r>
            </a:p>
          </p:txBody>
        </p:sp>
      </p:grpSp>
      <p:sp>
        <p:nvSpPr>
          <p:cNvPr id="7" name="フッター プレースホルダー 6"/>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421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95536" y="1224367"/>
            <a:ext cx="8734712" cy="5633635"/>
            <a:chOff x="395536" y="1224365"/>
            <a:chExt cx="8734712" cy="5633635"/>
          </a:xfrm>
        </p:grpSpPr>
        <p:pic>
          <p:nvPicPr>
            <p:cNvPr id="4"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9928" y="2781985"/>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395536" y="3245008"/>
              <a:ext cx="5472608" cy="3149968"/>
            </a:xfrm>
            <a:prstGeom prst="wedgeRoundRectCallout">
              <a:avLst>
                <a:gd name="adj1" fmla="val 62236"/>
                <a:gd name="adj2" fmla="val 2391"/>
                <a:gd name="adj3" fmla="val 16667"/>
              </a:avLst>
            </a:prstGeom>
            <a:solidFill>
              <a:srgbClr val="4BACC6">
                <a:lumMod val="40000"/>
                <a:lumOff val="60000"/>
              </a:srgbClr>
            </a:solidFill>
            <a:ln w="9525" cap="flat" cmpd="sng" algn="ctr">
              <a:solidFill>
                <a:srgbClr val="4F81BD">
                  <a:shade val="50000"/>
                </a:srgbClr>
              </a:solidFill>
              <a:prstDash val="solid"/>
            </a:ln>
            <a:effectLst/>
          </p:spPr>
          <p:txBody>
            <a:bodyPr rtlCol="0" anchor="ctr"/>
            <a:lstStyle/>
            <a:p>
              <a:pPr algn="ctr"/>
              <a:r>
                <a:rPr kumimoji="0" lang="ja-JP" altLang="en-US" sz="4000" kern="0" dirty="0">
                  <a:solidFill>
                    <a:srgbClr val="1F497D">
                      <a:lumMod val="50000"/>
                    </a:srgbClr>
                  </a:solidFill>
                  <a:latin typeface="HG丸ｺﾞｼｯｸM-PRO" pitchFamily="50" charset="-128"/>
                  <a:ea typeface="HG丸ｺﾞｼｯｸM-PRO" pitchFamily="50" charset="-128"/>
                </a:rPr>
                <a:t>「</a:t>
              </a:r>
              <a:r>
                <a:rPr kumimoji="0" lang="ja-JP" altLang="en-US" sz="4000" kern="0" dirty="0">
                  <a:solidFill>
                    <a:srgbClr val="FF0000"/>
                  </a:solidFill>
                  <a:latin typeface="HG丸ｺﾞｼｯｸM-PRO" pitchFamily="50" charset="-128"/>
                  <a:ea typeface="HG丸ｺﾞｼｯｸM-PRO" pitchFamily="50" charset="-128"/>
                </a:rPr>
                <a:t>事例</a:t>
              </a:r>
              <a:r>
                <a:rPr kumimoji="0" lang="ja-JP" altLang="en-US" sz="4000" kern="0" dirty="0">
                  <a:solidFill>
                    <a:srgbClr val="1F497D">
                      <a:lumMod val="50000"/>
                    </a:srgbClr>
                  </a:solidFill>
                  <a:latin typeface="HG丸ｺﾞｼｯｸM-PRO" pitchFamily="50" charset="-128"/>
                  <a:ea typeface="HG丸ｺﾞｼｯｸM-PRO" pitchFamily="50" charset="-128"/>
                </a:rPr>
                <a:t>」を知り、</a:t>
              </a:r>
            </a:p>
            <a:p>
              <a:pPr algn="ctr"/>
              <a:r>
                <a:rPr kumimoji="0" lang="ja-JP" altLang="en-US" sz="4000" kern="0" dirty="0">
                  <a:solidFill>
                    <a:srgbClr val="1F497D">
                      <a:lumMod val="50000"/>
                    </a:srgbClr>
                  </a:solidFill>
                  <a:latin typeface="HG丸ｺﾞｼｯｸM-PRO" pitchFamily="50" charset="-128"/>
                  <a:ea typeface="HG丸ｺﾞｼｯｸM-PRO" pitchFamily="50" charset="-128"/>
                </a:rPr>
                <a:t>トラブルに</a:t>
              </a:r>
            </a:p>
            <a:p>
              <a:pPr algn="ctr"/>
              <a:r>
                <a:rPr kumimoji="0" lang="ja-JP" altLang="en-US" sz="4000" kern="0" dirty="0">
                  <a:solidFill>
                    <a:srgbClr val="1F497D">
                      <a:lumMod val="50000"/>
                    </a:srgbClr>
                  </a:solidFill>
                  <a:latin typeface="HG丸ｺﾞｼｯｸM-PRO" pitchFamily="50" charset="-128"/>
                  <a:ea typeface="HG丸ｺﾞｼｯｸM-PRO" pitchFamily="50" charset="-128"/>
                </a:rPr>
                <a:t>備えましょう</a:t>
              </a:r>
            </a:p>
          </p:txBody>
        </p:sp>
        <p:sp>
          <p:nvSpPr>
            <p:cNvPr id="6" name="円/楕円 5"/>
            <p:cNvSpPr/>
            <p:nvPr/>
          </p:nvSpPr>
          <p:spPr>
            <a:xfrm>
              <a:off x="1619673" y="1224365"/>
              <a:ext cx="6070416" cy="1704815"/>
            </a:xfrm>
            <a:prstGeom prst="ellipse">
              <a:avLst/>
            </a:prstGeom>
            <a:solidFill>
              <a:srgbClr val="C0504D">
                <a:lumMod val="20000"/>
                <a:lumOff val="80000"/>
              </a:srgbClr>
            </a:solidFill>
            <a:ln w="25400" cap="flat" cmpd="sng" algn="ctr">
              <a:noFill/>
              <a:prstDash val="solid"/>
            </a:ln>
            <a:effectLst/>
          </p:spPr>
          <p:txBody>
            <a:bodyPr rtlCol="0" anchor="ctr"/>
            <a:lstStyle/>
            <a:p>
              <a:pPr algn="ctr"/>
              <a:endParaRPr lang="ja-JP" altLang="en-US" sz="2400" kern="0" dirty="0">
                <a:solidFill>
                  <a:sysClr val="windowText" lastClr="000000"/>
                </a:solidFill>
              </a:endParaRPr>
            </a:p>
          </p:txBody>
        </p:sp>
        <p:sp>
          <p:nvSpPr>
            <p:cNvPr id="7" name="テキスト ボックス 6"/>
            <p:cNvSpPr txBox="1"/>
            <p:nvPr/>
          </p:nvSpPr>
          <p:spPr>
            <a:xfrm>
              <a:off x="1835696" y="1599718"/>
              <a:ext cx="5854392" cy="954107"/>
            </a:xfrm>
            <a:prstGeom prst="rect">
              <a:avLst/>
            </a:prstGeom>
            <a:noFill/>
          </p:spPr>
          <p:txBody>
            <a:bodyPr wrap="square" rtlCol="0">
              <a:spAutoFit/>
            </a:bodyPr>
            <a:lstStyle/>
            <a:p>
              <a:pPr algn="ctr">
                <a:defRPr/>
              </a:pPr>
              <a:r>
                <a:rPr lang="ja-JP" altLang="en-US" sz="2800" kern="0" dirty="0">
                  <a:solidFill>
                    <a:sysClr val="windowText" lastClr="000000"/>
                  </a:solidFill>
                </a:rPr>
                <a:t>では、どんなトラブルが</a:t>
              </a:r>
            </a:p>
            <a:p>
              <a:pPr algn="ctr">
                <a:defRPr/>
              </a:pPr>
              <a:r>
                <a:rPr lang="ja-JP" altLang="en-US" sz="2800" kern="0" dirty="0">
                  <a:solidFill>
                    <a:sysClr val="windowText" lastClr="000000"/>
                  </a:solidFill>
                </a:rPr>
                <a:t>多いのでしょうか。</a:t>
              </a:r>
            </a:p>
          </p:txBody>
        </p:sp>
      </p:grpSp>
      <p:sp>
        <p:nvSpPr>
          <p:cNvPr id="2" name="正方形/長方形 1"/>
          <p:cNvSpPr/>
          <p:nvPr/>
        </p:nvSpPr>
        <p:spPr>
          <a:xfrm>
            <a:off x="0" y="2691"/>
            <a:ext cx="9144000" cy="980728"/>
          </a:xfrm>
          <a:prstGeom prst="rect">
            <a:avLst/>
          </a:prstGeom>
          <a:solidFill>
            <a:srgbClr val="4F81BD">
              <a:lumMod val="20000"/>
              <a:lumOff val="80000"/>
            </a:srgbClr>
          </a:solidFill>
          <a:ln w="25400" cap="flat" cmpd="sng" algn="ctr">
            <a:noFill/>
            <a:prstDash val="solid"/>
          </a:ln>
          <a:effectLst/>
        </p:spPr>
        <p:txBody>
          <a:bodyPr rtlCol="0" anchor="ctr"/>
          <a:lstStyle/>
          <a:p>
            <a:pPr eaLnBrk="0" hangingPunct="0">
              <a:defRPr/>
            </a:pPr>
            <a:r>
              <a:rPr kumimoji="0" lang="en-US" altLang="ja-JP" sz="4400" kern="0" dirty="0">
                <a:solidFill>
                  <a:prstClr val="black"/>
                </a:solidFill>
                <a:latin typeface="HGPｺﾞｼｯｸE" panose="020B0900000000000000" pitchFamily="50" charset="-128"/>
                <a:ea typeface="HGPｺﾞｼｯｸE" panose="020B0900000000000000" pitchFamily="50" charset="-128"/>
              </a:rPr>
              <a:t>3.</a:t>
            </a:r>
            <a:r>
              <a:rPr kumimoji="0" lang="ja-JP" altLang="en-US" sz="4400" kern="0" dirty="0">
                <a:solidFill>
                  <a:prstClr val="black"/>
                </a:solidFill>
                <a:latin typeface="HGPｺﾞｼｯｸE" panose="020B0900000000000000" pitchFamily="50" charset="-128"/>
                <a:ea typeface="HGPｺﾞｼｯｸE" panose="020B0900000000000000" pitchFamily="50" charset="-128"/>
              </a:rPr>
              <a:t>トラブル事例</a:t>
            </a:r>
            <a:endParaRPr kumimoji="0" lang="en-US" altLang="ja-JP" sz="4400" kern="0" dirty="0">
              <a:solidFill>
                <a:prstClr val="black"/>
              </a:solidFill>
              <a:latin typeface="HGPｺﾞｼｯｸE" panose="020B0900000000000000" pitchFamily="50" charset="-128"/>
              <a:ea typeface="HGPｺﾞｼｯｸE" panose="020B0900000000000000"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398430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1"/>
            <a:ext cx="9180512"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3-①</a:t>
            </a:r>
            <a:r>
              <a:rPr lang="ja-JP" altLang="en-US" sz="4000" dirty="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「スニーカーが届かない」</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3" name="角丸四角形 2"/>
          <p:cNvSpPr/>
          <p:nvPr/>
        </p:nvSpPr>
        <p:spPr>
          <a:xfrm>
            <a:off x="3419872" y="1052739"/>
            <a:ext cx="5544616" cy="309634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645768" y="1415969"/>
            <a:ext cx="5112568" cy="2369880"/>
          </a:xfrm>
          <a:prstGeom prst="rect">
            <a:avLst/>
          </a:prstGeom>
          <a:noFill/>
        </p:spPr>
        <p:txBody>
          <a:bodyPr wrap="square" rtlCol="0">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■ネット通販</a:t>
            </a:r>
          </a:p>
          <a:p>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◆ブランドスニーカーが</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半額で売られているサイトを見つけた。</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購入しようとお金を銀行から振込んだ。</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　</a:t>
            </a:r>
            <a:r>
              <a:rPr lang="ja-JP" altLang="en-US" sz="2800" dirty="0">
                <a:solidFill>
                  <a:srgbClr val="FF0000"/>
                </a:solidFill>
                <a:latin typeface="HG丸ｺﾞｼｯｸM-PRO" panose="020F0600000000000000" pitchFamily="50" charset="-128"/>
                <a:ea typeface="HG丸ｺﾞｼｯｸM-PRO" panose="020F0600000000000000" pitchFamily="50" charset="-128"/>
              </a:rPr>
              <a:t>スニーカーが届かない</a:t>
            </a:r>
            <a:r>
              <a:rPr lang="en-US" altLang="ja-JP" sz="28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 name="Picture 2" descr="F:\消費生活センター　消費者教育\イラストいろいろ\computer_hack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789" y="1189494"/>
            <a:ext cx="2239506" cy="223950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55576" y="4365103"/>
            <a:ext cx="7920880" cy="2107105"/>
            <a:chOff x="755576" y="4121887"/>
            <a:chExt cx="7920880" cy="2350322"/>
          </a:xfrm>
        </p:grpSpPr>
        <p:sp>
          <p:nvSpPr>
            <p:cNvPr id="11" name="角丸四角形 10"/>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1078531" y="4365104"/>
              <a:ext cx="7381901" cy="1819503"/>
            </a:xfrm>
            <a:prstGeom prst="rect">
              <a:avLst/>
            </a:prstGeom>
            <a:noFill/>
          </p:spPr>
          <p:txBody>
            <a:bodyPr wrap="square" rtlCol="0">
              <a:spAutoFit/>
            </a:bodyPr>
            <a:lstStyle/>
            <a:p>
              <a:pPr>
                <a:lnSpc>
                  <a:spcPts val="3000"/>
                </a:lnSpc>
              </a:pPr>
              <a:r>
                <a:rPr lang="ja-JP" altLang="en-US" sz="2400" dirty="0">
                  <a:solidFill>
                    <a:prstClr val="black"/>
                  </a:solidFill>
                  <a:latin typeface="HGPｺﾞｼｯｸE" pitchFamily="50" charset="-128"/>
                  <a:ea typeface="HGPｺﾞｼｯｸE" pitchFamily="50" charset="-128"/>
                </a:rPr>
                <a:t>■通信販売として、注意すべきポイントを</a:t>
              </a:r>
            </a:p>
            <a:p>
              <a:pPr>
                <a:lnSpc>
                  <a:spcPts val="3000"/>
                </a:lnSpc>
              </a:pPr>
              <a:r>
                <a:rPr lang="ja-JP" altLang="en-US" sz="2400" dirty="0">
                  <a:solidFill>
                    <a:prstClr val="black"/>
                  </a:solidFill>
                  <a:latin typeface="HGPｺﾞｼｯｸE" pitchFamily="50" charset="-128"/>
                  <a:ea typeface="HGPｺﾞｼｯｸE" pitchFamily="50" charset="-128"/>
                </a:rPr>
                <a:t>　思い出しましょう。</a:t>
              </a:r>
            </a:p>
            <a:p>
              <a:pPr>
                <a:lnSpc>
                  <a:spcPts val="3000"/>
                </a:lnSpc>
              </a:pP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a:solidFill>
                    <a:prstClr val="black"/>
                  </a:solidFill>
                  <a:latin typeface="HGPｺﾞｼｯｸE" pitchFamily="50" charset="-128"/>
                  <a:ea typeface="HGPｺﾞｼｯｸE" pitchFamily="50" charset="-128"/>
                </a:rPr>
                <a:t>■トラブルになった時は、どうすれば良いでしょう。</a:t>
              </a:r>
              <a:endParaRPr lang="en-US" altLang="ja-JP" sz="2400" dirty="0">
                <a:solidFill>
                  <a:prstClr val="black"/>
                </a:solidFill>
                <a:latin typeface="HGPｺﾞｼｯｸE" pitchFamily="50" charset="-128"/>
                <a:ea typeface="HGPｺﾞｼｯｸE" pitchFamily="50" charset="-128"/>
              </a:endParaRPr>
            </a:p>
          </p:txBody>
        </p:sp>
      </p:grpSp>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7260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34" y="984253"/>
            <a:ext cx="8105775" cy="531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107504" y="6059163"/>
            <a:ext cx="8793607" cy="67151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ja-JP" altLang="en-US" sz="2400" dirty="0">
                <a:solidFill>
                  <a:srgbClr val="1F497D"/>
                </a:solidFill>
                <a:latin typeface="HGP創英角ﾎﾟｯﾌﾟ体" panose="040B0A00000000000000" pitchFamily="50" charset="-128"/>
                <a:ea typeface="HGP創英角ﾎﾟｯﾌﾟ体" panose="040B0A00000000000000" pitchFamily="50" charset="-128"/>
              </a:rPr>
              <a:t>⑩悪質な海外ウェブサイト一覧　</a:t>
            </a:r>
            <a:r>
              <a:rPr lang="en-US" altLang="ja-JP" sz="2400" dirty="0">
                <a:solidFill>
                  <a:srgbClr val="1F497D"/>
                </a:solidFill>
                <a:latin typeface="HGP創英角ﾎﾟｯﾌﾟ体" panose="040B0A00000000000000" pitchFamily="50" charset="-128"/>
                <a:ea typeface="HGP創英角ﾎﾟｯﾌﾟ体" panose="040B0A00000000000000" pitchFamily="50" charset="-128"/>
              </a:rPr>
              <a:t>503</a:t>
            </a:r>
            <a:r>
              <a:rPr lang="ja-JP" altLang="en-US" sz="2400" dirty="0">
                <a:solidFill>
                  <a:srgbClr val="1F497D"/>
                </a:solidFill>
                <a:latin typeface="HGP創英角ﾎﾟｯﾌﾟ体" panose="040B0A00000000000000" pitchFamily="50" charset="-128"/>
                <a:ea typeface="HGP創英角ﾎﾟｯﾌﾟ体" panose="040B0A00000000000000" pitchFamily="50" charset="-128"/>
              </a:rPr>
              <a:t>ｻｲﾄ</a:t>
            </a:r>
            <a:r>
              <a:rPr lang="en-US" altLang="ja-JP" dirty="0">
                <a:solidFill>
                  <a:srgbClr val="1F497D"/>
                </a:solidFill>
                <a:latin typeface="HGP創英角ﾎﾟｯﾌﾟ体" panose="040B0A00000000000000" pitchFamily="50" charset="-128"/>
                <a:ea typeface="HGP創英角ﾎﾟｯﾌﾟ体" panose="040B0A00000000000000" pitchFamily="50" charset="-128"/>
              </a:rPr>
              <a:t>(2020.10.30)  </a:t>
            </a:r>
            <a:r>
              <a:rPr lang="ja-JP" altLang="en-US" sz="2400" dirty="0">
                <a:solidFill>
                  <a:srgbClr val="1F497D"/>
                </a:solidFill>
                <a:latin typeface="HGP創英角ﾎﾟｯﾌﾟ体" panose="040B0A00000000000000" pitchFamily="50" charset="-128"/>
                <a:ea typeface="HGP創英角ﾎﾟｯﾌﾟ体" panose="040B0A00000000000000" pitchFamily="50" charset="-128"/>
              </a:rPr>
              <a:t>消費者庁</a:t>
            </a:r>
          </a:p>
        </p:txBody>
      </p:sp>
      <p:pic>
        <p:nvPicPr>
          <p:cNvPr id="10" name="Picture 4" descr="http://3.bp.blogspot.com/-KUJP0r5OZ_E/VUIJ5c4pikI/AAAAAAAAtbI/2wgXw1jgj2c/s800/net_shopping_p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932" y="2017003"/>
            <a:ext cx="1636096" cy="18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0" y="3525"/>
            <a:ext cx="9144000" cy="980728"/>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4400" kern="0" dirty="0">
                <a:solidFill>
                  <a:srgbClr val="FF0000"/>
                </a:solidFill>
                <a:latin typeface="HGPｺﾞｼｯｸE" panose="020B0900000000000000" pitchFamily="50" charset="-128"/>
                <a:ea typeface="HGPｺﾞｼｯｸE" panose="020B0900000000000000" pitchFamily="50" charset="-128"/>
              </a:rPr>
              <a:t>【</a:t>
            </a:r>
            <a:r>
              <a:rPr kumimoji="0" lang="ja-JP" altLang="en-US" sz="4400" kern="0" dirty="0">
                <a:solidFill>
                  <a:srgbClr val="FF0000"/>
                </a:solidFill>
                <a:latin typeface="HGPｺﾞｼｯｸE" panose="020B0900000000000000" pitchFamily="50" charset="-128"/>
                <a:ea typeface="HGPｺﾞｼｯｸE" panose="020B0900000000000000" pitchFamily="50" charset="-128"/>
              </a:rPr>
              <a:t>重要①</a:t>
            </a:r>
            <a:r>
              <a:rPr kumimoji="0" lang="en-US" altLang="ja-JP" sz="4400" kern="0" dirty="0">
                <a:solidFill>
                  <a:srgbClr val="FF0000"/>
                </a:solidFill>
                <a:latin typeface="HGPｺﾞｼｯｸE" panose="020B0900000000000000" pitchFamily="50" charset="-128"/>
                <a:ea typeface="HGPｺﾞｼｯｸE" panose="020B0900000000000000" pitchFamily="50" charset="-128"/>
              </a:rPr>
              <a:t>】</a:t>
            </a:r>
            <a:r>
              <a:rPr kumimoji="0" lang="ja-JP" altLang="en-US" sz="40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cs typeface="+mn-cs"/>
              </a:rPr>
              <a:t>ネット通販サイトの注意ポイント</a:t>
            </a:r>
            <a:endParaRPr kumimoji="0" lang="en-US" altLang="ja-JP" sz="4000" b="0" i="0" u="none" strike="noStrike" kern="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テキスト ボックス 1"/>
          <p:cNvSpPr txBox="1"/>
          <p:nvPr/>
        </p:nvSpPr>
        <p:spPr>
          <a:xfrm>
            <a:off x="6876256" y="1093673"/>
            <a:ext cx="2160240" cy="646331"/>
          </a:xfrm>
          <a:prstGeom prst="rect">
            <a:avLst/>
          </a:prstGeom>
          <a:solidFill>
            <a:schemeClr val="accent2">
              <a:lumMod val="20000"/>
              <a:lumOff val="80000"/>
            </a:schemeClr>
          </a:solidFill>
        </p:spPr>
        <p:txBody>
          <a:bodyPr wrap="square" rtlCol="0">
            <a:spAutoFit/>
          </a:bodyPr>
          <a:lstStyle/>
          <a:p>
            <a:r>
              <a:rPr kumimoji="1" lang="ja-JP" altLang="en-US" dirty="0">
                <a:solidFill>
                  <a:schemeClr val="accent2"/>
                </a:solidFill>
              </a:rPr>
              <a:t>消費者庁ﾊﾟﾝﾌ</a:t>
            </a:r>
          </a:p>
          <a:p>
            <a:r>
              <a:rPr kumimoji="1" lang="en-US" altLang="ja-JP" dirty="0">
                <a:solidFill>
                  <a:schemeClr val="accent2"/>
                </a:solidFill>
              </a:rPr>
              <a:t>『</a:t>
            </a:r>
            <a:r>
              <a:rPr kumimoji="1" lang="ja-JP" altLang="en-US" dirty="0">
                <a:solidFill>
                  <a:schemeClr val="accent2"/>
                </a:solidFill>
              </a:rPr>
              <a:t>社会への扉</a:t>
            </a:r>
            <a:r>
              <a:rPr kumimoji="1" lang="en-US" altLang="ja-JP" dirty="0">
                <a:solidFill>
                  <a:schemeClr val="accent2"/>
                </a:solidFill>
              </a:rPr>
              <a:t>』</a:t>
            </a:r>
            <a:r>
              <a:rPr kumimoji="1" lang="ja-JP" altLang="en-US" dirty="0">
                <a:solidFill>
                  <a:schemeClr val="accent2"/>
                </a:solidFill>
              </a:rPr>
              <a:t>より</a:t>
            </a:r>
          </a:p>
        </p:txBody>
      </p:sp>
      <p:grpSp>
        <p:nvGrpSpPr>
          <p:cNvPr id="8" name="グループ化 7"/>
          <p:cNvGrpSpPr/>
          <p:nvPr/>
        </p:nvGrpSpPr>
        <p:grpSpPr>
          <a:xfrm>
            <a:off x="242883" y="3910266"/>
            <a:ext cx="2376264" cy="643282"/>
            <a:chOff x="-3204864" y="1740004"/>
            <a:chExt cx="2376264" cy="643282"/>
          </a:xfrm>
        </p:grpSpPr>
        <p:sp>
          <p:nvSpPr>
            <p:cNvPr id="7" name="角丸四角形 6"/>
            <p:cNvSpPr/>
            <p:nvPr/>
          </p:nvSpPr>
          <p:spPr>
            <a:xfrm>
              <a:off x="-3204864" y="1740004"/>
              <a:ext cx="2376264" cy="643282"/>
            </a:xfrm>
            <a:prstGeom prst="roundRect">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58968" y="1830812"/>
              <a:ext cx="2230367" cy="461665"/>
            </a:xfrm>
            <a:prstGeom prst="rect">
              <a:avLst/>
            </a:prstGeom>
            <a:noFill/>
          </p:spPr>
          <p:txBody>
            <a:bodyPr wrap="square" rtlCol="0">
              <a:spAutoFit/>
            </a:bodyPr>
            <a:lstStyle/>
            <a:p>
              <a:r>
                <a:rPr kumimoji="1" lang="ja-JP" altLang="en-US" sz="1200" dirty="0">
                  <a:latin typeface="HG丸ｺﾞｼｯｸM-PRO" pitchFamily="50" charset="-128"/>
                  <a:ea typeface="HG丸ｺﾞｼｯｸM-PRO" pitchFamily="50" charset="-128"/>
                </a:rPr>
                <a:t>⑧模倣品や、輸入禁止されて　</a:t>
              </a:r>
            </a:p>
            <a:p>
              <a:r>
                <a:rPr lang="ja-JP" altLang="en-US" sz="1200" dirty="0">
                  <a:latin typeface="HG丸ｺﾞｼｯｸM-PRO" pitchFamily="50" charset="-128"/>
                  <a:ea typeface="HG丸ｺﾞｼｯｸM-PRO" pitchFamily="50" charset="-128"/>
                </a:rPr>
                <a:t>　</a:t>
              </a:r>
              <a:r>
                <a:rPr kumimoji="1" lang="ja-JP" altLang="en-US" sz="1200" dirty="0">
                  <a:latin typeface="HG丸ｺﾞｼｯｸM-PRO" pitchFamily="50" charset="-128"/>
                  <a:ea typeface="HG丸ｺﾞｼｯｸM-PRO" pitchFamily="50" charset="-128"/>
                </a:rPr>
                <a:t>いるものではないですか</a:t>
              </a:r>
              <a:r>
                <a:rPr kumimoji="1" lang="en-US" altLang="ja-JP" sz="1200" dirty="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p:txBody>
        </p:sp>
      </p:grpSp>
      <p:grpSp>
        <p:nvGrpSpPr>
          <p:cNvPr id="11" name="グループ化 10"/>
          <p:cNvGrpSpPr/>
          <p:nvPr/>
        </p:nvGrpSpPr>
        <p:grpSpPr>
          <a:xfrm>
            <a:off x="6524844" y="3916705"/>
            <a:ext cx="2376264" cy="643282"/>
            <a:chOff x="-3204864" y="1740004"/>
            <a:chExt cx="2376264" cy="643282"/>
          </a:xfrm>
        </p:grpSpPr>
        <p:sp>
          <p:nvSpPr>
            <p:cNvPr id="12" name="角丸四角形 11"/>
            <p:cNvSpPr/>
            <p:nvPr/>
          </p:nvSpPr>
          <p:spPr>
            <a:xfrm>
              <a:off x="-3204864" y="1740004"/>
              <a:ext cx="2376264" cy="643282"/>
            </a:xfrm>
            <a:prstGeom prst="roundRect">
              <a:avLst/>
            </a:prstGeom>
            <a:solidFill>
              <a:schemeClr val="accent3">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058967" y="1830812"/>
              <a:ext cx="2016224" cy="461665"/>
            </a:xfrm>
            <a:prstGeom prst="rect">
              <a:avLst/>
            </a:prstGeom>
            <a:noFill/>
          </p:spPr>
          <p:txBody>
            <a:bodyPr wrap="square" rtlCol="0">
              <a:spAutoFit/>
            </a:bodyPr>
            <a:lstStyle/>
            <a:p>
              <a:r>
                <a:rPr lang="ja-JP" altLang="en-US" sz="1200" dirty="0">
                  <a:latin typeface="HG丸ｺﾞｼｯｸM-PRO" pitchFamily="50" charset="-128"/>
                  <a:ea typeface="HG丸ｺﾞｼｯｸM-PRO" pitchFamily="50" charset="-128"/>
                </a:rPr>
                <a:t>⑨配達方法や</a:t>
              </a:r>
              <a:r>
                <a:rPr kumimoji="1" lang="ja-JP" altLang="en-US" sz="1200" dirty="0">
                  <a:latin typeface="HG丸ｺﾞｼｯｸM-PRO" pitchFamily="50" charset="-128"/>
                  <a:ea typeface="HG丸ｺﾞｼｯｸM-PRO" pitchFamily="50" charset="-128"/>
                </a:rPr>
                <a:t>、配送期間を</a:t>
              </a:r>
            </a:p>
            <a:p>
              <a:r>
                <a:rPr lang="ja-JP" altLang="en-US" sz="1200" dirty="0">
                  <a:latin typeface="HG丸ｺﾞｼｯｸM-PRO" pitchFamily="50" charset="-128"/>
                  <a:ea typeface="HG丸ｺﾞｼｯｸM-PRO" pitchFamily="50" charset="-128"/>
                </a:rPr>
                <a:t>　確認しておきましょう</a:t>
              </a:r>
              <a:r>
                <a:rPr lang="en-US" altLang="ja-JP" sz="1200" dirty="0">
                  <a:latin typeface="HG丸ｺﾞｼｯｸM-PRO" pitchFamily="50" charset="-128"/>
                  <a:ea typeface="HG丸ｺﾞｼｯｸM-PRO" pitchFamily="50" charset="-128"/>
                </a:rPr>
                <a:t>!</a:t>
              </a:r>
              <a:endParaRPr kumimoji="1" lang="ja-JP" altLang="en-US" sz="1200" dirty="0">
                <a:latin typeface="HG丸ｺﾞｼｯｸM-PRO" pitchFamily="50" charset="-128"/>
                <a:ea typeface="HG丸ｺﾞｼｯｸM-PRO" pitchFamily="50" charset="-128"/>
              </a:endParaRPr>
            </a:p>
          </p:txBody>
        </p:sp>
      </p:grpSp>
      <p:sp>
        <p:nvSpPr>
          <p:cNvPr id="5" name="テキスト ボックス 4"/>
          <p:cNvSpPr txBox="1"/>
          <p:nvPr/>
        </p:nvSpPr>
        <p:spPr>
          <a:xfrm>
            <a:off x="743932" y="1681063"/>
            <a:ext cx="504056" cy="307777"/>
          </a:xfrm>
          <a:prstGeom prst="rect">
            <a:avLst/>
          </a:prstGeom>
          <a:noFill/>
        </p:spPr>
        <p:txBody>
          <a:bodyPr wrap="square" rtlCol="0">
            <a:spAutoFit/>
          </a:bodyPr>
          <a:lstStyle/>
          <a:p>
            <a:r>
              <a:rPr kumimoji="1" lang="ja-JP" altLang="en-US" sz="1400" b="1" dirty="0">
                <a:solidFill>
                  <a:srgbClr val="FF0000"/>
                </a:solidFill>
              </a:rPr>
              <a:t>①</a:t>
            </a:r>
          </a:p>
        </p:txBody>
      </p:sp>
      <p:sp>
        <p:nvSpPr>
          <p:cNvPr id="14" name="テキスト ボックス 13"/>
          <p:cNvSpPr txBox="1"/>
          <p:nvPr/>
        </p:nvSpPr>
        <p:spPr>
          <a:xfrm>
            <a:off x="683568" y="4725144"/>
            <a:ext cx="504056" cy="307777"/>
          </a:xfrm>
          <a:prstGeom prst="rect">
            <a:avLst/>
          </a:prstGeom>
          <a:noFill/>
        </p:spPr>
        <p:txBody>
          <a:bodyPr wrap="square" rtlCol="0">
            <a:spAutoFit/>
          </a:bodyPr>
          <a:lstStyle/>
          <a:p>
            <a:r>
              <a:rPr kumimoji="1" lang="ja-JP" altLang="en-US" sz="1400" dirty="0">
                <a:solidFill>
                  <a:srgbClr val="FF0000"/>
                </a:solidFill>
                <a:latin typeface="HGPｺﾞｼｯｸE" pitchFamily="50" charset="-128"/>
                <a:ea typeface="HGPｺﾞｼｯｸE" pitchFamily="50" charset="-128"/>
              </a:rPr>
              <a:t>②</a:t>
            </a:r>
          </a:p>
        </p:txBody>
      </p:sp>
      <p:sp>
        <p:nvSpPr>
          <p:cNvPr id="15" name="テキスト ボックス 14"/>
          <p:cNvSpPr txBox="1"/>
          <p:nvPr/>
        </p:nvSpPr>
        <p:spPr>
          <a:xfrm>
            <a:off x="374588" y="5425479"/>
            <a:ext cx="504056" cy="307777"/>
          </a:xfrm>
          <a:prstGeom prst="rect">
            <a:avLst/>
          </a:prstGeom>
          <a:noFill/>
        </p:spPr>
        <p:txBody>
          <a:bodyPr wrap="square" rtlCol="0">
            <a:spAutoFit/>
          </a:bodyPr>
          <a:lstStyle/>
          <a:p>
            <a:r>
              <a:rPr kumimoji="1" lang="ja-JP" altLang="en-US" sz="1400" dirty="0">
                <a:solidFill>
                  <a:srgbClr val="FF0000"/>
                </a:solidFill>
                <a:latin typeface="HGPｺﾞｼｯｸE" pitchFamily="50" charset="-128"/>
                <a:ea typeface="HGPｺﾞｼｯｸE" pitchFamily="50" charset="-128"/>
              </a:rPr>
              <a:t>③</a:t>
            </a:r>
          </a:p>
        </p:txBody>
      </p:sp>
      <p:sp>
        <p:nvSpPr>
          <p:cNvPr id="16" name="テキスト ボックス 15"/>
          <p:cNvSpPr txBox="1"/>
          <p:nvPr/>
        </p:nvSpPr>
        <p:spPr>
          <a:xfrm>
            <a:off x="6732240" y="2276872"/>
            <a:ext cx="504056" cy="307777"/>
          </a:xfrm>
          <a:prstGeom prst="rect">
            <a:avLst/>
          </a:prstGeom>
          <a:noFill/>
        </p:spPr>
        <p:txBody>
          <a:bodyPr wrap="square" rtlCol="0">
            <a:spAutoFit/>
          </a:bodyPr>
          <a:lstStyle/>
          <a:p>
            <a:r>
              <a:rPr kumimoji="1" lang="ja-JP" altLang="en-US" sz="1400" dirty="0">
                <a:solidFill>
                  <a:srgbClr val="FF0000"/>
                </a:solidFill>
                <a:latin typeface="HGPｺﾞｼｯｸE" pitchFamily="50" charset="-128"/>
                <a:ea typeface="HGPｺﾞｼｯｸE" pitchFamily="50" charset="-128"/>
              </a:rPr>
              <a:t>④</a:t>
            </a:r>
          </a:p>
        </p:txBody>
      </p:sp>
      <p:sp>
        <p:nvSpPr>
          <p:cNvPr id="17" name="テキスト ボックス 16"/>
          <p:cNvSpPr txBox="1"/>
          <p:nvPr/>
        </p:nvSpPr>
        <p:spPr>
          <a:xfrm>
            <a:off x="6444208" y="3331570"/>
            <a:ext cx="504056" cy="307777"/>
          </a:xfrm>
          <a:prstGeom prst="rect">
            <a:avLst/>
          </a:prstGeom>
          <a:noFill/>
        </p:spPr>
        <p:txBody>
          <a:bodyPr wrap="square" rtlCol="0">
            <a:spAutoFit/>
          </a:bodyPr>
          <a:lstStyle/>
          <a:p>
            <a:r>
              <a:rPr kumimoji="1" lang="ja-JP" altLang="en-US" sz="1400" dirty="0">
                <a:solidFill>
                  <a:srgbClr val="FF0000"/>
                </a:solidFill>
                <a:latin typeface="HGPｺﾞｼｯｸE" pitchFamily="50" charset="-128"/>
                <a:ea typeface="HGPｺﾞｼｯｸE" pitchFamily="50" charset="-128"/>
              </a:rPr>
              <a:t>⑤</a:t>
            </a:r>
          </a:p>
        </p:txBody>
      </p:sp>
      <p:sp>
        <p:nvSpPr>
          <p:cNvPr id="18" name="テキスト ボックス 17"/>
          <p:cNvSpPr txBox="1"/>
          <p:nvPr/>
        </p:nvSpPr>
        <p:spPr>
          <a:xfrm>
            <a:off x="6418713" y="4712770"/>
            <a:ext cx="504056" cy="307777"/>
          </a:xfrm>
          <a:prstGeom prst="rect">
            <a:avLst/>
          </a:prstGeom>
          <a:noFill/>
        </p:spPr>
        <p:txBody>
          <a:bodyPr wrap="square" rtlCol="0">
            <a:spAutoFit/>
          </a:bodyPr>
          <a:lstStyle/>
          <a:p>
            <a:r>
              <a:rPr kumimoji="1" lang="ja-JP" altLang="en-US" sz="1400" dirty="0">
                <a:solidFill>
                  <a:srgbClr val="FF0000"/>
                </a:solidFill>
                <a:latin typeface="HGPｺﾞｼｯｸE" pitchFamily="50" charset="-128"/>
                <a:ea typeface="HGPｺﾞｼｯｸE" pitchFamily="50" charset="-128"/>
              </a:rPr>
              <a:t>⑥</a:t>
            </a:r>
          </a:p>
        </p:txBody>
      </p:sp>
      <p:sp>
        <p:nvSpPr>
          <p:cNvPr id="19" name="テキスト ボックス 18"/>
          <p:cNvSpPr txBox="1"/>
          <p:nvPr/>
        </p:nvSpPr>
        <p:spPr>
          <a:xfrm>
            <a:off x="6660232" y="5266473"/>
            <a:ext cx="504056" cy="307777"/>
          </a:xfrm>
          <a:prstGeom prst="rect">
            <a:avLst/>
          </a:prstGeom>
          <a:noFill/>
        </p:spPr>
        <p:txBody>
          <a:bodyPr wrap="square" rtlCol="0">
            <a:spAutoFit/>
          </a:bodyPr>
          <a:lstStyle/>
          <a:p>
            <a:r>
              <a:rPr kumimoji="1" lang="ja-JP" altLang="en-US" sz="1400" dirty="0">
                <a:solidFill>
                  <a:srgbClr val="FF0000"/>
                </a:solidFill>
                <a:latin typeface="HGPｺﾞｼｯｸE" pitchFamily="50" charset="-128"/>
                <a:ea typeface="HGPｺﾞｼｯｸE" pitchFamily="50" charset="-128"/>
              </a:rPr>
              <a:t>⑦</a:t>
            </a:r>
          </a:p>
        </p:txBody>
      </p:sp>
      <p:sp>
        <p:nvSpPr>
          <p:cNvPr id="24" name="フッター プレースホルダー 2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27293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39409" y="1301929"/>
            <a:ext cx="8337047" cy="2559119"/>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9" name="角丸四角形 8"/>
          <p:cNvSpPr/>
          <p:nvPr/>
        </p:nvSpPr>
        <p:spPr>
          <a:xfrm>
            <a:off x="339409" y="4365104"/>
            <a:ext cx="8193031" cy="2154313"/>
          </a:xfrm>
          <a:prstGeom prst="roundRect">
            <a:avLst/>
          </a:prstGeom>
          <a:solidFill>
            <a:schemeClr val="accent1">
              <a:lumMod val="20000"/>
              <a:lumOff val="80000"/>
            </a:schemeClr>
          </a:solidFill>
          <a:ln w="57150"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33" name="正方形/長方形 32"/>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3-①</a:t>
            </a:r>
            <a:r>
              <a:rPr lang="ja-JP" altLang="en-US" sz="4000" dirty="0">
                <a:solidFill>
                  <a:prstClr val="black"/>
                </a:solidFill>
                <a:latin typeface="HGPｺﾞｼｯｸE" panose="020B0900000000000000" pitchFamily="50" charset="-128"/>
                <a:ea typeface="HGPｺﾞｼｯｸE" panose="020B0900000000000000" pitchFamily="50" charset="-128"/>
              </a:rPr>
              <a:t>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「スニーカーが届かない」</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34" name="角丸四角形 33"/>
          <p:cNvSpPr/>
          <p:nvPr/>
        </p:nvSpPr>
        <p:spPr>
          <a:xfrm>
            <a:off x="339409" y="1125690"/>
            <a:ext cx="4108184" cy="647126"/>
          </a:xfrm>
          <a:prstGeom prst="roundRect">
            <a:avLst>
              <a:gd name="adj" fmla="val 50000"/>
            </a:avLst>
          </a:prstGeom>
          <a:solidFill>
            <a:schemeClr val="accent6">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600" kern="0" dirty="0">
                <a:solidFill>
                  <a:srgbClr val="EEECE1"/>
                </a:solidFill>
                <a:latin typeface="HGPｺﾞｼｯｸE" pitchFamily="50" charset="-128"/>
                <a:ea typeface="HGPｺﾞｼｯｸE" pitchFamily="50" charset="-128"/>
              </a:rPr>
              <a:t>注意点</a:t>
            </a:r>
          </a:p>
        </p:txBody>
      </p:sp>
      <p:sp>
        <p:nvSpPr>
          <p:cNvPr id="37" name="角丸四角形 36"/>
          <p:cNvSpPr/>
          <p:nvPr/>
        </p:nvSpPr>
        <p:spPr>
          <a:xfrm>
            <a:off x="339409" y="4154099"/>
            <a:ext cx="4029059" cy="680653"/>
          </a:xfrm>
          <a:prstGeom prst="roundRect">
            <a:avLst>
              <a:gd name="adj" fmla="val 50000"/>
            </a:avLst>
          </a:prstGeom>
          <a:solidFill>
            <a:schemeClr val="tx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2800" kern="0" dirty="0">
                <a:solidFill>
                  <a:prstClr val="white"/>
                </a:solidFill>
                <a:latin typeface="HGPｺﾞｼｯｸE" pitchFamily="50" charset="-128"/>
                <a:ea typeface="HGPｺﾞｼｯｸE" pitchFamily="50" charset="-128"/>
              </a:rPr>
              <a:t>トラブルになったら</a:t>
            </a:r>
            <a:r>
              <a:rPr kumimoji="0" lang="en-US" altLang="ja-JP" sz="2800" kern="0" dirty="0">
                <a:solidFill>
                  <a:prstClr val="white"/>
                </a:solidFill>
                <a:latin typeface="HGPｺﾞｼｯｸE" pitchFamily="50" charset="-128"/>
                <a:ea typeface="HGPｺﾞｼｯｸE" pitchFamily="50" charset="-128"/>
              </a:rPr>
              <a:t>…</a:t>
            </a:r>
          </a:p>
        </p:txBody>
      </p:sp>
      <p:pic>
        <p:nvPicPr>
          <p:cNvPr id="2" name="Picture 2" descr="G:\KINGSTON\くらしの一日講座\イラストいろいろ\kojinjouhou_man_rouei.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7757" y="2060848"/>
            <a:ext cx="1476651" cy="136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extLst>
              <p:ext uri="{D42A27DB-BD31-4B8C-83A1-F6EECF244321}">
                <p14:modId xmlns:p14="http://schemas.microsoft.com/office/powerpoint/2010/main" val="2312574875"/>
              </p:ext>
            </p:extLst>
          </p:nvPr>
        </p:nvGraphicFramePr>
        <p:xfrm>
          <a:off x="628633" y="1877471"/>
          <a:ext cx="6048672" cy="1728554"/>
        </p:xfrm>
        <a:graphic>
          <a:graphicData uri="http://schemas.openxmlformats.org/drawingml/2006/table">
            <a:tbl>
              <a:tblPr firstRow="1" bandRow="1">
                <a:tableStyleId>{69CF1AB2-1976-4502-BF36-3FF5EA218861}</a:tableStyleId>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563908">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0" lang="ja-JP" altLang="en-US" sz="1800" b="0" kern="0" dirty="0">
                          <a:solidFill>
                            <a:schemeClr val="tx1"/>
                          </a:solidFill>
                          <a:latin typeface="HG丸ｺﾞｼｯｸM-PRO" pitchFamily="50" charset="-128"/>
                          <a:ea typeface="HG丸ｺﾞｼｯｸM-PRO" pitchFamily="50" charset="-128"/>
                        </a:rPr>
                        <a:t>①個人情報の入力・送信</a:t>
                      </a:r>
                    </a:p>
                  </a:txBody>
                  <a:tcPr anchor="ctr"/>
                </a:tc>
                <a:tc>
                  <a:txBody>
                    <a:bodyPr/>
                    <a:lstStyle/>
                    <a:p>
                      <a:r>
                        <a:rPr kumimoji="0" lang="ja-JP" altLang="en-US" sz="1800" b="0" kern="0" dirty="0">
                          <a:solidFill>
                            <a:srgbClr val="FF0000"/>
                          </a:solidFill>
                          <a:latin typeface="HG丸ｺﾞｼｯｸM-PRO" pitchFamily="50" charset="-128"/>
                          <a:ea typeface="HG丸ｺﾞｼｯｸM-PRO" pitchFamily="50" charset="-128"/>
                        </a:rPr>
                        <a:t>個人情報悪用</a:t>
                      </a:r>
                      <a:endParaRPr kumimoji="1" lang="ja-JP" altLang="en-US" b="0" dirty="0"/>
                    </a:p>
                  </a:txBody>
                  <a:tcPr anchor="ctr"/>
                </a:tc>
                <a:extLst>
                  <a:ext uri="{0D108BD9-81ED-4DB2-BD59-A6C34878D82A}">
                    <a16:rowId xmlns:a16="http://schemas.microsoft.com/office/drawing/2014/main" val="10000"/>
                  </a:ext>
                </a:extLst>
              </a:tr>
              <a:tr h="563908">
                <a:tc>
                  <a:txBody>
                    <a:bodyPr/>
                    <a:lstStyle/>
                    <a:p>
                      <a:r>
                        <a:rPr kumimoji="0" lang="ja-JP" altLang="en-US" sz="1800" kern="0" dirty="0">
                          <a:solidFill>
                            <a:schemeClr val="tx1"/>
                          </a:solidFill>
                          <a:latin typeface="HG丸ｺﾞｼｯｸM-PRO" pitchFamily="50" charset="-128"/>
                          <a:ea typeface="HG丸ｺﾞｼｯｸM-PRO" pitchFamily="50" charset="-128"/>
                        </a:rPr>
                        <a:t>②パスワードの使いまわし</a:t>
                      </a:r>
                      <a:endParaRPr kumimoji="1" lang="ja-JP" altLang="en-US" dirty="0">
                        <a:solidFill>
                          <a:schemeClr val="tx1"/>
                        </a:solidFill>
                      </a:endParaRPr>
                    </a:p>
                  </a:txBody>
                  <a:tcPr anchor="ctr"/>
                </a:tc>
                <a:tc>
                  <a:txBody>
                    <a:bodyPr/>
                    <a:lstStyle/>
                    <a:p>
                      <a:r>
                        <a:rPr kumimoji="0" lang="ja-JP" altLang="en-US" sz="1800" kern="0" dirty="0">
                          <a:solidFill>
                            <a:srgbClr val="FF0000"/>
                          </a:solidFill>
                          <a:latin typeface="HG丸ｺﾞｼｯｸM-PRO" pitchFamily="50" charset="-128"/>
                          <a:ea typeface="HG丸ｺﾞｼｯｸM-PRO" pitchFamily="50" charset="-128"/>
                        </a:rPr>
                        <a:t>不正ログイン</a:t>
                      </a:r>
                      <a:endParaRPr kumimoji="1" lang="ja-JP" altLang="en-US" dirty="0"/>
                    </a:p>
                  </a:txBody>
                  <a:tcPr anchor="ctr"/>
                </a:tc>
                <a:extLst>
                  <a:ext uri="{0D108BD9-81ED-4DB2-BD59-A6C34878D82A}">
                    <a16:rowId xmlns:a16="http://schemas.microsoft.com/office/drawing/2014/main" val="10001"/>
                  </a:ext>
                </a:extLst>
              </a:tr>
              <a:tr h="600738">
                <a:tc>
                  <a:txBody>
                    <a:bodyPr/>
                    <a:lstStyle/>
                    <a:p>
                      <a:r>
                        <a:rPr kumimoji="0" lang="ja-JP" altLang="en-US" sz="1800" kern="0" dirty="0">
                          <a:solidFill>
                            <a:schemeClr val="tx1"/>
                          </a:solidFill>
                          <a:latin typeface="HG丸ｺﾞｼｯｸM-PRO" pitchFamily="50" charset="-128"/>
                          <a:ea typeface="HG丸ｺﾞｼｯｸM-PRO" pitchFamily="50" charset="-128"/>
                        </a:rPr>
                        <a:t>③偽のカード決済</a:t>
                      </a:r>
                      <a:endParaRPr kumimoji="1" lang="ja-JP" altLang="en-US" dirty="0">
                        <a:solidFill>
                          <a:schemeClr val="tx1"/>
                        </a:solidFill>
                      </a:endParaRPr>
                    </a:p>
                  </a:txBody>
                  <a:tcPr anchor="ctr"/>
                </a:tc>
                <a:tc>
                  <a:txBody>
                    <a:bodyPr/>
                    <a:lstStyle/>
                    <a:p>
                      <a:r>
                        <a:rPr kumimoji="0" lang="ja-JP" altLang="en-US" sz="1800" kern="0" dirty="0">
                          <a:solidFill>
                            <a:srgbClr val="FF0000"/>
                          </a:solidFill>
                          <a:latin typeface="HG丸ｺﾞｼｯｸM-PRO" pitchFamily="50" charset="-128"/>
                          <a:ea typeface="HG丸ｺﾞｼｯｸM-PRO" pitchFamily="50" charset="-128"/>
                        </a:rPr>
                        <a:t>カード情報が盗みとられる</a:t>
                      </a:r>
                      <a:endParaRPr kumimoji="1" lang="ja-JP" altLang="en-US" dirty="0"/>
                    </a:p>
                  </a:txBody>
                  <a:tcPr anchor="ctr"/>
                </a:tc>
                <a:extLst>
                  <a:ext uri="{0D108BD9-81ED-4DB2-BD59-A6C34878D82A}">
                    <a16:rowId xmlns:a16="http://schemas.microsoft.com/office/drawing/2014/main" val="10002"/>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50679740"/>
              </p:ext>
            </p:extLst>
          </p:nvPr>
        </p:nvGraphicFramePr>
        <p:xfrm>
          <a:off x="644137" y="5088718"/>
          <a:ext cx="6123620" cy="1286721"/>
        </p:xfrm>
        <a:graphic>
          <a:graphicData uri="http://schemas.openxmlformats.org/drawingml/2006/table">
            <a:tbl>
              <a:tblPr firstRow="1" bandRow="1">
                <a:tableStyleId>{16D9F66E-5EB9-4882-86FB-DCBF35E3C3E4}</a:tableStyleId>
              </a:tblPr>
              <a:tblGrid>
                <a:gridCol w="223518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428907">
                <a:tc>
                  <a:txBody>
                    <a:bodyPr/>
                    <a:lstStyle/>
                    <a:p>
                      <a:r>
                        <a:rPr kumimoji="1" lang="ja-JP" altLang="en-US" b="0" dirty="0">
                          <a:latin typeface="HG丸ｺﾞｼｯｸM-PRO" pitchFamily="50" charset="-128"/>
                          <a:ea typeface="HG丸ｺﾞｼｯｸM-PRO" pitchFamily="50" charset="-128"/>
                        </a:rPr>
                        <a:t>①カード番号入力</a:t>
                      </a:r>
                    </a:p>
                  </a:txBody>
                  <a:tcPr anchor="ctr"/>
                </a:tc>
                <a:tc>
                  <a:txBody>
                    <a:bodyPr/>
                    <a:lstStyle/>
                    <a:p>
                      <a:r>
                        <a:rPr kumimoji="1" lang="ja-JP" altLang="en-US" b="0" dirty="0">
                          <a:solidFill>
                            <a:srgbClr val="FF0000"/>
                          </a:solidFill>
                          <a:latin typeface="HG丸ｺﾞｼｯｸM-PRO" pitchFamily="50" charset="-128"/>
                          <a:ea typeface="HG丸ｺﾞｼｯｸM-PRO" pitchFamily="50" charset="-128"/>
                        </a:rPr>
                        <a:t>クレジットカード会社に相談</a:t>
                      </a:r>
                    </a:p>
                  </a:txBody>
                  <a:tcPr anchor="ctr"/>
                </a:tc>
                <a:extLst>
                  <a:ext uri="{0D108BD9-81ED-4DB2-BD59-A6C34878D82A}">
                    <a16:rowId xmlns:a16="http://schemas.microsoft.com/office/drawing/2014/main" val="10000"/>
                  </a:ext>
                </a:extLst>
              </a:tr>
              <a:tr h="428907">
                <a:tc rowSpan="2">
                  <a:txBody>
                    <a:bodyPr/>
                    <a:lstStyle/>
                    <a:p>
                      <a:r>
                        <a:rPr kumimoji="1" lang="ja-JP" altLang="en-US" dirty="0">
                          <a:latin typeface="HG丸ｺﾞｼｯｸM-PRO" pitchFamily="50" charset="-128"/>
                          <a:ea typeface="HG丸ｺﾞｼｯｸM-PRO" pitchFamily="50" charset="-128"/>
                        </a:rPr>
                        <a:t>②悪用防止</a:t>
                      </a:r>
                    </a:p>
                  </a:txBody>
                  <a:tcPr anchor="ctr"/>
                </a:tc>
                <a:tc>
                  <a:txBody>
                    <a:bodyPr/>
                    <a:lstStyle/>
                    <a:p>
                      <a:r>
                        <a:rPr kumimoji="1" lang="ja-JP" altLang="en-US" dirty="0">
                          <a:solidFill>
                            <a:srgbClr val="FF0000"/>
                          </a:solidFill>
                          <a:latin typeface="HG丸ｺﾞｼｯｸM-PRO" pitchFamily="50" charset="-128"/>
                          <a:ea typeface="HG丸ｺﾞｼｯｸM-PRO" pitchFamily="50" charset="-128"/>
                        </a:rPr>
                        <a:t>カード番号の変更</a:t>
                      </a:r>
                    </a:p>
                  </a:txBody>
                  <a:tcPr anchor="ctr"/>
                </a:tc>
                <a:extLst>
                  <a:ext uri="{0D108BD9-81ED-4DB2-BD59-A6C34878D82A}">
                    <a16:rowId xmlns:a16="http://schemas.microsoft.com/office/drawing/2014/main" val="10001"/>
                  </a:ext>
                </a:extLst>
              </a:tr>
              <a:tr h="428907">
                <a:tc vMerge="1">
                  <a:txBody>
                    <a:bodyPr/>
                    <a:lstStyle/>
                    <a:p>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solidFill>
                            <a:srgbClr val="FF0000"/>
                          </a:solidFill>
                          <a:latin typeface="HG丸ｺﾞｼｯｸM-PRO" pitchFamily="50" charset="-128"/>
                          <a:ea typeface="HG丸ｺﾞｼｯｸM-PRO" pitchFamily="50" charset="-128"/>
                        </a:rPr>
                        <a:t>パスワードの変更</a:t>
                      </a:r>
                    </a:p>
                  </a:txBody>
                  <a:tcPr anchor="ctr"/>
                </a:tc>
                <a:extLst>
                  <a:ext uri="{0D108BD9-81ED-4DB2-BD59-A6C34878D82A}">
                    <a16:rowId xmlns:a16="http://schemas.microsoft.com/office/drawing/2014/main" val="10002"/>
                  </a:ext>
                </a:extLst>
              </a:tr>
            </a:tbl>
          </a:graphicData>
        </a:graphic>
      </p:graphicFrame>
      <p:pic>
        <p:nvPicPr>
          <p:cNvPr id="2050" name="Picture 2" descr="F:\消費生活センター　消費者教育\イラストいろいろ\pose_anshin_wo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4302" y="5088718"/>
            <a:ext cx="1081522" cy="1081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消費生活センター　消費者教育\イラストいろいろ\dame_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7757" y="4502426"/>
            <a:ext cx="1020980" cy="102098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0"/>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4819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419873" y="1128804"/>
            <a:ext cx="5578715" cy="34400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716936" y="1181650"/>
            <a:ext cx="5202453" cy="3170099"/>
          </a:xfrm>
          <a:prstGeom prst="rect">
            <a:avLst/>
          </a:prstGeom>
          <a:noFill/>
        </p:spPr>
        <p:txBody>
          <a:bodyPr wrap="square" rtlCol="0">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■ネット通販</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◆広告「初回お試し価格</a:t>
            </a:r>
            <a:r>
              <a:rPr lang="en-US" altLang="ja-JP" sz="2000" dirty="0">
                <a:solidFill>
                  <a:prstClr val="black"/>
                </a:solidFill>
                <a:latin typeface="HG丸ｺﾞｼｯｸM-PRO" panose="020F0600000000000000" pitchFamily="50" charset="-128"/>
                <a:ea typeface="HG丸ｺﾞｼｯｸM-PRO" panose="020F0600000000000000" pitchFamily="50" charset="-128"/>
              </a:rPr>
              <a:t>500</a:t>
            </a:r>
            <a:r>
              <a:rPr lang="ja-JP" altLang="en-US" sz="2000" dirty="0">
                <a:solidFill>
                  <a:prstClr val="black"/>
                </a:solidFill>
                <a:latin typeface="HG丸ｺﾞｼｯｸM-PRO" panose="020F0600000000000000" pitchFamily="50" charset="-128"/>
                <a:ea typeface="HG丸ｺﾞｼｯｸM-PRO" panose="020F0600000000000000" pitchFamily="50" charset="-128"/>
              </a:rPr>
              <a:t>円」</a:t>
            </a: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1</a:t>
            </a:r>
            <a:r>
              <a:rPr lang="ja-JP" altLang="en-US" sz="2000" dirty="0">
                <a:solidFill>
                  <a:prstClr val="black"/>
                </a:solidFill>
                <a:latin typeface="HG丸ｺﾞｼｯｸM-PRO" panose="020F0600000000000000" pitchFamily="50" charset="-128"/>
                <a:ea typeface="HG丸ｺﾞｼｯｸM-PRO" panose="020F0600000000000000" pitchFamily="50" charset="-128"/>
              </a:rPr>
              <a:t>回のつもりで「サプリ」を注文。</a:t>
            </a:r>
          </a:p>
          <a:p>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a:solidFill>
                  <a:srgbClr val="FF0000"/>
                </a:solidFill>
                <a:latin typeface="HG丸ｺﾞｼｯｸM-PRO" panose="020F0600000000000000" pitchFamily="50" charset="-128"/>
                <a:ea typeface="HG丸ｺﾞｼｯｸM-PRO" panose="020F0600000000000000" pitchFamily="50" charset="-128"/>
              </a:rPr>
              <a:t>4</a:t>
            </a:r>
            <a:r>
              <a:rPr lang="ja-JP" altLang="en-US" sz="2000" dirty="0">
                <a:solidFill>
                  <a:srgbClr val="FF0000"/>
                </a:solidFill>
                <a:latin typeface="HG丸ｺﾞｼｯｸM-PRO" panose="020F0600000000000000" pitchFamily="50" charset="-128"/>
                <a:ea typeface="HG丸ｺﾞｼｯｸM-PRO" panose="020F0600000000000000" pitchFamily="50" charset="-128"/>
              </a:rPr>
              <a:t>回購入が条件の「定期購入」に</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なっていた。合計</a:t>
            </a:r>
            <a:r>
              <a:rPr lang="en-US" altLang="ja-JP" sz="2000" dirty="0">
                <a:solidFill>
                  <a:srgbClr val="FF0000"/>
                </a:solidFill>
                <a:latin typeface="HG丸ｺﾞｼｯｸM-PRO" panose="020F0600000000000000" pitchFamily="50" charset="-128"/>
                <a:ea typeface="HG丸ｺﾞｼｯｸM-PRO" panose="020F0600000000000000" pitchFamily="50" charset="-128"/>
              </a:rPr>
              <a:t>12500</a:t>
            </a:r>
            <a:r>
              <a:rPr lang="ja-JP" altLang="en-US" sz="2000" dirty="0">
                <a:solidFill>
                  <a:srgbClr val="FF0000"/>
                </a:solidFill>
                <a:latin typeface="HG丸ｺﾞｼｯｸM-PRO" panose="020F0600000000000000" pitchFamily="50" charset="-128"/>
                <a:ea typeface="HG丸ｺﾞｼｯｸM-PRO" panose="020F0600000000000000" pitchFamily="50" charset="-128"/>
              </a:rPr>
              <a:t>円分</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買わなければ解約できない。　　　　</a:t>
            </a: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・電話をしてもつながらない。</a:t>
            </a:r>
          </a:p>
          <a:p>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★解約できない </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11" name="正方形/長方形 10"/>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②通販トラブル事例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「お試し」のつもりが定期購入に</a:t>
            </a:r>
            <a:r>
              <a:rPr lang="en-US" altLang="ja-JP" sz="2800" dirty="0">
                <a:solidFill>
                  <a:prstClr val="black"/>
                </a:solidFill>
                <a:latin typeface="HGPｺﾞｼｯｸE" panose="020B0900000000000000" pitchFamily="50" charset="-128"/>
                <a:ea typeface="HGPｺﾞｼｯｸE" panose="020B0900000000000000" pitchFamily="50" charset="-128"/>
              </a:rPr>
              <a:t>?</a:t>
            </a:r>
          </a:p>
        </p:txBody>
      </p:sp>
      <p:sp>
        <p:nvSpPr>
          <p:cNvPr id="5" name="角丸四角形 4"/>
          <p:cNvSpPr/>
          <p:nvPr/>
        </p:nvSpPr>
        <p:spPr>
          <a:xfrm>
            <a:off x="635461" y="3294420"/>
            <a:ext cx="2315841" cy="1175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初回</a:t>
            </a:r>
            <a:r>
              <a:rPr lang="en-US" altLang="ja-JP" sz="1600" dirty="0">
                <a:solidFill>
                  <a:prstClr val="black"/>
                </a:solidFill>
              </a:rPr>
              <a:t>500</a:t>
            </a:r>
            <a:r>
              <a:rPr lang="ja-JP" altLang="en-US" sz="1600" dirty="0">
                <a:solidFill>
                  <a:prstClr val="black"/>
                </a:solidFill>
              </a:rPr>
              <a:t>円</a:t>
            </a:r>
          </a:p>
          <a:p>
            <a:pPr algn="ctr"/>
            <a:r>
              <a:rPr lang="en-US" altLang="ja-JP" sz="1600" dirty="0">
                <a:solidFill>
                  <a:prstClr val="black"/>
                </a:solidFill>
              </a:rPr>
              <a:t>2</a:t>
            </a:r>
            <a:r>
              <a:rPr lang="ja-JP" altLang="en-US" sz="1600" dirty="0">
                <a:solidFill>
                  <a:prstClr val="black"/>
                </a:solidFill>
              </a:rPr>
              <a:t>回～</a:t>
            </a:r>
            <a:r>
              <a:rPr lang="en-US" altLang="ja-JP" sz="1600" dirty="0">
                <a:solidFill>
                  <a:prstClr val="black"/>
                </a:solidFill>
              </a:rPr>
              <a:t>4000</a:t>
            </a:r>
            <a:r>
              <a:rPr lang="ja-JP" altLang="en-US" sz="1600" dirty="0">
                <a:solidFill>
                  <a:prstClr val="black"/>
                </a:solidFill>
              </a:rPr>
              <a:t>円</a:t>
            </a:r>
          </a:p>
          <a:p>
            <a:pPr algn="ctr"/>
            <a:r>
              <a:rPr lang="ja-JP" altLang="en-US" sz="1600" dirty="0">
                <a:solidFill>
                  <a:prstClr val="black"/>
                </a:solidFill>
              </a:rPr>
              <a:t>合計</a:t>
            </a:r>
            <a:r>
              <a:rPr lang="en-US" altLang="ja-JP" sz="1600" dirty="0">
                <a:solidFill>
                  <a:prstClr val="black"/>
                </a:solidFill>
              </a:rPr>
              <a:t>12500</a:t>
            </a:r>
            <a:r>
              <a:rPr lang="ja-JP" altLang="en-US" sz="1600" dirty="0">
                <a:solidFill>
                  <a:prstClr val="black"/>
                </a:solidFill>
              </a:rPr>
              <a:t>円</a:t>
            </a:r>
          </a:p>
        </p:txBody>
      </p:sp>
      <p:pic>
        <p:nvPicPr>
          <p:cNvPr id="3075" name="Picture 3" descr="F:\消費生活センター　消費者教育\イラストいろいろ\suppliment_pill_di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536" y="1957506"/>
            <a:ext cx="1098150" cy="1098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消費生活センター　消費者教育\イラストいろいろ\suppliment_pill_di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8557" y="118165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消費生活センター　消費者教育\イラストいろいろ\suppliment_pill_di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3893" y="1965414"/>
            <a:ext cx="1057185" cy="10571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p:cNvGrpSpPr/>
          <p:nvPr/>
        </p:nvGrpSpPr>
        <p:grpSpPr>
          <a:xfrm>
            <a:off x="635461" y="4746693"/>
            <a:ext cx="8176538" cy="1912302"/>
            <a:chOff x="755576" y="4121887"/>
            <a:chExt cx="7920880" cy="2350322"/>
          </a:xfrm>
        </p:grpSpPr>
        <p:sp>
          <p:nvSpPr>
            <p:cNvPr id="17" name="角丸四角形 16"/>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1078531" y="4365104"/>
              <a:ext cx="7381901" cy="1819503"/>
            </a:xfrm>
            <a:prstGeom prst="rect">
              <a:avLst/>
            </a:prstGeom>
            <a:noFill/>
          </p:spPr>
          <p:txBody>
            <a:bodyPr wrap="square" rtlCol="0">
              <a:spAutoFit/>
            </a:bodyPr>
            <a:lstStyle/>
            <a:p>
              <a:pPr>
                <a:lnSpc>
                  <a:spcPts val="3000"/>
                </a:lnSpc>
              </a:pPr>
              <a:r>
                <a:rPr lang="ja-JP" altLang="en-US" sz="2400" dirty="0">
                  <a:solidFill>
                    <a:prstClr val="black"/>
                  </a:solidFill>
                  <a:latin typeface="HGPｺﾞｼｯｸE" pitchFamily="50" charset="-128"/>
                  <a:ea typeface="HGPｺﾞｼｯｸE" pitchFamily="50" charset="-128"/>
                </a:rPr>
                <a:t>■通信販売として、注意すべきポイントを</a:t>
              </a:r>
            </a:p>
            <a:p>
              <a:pPr>
                <a:lnSpc>
                  <a:spcPts val="3000"/>
                </a:lnSpc>
              </a:pPr>
              <a:r>
                <a:rPr lang="ja-JP" altLang="en-US" sz="2400" dirty="0">
                  <a:solidFill>
                    <a:prstClr val="black"/>
                  </a:solidFill>
                  <a:latin typeface="HGPｺﾞｼｯｸE" pitchFamily="50" charset="-128"/>
                  <a:ea typeface="HGPｺﾞｼｯｸE" pitchFamily="50" charset="-128"/>
                </a:rPr>
                <a:t>　思い出しましょう。</a:t>
              </a:r>
            </a:p>
            <a:p>
              <a:pPr>
                <a:lnSpc>
                  <a:spcPts val="3000"/>
                </a:lnSpc>
              </a:pP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a:solidFill>
                    <a:prstClr val="black"/>
                  </a:solidFill>
                  <a:latin typeface="HGPｺﾞｼｯｸE" pitchFamily="50" charset="-128"/>
                  <a:ea typeface="HGPｺﾞｼｯｸE" pitchFamily="50" charset="-128"/>
                </a:rPr>
                <a:t>■トラブルになった時は、どうすれば良いでしょう。</a:t>
              </a:r>
              <a:endParaRPr lang="en-US" altLang="ja-JP" sz="2400" dirty="0">
                <a:solidFill>
                  <a:prstClr val="black"/>
                </a:solidFill>
                <a:latin typeface="HGPｺﾞｼｯｸE" pitchFamily="50" charset="-128"/>
                <a:ea typeface="HGPｺﾞｼｯｸE" pitchFamily="50" charset="-128"/>
              </a:endParaRPr>
            </a:p>
          </p:txBody>
        </p:sp>
      </p:grpSp>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26375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3525"/>
            <a:ext cx="9144000" cy="833188"/>
          </a:xfrm>
          <a:prstGeom prst="rect">
            <a:avLst/>
          </a:prstGeom>
          <a:solidFill>
            <a:srgbClr val="1F497D">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pPr>
            <a:r>
              <a:rPr kumimoji="0" lang="en-US" altLang="ja-JP" sz="3000" kern="0" dirty="0">
                <a:solidFill>
                  <a:srgbClr val="FF0000"/>
                </a:solidFill>
                <a:latin typeface="HGPｺﾞｼｯｸE" panose="020B0900000000000000" pitchFamily="50" charset="-128"/>
                <a:ea typeface="HGPｺﾞｼｯｸE" panose="020B0900000000000000" pitchFamily="50" charset="-128"/>
              </a:rPr>
              <a:t>【</a:t>
            </a:r>
            <a:r>
              <a:rPr kumimoji="0" lang="ja-JP" altLang="en-US" sz="3000" kern="0" dirty="0">
                <a:solidFill>
                  <a:srgbClr val="FF0000"/>
                </a:solidFill>
                <a:latin typeface="HGPｺﾞｼｯｸE" panose="020B0900000000000000" pitchFamily="50" charset="-128"/>
                <a:ea typeface="HGPｺﾞｼｯｸE" panose="020B0900000000000000" pitchFamily="50" charset="-128"/>
              </a:rPr>
              <a:t>重要②</a:t>
            </a:r>
            <a:r>
              <a:rPr kumimoji="0" lang="en-US" altLang="ja-JP" sz="3000" kern="0" dirty="0">
                <a:solidFill>
                  <a:srgbClr val="FF0000"/>
                </a:solidFill>
                <a:latin typeface="HGPｺﾞｼｯｸE" panose="020B0900000000000000" pitchFamily="50" charset="-128"/>
                <a:ea typeface="HGPｺﾞｼｯｸE" panose="020B0900000000000000" pitchFamily="50" charset="-128"/>
              </a:rPr>
              <a:t>】.</a:t>
            </a:r>
            <a:r>
              <a:rPr kumimoji="0" lang="ja-JP" altLang="en-US" sz="3000" kern="0" dirty="0">
                <a:solidFill>
                  <a:prstClr val="white"/>
                </a:solidFill>
                <a:latin typeface="HGPｺﾞｼｯｸE" panose="020B0900000000000000" pitchFamily="50" charset="-128"/>
                <a:ea typeface="HGPｺﾞｼｯｸE" panose="020B0900000000000000" pitchFamily="50" charset="-128"/>
              </a:rPr>
              <a:t> 「定期購入」ネット通販広告の注意ポイント</a:t>
            </a:r>
            <a:endParaRPr kumimoji="0" lang="en-US" altLang="ja-JP" sz="3000" kern="0" dirty="0">
              <a:solidFill>
                <a:prstClr val="white"/>
              </a:solidFill>
              <a:latin typeface="HGPｺﾞｼｯｸE" panose="020B0900000000000000" pitchFamily="50" charset="-128"/>
              <a:ea typeface="HGPｺﾞｼｯｸE" panose="020B09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926" y="985168"/>
            <a:ext cx="8200508" cy="539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972203" y="5552242"/>
            <a:ext cx="1984063" cy="1015663"/>
          </a:xfrm>
          <a:prstGeom prst="rect">
            <a:avLst/>
          </a:prstGeom>
          <a:noFill/>
        </p:spPr>
        <p:txBody>
          <a:bodyPr wrap="square" rtlCol="0">
            <a:spAutoFit/>
          </a:bodyPr>
          <a:lstStyle/>
          <a:p>
            <a:r>
              <a:rPr lang="en-US" altLang="ja-JP" sz="1400" dirty="0">
                <a:solidFill>
                  <a:prstClr val="black"/>
                </a:solidFill>
              </a:rPr>
              <a:t>2017.11.16</a:t>
            </a:r>
            <a:r>
              <a:rPr lang="ja-JP" altLang="en-US" sz="1400" dirty="0">
                <a:solidFill>
                  <a:prstClr val="black"/>
                </a:solidFill>
              </a:rPr>
              <a:t>　</a:t>
            </a:r>
            <a:endParaRPr lang="en-US" altLang="ja-JP" sz="1400" dirty="0">
              <a:solidFill>
                <a:prstClr val="black"/>
              </a:solidFill>
            </a:endParaRPr>
          </a:p>
          <a:p>
            <a:r>
              <a:rPr lang="ja-JP" altLang="en-US" sz="1400" dirty="0">
                <a:solidFill>
                  <a:prstClr val="black"/>
                </a:solidFill>
              </a:rPr>
              <a:t>国民生活センター </a:t>
            </a:r>
          </a:p>
          <a:p>
            <a:r>
              <a:rPr lang="ja-JP" altLang="en-US" sz="1400" dirty="0">
                <a:solidFill>
                  <a:prstClr val="black"/>
                </a:solidFill>
              </a:rPr>
              <a:t>報道発表　・</a:t>
            </a:r>
          </a:p>
          <a:p>
            <a:r>
              <a:rPr lang="ja-JP" altLang="en-US" sz="1400" dirty="0">
                <a:solidFill>
                  <a:prstClr val="black"/>
                </a:solidFill>
              </a:rPr>
              <a:t>くらしの豆知識　より</a:t>
            </a:r>
            <a:r>
              <a:rPr lang="ja-JP" altLang="en-US" dirty="0">
                <a:solidFill>
                  <a:prstClr val="black"/>
                </a:solidFill>
              </a:rPr>
              <a:t>　</a:t>
            </a:r>
          </a:p>
        </p:txBody>
      </p:sp>
      <p:grpSp>
        <p:nvGrpSpPr>
          <p:cNvPr id="5" name="グループ化 4"/>
          <p:cNvGrpSpPr/>
          <p:nvPr/>
        </p:nvGrpSpPr>
        <p:grpSpPr>
          <a:xfrm>
            <a:off x="395536" y="1268759"/>
            <a:ext cx="1296144" cy="504056"/>
            <a:chOff x="395536" y="1268760"/>
            <a:chExt cx="1296144" cy="504056"/>
          </a:xfrm>
        </p:grpSpPr>
        <p:sp>
          <p:nvSpPr>
            <p:cNvPr id="3" name="正方形/長方形 2"/>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95536" y="1311151"/>
              <a:ext cx="1296144" cy="461665"/>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①複数のスクロールが必要</a:t>
              </a:r>
            </a:p>
          </p:txBody>
        </p:sp>
      </p:grpSp>
      <p:grpSp>
        <p:nvGrpSpPr>
          <p:cNvPr id="8" name="グループ化 7"/>
          <p:cNvGrpSpPr/>
          <p:nvPr/>
        </p:nvGrpSpPr>
        <p:grpSpPr>
          <a:xfrm>
            <a:off x="359534" y="1962861"/>
            <a:ext cx="1332148" cy="833500"/>
            <a:chOff x="395536" y="1268760"/>
            <a:chExt cx="1296144" cy="504056"/>
          </a:xfrm>
        </p:grpSpPr>
        <p:sp>
          <p:nvSpPr>
            <p:cNvPr id="9" name="正方形/長方形 8"/>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395536" y="1311151"/>
              <a:ext cx="1296144" cy="390866"/>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②低価格強調</a:t>
              </a:r>
            </a:p>
            <a:p>
              <a:r>
                <a:rPr lang="ja-JP" altLang="en-US" sz="1200" dirty="0">
                  <a:solidFill>
                    <a:prstClr val="black"/>
                  </a:solidFill>
                  <a:latin typeface="HG丸ｺﾞｼｯｸM-PRO" pitchFamily="50" charset="-128"/>
                  <a:ea typeface="HG丸ｺﾞｼｯｸM-PRO" pitchFamily="50" charset="-128"/>
                </a:rPr>
                <a:t>「モニター」</a:t>
              </a:r>
            </a:p>
            <a:p>
              <a:r>
                <a:rPr lang="ja-JP" altLang="en-US" sz="1200" dirty="0">
                  <a:solidFill>
                    <a:prstClr val="black"/>
                  </a:solidFill>
                  <a:latin typeface="HG丸ｺﾞｼｯｸM-PRO" pitchFamily="50" charset="-128"/>
                  <a:ea typeface="HG丸ｺﾞｼｯｸM-PRO" pitchFamily="50" charset="-128"/>
                </a:rPr>
                <a:t>「お試し」</a:t>
              </a:r>
            </a:p>
          </p:txBody>
        </p:sp>
      </p:grpSp>
      <p:grpSp>
        <p:nvGrpSpPr>
          <p:cNvPr id="11" name="グループ化 10"/>
          <p:cNvGrpSpPr/>
          <p:nvPr/>
        </p:nvGrpSpPr>
        <p:grpSpPr>
          <a:xfrm>
            <a:off x="375579" y="2944205"/>
            <a:ext cx="1332148" cy="1492911"/>
            <a:chOff x="395536" y="1268760"/>
            <a:chExt cx="1296144" cy="504056"/>
          </a:xfrm>
        </p:grpSpPr>
        <p:sp>
          <p:nvSpPr>
            <p:cNvPr id="12" name="正方形/長方形 11"/>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395536" y="1268760"/>
              <a:ext cx="1296144" cy="467620"/>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③注文ボタンの下に契約内容</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注文ボタンを</a:t>
              </a:r>
            </a:p>
            <a:p>
              <a:r>
                <a:rPr lang="ja-JP" altLang="en-US" sz="1200" dirty="0">
                  <a:solidFill>
                    <a:prstClr val="black"/>
                  </a:solidFill>
                  <a:latin typeface="HG丸ｺﾞｼｯｸM-PRO" pitchFamily="50" charset="-128"/>
                  <a:ea typeface="HG丸ｺﾞｼｯｸM-PRO" pitchFamily="50" charset="-128"/>
                </a:rPr>
                <a:t>クリックすると、契約内容</a:t>
              </a:r>
            </a:p>
            <a:p>
              <a:r>
                <a:rPr lang="ja-JP" altLang="en-US" sz="1200" dirty="0">
                  <a:solidFill>
                    <a:prstClr val="black"/>
                  </a:solidFill>
                  <a:latin typeface="HG丸ｺﾞｼｯｸM-PRO" pitchFamily="50" charset="-128"/>
                  <a:ea typeface="HG丸ｺﾞｼｯｸM-PRO" pitchFamily="50" charset="-128"/>
                </a:rPr>
                <a:t>　　表示なし</a:t>
              </a:r>
            </a:p>
          </p:txBody>
        </p:sp>
      </p:grpSp>
      <p:grpSp>
        <p:nvGrpSpPr>
          <p:cNvPr id="14" name="グループ化 13"/>
          <p:cNvGrpSpPr/>
          <p:nvPr/>
        </p:nvGrpSpPr>
        <p:grpSpPr>
          <a:xfrm>
            <a:off x="338575" y="4653138"/>
            <a:ext cx="1332148" cy="1015665"/>
            <a:chOff x="395536" y="1268760"/>
            <a:chExt cx="1296144" cy="504056"/>
          </a:xfrm>
        </p:grpSpPr>
        <p:sp>
          <p:nvSpPr>
            <p:cNvPr id="15" name="正方形/長方形 14"/>
            <p:cNvSpPr/>
            <p:nvPr/>
          </p:nvSpPr>
          <p:spPr>
            <a:xfrm>
              <a:off x="395536" y="1268760"/>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95536" y="1268760"/>
              <a:ext cx="1296144" cy="504055"/>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④契約内容・</a:t>
              </a:r>
            </a:p>
            <a:p>
              <a:r>
                <a:rPr lang="ja-JP" altLang="en-US" sz="1200" dirty="0">
                  <a:solidFill>
                    <a:prstClr val="black"/>
                  </a:solidFill>
                  <a:latin typeface="HG丸ｺﾞｼｯｸM-PRO" pitchFamily="50" charset="-128"/>
                  <a:ea typeface="HG丸ｺﾞｼｯｸM-PRO" pitchFamily="50" charset="-128"/>
                </a:rPr>
                <a:t>　返品特約は、</a:t>
              </a:r>
            </a:p>
            <a:p>
              <a:r>
                <a:rPr lang="ja-JP" altLang="en-US" sz="1200" dirty="0">
                  <a:solidFill>
                    <a:prstClr val="black"/>
                  </a:solidFill>
                  <a:latin typeface="HG丸ｺﾞｼｯｸM-PRO" pitchFamily="50" charset="-128"/>
                  <a:ea typeface="HG丸ｺﾞｼｯｸM-PRO" pitchFamily="50" charset="-128"/>
                </a:rPr>
                <a:t>　下の方に記載</a:t>
              </a:r>
            </a:p>
            <a:p>
              <a:r>
                <a:rPr lang="ja-JP" altLang="en-US" sz="1200" dirty="0">
                  <a:solidFill>
                    <a:prstClr val="black"/>
                  </a:solidFill>
                  <a:latin typeface="HG丸ｺﾞｼｯｸM-PRO" pitchFamily="50" charset="-128"/>
                  <a:ea typeface="HG丸ｺﾞｼｯｸM-PRO" pitchFamily="50" charset="-128"/>
                </a:rPr>
                <a:t>価格等に比べ、文字が小さい</a:t>
              </a:r>
            </a:p>
          </p:txBody>
        </p:sp>
      </p:grpSp>
      <p:grpSp>
        <p:nvGrpSpPr>
          <p:cNvPr id="17" name="グループ化 16"/>
          <p:cNvGrpSpPr/>
          <p:nvPr/>
        </p:nvGrpSpPr>
        <p:grpSpPr>
          <a:xfrm>
            <a:off x="4716016" y="5517238"/>
            <a:ext cx="1428159" cy="474460"/>
            <a:chOff x="-2205136" y="4777736"/>
            <a:chExt cx="1296144" cy="526342"/>
          </a:xfrm>
        </p:grpSpPr>
        <p:sp>
          <p:nvSpPr>
            <p:cNvPr id="18" name="正方形/長方形 17"/>
            <p:cNvSpPr/>
            <p:nvPr/>
          </p:nvSpPr>
          <p:spPr>
            <a:xfrm>
              <a:off x="-2205136" y="480002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2205136" y="4777736"/>
              <a:ext cx="1296144" cy="512148"/>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⑤初めから</a:t>
              </a:r>
            </a:p>
            <a:p>
              <a:r>
                <a:rPr lang="ja-JP" altLang="en-US" sz="1200" dirty="0">
                  <a:solidFill>
                    <a:prstClr val="black"/>
                  </a:solidFill>
                  <a:latin typeface="HG丸ｺﾞｼｯｸM-PRO" pitchFamily="50" charset="-128"/>
                  <a:ea typeface="HG丸ｺﾞｼｯｸM-PRO" pitchFamily="50" charset="-128"/>
                </a:rPr>
                <a:t>　チェック入り</a:t>
              </a:r>
            </a:p>
          </p:txBody>
        </p:sp>
      </p:grpSp>
      <p:grpSp>
        <p:nvGrpSpPr>
          <p:cNvPr id="21" name="グループ化 20"/>
          <p:cNvGrpSpPr/>
          <p:nvPr/>
        </p:nvGrpSpPr>
        <p:grpSpPr>
          <a:xfrm>
            <a:off x="7020274" y="1196750"/>
            <a:ext cx="1354281" cy="1200332"/>
            <a:chOff x="395536" y="1250892"/>
            <a:chExt cx="1317679" cy="529634"/>
          </a:xfrm>
        </p:grpSpPr>
        <p:sp>
          <p:nvSpPr>
            <p:cNvPr id="22" name="正方形/長方形 21"/>
            <p:cNvSpPr/>
            <p:nvPr/>
          </p:nvSpPr>
          <p:spPr>
            <a:xfrm>
              <a:off x="395536" y="125089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417071" y="1250893"/>
              <a:ext cx="1296144" cy="529633"/>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⑥初回分のみの　</a:t>
              </a:r>
            </a:p>
            <a:p>
              <a:r>
                <a:rPr lang="ja-JP" altLang="en-US" sz="1200" dirty="0">
                  <a:solidFill>
                    <a:prstClr val="black"/>
                  </a:solidFill>
                  <a:latin typeface="HG丸ｺﾞｼｯｸM-PRO" pitchFamily="50" charset="-128"/>
                  <a:ea typeface="HG丸ｺﾞｼｯｸM-PRO" pitchFamily="50" charset="-128"/>
                </a:rPr>
                <a:t>　数量と価格</a:t>
              </a:r>
            </a:p>
            <a:p>
              <a:r>
                <a:rPr lang="ja-JP" altLang="en-US" sz="1200" dirty="0">
                  <a:solidFill>
                    <a:prstClr val="black"/>
                  </a:solidFill>
                  <a:latin typeface="HG丸ｺﾞｼｯｸM-PRO" pitchFamily="50" charset="-128"/>
                  <a:ea typeface="HG丸ｺﾞｼｯｸM-PRO" pitchFamily="50" charset="-128"/>
                </a:rPr>
                <a:t>・購入合計の</a:t>
              </a:r>
            </a:p>
            <a:p>
              <a:r>
                <a:rPr lang="ja-JP" altLang="en-US" sz="1200" dirty="0">
                  <a:solidFill>
                    <a:prstClr val="black"/>
                  </a:solidFill>
                  <a:latin typeface="HG丸ｺﾞｼｯｸM-PRO" pitchFamily="50" charset="-128"/>
                  <a:ea typeface="HG丸ｺﾞｼｯｸM-PRO" pitchFamily="50" charset="-128"/>
                </a:rPr>
                <a:t>　期間・金額が</a:t>
              </a:r>
            </a:p>
            <a:p>
              <a:r>
                <a:rPr lang="ja-JP" altLang="en-US" sz="1200" dirty="0">
                  <a:solidFill>
                    <a:prstClr val="black"/>
                  </a:solidFill>
                  <a:latin typeface="HG丸ｺﾞｼｯｸM-PRO" pitchFamily="50" charset="-128"/>
                  <a:ea typeface="HG丸ｺﾞｼｯｸM-PRO" pitchFamily="50" charset="-128"/>
                </a:rPr>
                <a:t>　小さく</a:t>
              </a:r>
            </a:p>
            <a:p>
              <a:r>
                <a:rPr lang="ja-JP" altLang="en-US" sz="1200" dirty="0">
                  <a:solidFill>
                    <a:prstClr val="black"/>
                  </a:solidFill>
                  <a:latin typeface="HG丸ｺﾞｼｯｸM-PRO" pitchFamily="50" charset="-128"/>
                  <a:ea typeface="HG丸ｺﾞｼｯｸM-PRO" pitchFamily="50" charset="-128"/>
                </a:rPr>
                <a:t>　わかりにくい</a:t>
              </a:r>
            </a:p>
          </p:txBody>
        </p:sp>
      </p:grpSp>
      <p:grpSp>
        <p:nvGrpSpPr>
          <p:cNvPr id="24" name="グループ化 23"/>
          <p:cNvGrpSpPr/>
          <p:nvPr/>
        </p:nvGrpSpPr>
        <p:grpSpPr>
          <a:xfrm>
            <a:off x="6972203" y="2720802"/>
            <a:ext cx="1632247" cy="1228438"/>
            <a:chOff x="395536" y="1250892"/>
            <a:chExt cx="1448009" cy="504056"/>
          </a:xfrm>
        </p:grpSpPr>
        <p:sp>
          <p:nvSpPr>
            <p:cNvPr id="25" name="正方形/長方形 24"/>
            <p:cNvSpPr/>
            <p:nvPr/>
          </p:nvSpPr>
          <p:spPr>
            <a:xfrm>
              <a:off x="395536" y="1250892"/>
              <a:ext cx="122413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17071" y="1250893"/>
              <a:ext cx="1426474" cy="492522"/>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⑦契約内容・</a:t>
              </a:r>
            </a:p>
            <a:p>
              <a:r>
                <a:rPr lang="ja-JP" altLang="en-US" sz="1200" dirty="0">
                  <a:solidFill>
                    <a:prstClr val="black"/>
                  </a:solidFill>
                  <a:latin typeface="HG丸ｺﾞｼｯｸM-PRO" pitchFamily="50" charset="-128"/>
                  <a:ea typeface="HG丸ｺﾞｼｯｸM-PRO" pitchFamily="50" charset="-128"/>
                </a:rPr>
                <a:t>　返品特約が</a:t>
              </a:r>
            </a:p>
            <a:p>
              <a:r>
                <a:rPr lang="ja-JP" altLang="en-US" sz="1200" dirty="0">
                  <a:solidFill>
                    <a:prstClr val="black"/>
                  </a:solidFill>
                  <a:latin typeface="HG丸ｺﾞｼｯｸM-PRO" pitchFamily="50" charset="-128"/>
                  <a:ea typeface="HG丸ｺﾞｼｯｸM-PRO" pitchFamily="50" charset="-128"/>
                </a:rPr>
                <a:t>　申込みボタン</a:t>
              </a:r>
            </a:p>
            <a:p>
              <a:r>
                <a:rPr lang="ja-JP" altLang="en-US" sz="1200" dirty="0">
                  <a:solidFill>
                    <a:prstClr val="black"/>
                  </a:solidFill>
                  <a:latin typeface="HG丸ｺﾞｼｯｸM-PRO" pitchFamily="50" charset="-128"/>
                  <a:ea typeface="HG丸ｺﾞｼｯｸM-PRO" pitchFamily="50" charset="-128"/>
                </a:rPr>
                <a:t>　の下や</a:t>
              </a:r>
            </a:p>
            <a:p>
              <a:r>
                <a:rPr lang="ja-JP" altLang="en-US" sz="1200" dirty="0">
                  <a:solidFill>
                    <a:prstClr val="black"/>
                  </a:solidFill>
                  <a:latin typeface="HG丸ｺﾞｼｯｸM-PRO" pitchFamily="50" charset="-128"/>
                  <a:ea typeface="HG丸ｺﾞｼｯｸM-PRO" pitchFamily="50" charset="-128"/>
                </a:rPr>
                <a:t>　リンク先に</a:t>
              </a:r>
            </a:p>
            <a:p>
              <a:r>
                <a:rPr lang="ja-JP" altLang="en-US" sz="1200" dirty="0">
                  <a:solidFill>
                    <a:prstClr val="black"/>
                  </a:solidFill>
                  <a:latin typeface="HG丸ｺﾞｼｯｸM-PRO" pitchFamily="50" charset="-128"/>
                  <a:ea typeface="HG丸ｺﾞｼｯｸM-PRO" pitchFamily="50" charset="-128"/>
                </a:rPr>
                <a:t>　ある</a:t>
              </a:r>
            </a:p>
          </p:txBody>
        </p:sp>
      </p:grpSp>
      <p:sp>
        <p:nvSpPr>
          <p:cNvPr id="29" name="テキスト ボックス 28"/>
          <p:cNvSpPr txBox="1"/>
          <p:nvPr/>
        </p:nvSpPr>
        <p:spPr>
          <a:xfrm>
            <a:off x="6972201" y="4113948"/>
            <a:ext cx="1584176" cy="646331"/>
          </a:xfrm>
          <a:prstGeom prst="rect">
            <a:avLst/>
          </a:prstGeom>
          <a:noFill/>
          <a:ln>
            <a:solidFill>
              <a:srgbClr val="FF0000"/>
            </a:solidFill>
          </a:ln>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⑧注文受付終了まで</a:t>
            </a:r>
          </a:p>
          <a:p>
            <a:r>
              <a:rPr lang="ja-JP" altLang="en-US" sz="1200" dirty="0">
                <a:solidFill>
                  <a:prstClr val="black"/>
                </a:solidFill>
                <a:latin typeface="HG丸ｺﾞｼｯｸM-PRO" pitchFamily="50" charset="-128"/>
                <a:ea typeface="HG丸ｺﾞｼｯｸM-PRO" pitchFamily="50" charset="-128"/>
              </a:rPr>
              <a:t>　のカウントダウン</a:t>
            </a:r>
          </a:p>
          <a:p>
            <a:r>
              <a:rPr lang="ja-JP" altLang="en-US" sz="1200" dirty="0">
                <a:solidFill>
                  <a:prstClr val="black"/>
                </a:solidFill>
                <a:latin typeface="HG丸ｺﾞｼｯｸM-PRO" pitchFamily="50" charset="-128"/>
                <a:ea typeface="HG丸ｺﾞｼｯｸM-PRO" pitchFamily="50" charset="-128"/>
              </a:rPr>
              <a:t>　表示がある</a:t>
            </a:r>
          </a:p>
        </p:txBody>
      </p:sp>
      <p:sp>
        <p:nvSpPr>
          <p:cNvPr id="30" name="フッター プレースホルダー 29"/>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355069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39409" y="1413967"/>
            <a:ext cx="8481063" cy="2303065"/>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9" name="角丸四角形 8"/>
          <p:cNvSpPr/>
          <p:nvPr/>
        </p:nvSpPr>
        <p:spPr>
          <a:xfrm>
            <a:off x="339409" y="4345068"/>
            <a:ext cx="8481063" cy="2368462"/>
          </a:xfrm>
          <a:prstGeom prst="roundRect">
            <a:avLst/>
          </a:prstGeom>
          <a:solidFill>
            <a:schemeClr val="accent1">
              <a:lumMod val="20000"/>
              <a:lumOff val="80000"/>
            </a:schemeClr>
          </a:solidFill>
          <a:ln w="57150"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33" name="正方形/長方形 32"/>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②通販トラブル事例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「お試し」のつもりが定期購入に</a:t>
            </a:r>
            <a:r>
              <a:rPr lang="en-US" altLang="ja-JP" sz="2800" dirty="0">
                <a:solidFill>
                  <a:prstClr val="black"/>
                </a:solidFill>
                <a:latin typeface="HGPｺﾞｼｯｸE" panose="020B0900000000000000" pitchFamily="50" charset="-128"/>
                <a:ea typeface="HGPｺﾞｼｯｸE" panose="020B0900000000000000" pitchFamily="50" charset="-128"/>
              </a:rPr>
              <a:t>?</a:t>
            </a:r>
          </a:p>
        </p:txBody>
      </p:sp>
      <p:sp>
        <p:nvSpPr>
          <p:cNvPr id="34" name="角丸四角形 33"/>
          <p:cNvSpPr/>
          <p:nvPr/>
        </p:nvSpPr>
        <p:spPr>
          <a:xfrm>
            <a:off x="339409" y="1125690"/>
            <a:ext cx="4108184" cy="647126"/>
          </a:xfrm>
          <a:prstGeom prst="roundRect">
            <a:avLst>
              <a:gd name="adj" fmla="val 50000"/>
            </a:avLst>
          </a:prstGeom>
          <a:solidFill>
            <a:schemeClr val="accent6">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600" kern="0" dirty="0">
                <a:solidFill>
                  <a:srgbClr val="EEECE1"/>
                </a:solidFill>
                <a:latin typeface="HGPｺﾞｼｯｸE" pitchFamily="50" charset="-128"/>
                <a:ea typeface="HGPｺﾞｼｯｸE" pitchFamily="50" charset="-128"/>
              </a:rPr>
              <a:t>注意点</a:t>
            </a:r>
          </a:p>
        </p:txBody>
      </p:sp>
      <p:sp>
        <p:nvSpPr>
          <p:cNvPr id="37" name="角丸四角形 36"/>
          <p:cNvSpPr/>
          <p:nvPr/>
        </p:nvSpPr>
        <p:spPr>
          <a:xfrm>
            <a:off x="418534" y="3933056"/>
            <a:ext cx="4029059" cy="635795"/>
          </a:xfrm>
          <a:prstGeom prst="roundRect">
            <a:avLst>
              <a:gd name="adj" fmla="val 50000"/>
            </a:avLst>
          </a:prstGeom>
          <a:solidFill>
            <a:schemeClr val="tx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2800" kern="0" dirty="0">
                <a:solidFill>
                  <a:prstClr val="white"/>
                </a:solidFill>
                <a:latin typeface="HGPｺﾞｼｯｸE" pitchFamily="50" charset="-128"/>
                <a:ea typeface="HGPｺﾞｼｯｸE" pitchFamily="50" charset="-128"/>
              </a:rPr>
              <a:t>トラブルになったら</a:t>
            </a:r>
            <a:endParaRPr kumimoji="0" lang="en-US" altLang="ja-JP" sz="2800" kern="0" dirty="0">
              <a:solidFill>
                <a:prstClr val="white"/>
              </a:solidFill>
              <a:latin typeface="HGPｺﾞｼｯｸE" pitchFamily="50" charset="-128"/>
              <a:ea typeface="HGPｺﾞｼｯｸE" pitchFamily="50" charset="-128"/>
            </a:endParaRPr>
          </a:p>
        </p:txBody>
      </p:sp>
      <p:pic>
        <p:nvPicPr>
          <p:cNvPr id="2050" name="Picture 2" descr="G:\KINGSTON\くらしの一日講座\イラストいろいろ\相談窓口.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0505" y="5482230"/>
            <a:ext cx="1257108" cy="12068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ext uri="{D42A27DB-BD31-4B8C-83A1-F6EECF244321}">
                <p14:modId xmlns:p14="http://schemas.microsoft.com/office/powerpoint/2010/main" val="499626090"/>
              </p:ext>
            </p:extLst>
          </p:nvPr>
        </p:nvGraphicFramePr>
        <p:xfrm>
          <a:off x="600341" y="1916832"/>
          <a:ext cx="6698609" cy="1567478"/>
        </p:xfrm>
        <a:graphic>
          <a:graphicData uri="http://schemas.openxmlformats.org/drawingml/2006/table">
            <a:tbl>
              <a:tblPr firstRow="1" bandRow="1">
                <a:tableStyleId>{69CF1AB2-1976-4502-BF36-3FF5EA218861}</a:tableStyleId>
              </a:tblPr>
              <a:tblGrid>
                <a:gridCol w="2018089">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387695">
                <a:tc rowSpan="2">
                  <a:txBody>
                    <a:bodyPr/>
                    <a:lstStyle/>
                    <a:p>
                      <a:r>
                        <a:rPr kumimoji="1" lang="ja-JP" altLang="en-US" b="0" dirty="0">
                          <a:latin typeface="HG丸ｺﾞｼｯｸM-PRO" pitchFamily="50" charset="-128"/>
                          <a:ea typeface="HG丸ｺﾞｼｯｸM-PRO" pitchFamily="50" charset="-128"/>
                        </a:rPr>
                        <a:t>①ホームページ</a:t>
                      </a:r>
                    </a:p>
                  </a:txBody>
                  <a:tcPr anchor="ctr"/>
                </a:tc>
                <a:tc>
                  <a:txBody>
                    <a:bodyPr/>
                    <a:lstStyle/>
                    <a:p>
                      <a:r>
                        <a:rPr kumimoji="1" lang="ja-JP" altLang="en-US" b="0" dirty="0">
                          <a:solidFill>
                            <a:srgbClr val="FF0000"/>
                          </a:solidFill>
                          <a:latin typeface="HG丸ｺﾞｼｯｸM-PRO" pitchFamily="50" charset="-128"/>
                          <a:ea typeface="HG丸ｺﾞｼｯｸM-PRO" pitchFamily="50" charset="-128"/>
                        </a:rPr>
                        <a:t>契約内容が認識しづらい</a:t>
                      </a:r>
                    </a:p>
                  </a:txBody>
                  <a:tcPr anchor="ctr"/>
                </a:tc>
                <a:extLst>
                  <a:ext uri="{0D108BD9-81ED-4DB2-BD59-A6C34878D82A}">
                    <a16:rowId xmlns:a16="http://schemas.microsoft.com/office/drawing/2014/main" val="10000"/>
                  </a:ext>
                </a:extLst>
              </a:tr>
              <a:tr h="404393">
                <a:tc vMerge="1">
                  <a:txBody>
                    <a:bodyPr/>
                    <a:lstStyle/>
                    <a:p>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solidFill>
                            <a:srgbClr val="FF0000"/>
                          </a:solidFill>
                          <a:latin typeface="HG丸ｺﾞｼｯｸM-PRO" pitchFamily="50" charset="-128"/>
                          <a:ea typeface="HG丸ｺﾞｼｯｸM-PRO" pitchFamily="50" charset="-128"/>
                        </a:rPr>
                        <a:t>期間中は解約できないことがわかりにくい</a:t>
                      </a:r>
                    </a:p>
                  </a:txBody>
                  <a:tcPr anchor="ctr"/>
                </a:tc>
                <a:extLst>
                  <a:ext uri="{0D108BD9-81ED-4DB2-BD59-A6C34878D82A}">
                    <a16:rowId xmlns:a16="http://schemas.microsoft.com/office/drawing/2014/main" val="10001"/>
                  </a:ext>
                </a:extLst>
              </a:tr>
              <a:tr h="387695">
                <a:tc>
                  <a:txBody>
                    <a:bodyPr/>
                    <a:lstStyle/>
                    <a:p>
                      <a:r>
                        <a:rPr kumimoji="1" lang="ja-JP" altLang="en-US" dirty="0">
                          <a:latin typeface="HG丸ｺﾞｼｯｸM-PRO" pitchFamily="50" charset="-128"/>
                          <a:ea typeface="HG丸ｺﾞｼｯｸM-PRO" pitchFamily="50" charset="-128"/>
                        </a:rPr>
                        <a:t>②価格</a:t>
                      </a:r>
                    </a:p>
                  </a:txBody>
                  <a:tcPr anchor="ctr"/>
                </a:tc>
                <a:tc>
                  <a:txBody>
                    <a:bodyPr/>
                    <a:lstStyle/>
                    <a:p>
                      <a:r>
                        <a:rPr kumimoji="1" lang="ja-JP" altLang="en-US" dirty="0">
                          <a:solidFill>
                            <a:srgbClr val="FF0000"/>
                          </a:solidFill>
                          <a:latin typeface="HG丸ｺﾞｼｯｸM-PRO" pitchFamily="50" charset="-128"/>
                          <a:ea typeface="HG丸ｺﾞｼｯｸM-PRO" pitchFamily="50" charset="-128"/>
                        </a:rPr>
                        <a:t>想定以上の代金支払い</a:t>
                      </a:r>
                    </a:p>
                  </a:txBody>
                  <a:tcPr anchor="ctr"/>
                </a:tc>
                <a:extLst>
                  <a:ext uri="{0D108BD9-81ED-4DB2-BD59-A6C34878D82A}">
                    <a16:rowId xmlns:a16="http://schemas.microsoft.com/office/drawing/2014/main" val="10002"/>
                  </a:ext>
                </a:extLst>
              </a:tr>
              <a:tr h="387695">
                <a:tc>
                  <a:txBody>
                    <a:bodyPr/>
                    <a:lstStyle/>
                    <a:p>
                      <a:r>
                        <a:rPr kumimoji="1" lang="ja-JP" altLang="en-US" dirty="0">
                          <a:latin typeface="HG丸ｺﾞｼｯｸM-PRO" pitchFamily="50" charset="-128"/>
                          <a:ea typeface="HG丸ｺﾞｼｯｸM-PRO" pitchFamily="50" charset="-128"/>
                        </a:rPr>
                        <a:t>③解約　申し出</a:t>
                      </a:r>
                    </a:p>
                  </a:txBody>
                  <a:tcPr anchor="ctr"/>
                </a:tc>
                <a:tc>
                  <a:txBody>
                    <a:bodyPr/>
                    <a:lstStyle/>
                    <a:p>
                      <a:r>
                        <a:rPr kumimoji="1" lang="ja-JP" altLang="en-US" dirty="0">
                          <a:solidFill>
                            <a:srgbClr val="FF0000"/>
                          </a:solidFill>
                          <a:latin typeface="HG丸ｺﾞｼｯｸM-PRO" pitchFamily="50" charset="-128"/>
                          <a:ea typeface="HG丸ｺﾞｼｯｸM-PRO" pitchFamily="50" charset="-128"/>
                        </a:rPr>
                        <a:t>連絡が取れない・手続きが複雑</a:t>
                      </a:r>
                    </a:p>
                  </a:txBody>
                  <a:tcPr anchor="ctr"/>
                </a:tc>
                <a:extLst>
                  <a:ext uri="{0D108BD9-81ED-4DB2-BD59-A6C34878D82A}">
                    <a16:rowId xmlns:a16="http://schemas.microsoft.com/office/drawing/2014/main" val="10003"/>
                  </a:ext>
                </a:extLst>
              </a:tr>
            </a:tbl>
          </a:graphicData>
        </a:graphic>
      </p:graphicFrame>
      <p:pic>
        <p:nvPicPr>
          <p:cNvPr id="3074" name="Picture 2" descr="F:\消費生活センター　消費者教育\イラストいろいろ\businesswoman1_nayami.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2571" y="1612035"/>
            <a:ext cx="1001266" cy="10012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消費生活センター　消費者教育\イラストいろいろ\pose_necchuu_computer_ma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80312" y="2613301"/>
            <a:ext cx="1205877" cy="12058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extLst>
              <p:ext uri="{D42A27DB-BD31-4B8C-83A1-F6EECF244321}">
                <p14:modId xmlns:p14="http://schemas.microsoft.com/office/powerpoint/2010/main" val="1784043021"/>
              </p:ext>
            </p:extLst>
          </p:nvPr>
        </p:nvGraphicFramePr>
        <p:xfrm>
          <a:off x="504264" y="4689391"/>
          <a:ext cx="6624736" cy="1889197"/>
        </p:xfrm>
        <a:graphic>
          <a:graphicData uri="http://schemas.openxmlformats.org/drawingml/2006/table">
            <a:tbl>
              <a:tblPr firstRow="1" bandRow="1">
                <a:tableStyleId>{16D9F66E-5EB9-4882-86FB-DCBF35E3C3E4}</a:tableStyleId>
              </a:tblPr>
              <a:tblGrid>
                <a:gridCol w="2051512">
                  <a:extLst>
                    <a:ext uri="{9D8B030D-6E8A-4147-A177-3AD203B41FA5}">
                      <a16:colId xmlns:a16="http://schemas.microsoft.com/office/drawing/2014/main" val="20000"/>
                    </a:ext>
                  </a:extLst>
                </a:gridCol>
                <a:gridCol w="4573224">
                  <a:extLst>
                    <a:ext uri="{9D8B030D-6E8A-4147-A177-3AD203B41FA5}">
                      <a16:colId xmlns:a16="http://schemas.microsoft.com/office/drawing/2014/main" val="20001"/>
                    </a:ext>
                  </a:extLst>
                </a:gridCol>
              </a:tblGrid>
              <a:tr h="339138">
                <a:tc>
                  <a:txBody>
                    <a:bodyPr/>
                    <a:lstStyle/>
                    <a:p>
                      <a:r>
                        <a:rPr kumimoji="1" lang="ja-JP" altLang="en-US" b="0" dirty="0">
                          <a:latin typeface="HG丸ｺﾞｼｯｸM-PRO" pitchFamily="50" charset="-128"/>
                          <a:ea typeface="HG丸ｺﾞｼｯｸM-PRO" pitchFamily="50" charset="-128"/>
                        </a:rPr>
                        <a:t>①契約内容</a:t>
                      </a:r>
                    </a:p>
                  </a:txBody>
                  <a:tcPr anchor="ctr"/>
                </a:tc>
                <a:tc>
                  <a:txBody>
                    <a:bodyPr/>
                    <a:lstStyle/>
                    <a:p>
                      <a:r>
                        <a:rPr kumimoji="1" lang="ja-JP" altLang="en-US" b="0" dirty="0">
                          <a:latin typeface="HG丸ｺﾞｼｯｸM-PRO" pitchFamily="50" charset="-128"/>
                          <a:ea typeface="HG丸ｺﾞｼｯｸM-PRO" pitchFamily="50" charset="-128"/>
                        </a:rPr>
                        <a:t>「定期購入」等内容の確認</a:t>
                      </a:r>
                    </a:p>
                  </a:txBody>
                  <a:tcPr anchor="ctr"/>
                </a:tc>
                <a:extLst>
                  <a:ext uri="{0D108BD9-81ED-4DB2-BD59-A6C34878D82A}">
                    <a16:rowId xmlns:a16="http://schemas.microsoft.com/office/drawing/2014/main" val="10000"/>
                  </a:ext>
                </a:extLst>
              </a:tr>
              <a:tr h="695516">
                <a:tc>
                  <a:txBody>
                    <a:bodyPr/>
                    <a:lstStyle/>
                    <a:p>
                      <a:r>
                        <a:rPr kumimoji="1" lang="ja-JP" altLang="en-US" dirty="0">
                          <a:latin typeface="HG丸ｺﾞｼｯｸM-PRO" pitchFamily="50" charset="-128"/>
                          <a:ea typeface="HG丸ｺﾞｼｯｸM-PRO" pitchFamily="50" charset="-128"/>
                        </a:rPr>
                        <a:t>②解約条件</a:t>
                      </a:r>
                    </a:p>
                  </a:txBody>
                  <a:tcPr anchor="ctr"/>
                </a:tc>
                <a:tc>
                  <a:txBody>
                    <a:bodyPr/>
                    <a:lstStyle/>
                    <a:p>
                      <a:r>
                        <a:rPr kumimoji="1" lang="ja-JP" altLang="en-US" sz="1600" dirty="0">
                          <a:latin typeface="HG丸ｺﾞｼｯｸM-PRO" pitchFamily="50" charset="-128"/>
                          <a:ea typeface="HG丸ｺﾞｼｯｸM-PRO" pitchFamily="50" charset="-128"/>
                        </a:rPr>
                        <a:t>クーリング・オフ制度はない</a:t>
                      </a:r>
                    </a:p>
                    <a:p>
                      <a:r>
                        <a:rPr kumimoji="1" lang="ja-JP" altLang="en-US" sz="1600" dirty="0">
                          <a:latin typeface="HG丸ｺﾞｼｯｸM-PRO" pitchFamily="50" charset="-128"/>
                          <a:ea typeface="HG丸ｺﾞｼｯｸM-PRO" pitchFamily="50" charset="-128"/>
                        </a:rPr>
                        <a:t>解約・返品の確認</a:t>
                      </a:r>
                    </a:p>
                  </a:txBody>
                  <a:tcPr anchor="ctr"/>
                </a:tc>
                <a:extLst>
                  <a:ext uri="{0D108BD9-81ED-4DB2-BD59-A6C34878D82A}">
                    <a16:rowId xmlns:a16="http://schemas.microsoft.com/office/drawing/2014/main" val="10001"/>
                  </a:ext>
                </a:extLst>
              </a:tr>
              <a:tr h="462161">
                <a:tc>
                  <a:txBody>
                    <a:bodyPr/>
                    <a:lstStyle/>
                    <a:p>
                      <a:r>
                        <a:rPr kumimoji="1" lang="ja-JP" altLang="en-US" dirty="0">
                          <a:latin typeface="HG丸ｺﾞｼｯｸM-PRO" pitchFamily="50" charset="-128"/>
                          <a:ea typeface="HG丸ｺﾞｼｯｸM-PRO" pitchFamily="50" charset="-128"/>
                        </a:rPr>
                        <a:t>③事業者</a:t>
                      </a:r>
                    </a:p>
                  </a:txBody>
                  <a:tcPr anchor="ctr"/>
                </a:tc>
                <a:tc>
                  <a:txBody>
                    <a:bodyPr/>
                    <a:lstStyle/>
                    <a:p>
                      <a:r>
                        <a:rPr kumimoji="1" lang="ja-JP" altLang="en-US" dirty="0">
                          <a:latin typeface="HG丸ｺﾞｼｯｸM-PRO" pitchFamily="50" charset="-128"/>
                          <a:ea typeface="HG丸ｺﾞｼｯｸM-PRO" pitchFamily="50" charset="-128"/>
                        </a:rPr>
                        <a:t>連絡先・申し出の記録</a:t>
                      </a:r>
                    </a:p>
                  </a:txBody>
                  <a:tcPr anchor="ctr"/>
                </a:tc>
                <a:extLst>
                  <a:ext uri="{0D108BD9-81ED-4DB2-BD59-A6C34878D82A}">
                    <a16:rowId xmlns:a16="http://schemas.microsoft.com/office/drawing/2014/main" val="10002"/>
                  </a:ext>
                </a:extLst>
              </a:tr>
              <a:tr h="339138">
                <a:tc>
                  <a:txBody>
                    <a:bodyPr/>
                    <a:lstStyle/>
                    <a:p>
                      <a:r>
                        <a:rPr kumimoji="1" lang="ja-JP" altLang="en-US" dirty="0">
                          <a:latin typeface="HG丸ｺﾞｼｯｸM-PRO" pitchFamily="50" charset="-128"/>
                          <a:ea typeface="HG丸ｺﾞｼｯｸM-PRO" pitchFamily="50" charset="-128"/>
                        </a:rPr>
                        <a:t>④トラブル</a:t>
                      </a:r>
                    </a:p>
                  </a:txBody>
                  <a:tcPr anchor="ctr"/>
                </a:tc>
                <a:tc>
                  <a:txBody>
                    <a:bodyPr/>
                    <a:lstStyle/>
                    <a:p>
                      <a:r>
                        <a:rPr kumimoji="1" lang="ja-JP" altLang="en-US" dirty="0">
                          <a:latin typeface="HG丸ｺﾞｼｯｸM-PRO" pitchFamily="50" charset="-128"/>
                          <a:ea typeface="HG丸ｺﾞｼｯｸM-PRO" pitchFamily="50" charset="-128"/>
                        </a:rPr>
                        <a:t>相談</a:t>
                      </a:r>
                    </a:p>
                  </a:txBody>
                  <a:tcPr anchor="ctr"/>
                </a:tc>
                <a:extLst>
                  <a:ext uri="{0D108BD9-81ED-4DB2-BD59-A6C34878D82A}">
                    <a16:rowId xmlns:a16="http://schemas.microsoft.com/office/drawing/2014/main" val="10003"/>
                  </a:ext>
                </a:extLst>
              </a:tr>
            </a:tbl>
          </a:graphicData>
        </a:graphic>
      </p:graphicFrame>
      <p:pic>
        <p:nvPicPr>
          <p:cNvPr id="3076" name="Picture 4" descr="F:\消費生活センター　消費者教育\イラストいろいろ\keyboard_typin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0312" y="4597239"/>
            <a:ext cx="977814" cy="977814"/>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69150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09933" y="1159421"/>
            <a:ext cx="5882547" cy="28042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120785" y="1267343"/>
            <a:ext cx="5580112" cy="2677656"/>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■ネット通販</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◆「無料」と書かれたスマホの</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オンラインゲームをしていた。</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無料のつもりでアイテムを</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手に入れた</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高額な請求が発生</a:t>
            </a:r>
            <a:r>
              <a:rPr lang="en-US" altLang="ja-JP"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1600" dirty="0">
                <a:solidFill>
                  <a:srgbClr val="FF0000"/>
                </a:solidFill>
                <a:latin typeface="HG丸ｺﾞｼｯｸM-PRO" panose="020F0600000000000000" pitchFamily="50" charset="-128"/>
                <a:ea typeface="HG丸ｺﾞｼｯｸM-PRO" panose="020F0600000000000000" pitchFamily="50" charset="-128"/>
              </a:rPr>
              <a:t>知らないうちに課金</a:t>
            </a:r>
          </a:p>
        </p:txBody>
      </p:sp>
      <p:sp>
        <p:nvSpPr>
          <p:cNvPr id="11" name="正方形/長方形 10"/>
          <p:cNvSpPr/>
          <p:nvPr/>
        </p:nvSpPr>
        <p:spPr>
          <a:xfrm>
            <a:off x="0" y="0"/>
            <a:ext cx="9144000" cy="9087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③通販トラブル事例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「無料」のゲームのつもりが有料</a:t>
            </a:r>
            <a:r>
              <a:rPr lang="en-US" altLang="ja-JP" sz="2800" dirty="0">
                <a:solidFill>
                  <a:prstClr val="black"/>
                </a:solidFill>
                <a:latin typeface="HGPｺﾞｼｯｸE" panose="020B0900000000000000" pitchFamily="50" charset="-128"/>
                <a:ea typeface="HGPｺﾞｼｯｸE" panose="020B0900000000000000" pitchFamily="50" charset="-128"/>
              </a:rPr>
              <a:t>?</a:t>
            </a:r>
          </a:p>
        </p:txBody>
      </p:sp>
      <p:pic>
        <p:nvPicPr>
          <p:cNvPr id="6" name="Picture 2" descr="F:\消費生活センター　消費者教育\イラストいろいろ\creditcard_nonumber_blu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1452" y="2780704"/>
            <a:ext cx="975322" cy="611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seikyuusyo_shoc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281" y="164192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INGSTON\くらしの一日講座\イラストいろいろ\money_fly_y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21945" y="1249353"/>
            <a:ext cx="1112912" cy="97658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547190" y="4221088"/>
            <a:ext cx="8176538" cy="2416358"/>
            <a:chOff x="755576" y="4121887"/>
            <a:chExt cx="7920880" cy="2350322"/>
          </a:xfrm>
        </p:grpSpPr>
        <p:sp>
          <p:nvSpPr>
            <p:cNvPr id="14" name="角丸四角形 13"/>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1078531" y="4365104"/>
              <a:ext cx="7381901" cy="1960843"/>
            </a:xfrm>
            <a:prstGeom prst="rect">
              <a:avLst/>
            </a:prstGeom>
            <a:noFill/>
          </p:spPr>
          <p:txBody>
            <a:bodyPr wrap="square" rtlCol="0">
              <a:spAutoFit/>
            </a:bodyPr>
            <a:lstStyle/>
            <a:p>
              <a:pPr>
                <a:lnSpc>
                  <a:spcPts val="3000"/>
                </a:lnSpc>
              </a:pPr>
              <a:r>
                <a:rPr lang="ja-JP" altLang="en-US" sz="2400" dirty="0">
                  <a:solidFill>
                    <a:prstClr val="black"/>
                  </a:solidFill>
                  <a:latin typeface="HGPｺﾞｼｯｸE" pitchFamily="50" charset="-128"/>
                  <a:ea typeface="HGPｺﾞｼｯｸE" pitchFamily="50" charset="-128"/>
                </a:rPr>
                <a:t>■設定は、保護者と一緒に確認していますか。</a:t>
              </a:r>
            </a:p>
            <a:p>
              <a:pPr>
                <a:lnSpc>
                  <a:spcPts val="3000"/>
                </a:lnSpc>
              </a:pPr>
              <a:r>
                <a:rPr lang="ja-JP" altLang="en-US" sz="2400" dirty="0">
                  <a:solidFill>
                    <a:prstClr val="black"/>
                  </a:solidFill>
                  <a:latin typeface="HGPｺﾞｼｯｸE" pitchFamily="50" charset="-128"/>
                  <a:ea typeface="HGPｺﾞｼｯｸE" pitchFamily="50" charset="-128"/>
                </a:rPr>
                <a:t>■年齢確認は、正しく登録しましたか。</a:t>
              </a:r>
            </a:p>
            <a:p>
              <a:pPr>
                <a:lnSpc>
                  <a:spcPts val="3000"/>
                </a:lnSpc>
              </a:pPr>
              <a:r>
                <a:rPr lang="ja-JP" altLang="en-US" sz="2400" dirty="0">
                  <a:solidFill>
                    <a:prstClr val="black"/>
                  </a:solidFill>
                  <a:latin typeface="HGPｺﾞｼｯｸE" pitchFamily="50" charset="-128"/>
                  <a:ea typeface="HGPｺﾞｼｯｸE" pitchFamily="50" charset="-128"/>
                </a:rPr>
                <a:t>■クレジットカード情報とつながっていませんか。</a:t>
              </a:r>
            </a:p>
            <a:p>
              <a:pPr>
                <a:lnSpc>
                  <a:spcPts val="3000"/>
                </a:lnSpc>
              </a:pP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a:solidFill>
                    <a:prstClr val="black"/>
                  </a:solidFill>
                  <a:latin typeface="HGPｺﾞｼｯｸE" pitchFamily="50" charset="-128"/>
                  <a:ea typeface="HGPｺﾞｼｯｸE" pitchFamily="50" charset="-128"/>
                </a:rPr>
                <a:t>■トラブルになった時は、どうすれば良いでしょう。</a:t>
              </a:r>
              <a:endParaRPr lang="en-US" altLang="ja-JP" sz="2400" dirty="0">
                <a:solidFill>
                  <a:prstClr val="black"/>
                </a:solidFill>
                <a:latin typeface="HGPｺﾞｼｯｸE" pitchFamily="50" charset="-128"/>
                <a:ea typeface="HGPｺﾞｼｯｸE" pitchFamily="50" charset="-128"/>
              </a:endParaRPr>
            </a:p>
          </p:txBody>
        </p:sp>
      </p:grpSp>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4708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322419" y="1179520"/>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322419" y="1222456"/>
            <a:ext cx="2716677" cy="438582"/>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①スーパーへ行く</a:t>
            </a:r>
          </a:p>
        </p:txBody>
      </p:sp>
      <p:sp>
        <p:nvSpPr>
          <p:cNvPr id="26" name="正方形/長方形 25"/>
          <p:cNvSpPr/>
          <p:nvPr/>
        </p:nvSpPr>
        <p:spPr>
          <a:xfrm>
            <a:off x="3354706" y="1222456"/>
            <a:ext cx="2652543" cy="438582"/>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②専門店へ行く</a:t>
            </a:r>
          </a:p>
        </p:txBody>
      </p:sp>
      <p:sp>
        <p:nvSpPr>
          <p:cNvPr id="27" name="正方形/長方形 26"/>
          <p:cNvSpPr/>
          <p:nvPr/>
        </p:nvSpPr>
        <p:spPr>
          <a:xfrm>
            <a:off x="6283291" y="1222376"/>
            <a:ext cx="2487896" cy="807913"/>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③カタログを見て　　</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　　　注文</a:t>
            </a:r>
          </a:p>
        </p:txBody>
      </p:sp>
      <p:sp>
        <p:nvSpPr>
          <p:cNvPr id="28" name="正方形/長方形 27"/>
          <p:cNvSpPr/>
          <p:nvPr/>
        </p:nvSpPr>
        <p:spPr>
          <a:xfrm>
            <a:off x="3313958" y="4075897"/>
            <a:ext cx="2878932" cy="807913"/>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⑤自動販売機で</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　　　　　　買う</a:t>
            </a:r>
          </a:p>
        </p:txBody>
      </p:sp>
      <p:sp>
        <p:nvSpPr>
          <p:cNvPr id="30" name="正方形/長方形 29"/>
          <p:cNvSpPr/>
          <p:nvPr/>
        </p:nvSpPr>
        <p:spPr>
          <a:xfrm>
            <a:off x="6295009" y="4075942"/>
            <a:ext cx="2770299" cy="438582"/>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⑥屋台で買う</a:t>
            </a:r>
            <a:endParaRPr lang="en-US" altLang="ja-JP"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1" name="正方形/長方形 30"/>
          <p:cNvSpPr/>
          <p:nvPr/>
        </p:nvSpPr>
        <p:spPr>
          <a:xfrm>
            <a:off x="417884" y="4161406"/>
            <a:ext cx="2929985" cy="438582"/>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④ネットで注文</a:t>
            </a:r>
          </a:p>
        </p:txBody>
      </p:sp>
      <p:sp>
        <p:nvSpPr>
          <p:cNvPr id="29" name="AutoShape 6"/>
          <p:cNvSpPr>
            <a:spLocks noChangeArrowheads="1"/>
          </p:cNvSpPr>
          <p:nvPr/>
        </p:nvSpPr>
        <p:spPr bwMode="auto">
          <a:xfrm>
            <a:off x="3290571" y="1179520"/>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93" y="1200268"/>
            <a:ext cx="2699588"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6" name="AutoShape 6"/>
          <p:cNvSpPr>
            <a:spLocks noChangeArrowheads="1"/>
          </p:cNvSpPr>
          <p:nvPr/>
        </p:nvSpPr>
        <p:spPr bwMode="auto">
          <a:xfrm>
            <a:off x="322419" y="4075885"/>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7" name="AutoShape 6"/>
          <p:cNvSpPr>
            <a:spLocks noChangeArrowheads="1"/>
          </p:cNvSpPr>
          <p:nvPr/>
        </p:nvSpPr>
        <p:spPr bwMode="auto">
          <a:xfrm>
            <a:off x="3290571" y="4075885"/>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9" name="AutoShape 6"/>
          <p:cNvSpPr>
            <a:spLocks noChangeArrowheads="1"/>
          </p:cNvSpPr>
          <p:nvPr/>
        </p:nvSpPr>
        <p:spPr bwMode="auto">
          <a:xfrm>
            <a:off x="6227892" y="4075885"/>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pic>
        <p:nvPicPr>
          <p:cNvPr id="32" name="Picture 2" descr="G:\KINGSTON\くらしの一日講座\イラストいろいろ\ネットに向かう男の子.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845" y="4881846"/>
            <a:ext cx="1925819" cy="169953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0"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１</a:t>
            </a:r>
            <a:r>
              <a:rPr lang="en-US" altLang="ja-JP" sz="4400" dirty="0">
                <a:solidFill>
                  <a:prstClr val="black"/>
                </a:solidFill>
                <a:latin typeface="HGPｺﾞｼｯｸE" panose="020B0900000000000000" pitchFamily="50" charset="-128"/>
                <a:ea typeface="HGPｺﾞｼｯｸE" panose="020B0900000000000000" pitchFamily="50" charset="-128"/>
              </a:rPr>
              <a:t>-①.</a:t>
            </a:r>
            <a:r>
              <a:rPr lang="ja-JP" altLang="en-US" sz="4400" dirty="0">
                <a:solidFill>
                  <a:prstClr val="black"/>
                </a:solidFill>
                <a:latin typeface="HGPｺﾞｼｯｸE" panose="020B0900000000000000" pitchFamily="50" charset="-128"/>
                <a:ea typeface="HGPｺﾞｼｯｸE" panose="020B0900000000000000" pitchFamily="50" charset="-128"/>
              </a:rPr>
              <a:t>どんな買い方をしていますか？</a:t>
            </a:r>
            <a:endParaRPr lang="en-US" altLang="ja-JP" sz="4400" dirty="0">
              <a:solidFill>
                <a:prstClr val="black"/>
              </a:solidFill>
              <a:latin typeface="HGPｺﾞｼｯｸE" panose="020B0900000000000000" pitchFamily="50" charset="-128"/>
              <a:ea typeface="HGPｺﾞｼｯｸE" panose="020B0900000000000000" pitchFamily="50" charset="-128"/>
            </a:endParaRPr>
          </a:p>
        </p:txBody>
      </p:sp>
      <p:pic>
        <p:nvPicPr>
          <p:cNvPr id="1026" name="Picture 2" descr="G:\KINGSTON\くらしの一日講座\イラストいろいろ\イラスト\「買物 イラスト」.files\yjimage(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168" y="1696934"/>
            <a:ext cx="1772600" cy="19316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市場の屋台のイラスト"/>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5131" y="4637904"/>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自動販売機のイラスト"/>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14751" y="490971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消費生活センター　消費者教育\イラストいろいろ\shop_tenin_tokei (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14749" y="1805524"/>
            <a:ext cx="1823091" cy="18230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消費生活センター　消費者教育\イラストいろいろ\thumbnail_shopping_chumon.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24201" y="2336169"/>
            <a:ext cx="1217291" cy="12172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消費生活センター　消費者教育\イラストいろいろ\book_catalog.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44209" y="2121598"/>
            <a:ext cx="1466371" cy="1466371"/>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a:xfrm>
            <a:off x="-241122" y="6581380"/>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48595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39408" y="1340768"/>
            <a:ext cx="8409937" cy="2664296"/>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9" name="角丸四角形 8"/>
          <p:cNvSpPr/>
          <p:nvPr/>
        </p:nvSpPr>
        <p:spPr>
          <a:xfrm>
            <a:off x="483067" y="4437112"/>
            <a:ext cx="8266279" cy="2070439"/>
          </a:xfrm>
          <a:prstGeom prst="roundRect">
            <a:avLst/>
          </a:prstGeom>
          <a:solidFill>
            <a:schemeClr val="accent1">
              <a:lumMod val="20000"/>
              <a:lumOff val="80000"/>
            </a:schemeClr>
          </a:solidFill>
          <a:ln w="57150"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34" name="角丸四角形 33"/>
          <p:cNvSpPr/>
          <p:nvPr/>
        </p:nvSpPr>
        <p:spPr>
          <a:xfrm>
            <a:off x="339409" y="1125690"/>
            <a:ext cx="4108184" cy="647126"/>
          </a:xfrm>
          <a:prstGeom prst="roundRect">
            <a:avLst>
              <a:gd name="adj" fmla="val 50000"/>
            </a:avLst>
          </a:prstGeom>
          <a:solidFill>
            <a:schemeClr val="accent6">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600" kern="0" dirty="0">
                <a:solidFill>
                  <a:srgbClr val="EEECE1"/>
                </a:solidFill>
                <a:latin typeface="HGPｺﾞｼｯｸE" pitchFamily="50" charset="-128"/>
                <a:ea typeface="HGPｺﾞｼｯｸE" pitchFamily="50" charset="-128"/>
              </a:rPr>
              <a:t>注意点</a:t>
            </a:r>
          </a:p>
        </p:txBody>
      </p:sp>
      <p:sp>
        <p:nvSpPr>
          <p:cNvPr id="37" name="角丸四角形 36"/>
          <p:cNvSpPr/>
          <p:nvPr/>
        </p:nvSpPr>
        <p:spPr>
          <a:xfrm>
            <a:off x="515318" y="4225280"/>
            <a:ext cx="4029059" cy="643880"/>
          </a:xfrm>
          <a:prstGeom prst="roundRect">
            <a:avLst>
              <a:gd name="adj" fmla="val 50000"/>
            </a:avLst>
          </a:prstGeom>
          <a:solidFill>
            <a:schemeClr val="tx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200" kern="0" dirty="0">
                <a:solidFill>
                  <a:prstClr val="white"/>
                </a:solidFill>
                <a:latin typeface="HGPｺﾞｼｯｸE" pitchFamily="50" charset="-128"/>
                <a:ea typeface="HGPｺﾞｼｯｸE" pitchFamily="50" charset="-128"/>
              </a:rPr>
              <a:t>トラブルになったら</a:t>
            </a:r>
            <a:endParaRPr kumimoji="0" lang="en-US" altLang="ja-JP" sz="3200" kern="0" dirty="0">
              <a:solidFill>
                <a:prstClr val="white"/>
              </a:solidFill>
              <a:latin typeface="HGPｺﾞｼｯｸE" pitchFamily="50" charset="-128"/>
              <a:ea typeface="HGPｺﾞｼｯｸE" pitchFamily="50" charset="-128"/>
            </a:endParaRPr>
          </a:p>
        </p:txBody>
      </p:sp>
      <p:pic>
        <p:nvPicPr>
          <p:cNvPr id="2050" name="Picture 2" descr="G:\KINGSTON\くらしの一日講座\イラストいろいろ\相談窓口.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2519" y="5558941"/>
            <a:ext cx="905423" cy="86920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896" y="1367"/>
            <a:ext cx="9137104"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③通販トラブル事例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「無料」のゲームのつもりが有料</a:t>
            </a:r>
            <a:r>
              <a:rPr lang="en-US" altLang="ja-JP" sz="2800" dirty="0">
                <a:solidFill>
                  <a:prstClr val="black"/>
                </a:solidFill>
                <a:latin typeface="HGPｺﾞｼｯｸE" panose="020B0900000000000000" pitchFamily="50" charset="-128"/>
                <a:ea typeface="HGPｺﾞｼｯｸE" panose="020B0900000000000000" pitchFamily="50"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2083571197"/>
              </p:ext>
            </p:extLst>
          </p:nvPr>
        </p:nvGraphicFramePr>
        <p:xfrm>
          <a:off x="677684" y="2033985"/>
          <a:ext cx="6336704" cy="1656184"/>
        </p:xfrm>
        <a:graphic>
          <a:graphicData uri="http://schemas.openxmlformats.org/drawingml/2006/table">
            <a:tbl>
              <a:tblPr firstRow="1" bandRow="1">
                <a:tableStyleId>{69CF1AB2-1976-4502-BF36-3FF5EA218861}</a:tableStyleId>
              </a:tblPr>
              <a:tblGrid>
                <a:gridCol w="2914884">
                  <a:extLst>
                    <a:ext uri="{9D8B030D-6E8A-4147-A177-3AD203B41FA5}">
                      <a16:colId xmlns:a16="http://schemas.microsoft.com/office/drawing/2014/main" val="20000"/>
                    </a:ext>
                  </a:extLst>
                </a:gridCol>
                <a:gridCol w="3421820">
                  <a:extLst>
                    <a:ext uri="{9D8B030D-6E8A-4147-A177-3AD203B41FA5}">
                      <a16:colId xmlns:a16="http://schemas.microsoft.com/office/drawing/2014/main" val="20001"/>
                    </a:ext>
                  </a:extLst>
                </a:gridCol>
              </a:tblGrid>
              <a:tr h="839724">
                <a:tc>
                  <a:txBody>
                    <a:bodyPr/>
                    <a:lstStyle/>
                    <a:p>
                      <a:r>
                        <a:rPr kumimoji="1" lang="ja-JP" altLang="en-US" b="0" dirty="0">
                          <a:latin typeface="HG丸ｺﾞｼｯｸM-PRO" pitchFamily="50" charset="-128"/>
                          <a:ea typeface="HG丸ｺﾞｼｯｸM-PRO" pitchFamily="50" charset="-128"/>
                        </a:rPr>
                        <a:t>①クレジットカード情報</a:t>
                      </a:r>
                    </a:p>
                  </a:txBody>
                  <a:tcPr anchor="ctr"/>
                </a:tc>
                <a:tc>
                  <a:txBody>
                    <a:bodyPr/>
                    <a:lstStyle/>
                    <a:p>
                      <a:r>
                        <a:rPr kumimoji="1" lang="ja-JP" altLang="en-US" b="0" dirty="0">
                          <a:solidFill>
                            <a:srgbClr val="FF0000"/>
                          </a:solidFill>
                          <a:latin typeface="HG丸ｺﾞｼｯｸM-PRO" pitchFamily="50" charset="-128"/>
                          <a:ea typeface="HG丸ｺﾞｼｯｸM-PRO" pitchFamily="50" charset="-128"/>
                        </a:rPr>
                        <a:t>限度額までの利用　⇒高額化</a:t>
                      </a:r>
                    </a:p>
                  </a:txBody>
                  <a:tcPr anchor="ctr"/>
                </a:tc>
                <a:extLst>
                  <a:ext uri="{0D108BD9-81ED-4DB2-BD59-A6C34878D82A}">
                    <a16:rowId xmlns:a16="http://schemas.microsoft.com/office/drawing/2014/main" val="10000"/>
                  </a:ext>
                </a:extLst>
              </a:tr>
              <a:tr h="816460">
                <a:tc>
                  <a:txBody>
                    <a:bodyPr/>
                    <a:lstStyle/>
                    <a:p>
                      <a:r>
                        <a:rPr kumimoji="1" lang="ja-JP" altLang="en-US" dirty="0">
                          <a:latin typeface="HG丸ｺﾞｼｯｸM-PRO" pitchFamily="50" charset="-128"/>
                          <a:ea typeface="HG丸ｺﾞｼｯｸM-PRO" pitchFamily="50" charset="-128"/>
                        </a:rPr>
                        <a:t>②ゲーム会社</a:t>
                      </a:r>
                    </a:p>
                  </a:txBody>
                  <a:tcPr anchor="ctr"/>
                </a:tc>
                <a:tc>
                  <a:txBody>
                    <a:bodyPr/>
                    <a:lstStyle/>
                    <a:p>
                      <a:r>
                        <a:rPr kumimoji="1" lang="ja-JP" altLang="en-US" dirty="0">
                          <a:solidFill>
                            <a:srgbClr val="FF0000"/>
                          </a:solidFill>
                          <a:latin typeface="HG丸ｺﾞｼｯｸM-PRO" pitchFamily="50" charset="-128"/>
                          <a:ea typeface="HG丸ｺﾞｼｯｸM-PRO" pitchFamily="50" charset="-128"/>
                        </a:rPr>
                        <a:t>●返金される可能性</a:t>
                      </a:r>
                      <a:endParaRPr kumimoji="1" lang="en-US" altLang="ja-JP" dirty="0">
                        <a:solidFill>
                          <a:srgbClr val="FF0000"/>
                        </a:solidFill>
                        <a:latin typeface="HG丸ｺﾞｼｯｸM-PRO" pitchFamily="50" charset="-128"/>
                        <a:ea typeface="HG丸ｺﾞｼｯｸM-PRO" pitchFamily="50" charset="-128"/>
                      </a:endParaRPr>
                    </a:p>
                    <a:p>
                      <a:r>
                        <a:rPr kumimoji="1" lang="ja-JP" altLang="en-US" dirty="0">
                          <a:solidFill>
                            <a:srgbClr val="FF0000"/>
                          </a:solidFill>
                          <a:latin typeface="HG丸ｺﾞｼｯｸM-PRO" pitchFamily="50" charset="-128"/>
                          <a:ea typeface="HG丸ｺﾞｼｯｸM-PRO" pitchFamily="50" charset="-128"/>
                        </a:rPr>
                        <a:t>●アカウント停止の可能性</a:t>
                      </a:r>
                      <a:endParaRPr kumimoji="1" lang="en-US" altLang="ja-JP" dirty="0">
                        <a:solidFill>
                          <a:srgbClr val="FF0000"/>
                        </a:solidFill>
                        <a:latin typeface="HG丸ｺﾞｼｯｸM-PRO" pitchFamily="50" charset="-128"/>
                        <a:ea typeface="HG丸ｺﾞｼｯｸM-PRO" pitchFamily="50" charset="-128"/>
                      </a:endParaRPr>
                    </a:p>
                  </a:txBody>
                  <a:tcPr anchor="ctr"/>
                </a:tc>
                <a:extLst>
                  <a:ext uri="{0D108BD9-81ED-4DB2-BD59-A6C34878D82A}">
                    <a16:rowId xmlns:a16="http://schemas.microsoft.com/office/drawing/2014/main" val="10001"/>
                  </a:ext>
                </a:extLst>
              </a:tr>
            </a:tbl>
          </a:graphicData>
        </a:graphic>
      </p:graphicFrame>
      <p:pic>
        <p:nvPicPr>
          <p:cNvPr id="14" name="Picture 3" descr="G:\KINGSTON\くらしの一日講座\イラストいろいろ\イラスト\yjimage (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43139" y="1673215"/>
            <a:ext cx="1001406" cy="64253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KINGSTON\くらしの一日講座\イラストいろいろ\game_kaki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9743" y="2482574"/>
            <a:ext cx="1548199" cy="1207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extLst>
              <p:ext uri="{D42A27DB-BD31-4B8C-83A1-F6EECF244321}">
                <p14:modId xmlns:p14="http://schemas.microsoft.com/office/powerpoint/2010/main" val="4252146944"/>
              </p:ext>
            </p:extLst>
          </p:nvPr>
        </p:nvGraphicFramePr>
        <p:xfrm>
          <a:off x="683568" y="5100790"/>
          <a:ext cx="6264696" cy="1198258"/>
        </p:xfrm>
        <a:graphic>
          <a:graphicData uri="http://schemas.openxmlformats.org/drawingml/2006/table">
            <a:tbl>
              <a:tblPr firstRow="1" bandRow="1">
                <a:tableStyleId>{16D9F66E-5EB9-4882-86FB-DCBF35E3C3E4}</a:tableStyleId>
              </a:tblPr>
              <a:tblGrid>
                <a:gridCol w="2840967">
                  <a:extLst>
                    <a:ext uri="{9D8B030D-6E8A-4147-A177-3AD203B41FA5}">
                      <a16:colId xmlns:a16="http://schemas.microsoft.com/office/drawing/2014/main" val="20000"/>
                    </a:ext>
                  </a:extLst>
                </a:gridCol>
                <a:gridCol w="3423729">
                  <a:extLst>
                    <a:ext uri="{9D8B030D-6E8A-4147-A177-3AD203B41FA5}">
                      <a16:colId xmlns:a16="http://schemas.microsoft.com/office/drawing/2014/main" val="20001"/>
                    </a:ext>
                  </a:extLst>
                </a:gridCol>
              </a:tblGrid>
              <a:tr h="648131">
                <a:tc>
                  <a:txBody>
                    <a:bodyPr/>
                    <a:lstStyle/>
                    <a:p>
                      <a:r>
                        <a:rPr kumimoji="1" lang="ja-JP" altLang="en-US" sz="2000" b="0" dirty="0">
                          <a:latin typeface="HG丸ｺﾞｼｯｸM-PRO" pitchFamily="50" charset="-128"/>
                          <a:ea typeface="HG丸ｺﾞｼｯｸM-PRO" pitchFamily="50" charset="-128"/>
                        </a:rPr>
                        <a:t>①設定</a:t>
                      </a:r>
                    </a:p>
                  </a:txBody>
                  <a:tcPr anchor="ctr"/>
                </a:tc>
                <a:tc>
                  <a:txBody>
                    <a:bodyPr/>
                    <a:lstStyle/>
                    <a:p>
                      <a:r>
                        <a:rPr kumimoji="1" lang="ja-JP" altLang="en-US" sz="2000" b="0" dirty="0">
                          <a:latin typeface="HG丸ｺﾞｼｯｸM-PRO" pitchFamily="50" charset="-128"/>
                          <a:ea typeface="HG丸ｺﾞｼｯｸM-PRO" pitchFamily="50" charset="-128"/>
                        </a:rPr>
                        <a:t>保護者の確認・年齢・</a:t>
                      </a:r>
                    </a:p>
                    <a:p>
                      <a:r>
                        <a:rPr kumimoji="1" lang="ja-JP" altLang="en-US" sz="2000" b="0" dirty="0">
                          <a:latin typeface="HG丸ｺﾞｼｯｸM-PRO" pitchFamily="50" charset="-128"/>
                          <a:ea typeface="HG丸ｺﾞｼｯｸM-PRO" pitchFamily="50" charset="-128"/>
                        </a:rPr>
                        <a:t>クレジットカード情報</a:t>
                      </a:r>
                    </a:p>
                  </a:txBody>
                  <a:tcPr anchor="ctr"/>
                </a:tc>
                <a:extLst>
                  <a:ext uri="{0D108BD9-81ED-4DB2-BD59-A6C34878D82A}">
                    <a16:rowId xmlns:a16="http://schemas.microsoft.com/office/drawing/2014/main" val="10000"/>
                  </a:ext>
                </a:extLst>
              </a:tr>
              <a:tr h="497218">
                <a:tc>
                  <a:txBody>
                    <a:bodyPr/>
                    <a:lstStyle/>
                    <a:p>
                      <a:r>
                        <a:rPr kumimoji="1" lang="ja-JP" altLang="en-US" sz="2000" b="0" dirty="0">
                          <a:latin typeface="HG丸ｺﾞｼｯｸM-PRO" pitchFamily="50" charset="-128"/>
                          <a:ea typeface="HG丸ｺﾞｼｯｸM-PRO" pitchFamily="50" charset="-128"/>
                        </a:rPr>
                        <a:t>②トラブル</a:t>
                      </a:r>
                    </a:p>
                  </a:txBody>
                  <a:tcPr anchor="ctr"/>
                </a:tc>
                <a:tc>
                  <a:txBody>
                    <a:bodyPr/>
                    <a:lstStyle/>
                    <a:p>
                      <a:r>
                        <a:rPr kumimoji="1" lang="ja-JP" altLang="en-US" sz="2000" b="0" dirty="0">
                          <a:latin typeface="HG丸ｺﾞｼｯｸM-PRO" pitchFamily="50" charset="-128"/>
                          <a:ea typeface="HG丸ｺﾞｼｯｸM-PRO" pitchFamily="50" charset="-128"/>
                        </a:rPr>
                        <a:t>相談</a:t>
                      </a:r>
                    </a:p>
                  </a:txBody>
                  <a:tcPr anchor="ctr"/>
                </a:tc>
                <a:extLst>
                  <a:ext uri="{0D108BD9-81ED-4DB2-BD59-A6C34878D82A}">
                    <a16:rowId xmlns:a16="http://schemas.microsoft.com/office/drawing/2014/main" val="10001"/>
                  </a:ext>
                </a:extLst>
              </a:tr>
            </a:tbl>
          </a:graphicData>
        </a:graphic>
      </p:graphicFrame>
      <p:pic>
        <p:nvPicPr>
          <p:cNvPr id="5124" name="Picture 4" descr="F:\消費生活センター　消費者教育\イラストいろいろ\yubikiri_coupl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45122" y="4522249"/>
            <a:ext cx="1011721" cy="1011721"/>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195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59832" y="1128804"/>
            <a:ext cx="5904656" cy="29482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3222104" y="1176776"/>
            <a:ext cx="5580112" cy="2677656"/>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■ネット通販</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フリマアプリ</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◆個人が出品していた新品のシャツを</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購入。届いた物は、穴が開いていた。</a:t>
            </a:r>
          </a:p>
          <a:p>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連絡したが、相手からは返事がない。</a:t>
            </a:r>
          </a:p>
          <a:p>
            <a:r>
              <a:rPr lang="ja-JP" altLang="en-US" sz="2400" dirty="0">
                <a:solidFill>
                  <a:srgbClr val="FF0000"/>
                </a:solidFill>
                <a:latin typeface="HG丸ｺﾞｼｯｸM-PRO" panose="020F0600000000000000" pitchFamily="50" charset="-128"/>
                <a:ea typeface="HG丸ｺﾞｼｯｸM-PRO" panose="020F0600000000000000" pitchFamily="50" charset="-128"/>
              </a:rPr>
              <a:t>　フリマアプリの運営会社からは、</a:t>
            </a:r>
          </a:p>
          <a:p>
            <a:r>
              <a:rPr lang="ja-JP" altLang="en-US" sz="2400" dirty="0">
                <a:solidFill>
                  <a:srgbClr val="FF0000"/>
                </a:solidFill>
                <a:latin typeface="HG丸ｺﾞｼｯｸM-PRO" panose="020F0600000000000000" pitchFamily="50" charset="-128"/>
                <a:ea typeface="HG丸ｺﾞｼｯｸM-PRO" panose="020F0600000000000000" pitchFamily="50" charset="-128"/>
              </a:rPr>
              <a:t>　「双方で話し合って」と言われた。</a:t>
            </a:r>
          </a:p>
        </p:txBody>
      </p:sp>
      <p:sp>
        <p:nvSpPr>
          <p:cNvPr id="11" name="正方形/長方形 10"/>
          <p:cNvSpPr/>
          <p:nvPr/>
        </p:nvSpPr>
        <p:spPr>
          <a:xfrm>
            <a:off x="0" y="0"/>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④通販トラブル事例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フリマアプリで商品は届いたが</a:t>
            </a:r>
            <a:r>
              <a:rPr lang="en-US" altLang="ja-JP" sz="2800" dirty="0">
                <a:solidFill>
                  <a:prstClr val="black"/>
                </a:solidFill>
                <a:latin typeface="HGPｺﾞｼｯｸE" panose="020B0900000000000000" pitchFamily="50" charset="-128"/>
                <a:ea typeface="HGPｺﾞｼｯｸE" panose="020B0900000000000000" pitchFamily="50" charset="-128"/>
              </a:rPr>
              <a:t>…</a:t>
            </a:r>
          </a:p>
        </p:txBody>
      </p:sp>
      <p:pic>
        <p:nvPicPr>
          <p:cNvPr id="5122" name="Picture 2" descr="G:\KINGSTON\くらしの一日講座\イラストいろいろ\shopping_tsuuhan_trouble_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492" y="1134124"/>
            <a:ext cx="2185325" cy="21853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a:off x="483731" y="4270392"/>
            <a:ext cx="8176538" cy="2416358"/>
            <a:chOff x="755576" y="4121887"/>
            <a:chExt cx="7920880" cy="2350322"/>
          </a:xfrm>
        </p:grpSpPr>
        <p:sp>
          <p:nvSpPr>
            <p:cNvPr id="16" name="角丸四角形 15"/>
            <p:cNvSpPr/>
            <p:nvPr/>
          </p:nvSpPr>
          <p:spPr>
            <a:xfrm>
              <a:off x="755576" y="4121887"/>
              <a:ext cx="7920880" cy="23503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078531" y="4365104"/>
              <a:ext cx="7381901" cy="1960843"/>
            </a:xfrm>
            <a:prstGeom prst="rect">
              <a:avLst/>
            </a:prstGeom>
            <a:noFill/>
          </p:spPr>
          <p:txBody>
            <a:bodyPr wrap="square" rtlCol="0">
              <a:spAutoFit/>
            </a:bodyPr>
            <a:lstStyle/>
            <a:p>
              <a:pPr>
                <a:lnSpc>
                  <a:spcPts val="3000"/>
                </a:lnSpc>
              </a:pPr>
              <a:r>
                <a:rPr lang="ja-JP" altLang="en-US" sz="2400" dirty="0">
                  <a:solidFill>
                    <a:prstClr val="black"/>
                  </a:solidFill>
                  <a:latin typeface="HGPｺﾞｼｯｸE" pitchFamily="50" charset="-128"/>
                  <a:ea typeface="HGPｺﾞｼｯｸE" pitchFamily="50" charset="-128"/>
                </a:rPr>
                <a:t>■「個人間取引」</a:t>
              </a:r>
            </a:p>
            <a:p>
              <a:pPr>
                <a:lnSpc>
                  <a:spcPts val="3000"/>
                </a:lnSpc>
              </a:pPr>
              <a:r>
                <a:rPr lang="ja-JP" altLang="en-US" sz="2400" dirty="0">
                  <a:solidFill>
                    <a:prstClr val="black"/>
                  </a:solidFill>
                  <a:latin typeface="HGPｺﾞｼｯｸE" pitchFamily="50" charset="-128"/>
                  <a:ea typeface="HGPｺﾞｼｯｸE" pitchFamily="50" charset="-128"/>
                </a:rPr>
                <a:t>■アプリの利用規約を確認していますか。</a:t>
              </a:r>
            </a:p>
            <a:p>
              <a:pPr>
                <a:lnSpc>
                  <a:spcPts val="3000"/>
                </a:lnSpc>
              </a:pPr>
              <a:r>
                <a:rPr lang="ja-JP" altLang="en-US" sz="2400" dirty="0">
                  <a:solidFill>
                    <a:prstClr val="black"/>
                  </a:solidFill>
                  <a:latin typeface="HGPｺﾞｼｯｸE" pitchFamily="50" charset="-128"/>
                  <a:ea typeface="HGPｺﾞｼｯｸE" pitchFamily="50" charset="-128"/>
                </a:rPr>
                <a:t>■取引相手の評価や商品状態の確認はしましたか。</a:t>
              </a:r>
            </a:p>
            <a:p>
              <a:pPr>
                <a:lnSpc>
                  <a:spcPts val="3000"/>
                </a:lnSpc>
              </a:pPr>
              <a:endParaRPr lang="ja-JP" altLang="en-US" sz="2400" dirty="0">
                <a:solidFill>
                  <a:prstClr val="black"/>
                </a:solidFill>
                <a:latin typeface="HGPｺﾞｼｯｸE" pitchFamily="50" charset="-128"/>
                <a:ea typeface="HGPｺﾞｼｯｸE" pitchFamily="50" charset="-128"/>
              </a:endParaRPr>
            </a:p>
            <a:p>
              <a:pPr>
                <a:lnSpc>
                  <a:spcPts val="3000"/>
                </a:lnSpc>
              </a:pPr>
              <a:r>
                <a:rPr lang="ja-JP" altLang="en-US" sz="2400" dirty="0">
                  <a:solidFill>
                    <a:prstClr val="black"/>
                  </a:solidFill>
                  <a:latin typeface="HGPｺﾞｼｯｸE" pitchFamily="50" charset="-128"/>
                  <a:ea typeface="HGPｺﾞｼｯｸE" pitchFamily="50" charset="-128"/>
                </a:rPr>
                <a:t>■トラブルになった時は、どうすれば良いでしょう。</a:t>
              </a:r>
              <a:endParaRPr lang="en-US" altLang="ja-JP" sz="2400" dirty="0">
                <a:solidFill>
                  <a:prstClr val="black"/>
                </a:solidFill>
                <a:latin typeface="HGPｺﾞｼｯｸE" pitchFamily="50" charset="-128"/>
                <a:ea typeface="HGPｺﾞｼｯｸE" pitchFamily="50" charset="-128"/>
              </a:endParaRPr>
            </a:p>
          </p:txBody>
        </p:sp>
      </p:grpSp>
      <p:pic>
        <p:nvPicPr>
          <p:cNvPr id="18" name="Picture 3" descr="F:\消費生活センター　消費者教育\イラストいろいろ\smartphone_han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79593" y="4506605"/>
            <a:ext cx="1770639" cy="1193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消費生活センター　消費者教育\イラストいろいろ\shopping_bazzar_fleamarket_wo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0425" y="4624539"/>
            <a:ext cx="588859" cy="588859"/>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9352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95464" y="1447157"/>
            <a:ext cx="8553071" cy="2053852"/>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9" name="角丸四角形 8"/>
          <p:cNvSpPr/>
          <p:nvPr/>
        </p:nvSpPr>
        <p:spPr>
          <a:xfrm>
            <a:off x="330124" y="4144172"/>
            <a:ext cx="8489142" cy="2381172"/>
          </a:xfrm>
          <a:prstGeom prst="roundRect">
            <a:avLst/>
          </a:prstGeom>
          <a:solidFill>
            <a:schemeClr val="accent1">
              <a:lumMod val="20000"/>
              <a:lumOff val="80000"/>
            </a:schemeClr>
          </a:solidFill>
          <a:ln w="57150"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34" name="角丸四角形 33"/>
          <p:cNvSpPr/>
          <p:nvPr/>
        </p:nvSpPr>
        <p:spPr>
          <a:xfrm>
            <a:off x="339409" y="1125690"/>
            <a:ext cx="2360384" cy="642934"/>
          </a:xfrm>
          <a:prstGeom prst="roundRect">
            <a:avLst>
              <a:gd name="adj" fmla="val 50000"/>
            </a:avLst>
          </a:prstGeom>
          <a:solidFill>
            <a:schemeClr val="accent6">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200" kern="0" dirty="0">
                <a:solidFill>
                  <a:srgbClr val="EEECE1"/>
                </a:solidFill>
                <a:latin typeface="HGPｺﾞｼｯｸE" pitchFamily="50" charset="-128"/>
                <a:ea typeface="HGPｺﾞｼｯｸE" pitchFamily="50" charset="-128"/>
              </a:rPr>
              <a:t>注意点</a:t>
            </a:r>
          </a:p>
        </p:txBody>
      </p:sp>
      <p:sp>
        <p:nvSpPr>
          <p:cNvPr id="37" name="角丸四角形 36"/>
          <p:cNvSpPr/>
          <p:nvPr/>
        </p:nvSpPr>
        <p:spPr>
          <a:xfrm>
            <a:off x="370850" y="3717032"/>
            <a:ext cx="4029059" cy="703611"/>
          </a:xfrm>
          <a:prstGeom prst="roundRect">
            <a:avLst>
              <a:gd name="adj" fmla="val 50000"/>
            </a:avLst>
          </a:prstGeom>
          <a:solidFill>
            <a:schemeClr val="tx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200" kern="0" dirty="0">
                <a:solidFill>
                  <a:prstClr val="white"/>
                </a:solidFill>
                <a:latin typeface="HGPｺﾞｼｯｸE" pitchFamily="50" charset="-128"/>
                <a:ea typeface="HGPｺﾞｼｯｸE" pitchFamily="50" charset="-128"/>
              </a:rPr>
              <a:t>トラブルになったら</a:t>
            </a:r>
            <a:endParaRPr kumimoji="0" lang="en-US" altLang="ja-JP" sz="3200" kern="0" dirty="0">
              <a:solidFill>
                <a:prstClr val="white"/>
              </a:solidFill>
              <a:latin typeface="HGPｺﾞｼｯｸE" pitchFamily="50" charset="-128"/>
              <a:ea typeface="HGPｺﾞｼｯｸE" pitchFamily="50" charset="-128"/>
            </a:endParaRPr>
          </a:p>
        </p:txBody>
      </p:sp>
      <p:pic>
        <p:nvPicPr>
          <p:cNvPr id="2050" name="Picture 2" descr="G:\KINGSTON\くらしの一日講座\イラストいろいろ\相談窓口.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1884" y="5007036"/>
            <a:ext cx="1443364" cy="138562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0" y="-27384"/>
            <a:ext cx="9144000" cy="9807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3-</a:t>
            </a:r>
            <a:r>
              <a:rPr lang="ja-JP" altLang="en-US" sz="2800" dirty="0">
                <a:solidFill>
                  <a:prstClr val="black"/>
                </a:solidFill>
                <a:latin typeface="HGPｺﾞｼｯｸE" panose="020B0900000000000000" pitchFamily="50" charset="-128"/>
                <a:ea typeface="HGPｺﾞｼｯｸE" panose="020B0900000000000000" pitchFamily="50" charset="-128"/>
              </a:rPr>
              <a:t>④通販トラブル事例</a:t>
            </a: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フリマｱﾌﾟﾘで商品は届いたが</a:t>
            </a:r>
            <a:r>
              <a:rPr lang="en-US" altLang="ja-JP" sz="2800" dirty="0">
                <a:solidFill>
                  <a:prstClr val="black"/>
                </a:solidFill>
                <a:latin typeface="HGPｺﾞｼｯｸE" panose="020B0900000000000000" pitchFamily="50" charset="-128"/>
                <a:ea typeface="HGPｺﾞｼｯｸE" panose="020B0900000000000000" pitchFamily="50" charset="-128"/>
              </a:rPr>
              <a:t>…</a:t>
            </a:r>
          </a:p>
        </p:txBody>
      </p:sp>
      <p:pic>
        <p:nvPicPr>
          <p:cNvPr id="6146" name="Picture 2" descr="G:\KINGSTON\くらしの一日講座\イラストいろいろ\computer_keyboard_yatsuatari_wo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6256" y="1682624"/>
            <a:ext cx="840068" cy="868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945257056"/>
              </p:ext>
            </p:extLst>
          </p:nvPr>
        </p:nvGraphicFramePr>
        <p:xfrm>
          <a:off x="511488" y="1983119"/>
          <a:ext cx="6220752" cy="1235577"/>
        </p:xfrm>
        <a:graphic>
          <a:graphicData uri="http://schemas.openxmlformats.org/drawingml/2006/table">
            <a:tbl>
              <a:tblPr firstRow="1" bandRow="1">
                <a:tableStyleId>{69CF1AB2-1976-4502-BF36-3FF5EA218861}</a:tableStyleId>
              </a:tblPr>
              <a:tblGrid>
                <a:gridCol w="2150126">
                  <a:extLst>
                    <a:ext uri="{9D8B030D-6E8A-4147-A177-3AD203B41FA5}">
                      <a16:colId xmlns:a16="http://schemas.microsoft.com/office/drawing/2014/main" val="20000"/>
                    </a:ext>
                  </a:extLst>
                </a:gridCol>
                <a:gridCol w="4070626">
                  <a:extLst>
                    <a:ext uri="{9D8B030D-6E8A-4147-A177-3AD203B41FA5}">
                      <a16:colId xmlns:a16="http://schemas.microsoft.com/office/drawing/2014/main" val="20001"/>
                    </a:ext>
                  </a:extLst>
                </a:gridCol>
              </a:tblGrid>
              <a:tr h="437769">
                <a:tc>
                  <a:txBody>
                    <a:bodyPr/>
                    <a:lstStyle/>
                    <a:p>
                      <a:r>
                        <a:rPr kumimoji="1" lang="ja-JP" altLang="en-US" b="0" dirty="0">
                          <a:latin typeface="HG丸ｺﾞｼｯｸM-PRO" pitchFamily="50" charset="-128"/>
                          <a:ea typeface="HG丸ｺﾞｼｯｸM-PRO" pitchFamily="50" charset="-128"/>
                        </a:rPr>
                        <a:t>①トラブル</a:t>
                      </a:r>
                    </a:p>
                  </a:txBody>
                  <a:tcPr anchor="ctr"/>
                </a:tc>
                <a:tc rowSpan="2">
                  <a:txBody>
                    <a:bodyPr/>
                    <a:lstStyle/>
                    <a:p>
                      <a:r>
                        <a:rPr kumimoji="1" lang="ja-JP" altLang="en-US" b="0" dirty="0">
                          <a:solidFill>
                            <a:srgbClr val="FF0000"/>
                          </a:solidFill>
                          <a:latin typeface="HG丸ｺﾞｼｯｸM-PRO" pitchFamily="50" charset="-128"/>
                          <a:ea typeface="HG丸ｺﾞｼｯｸM-PRO" pitchFamily="50" charset="-128"/>
                        </a:rPr>
                        <a:t>受取手続き後は、当事者間で解決</a:t>
                      </a:r>
                    </a:p>
                  </a:txBody>
                  <a:tcPr anchor="ctr"/>
                </a:tc>
                <a:extLst>
                  <a:ext uri="{0D108BD9-81ED-4DB2-BD59-A6C34878D82A}">
                    <a16:rowId xmlns:a16="http://schemas.microsoft.com/office/drawing/2014/main" val="10000"/>
                  </a:ext>
                </a:extLst>
              </a:tr>
              <a:tr h="432048">
                <a:tc>
                  <a:txBody>
                    <a:bodyPr/>
                    <a:lstStyle/>
                    <a:p>
                      <a:r>
                        <a:rPr kumimoji="1" lang="ja-JP" altLang="en-US" dirty="0">
                          <a:latin typeface="HG丸ｺﾞｼｯｸM-PRO" pitchFamily="50" charset="-128"/>
                          <a:ea typeface="HG丸ｺﾞｼｯｸM-PRO" pitchFamily="50" charset="-128"/>
                        </a:rPr>
                        <a:t>②イメージ違い</a:t>
                      </a:r>
                    </a:p>
                  </a:txBody>
                  <a:tcPr anchor="ctr"/>
                </a:tc>
                <a:tc vMerge="1">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0">
                <a:tc>
                  <a:txBody>
                    <a:bodyPr/>
                    <a:lstStyle/>
                    <a:p>
                      <a:r>
                        <a:rPr kumimoji="1" lang="ja-JP" altLang="en-US" dirty="0">
                          <a:latin typeface="HG丸ｺﾞｼｯｸM-PRO" pitchFamily="50" charset="-128"/>
                          <a:ea typeface="HG丸ｺﾞｼｯｸM-PRO" pitchFamily="50" charset="-128"/>
                        </a:rPr>
                        <a:t>③利用規約</a:t>
                      </a:r>
                    </a:p>
                  </a:txBody>
                  <a:tcPr anchor="ctr"/>
                </a:tc>
                <a:tc>
                  <a:txBody>
                    <a:bodyPr/>
                    <a:lstStyle/>
                    <a:p>
                      <a:r>
                        <a:rPr kumimoji="1" lang="ja-JP" altLang="en-US" dirty="0">
                          <a:solidFill>
                            <a:srgbClr val="FF0000"/>
                          </a:solidFill>
                          <a:latin typeface="HG丸ｺﾞｼｯｸM-PRO" pitchFamily="50" charset="-128"/>
                          <a:ea typeface="HG丸ｺﾞｼｯｸM-PRO" pitchFamily="50" charset="-128"/>
                        </a:rPr>
                        <a:t>ルールとマナー</a:t>
                      </a:r>
                    </a:p>
                  </a:txBody>
                  <a:tcPr anchor="ctr"/>
                </a:tc>
                <a:extLst>
                  <a:ext uri="{0D108BD9-81ED-4DB2-BD59-A6C34878D82A}">
                    <a16:rowId xmlns:a16="http://schemas.microsoft.com/office/drawing/2014/main" val="10002"/>
                  </a:ext>
                </a:extLst>
              </a:tr>
            </a:tbl>
          </a:graphicData>
        </a:graphic>
      </p:graphicFrame>
      <p:pic>
        <p:nvPicPr>
          <p:cNvPr id="7170" name="Picture 2" descr="F:\消費生活センター　消費者教育\イラストいろいろ\computer_virus.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3566" y="2240962"/>
            <a:ext cx="1005700" cy="1005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6"/>
          <p:cNvGraphicFramePr>
            <a:graphicFrameLocks noGrp="1"/>
          </p:cNvGraphicFramePr>
          <p:nvPr>
            <p:extLst>
              <p:ext uri="{D42A27DB-BD31-4B8C-83A1-F6EECF244321}">
                <p14:modId xmlns:p14="http://schemas.microsoft.com/office/powerpoint/2010/main" val="2320033097"/>
              </p:ext>
            </p:extLst>
          </p:nvPr>
        </p:nvGraphicFramePr>
        <p:xfrm>
          <a:off x="638465" y="4653137"/>
          <a:ext cx="6194384" cy="1636010"/>
        </p:xfrm>
        <a:graphic>
          <a:graphicData uri="http://schemas.openxmlformats.org/drawingml/2006/table">
            <a:tbl>
              <a:tblPr firstRow="1" bandRow="1">
                <a:tableStyleId>{16D9F66E-5EB9-4882-86FB-DCBF35E3C3E4}</a:tableStyleId>
              </a:tblPr>
              <a:tblGrid>
                <a:gridCol w="2352146">
                  <a:extLst>
                    <a:ext uri="{9D8B030D-6E8A-4147-A177-3AD203B41FA5}">
                      <a16:colId xmlns:a16="http://schemas.microsoft.com/office/drawing/2014/main" val="20000"/>
                    </a:ext>
                  </a:extLst>
                </a:gridCol>
                <a:gridCol w="3842238">
                  <a:extLst>
                    <a:ext uri="{9D8B030D-6E8A-4147-A177-3AD203B41FA5}">
                      <a16:colId xmlns:a16="http://schemas.microsoft.com/office/drawing/2014/main" val="20001"/>
                    </a:ext>
                  </a:extLst>
                </a:gridCol>
              </a:tblGrid>
              <a:tr h="432305">
                <a:tc>
                  <a:txBody>
                    <a:bodyPr/>
                    <a:lstStyle/>
                    <a:p>
                      <a:r>
                        <a:rPr kumimoji="1" lang="ja-JP" altLang="en-US" b="0" dirty="0">
                          <a:latin typeface="HG丸ｺﾞｼｯｸM-PRO" pitchFamily="50" charset="-128"/>
                          <a:ea typeface="HG丸ｺﾞｼｯｸM-PRO" pitchFamily="50" charset="-128"/>
                        </a:rPr>
                        <a:t>①個人間取引</a:t>
                      </a:r>
                    </a:p>
                  </a:txBody>
                  <a:tcPr anchor="ctr"/>
                </a:tc>
                <a:tc>
                  <a:txBody>
                    <a:bodyPr/>
                    <a:lstStyle/>
                    <a:p>
                      <a:r>
                        <a:rPr kumimoji="1" lang="ja-JP" altLang="en-US" b="0" dirty="0">
                          <a:latin typeface="HG丸ｺﾞｼｯｸM-PRO" pitchFamily="50" charset="-128"/>
                          <a:ea typeface="HG丸ｺﾞｼｯｸM-PRO" pitchFamily="50" charset="-128"/>
                        </a:rPr>
                        <a:t>事業者との取引よりリスク大</a:t>
                      </a:r>
                      <a:r>
                        <a:rPr kumimoji="1" lang="en-US" altLang="ja-JP" b="0" dirty="0">
                          <a:latin typeface="HG丸ｺﾞｼｯｸM-PRO" pitchFamily="50" charset="-128"/>
                          <a:ea typeface="HG丸ｺﾞｼｯｸM-PRO" pitchFamily="50" charset="-128"/>
                        </a:rPr>
                        <a:t>…</a:t>
                      </a:r>
                      <a:r>
                        <a:rPr kumimoji="1" lang="ja-JP" altLang="en-US" b="0" dirty="0">
                          <a:latin typeface="HG丸ｺﾞｼｯｸM-PRO" pitchFamily="50" charset="-128"/>
                          <a:ea typeface="HG丸ｺﾞｼｯｸM-PRO" pitchFamily="50" charset="-128"/>
                        </a:rPr>
                        <a:t>認識</a:t>
                      </a:r>
                    </a:p>
                  </a:txBody>
                  <a:tcPr anchor="ctr"/>
                </a:tc>
                <a:extLst>
                  <a:ext uri="{0D108BD9-81ED-4DB2-BD59-A6C34878D82A}">
                    <a16:rowId xmlns:a16="http://schemas.microsoft.com/office/drawing/2014/main" val="10000"/>
                  </a:ext>
                </a:extLst>
              </a:tr>
              <a:tr h="401235">
                <a:tc>
                  <a:txBody>
                    <a:bodyPr/>
                    <a:lstStyle/>
                    <a:p>
                      <a:r>
                        <a:rPr kumimoji="1" lang="ja-JP" altLang="en-US" dirty="0">
                          <a:latin typeface="HG丸ｺﾞｼｯｸM-PRO" pitchFamily="50" charset="-128"/>
                          <a:ea typeface="HG丸ｺﾞｼｯｸM-PRO" pitchFamily="50" charset="-128"/>
                        </a:rPr>
                        <a:t>②取引相手・商品</a:t>
                      </a:r>
                    </a:p>
                  </a:txBody>
                  <a:tcPr anchor="ctr"/>
                </a:tc>
                <a:tc>
                  <a:txBody>
                    <a:bodyPr/>
                    <a:lstStyle/>
                    <a:p>
                      <a:r>
                        <a:rPr kumimoji="1" lang="ja-JP" altLang="en-US" dirty="0">
                          <a:latin typeface="HG丸ｺﾞｼｯｸM-PRO" pitchFamily="50" charset="-128"/>
                          <a:ea typeface="HG丸ｺﾞｼｯｸM-PRO" pitchFamily="50" charset="-128"/>
                        </a:rPr>
                        <a:t>情報収集・納得</a:t>
                      </a:r>
                    </a:p>
                  </a:txBody>
                  <a:tcPr anchor="ctr"/>
                </a:tc>
                <a:extLst>
                  <a:ext uri="{0D108BD9-81ED-4DB2-BD59-A6C34878D82A}">
                    <a16:rowId xmlns:a16="http://schemas.microsoft.com/office/drawing/2014/main" val="10001"/>
                  </a:ext>
                </a:extLst>
              </a:tr>
              <a:tr h="401235">
                <a:tc>
                  <a:txBody>
                    <a:bodyPr/>
                    <a:lstStyle/>
                    <a:p>
                      <a:r>
                        <a:rPr kumimoji="1" lang="ja-JP" altLang="en-US" dirty="0">
                          <a:latin typeface="HG丸ｺﾞｼｯｸM-PRO" pitchFamily="50" charset="-128"/>
                          <a:ea typeface="HG丸ｺﾞｼｯｸM-PRO" pitchFamily="50" charset="-128"/>
                        </a:rPr>
                        <a:t>③利用規約</a:t>
                      </a:r>
                    </a:p>
                  </a:txBody>
                  <a:tcPr anchor="ctr">
                    <a:lnB w="12700" cap="flat" cmpd="sng" algn="ctr">
                      <a:solidFill>
                        <a:schemeClr val="accent6"/>
                      </a:solidFill>
                      <a:prstDash val="solid"/>
                      <a:round/>
                      <a:headEnd type="none" w="med" len="med"/>
                      <a:tailEnd type="none" w="med" len="med"/>
                    </a:lnB>
                  </a:tcPr>
                </a:tc>
                <a:tc>
                  <a:txBody>
                    <a:bodyPr/>
                    <a:lstStyle/>
                    <a:p>
                      <a:r>
                        <a:rPr kumimoji="1" lang="ja-JP" altLang="en-US" dirty="0">
                          <a:latin typeface="HG丸ｺﾞｼｯｸM-PRO" pitchFamily="50" charset="-128"/>
                          <a:ea typeface="HG丸ｺﾞｼｯｸM-PRO" pitchFamily="50" charset="-128"/>
                        </a:rPr>
                        <a:t>内容の確認</a:t>
                      </a:r>
                    </a:p>
                  </a:txBody>
                  <a:tcPr anchor="ct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r h="401235">
                <a:tc>
                  <a:txBody>
                    <a:bodyPr/>
                    <a:lstStyle/>
                    <a:p>
                      <a:r>
                        <a:rPr kumimoji="1" lang="ja-JP" altLang="en-US" dirty="0">
                          <a:latin typeface="HG丸ｺﾞｼｯｸM-PRO" pitchFamily="50" charset="-128"/>
                          <a:ea typeface="HG丸ｺﾞｼｯｸM-PRO" pitchFamily="50" charset="-128"/>
                        </a:rPr>
                        <a:t>④トラブル</a:t>
                      </a:r>
                    </a:p>
                  </a:txBody>
                  <a:tcPr anchor="ctr">
                    <a:lnT w="12700" cap="flat" cmpd="sng" algn="ctr">
                      <a:solidFill>
                        <a:schemeClr val="accent6"/>
                      </a:solidFill>
                      <a:prstDash val="solid"/>
                      <a:round/>
                      <a:headEnd type="none" w="med" len="med"/>
                      <a:tailEnd type="none" w="med" len="med"/>
                    </a:lnT>
                  </a:tcPr>
                </a:tc>
                <a:tc>
                  <a:txBody>
                    <a:bodyPr/>
                    <a:lstStyle/>
                    <a:p>
                      <a:r>
                        <a:rPr kumimoji="1" lang="ja-JP" altLang="en-US" dirty="0">
                          <a:latin typeface="HG丸ｺﾞｼｯｸM-PRO" pitchFamily="50" charset="-128"/>
                          <a:ea typeface="HG丸ｺﾞｼｯｸM-PRO" pitchFamily="50" charset="-128"/>
                        </a:rPr>
                        <a:t>補償制度の有無</a:t>
                      </a:r>
                    </a:p>
                  </a:txBody>
                  <a:tcPr anchor="ct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grpSp>
        <p:nvGrpSpPr>
          <p:cNvPr id="19" name="グループ化 18"/>
          <p:cNvGrpSpPr/>
          <p:nvPr/>
        </p:nvGrpSpPr>
        <p:grpSpPr>
          <a:xfrm rot="21019221">
            <a:off x="6656428" y="3302024"/>
            <a:ext cx="2119792" cy="1684296"/>
            <a:chOff x="4562783" y="4348244"/>
            <a:chExt cx="2788703" cy="2015018"/>
          </a:xfrm>
        </p:grpSpPr>
        <p:sp>
          <p:nvSpPr>
            <p:cNvPr id="20" name="爆発 1 19"/>
            <p:cNvSpPr/>
            <p:nvPr/>
          </p:nvSpPr>
          <p:spPr>
            <a:xfrm>
              <a:off x="4562783" y="4348244"/>
              <a:ext cx="2788703" cy="201501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5010674" y="5095173"/>
              <a:ext cx="2016224" cy="447235"/>
            </a:xfrm>
            <a:prstGeom prst="rect">
              <a:avLst/>
            </a:prstGeom>
            <a:noFill/>
          </p:spPr>
          <p:txBody>
            <a:bodyPr wrap="square" rtlCol="0">
              <a:spAutoFit/>
            </a:bodyPr>
            <a:lstStyle/>
            <a:p>
              <a:r>
                <a:rPr lang="ja-JP" altLang="en-US" sz="2000" dirty="0">
                  <a:solidFill>
                    <a:srgbClr val="FF0000"/>
                  </a:solidFill>
                </a:rPr>
                <a:t>自己責任</a:t>
              </a:r>
              <a:r>
                <a:rPr lang="en-US" altLang="ja-JP" sz="2000" dirty="0">
                  <a:solidFill>
                    <a:srgbClr val="FF0000"/>
                  </a:solidFill>
                </a:rPr>
                <a:t>!</a:t>
              </a:r>
              <a:endParaRPr lang="ja-JP" altLang="en-US" sz="2000" dirty="0">
                <a:solidFill>
                  <a:srgbClr val="FF0000"/>
                </a:solidFill>
              </a:endParaRPr>
            </a:p>
          </p:txBody>
        </p:sp>
      </p:grpSp>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11194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01929" y="1247843"/>
            <a:ext cx="2002799" cy="1548664"/>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6516217" y="1247843"/>
            <a:ext cx="2129448" cy="1548664"/>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841455" y="1296859"/>
            <a:ext cx="1893748" cy="369332"/>
          </a:xfrm>
          <a:prstGeom prst="rect">
            <a:avLst/>
          </a:prstGeom>
          <a:noFill/>
        </p:spPr>
        <p:txBody>
          <a:bodyPr wrap="square" rtlCol="0">
            <a:spAutoFit/>
          </a:bodyPr>
          <a:lstStyle/>
          <a:p>
            <a:r>
              <a:rPr lang="ja-JP" altLang="en-US" dirty="0">
                <a:solidFill>
                  <a:prstClr val="black"/>
                </a:solidFill>
                <a:latin typeface="HG丸ｺﾞｼｯｸM-PRO" pitchFamily="50" charset="-128"/>
                <a:ea typeface="HG丸ｺﾞｼｯｸM-PRO" pitchFamily="50" charset="-128"/>
              </a:rPr>
              <a:t>売主</a:t>
            </a: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出品者</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6831312" y="1344418"/>
            <a:ext cx="1499257"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買主</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購入者</a:t>
            </a:r>
            <a:r>
              <a:rPr lang="en-US" altLang="ja-JP" dirty="0">
                <a:solidFill>
                  <a:prstClr val="black"/>
                </a:solidFill>
                <a:latin typeface="HG丸ｺﾞｼｯｸM-PRO" panose="020F0600000000000000" pitchFamily="50" charset="-128"/>
                <a:ea typeface="HG丸ｺﾞｼｯｸM-PRO" panose="020F0600000000000000" pitchFamily="50" charset="-128"/>
              </a:rPr>
              <a:t>)</a:t>
            </a:r>
            <a:endParaRPr lang="ja-JP" altLang="en-US" dirty="0">
              <a:solidFill>
                <a:prstClr val="black"/>
              </a:solidFill>
              <a:latin typeface="HG丸ｺﾞｼｯｸM-PRO" pitchFamily="50" charset="-128"/>
              <a:ea typeface="HG丸ｺﾞｼｯｸM-PRO" pitchFamily="50" charset="-128"/>
            </a:endParaRPr>
          </a:p>
        </p:txBody>
      </p:sp>
      <p:pic>
        <p:nvPicPr>
          <p:cNvPr id="3075" name="Picture 3" descr="G:\KINGSTON\くらしの一日講座\イラストいろいろ\smartphone_woman_walk.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9787" y="1685568"/>
            <a:ext cx="1064724" cy="10647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F:\消費生活センター　消費者教育\イラストいろいろ\pose_kiri_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833" y="1817193"/>
            <a:ext cx="918991" cy="769612"/>
          </a:xfrm>
          <a:prstGeom prst="rect">
            <a:avLst/>
          </a:prstGeom>
          <a:noFill/>
          <a:extLst>
            <a:ext uri="{909E8E84-426E-40DD-AFC4-6F175D3DCCD1}">
              <a14:hiddenFill xmlns:a14="http://schemas.microsoft.com/office/drawing/2010/main">
                <a:solidFill>
                  <a:srgbClr val="FFFFFF"/>
                </a:solidFill>
              </a14:hiddenFill>
            </a:ext>
          </a:extLst>
        </p:spPr>
      </p:pic>
      <p:sp>
        <p:nvSpPr>
          <p:cNvPr id="42" name="角丸四角形 41"/>
          <p:cNvSpPr/>
          <p:nvPr/>
        </p:nvSpPr>
        <p:spPr>
          <a:xfrm>
            <a:off x="3635896" y="5085185"/>
            <a:ext cx="2304256" cy="156991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3" name="Picture 7" descr="F:\消費生活センター　消費者教育\イラストいろいろ\building_kaisya.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13060" y="5733140"/>
            <a:ext cx="1149928" cy="912883"/>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p:cNvSpPr txBox="1"/>
          <p:nvPr/>
        </p:nvSpPr>
        <p:spPr>
          <a:xfrm>
            <a:off x="3841151" y="5270962"/>
            <a:ext cx="1893748"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フリマサイト</a:t>
            </a:r>
          </a:p>
        </p:txBody>
      </p:sp>
      <p:sp>
        <p:nvSpPr>
          <p:cNvPr id="49" name="テキスト ボックス 48"/>
          <p:cNvSpPr txBox="1"/>
          <p:nvPr/>
        </p:nvSpPr>
        <p:spPr>
          <a:xfrm>
            <a:off x="2256975" y="2942650"/>
            <a:ext cx="1584176"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①商品出品</a:t>
            </a:r>
          </a:p>
        </p:txBody>
      </p:sp>
      <p:sp>
        <p:nvSpPr>
          <p:cNvPr id="50" name="テキスト ボックス 49"/>
          <p:cNvSpPr txBox="1"/>
          <p:nvPr/>
        </p:nvSpPr>
        <p:spPr>
          <a:xfrm>
            <a:off x="7280060" y="3026443"/>
            <a:ext cx="1584176"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②商品購入</a:t>
            </a:r>
          </a:p>
        </p:txBody>
      </p:sp>
      <p:sp>
        <p:nvSpPr>
          <p:cNvPr id="51" name="テキスト ボックス 50"/>
          <p:cNvSpPr txBox="1"/>
          <p:nvPr/>
        </p:nvSpPr>
        <p:spPr>
          <a:xfrm>
            <a:off x="6788853" y="3748459"/>
            <a:ext cx="1584176"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③代金　入金</a:t>
            </a:r>
          </a:p>
        </p:txBody>
      </p:sp>
      <p:sp>
        <p:nvSpPr>
          <p:cNvPr id="52" name="テキスト ボックス 51"/>
          <p:cNvSpPr txBox="1"/>
          <p:nvPr/>
        </p:nvSpPr>
        <p:spPr>
          <a:xfrm>
            <a:off x="3635896" y="1321318"/>
            <a:ext cx="2196704"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⑤商品　送付</a:t>
            </a:r>
          </a:p>
        </p:txBody>
      </p:sp>
      <p:sp>
        <p:nvSpPr>
          <p:cNvPr id="54" name="テキスト ボックス 53"/>
          <p:cNvSpPr txBox="1"/>
          <p:nvPr/>
        </p:nvSpPr>
        <p:spPr>
          <a:xfrm>
            <a:off x="6300524" y="4443334"/>
            <a:ext cx="1584176" cy="646331"/>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⑥商品　受取</a:t>
            </a:r>
          </a:p>
          <a:p>
            <a:r>
              <a:rPr lang="ja-JP" altLang="en-US" dirty="0">
                <a:solidFill>
                  <a:prstClr val="black"/>
                </a:solidFill>
                <a:latin typeface="HG丸ｺﾞｼｯｸM-PRO" panose="020F0600000000000000" pitchFamily="50" charset="-128"/>
                <a:ea typeface="HG丸ｺﾞｼｯｸM-PRO" panose="020F0600000000000000" pitchFamily="50" charset="-128"/>
              </a:rPr>
              <a:t>　　　通知</a:t>
            </a:r>
          </a:p>
        </p:txBody>
      </p:sp>
      <p:sp>
        <p:nvSpPr>
          <p:cNvPr id="55" name="テキスト ボックス 54"/>
          <p:cNvSpPr txBox="1"/>
          <p:nvPr/>
        </p:nvSpPr>
        <p:spPr>
          <a:xfrm>
            <a:off x="378877" y="3919912"/>
            <a:ext cx="1409455" cy="646331"/>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⑦代金</a:t>
            </a:r>
          </a:p>
          <a:p>
            <a:r>
              <a:rPr lang="ja-JP" altLang="en-US" dirty="0">
                <a:solidFill>
                  <a:prstClr val="black"/>
                </a:solidFill>
                <a:latin typeface="HG丸ｺﾞｼｯｸM-PRO" panose="020F0600000000000000" pitchFamily="50" charset="-128"/>
                <a:ea typeface="HG丸ｺﾞｼｯｸM-PRO" panose="020F0600000000000000" pitchFamily="50" charset="-128"/>
              </a:rPr>
              <a:t>　引き出し</a:t>
            </a:r>
          </a:p>
        </p:txBody>
      </p:sp>
      <p:sp>
        <p:nvSpPr>
          <p:cNvPr id="19" name="下矢印 18"/>
          <p:cNvSpPr/>
          <p:nvPr/>
        </p:nvSpPr>
        <p:spPr>
          <a:xfrm rot="8573056">
            <a:off x="1803198" y="3302794"/>
            <a:ext cx="569713" cy="2281081"/>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7" name="下矢印 56"/>
          <p:cNvSpPr/>
          <p:nvPr/>
        </p:nvSpPr>
        <p:spPr>
          <a:xfrm rot="19390070">
            <a:off x="2422485" y="2891363"/>
            <a:ext cx="588415" cy="2281081"/>
          </a:xfrm>
          <a:prstGeom prst="down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8" name="下矢印 57"/>
          <p:cNvSpPr/>
          <p:nvPr/>
        </p:nvSpPr>
        <p:spPr>
          <a:xfrm rot="2339180">
            <a:off x="6219606" y="2792584"/>
            <a:ext cx="589297" cy="2281081"/>
          </a:xfrm>
          <a:prstGeom prst="down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0" name="下矢印 59"/>
          <p:cNvSpPr/>
          <p:nvPr/>
        </p:nvSpPr>
        <p:spPr>
          <a:xfrm rot="16200000">
            <a:off x="4315275" y="217241"/>
            <a:ext cx="672916" cy="3296595"/>
          </a:xfrm>
          <a:prstGeom prst="down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1" name="爆発 1 60"/>
          <p:cNvSpPr/>
          <p:nvPr/>
        </p:nvSpPr>
        <p:spPr>
          <a:xfrm>
            <a:off x="3678739" y="2462200"/>
            <a:ext cx="2218572" cy="1867148"/>
          </a:xfrm>
          <a:prstGeom prst="irregularSeal1">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2" name="テキスト ボックス 61"/>
          <p:cNvSpPr txBox="1"/>
          <p:nvPr/>
        </p:nvSpPr>
        <p:spPr>
          <a:xfrm>
            <a:off x="4205707" y="2946457"/>
            <a:ext cx="1952123" cy="830997"/>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個人間</a:t>
            </a:r>
          </a:p>
          <a:p>
            <a:r>
              <a:rPr lang="ja-JP" altLang="en-US" sz="2400" dirty="0">
                <a:solidFill>
                  <a:prstClr val="black"/>
                </a:solidFill>
                <a:latin typeface="HG丸ｺﾞｼｯｸM-PRO" panose="020F0600000000000000" pitchFamily="50" charset="-128"/>
                <a:ea typeface="HG丸ｺﾞｼｯｸM-PRO" panose="020F0600000000000000" pitchFamily="50" charset="-128"/>
              </a:rPr>
              <a:t>　取引</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378875" y="4892849"/>
            <a:ext cx="2101772" cy="369332"/>
          </a:xfrm>
          <a:prstGeom prst="rect">
            <a:avLst/>
          </a:prstGeom>
          <a:noFill/>
        </p:spPr>
        <p:txBody>
          <a:bodyPr wrap="square"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④入金　通知</a:t>
            </a:r>
          </a:p>
        </p:txBody>
      </p:sp>
      <p:sp>
        <p:nvSpPr>
          <p:cNvPr id="26" name="正方形/長方形 25"/>
          <p:cNvSpPr/>
          <p:nvPr/>
        </p:nvSpPr>
        <p:spPr>
          <a:xfrm>
            <a:off x="0" y="3525"/>
            <a:ext cx="9144000" cy="833188"/>
          </a:xfrm>
          <a:prstGeom prst="rect">
            <a:avLst/>
          </a:prstGeom>
          <a:solidFill>
            <a:srgbClr val="1F497D">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pPr>
            <a:r>
              <a:rPr kumimoji="0" lang="en-US" altLang="ja-JP" sz="4400" kern="0" dirty="0">
                <a:solidFill>
                  <a:srgbClr val="FF0000"/>
                </a:solidFill>
                <a:latin typeface="HGPｺﾞｼｯｸE" panose="020B0900000000000000" pitchFamily="50" charset="-128"/>
                <a:ea typeface="HGPｺﾞｼｯｸE" panose="020B0900000000000000" pitchFamily="50" charset="-128"/>
              </a:rPr>
              <a:t>【</a:t>
            </a:r>
            <a:r>
              <a:rPr kumimoji="0" lang="ja-JP" altLang="en-US" sz="4400" kern="0" dirty="0">
                <a:solidFill>
                  <a:srgbClr val="FF0000"/>
                </a:solidFill>
                <a:latin typeface="HGPｺﾞｼｯｸE" panose="020B0900000000000000" pitchFamily="50" charset="-128"/>
                <a:ea typeface="HGPｺﾞｼｯｸE" panose="020B0900000000000000" pitchFamily="50" charset="-128"/>
              </a:rPr>
              <a:t>重要③</a:t>
            </a:r>
            <a:r>
              <a:rPr kumimoji="0" lang="en-US" altLang="ja-JP" sz="4400" kern="0" dirty="0">
                <a:solidFill>
                  <a:srgbClr val="FF0000"/>
                </a:solidFill>
                <a:latin typeface="HGPｺﾞｼｯｸE" panose="020B0900000000000000" pitchFamily="50" charset="-128"/>
                <a:ea typeface="HGPｺﾞｼｯｸE" panose="020B0900000000000000" pitchFamily="50" charset="-128"/>
              </a:rPr>
              <a:t>】</a:t>
            </a:r>
            <a:r>
              <a:rPr kumimoji="0" lang="ja-JP" altLang="en-US" sz="4400" kern="0" dirty="0">
                <a:solidFill>
                  <a:srgbClr val="FF0000"/>
                </a:solidFill>
                <a:latin typeface="HGPｺﾞｼｯｸE" panose="020B0900000000000000" pitchFamily="50" charset="-128"/>
                <a:ea typeface="HGPｺﾞｼｯｸE" panose="020B0900000000000000" pitchFamily="50" charset="-128"/>
              </a:rPr>
              <a:t>　</a:t>
            </a:r>
            <a:r>
              <a:rPr kumimoji="0" lang="ja-JP" altLang="en-US" sz="4000" kern="0" dirty="0">
                <a:solidFill>
                  <a:prstClr val="white"/>
                </a:solidFill>
                <a:latin typeface="HGPｺﾞｼｯｸE" panose="020B0900000000000000" pitchFamily="50" charset="-128"/>
                <a:ea typeface="HGPｺﾞｼｯｸE" panose="020B0900000000000000" pitchFamily="50" charset="-128"/>
              </a:rPr>
              <a:t>フリマアプリのしくみ</a:t>
            </a:r>
            <a:endParaRPr kumimoji="0" lang="en-US" altLang="ja-JP" sz="4000" kern="0" dirty="0">
              <a:solidFill>
                <a:prstClr val="white"/>
              </a:solidFill>
              <a:latin typeface="HGPｺﾞｼｯｸE" panose="020B0900000000000000" pitchFamily="50" charset="-128"/>
              <a:ea typeface="HGPｺﾞｼｯｸE" panose="020B0900000000000000" pitchFamily="50" charset="-128"/>
            </a:endParaRPr>
          </a:p>
        </p:txBody>
      </p:sp>
      <p:sp>
        <p:nvSpPr>
          <p:cNvPr id="6" name="フッター プレースホルダー 5"/>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257514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KUJP0r5OZ_E/VUIJ5c4pikI/AAAAAAAAtbI/2wgXw1jgj2c/s800/net_shopping_p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754" y="4000019"/>
            <a:ext cx="1767577" cy="1672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2.bp.blogspot.com/-pj66F0J3oy8/WzC98lV29CI/AAAAAAABM9Q/uXfCSAa7U1QbS0zSEGpGWGVDW2Q9h87OACLcBGAs/s800/tv_shopping_tsuuhan_foreig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89260" y="3902361"/>
            <a:ext cx="2009301" cy="1770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bp.blogspot.com/-ZJdQmB0e9rQ/ViipM0778wI/AAAAAAAAzyc/vQOBMWAjy2w/s800/book_catalo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7731" y="4090152"/>
            <a:ext cx="1769000" cy="1629692"/>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239" y="1472"/>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white"/>
                </a:solidFill>
                <a:latin typeface="HGPｺﾞｼｯｸE" panose="020B0900000000000000" pitchFamily="50" charset="-128"/>
                <a:ea typeface="HGPｺﾞｼｯｸE" panose="020B0900000000000000" pitchFamily="50" charset="-128"/>
              </a:rPr>
              <a:t>　　　　　　　［通信販売の</a:t>
            </a:r>
            <a:r>
              <a:rPr lang="ja-JP" altLang="en-US" sz="4400" dirty="0">
                <a:solidFill>
                  <a:srgbClr val="FF0000"/>
                </a:solidFill>
                <a:latin typeface="HGPｺﾞｼｯｸE" panose="020B0900000000000000" pitchFamily="50" charset="-128"/>
                <a:ea typeface="HGPｺﾞｼｯｸE" panose="020B0900000000000000" pitchFamily="50" charset="-128"/>
              </a:rPr>
              <a:t>ルール</a:t>
            </a:r>
            <a:r>
              <a:rPr lang="ja-JP" altLang="en-US" sz="4400" dirty="0">
                <a:solidFill>
                  <a:prstClr val="white"/>
                </a:solidFill>
                <a:latin typeface="HGPｺﾞｼｯｸE" panose="020B0900000000000000" pitchFamily="50" charset="-128"/>
                <a:ea typeface="HGPｺﾞｼｯｸE" panose="020B0900000000000000" pitchFamily="50" charset="-128"/>
              </a:rPr>
              <a:t>］</a:t>
            </a:r>
            <a:endParaRPr lang="en-US" altLang="ja-JP" sz="3600" dirty="0">
              <a:solidFill>
                <a:prstClr val="white"/>
              </a:solidFill>
              <a:latin typeface="HGPｺﾞｼｯｸE" panose="020B0900000000000000" pitchFamily="50" charset="-128"/>
              <a:ea typeface="HGPｺﾞｼｯｸE" panose="020B0900000000000000" pitchFamily="50" charset="-128"/>
            </a:endParaRPr>
          </a:p>
        </p:txBody>
      </p:sp>
      <p:sp>
        <p:nvSpPr>
          <p:cNvPr id="15" name="正方形/長方形 14"/>
          <p:cNvSpPr/>
          <p:nvPr/>
        </p:nvSpPr>
        <p:spPr>
          <a:xfrm>
            <a:off x="107504" y="2852936"/>
            <a:ext cx="8889316" cy="10494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3" name="円/楕円 2"/>
          <p:cNvSpPr/>
          <p:nvPr/>
        </p:nvSpPr>
        <p:spPr>
          <a:xfrm>
            <a:off x="203511" y="5693616"/>
            <a:ext cx="2688783" cy="104775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4" name="正方形/長方形 4"/>
          <p:cNvSpPr>
            <a:spLocks noChangeArrowheads="1"/>
          </p:cNvSpPr>
          <p:nvPr/>
        </p:nvSpPr>
        <p:spPr bwMode="auto">
          <a:xfrm>
            <a:off x="574754" y="5878954"/>
            <a:ext cx="1739512"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14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a:t>
            </a:r>
            <a:r>
              <a:rPr lang="ja-JP" altLang="en-US" sz="1400" dirty="0">
                <a:solidFill>
                  <a:srgbClr val="000000"/>
                </a:solidFill>
                <a:latin typeface="HG丸ｺﾞｼｯｸM-PRO" pitchFamily="50" charset="-128"/>
                <a:ea typeface="HG丸ｺﾞｼｯｸM-PRO" pitchFamily="50" charset="-128"/>
                <a:cs typeface="メイリオ" panose="020B0604030504040204" pitchFamily="50" charset="-128"/>
              </a:rPr>
              <a:t>　　　　つうはん</a:t>
            </a:r>
          </a:p>
          <a:p>
            <a:pPr eaLnBrk="0" fontAlgn="base" hangingPunct="0">
              <a:spcBef>
                <a:spcPct val="0"/>
              </a:spcBef>
              <a:spcAft>
                <a:spcPct val="0"/>
              </a:spcAft>
              <a:buFontTx/>
              <a:buNone/>
            </a:pPr>
            <a:r>
              <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rPr>
              <a:t>ネット通販</a:t>
            </a:r>
            <a:endParaRPr lang="ja-JP" altLang="en-US" sz="2400" dirty="0">
              <a:solidFill>
                <a:prstClr val="black"/>
              </a:solidFill>
              <a:latin typeface="HG丸ｺﾞｼｯｸM-PRO" pitchFamily="50" charset="-128"/>
              <a:ea typeface="HG丸ｺﾞｼｯｸM-PRO" pitchFamily="50" charset="-128"/>
              <a:cs typeface="メイリオ" panose="020B0604030504040204" pitchFamily="50" charset="-128"/>
            </a:endParaRPr>
          </a:p>
        </p:txBody>
      </p:sp>
      <p:sp>
        <p:nvSpPr>
          <p:cNvPr id="16" name="円/楕円 15"/>
          <p:cNvSpPr/>
          <p:nvPr/>
        </p:nvSpPr>
        <p:spPr>
          <a:xfrm>
            <a:off x="3187766" y="5693616"/>
            <a:ext cx="2555909" cy="10656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7" name="正方形/長方形 6"/>
          <p:cNvSpPr>
            <a:spLocks noChangeArrowheads="1"/>
          </p:cNvSpPr>
          <p:nvPr/>
        </p:nvSpPr>
        <p:spPr bwMode="auto">
          <a:xfrm>
            <a:off x="3400052" y="5752069"/>
            <a:ext cx="2149881"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14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a:t>
            </a:r>
            <a:r>
              <a:rPr lang="ja-JP" altLang="en-US" sz="1400" dirty="0">
                <a:solidFill>
                  <a:srgbClr val="000000"/>
                </a:solidFill>
                <a:latin typeface="HG丸ｺﾞｼｯｸM-PRO" pitchFamily="50" charset="-128"/>
                <a:ea typeface="HG丸ｺﾞｼｯｸM-PRO" pitchFamily="50" charset="-128"/>
                <a:cs typeface="メイリオ" panose="020B0604030504040204" pitchFamily="50" charset="-128"/>
              </a:rPr>
              <a:t>　つうはん</a:t>
            </a:r>
          </a:p>
          <a:p>
            <a:pPr eaLnBrk="0" fontAlgn="base" hangingPunct="0">
              <a:spcBef>
                <a:spcPct val="0"/>
              </a:spcBef>
              <a:spcAft>
                <a:spcPct val="0"/>
              </a:spcAft>
              <a:buFontTx/>
              <a:buNone/>
            </a:pPr>
            <a:r>
              <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rPr>
              <a:t>カタログ通販</a:t>
            </a:r>
          </a:p>
        </p:txBody>
      </p:sp>
      <p:sp>
        <p:nvSpPr>
          <p:cNvPr id="18" name="円/楕円 17"/>
          <p:cNvSpPr/>
          <p:nvPr/>
        </p:nvSpPr>
        <p:spPr>
          <a:xfrm>
            <a:off x="6019083" y="5693616"/>
            <a:ext cx="2855535" cy="1047754"/>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9" name="正方形/長方形 5"/>
          <p:cNvSpPr>
            <a:spLocks noChangeArrowheads="1"/>
          </p:cNvSpPr>
          <p:nvPr/>
        </p:nvSpPr>
        <p:spPr bwMode="auto">
          <a:xfrm>
            <a:off x="6489260" y="5752225"/>
            <a:ext cx="2031259" cy="8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rPr>
              <a:t>テレビ</a:t>
            </a:r>
            <a:endParaRPr lang="en-US" altLang="ja-JP" sz="2400" dirty="0">
              <a:solidFill>
                <a:srgbClr val="000000"/>
              </a:solidFill>
              <a:latin typeface="HG丸ｺﾞｼｯｸM-PRO" pitchFamily="50" charset="-128"/>
              <a:ea typeface="HG丸ｺﾞｼｯｸM-PRO" pitchFamily="50" charset="-128"/>
              <a:cs typeface="メイリオ" panose="020B0604030504040204" pitchFamily="50" charset="-128"/>
            </a:endParaRPr>
          </a:p>
          <a:p>
            <a:pPr eaLnBrk="0" fontAlgn="base" hangingPunct="0">
              <a:spcBef>
                <a:spcPct val="0"/>
              </a:spcBef>
              <a:spcAft>
                <a:spcPct val="0"/>
              </a:spcAft>
              <a:buFontTx/>
              <a:buNone/>
            </a:pPr>
            <a:r>
              <a:rPr lang="ja-JP" altLang="en-US" sz="2400" dirty="0">
                <a:solidFill>
                  <a:srgbClr val="000000"/>
                </a:solidFill>
                <a:latin typeface="HG丸ｺﾞｼｯｸM-PRO" pitchFamily="50" charset="-128"/>
                <a:ea typeface="HG丸ｺﾞｼｯｸM-PRO" pitchFamily="50" charset="-128"/>
                <a:cs typeface="メイリオ" panose="020B0604030504040204" pitchFamily="50" charset="-128"/>
              </a:rPr>
              <a:t>ショッピング</a:t>
            </a:r>
          </a:p>
        </p:txBody>
      </p:sp>
      <p:pic>
        <p:nvPicPr>
          <p:cNvPr id="21" name="Picture 2" descr="「まとめ」のマーク"/>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3511" y="1472"/>
            <a:ext cx="1588609" cy="104848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7504" y="2959391"/>
            <a:ext cx="8889316" cy="692497"/>
          </a:xfrm>
          <a:prstGeom prst="rect">
            <a:avLst/>
          </a:prstGeom>
          <a:noFill/>
        </p:spPr>
        <p:txBody>
          <a:bodyPr wrap="square" rtlCol="0">
            <a:spAutoFit/>
          </a:bodyPr>
          <a:lstStyle/>
          <a:p>
            <a:pPr lvl="0"/>
            <a:r>
              <a:rPr lang="ja-JP" altLang="en-US" sz="1100" dirty="0">
                <a:solidFill>
                  <a:prstClr val="black"/>
                </a:solidFill>
              </a:rPr>
              <a:t>　　　　</a:t>
            </a:r>
            <a:r>
              <a:rPr lang="ja-JP" altLang="en-US" sz="1100" dirty="0">
                <a:solidFill>
                  <a:schemeClr val="bg1"/>
                </a:solidFill>
              </a:rPr>
              <a:t>つうしんはんばい</a:t>
            </a:r>
          </a:p>
          <a:p>
            <a:pPr lvl="0"/>
            <a:r>
              <a:rPr lang="ja-JP" altLang="en-US" dirty="0">
                <a:solidFill>
                  <a:prstClr val="black"/>
                </a:solidFill>
              </a:rPr>
              <a:t> </a:t>
            </a:r>
            <a:r>
              <a:rPr lang="ja-JP" altLang="en-US" sz="2800" b="1" dirty="0">
                <a:solidFill>
                  <a:schemeClr val="bg1"/>
                </a:solidFill>
                <a:latin typeface="HG丸ｺﾞｼｯｸM-PRO" pitchFamily="50" charset="-128"/>
                <a:ea typeface="HG丸ｺﾞｼｯｸM-PRO" pitchFamily="50" charset="-128"/>
              </a:rPr>
              <a:t>「通信販売」にはクーリング・オフ制度はありません</a:t>
            </a:r>
          </a:p>
        </p:txBody>
      </p:sp>
      <p:grpSp>
        <p:nvGrpSpPr>
          <p:cNvPr id="9" name="グループ化 8"/>
          <p:cNvGrpSpPr/>
          <p:nvPr/>
        </p:nvGrpSpPr>
        <p:grpSpPr>
          <a:xfrm>
            <a:off x="574754" y="1125447"/>
            <a:ext cx="7923807" cy="1583475"/>
            <a:chOff x="574754" y="1402395"/>
            <a:chExt cx="7923807" cy="1292662"/>
          </a:xfrm>
        </p:grpSpPr>
        <p:sp>
          <p:nvSpPr>
            <p:cNvPr id="8" name="角丸四角形 7"/>
            <p:cNvSpPr/>
            <p:nvPr/>
          </p:nvSpPr>
          <p:spPr>
            <a:xfrm>
              <a:off x="574754" y="1402395"/>
              <a:ext cx="7923807" cy="129266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60045" y="1461177"/>
              <a:ext cx="7838515" cy="1055258"/>
            </a:xfrm>
            <a:prstGeom prst="rect">
              <a:avLst/>
            </a:prstGeom>
            <a:noFill/>
          </p:spPr>
          <p:txBody>
            <a:bodyPr wrap="square" rtlCol="0">
              <a:spAutoFit/>
            </a:bodyPr>
            <a:lstStyle/>
            <a:p>
              <a:r>
                <a:rPr lang="ja-JP" altLang="en-US" sz="1100" dirty="0"/>
                <a:t>　　　　けいやく </a:t>
              </a:r>
            </a:p>
            <a:p>
              <a:r>
                <a:rPr lang="ja-JP" altLang="en-US" sz="2800" b="1" dirty="0">
                  <a:latin typeface="HG丸ｺﾞｼｯｸM-PRO" pitchFamily="50" charset="-128"/>
                  <a:ea typeface="HG丸ｺﾞｼｯｸM-PRO" pitchFamily="50" charset="-128"/>
                </a:rPr>
                <a:t>「契約をやめる」時には、</a:t>
              </a:r>
            </a:p>
            <a:p>
              <a:r>
                <a:rPr lang="ja-JP" altLang="en-US" sz="1100" b="1" dirty="0">
                  <a:latin typeface="HG丸ｺﾞｼｯｸM-PRO" pitchFamily="50" charset="-128"/>
                  <a:ea typeface="HG丸ｺﾞｼｯｸM-PRO" pitchFamily="50" charset="-128"/>
                </a:rPr>
                <a:t>　　　　　　かいやくきやく　　　　　　</a:t>
              </a:r>
              <a:r>
                <a:rPr lang="ja-JP" altLang="en-US" sz="1100" b="1">
                  <a:latin typeface="HG丸ｺﾞｼｯｸM-PRO" pitchFamily="50" charset="-128"/>
                  <a:ea typeface="HG丸ｺﾞｼｯｸM-PRO" pitchFamily="50" charset="-128"/>
                </a:rPr>
                <a:t>へんぴんとくやく</a:t>
              </a:r>
              <a:endParaRPr lang="ja-JP" altLang="en-US" sz="1100" b="1" dirty="0">
                <a:latin typeface="HG丸ｺﾞｼｯｸM-PRO" pitchFamily="50" charset="-128"/>
                <a:ea typeface="HG丸ｺﾞｼｯｸM-PRO" pitchFamily="50" charset="-128"/>
              </a:endParaRPr>
            </a:p>
            <a:p>
              <a:r>
                <a:rPr lang="ja-JP" altLang="en-US" sz="2800" b="1" dirty="0">
                  <a:latin typeface="HG丸ｺﾞｼｯｸM-PRO" pitchFamily="50" charset="-128"/>
                  <a:ea typeface="HG丸ｺﾞｼｯｸM-PRO" pitchFamily="50" charset="-128"/>
                </a:rPr>
                <a:t>　　解約規約・返品特約に従うことになります</a:t>
              </a:r>
              <a:endParaRPr kumimoji="1" lang="ja-JP" altLang="en-US" sz="2800" b="1" dirty="0">
                <a:latin typeface="HG丸ｺﾞｼｯｸM-PRO" pitchFamily="50" charset="-128"/>
                <a:ea typeface="HG丸ｺﾞｼｯｸM-PRO" pitchFamily="50" charset="-128"/>
              </a:endParaRPr>
            </a:p>
          </p:txBody>
        </p:sp>
      </p:grpSp>
      <p:sp>
        <p:nvSpPr>
          <p:cNvPr id="10" name="フッター プレースホルダー 9"/>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6710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239" y="1472"/>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ja-JP" altLang="en-US" sz="4400" dirty="0">
                <a:solidFill>
                  <a:schemeClr val="tx1"/>
                </a:solidFill>
                <a:latin typeface="HGPｺﾞｼｯｸE" panose="020B0900000000000000" pitchFamily="50" charset="-128"/>
                <a:ea typeface="HGPｺﾞｼｯｸE" panose="020B0900000000000000" pitchFamily="50" charset="-128"/>
              </a:rPr>
              <a:t>選ぶ時にはよく考えて</a:t>
            </a:r>
            <a:r>
              <a:rPr lang="en-US" altLang="ja-JP" sz="4400" dirty="0">
                <a:solidFill>
                  <a:schemeClr val="tx1"/>
                </a:solidFill>
                <a:latin typeface="HGPｺﾞｼｯｸE" panose="020B0900000000000000" pitchFamily="50" charset="-128"/>
                <a:ea typeface="HGPｺﾞｼｯｸE" panose="020B0900000000000000" pitchFamily="50" charset="-128"/>
              </a:rPr>
              <a:t>‼</a:t>
            </a:r>
            <a:endParaRPr lang="en-US" altLang="ja-JP" sz="3600" dirty="0">
              <a:solidFill>
                <a:schemeClr val="tx1"/>
              </a:solidFill>
              <a:latin typeface="HGPｺﾞｼｯｸE" panose="020B0900000000000000" pitchFamily="50" charset="-128"/>
              <a:ea typeface="HGPｺﾞｼｯｸE" panose="020B0900000000000000" pitchFamily="50" charset="-128"/>
            </a:endParaRPr>
          </a:p>
        </p:txBody>
      </p:sp>
      <p:pic>
        <p:nvPicPr>
          <p:cNvPr id="3074" name="Picture 2" descr="「まとめ」のマーク"/>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511" y="1472"/>
            <a:ext cx="1588609" cy="104848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p:cNvGrpSpPr/>
          <p:nvPr/>
        </p:nvGrpSpPr>
        <p:grpSpPr>
          <a:xfrm>
            <a:off x="378069" y="1358770"/>
            <a:ext cx="8866050" cy="5246138"/>
            <a:chOff x="378069" y="1358770"/>
            <a:chExt cx="8866050" cy="5246138"/>
          </a:xfrm>
        </p:grpSpPr>
        <p:grpSp>
          <p:nvGrpSpPr>
            <p:cNvPr id="22" name="グループ化 21"/>
            <p:cNvGrpSpPr/>
            <p:nvPr/>
          </p:nvGrpSpPr>
          <p:grpSpPr>
            <a:xfrm>
              <a:off x="395535" y="1358770"/>
              <a:ext cx="8848584" cy="5036206"/>
              <a:chOff x="395535" y="1358770"/>
              <a:chExt cx="8848584" cy="5036206"/>
            </a:xfrm>
          </p:grpSpPr>
          <p:pic>
            <p:nvPicPr>
              <p:cNvPr id="27" name="Picture 2" descr="G:\キャッフィー\caffy_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9045" y="1530173"/>
                <a:ext cx="2105074" cy="2978945"/>
              </a:xfrm>
              <a:prstGeom prst="rect">
                <a:avLst/>
              </a:prstGeom>
              <a:noFill/>
              <a:extLst>
                <a:ext uri="{909E8E84-426E-40DD-AFC4-6F175D3DCCD1}">
                  <a14:hiddenFill xmlns:a14="http://schemas.microsoft.com/office/drawing/2010/main">
                    <a:solidFill>
                      <a:srgbClr val="FFFFFF"/>
                    </a:solidFill>
                  </a14:hiddenFill>
                </a:ext>
              </a:extLst>
            </p:spPr>
          </p:pic>
          <p:sp>
            <p:nvSpPr>
              <p:cNvPr id="28" name="角丸四角形吹き出し 27"/>
              <p:cNvSpPr/>
              <p:nvPr/>
            </p:nvSpPr>
            <p:spPr>
              <a:xfrm>
                <a:off x="395535" y="1358770"/>
                <a:ext cx="6624737" cy="5036206"/>
              </a:xfrm>
              <a:prstGeom prst="wedgeRoundRectCallout">
                <a:avLst>
                  <a:gd name="adj1" fmla="val 56714"/>
                  <a:gd name="adj2" fmla="val 950"/>
                  <a:gd name="adj3" fmla="val 16667"/>
                </a:avLst>
              </a:prstGeom>
              <a:solidFill>
                <a:srgbClr val="4BACC6">
                  <a:lumMod val="40000"/>
                  <a:lumOff val="60000"/>
                </a:srgbClr>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1F497D">
                      <a:lumMod val="50000"/>
                    </a:srgbClr>
                  </a:solidFill>
                  <a:effectLst/>
                  <a:uLnTx/>
                  <a:uFillTx/>
                  <a:latin typeface="HG丸ｺﾞｼｯｸM-PRO" pitchFamily="50" charset="-128"/>
                  <a:ea typeface="HG丸ｺﾞｼｯｸM-PRO" pitchFamily="50" charset="-128"/>
                </a:endParaRPr>
              </a:p>
            </p:txBody>
          </p:sp>
        </p:grpSp>
        <p:sp>
          <p:nvSpPr>
            <p:cNvPr id="24" name="テキスト ボックス 23"/>
            <p:cNvSpPr txBox="1"/>
            <p:nvPr/>
          </p:nvSpPr>
          <p:spPr>
            <a:xfrm>
              <a:off x="378069" y="1772816"/>
              <a:ext cx="6912768" cy="4832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モノ・サービスを購入する時には、</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①</a:t>
              </a:r>
              <a:r>
                <a:rPr kumimoji="0" lang="ja-JP" altLang="en-US" sz="2800" kern="0" dirty="0">
                  <a:solidFill>
                    <a:srgbClr val="FF0000"/>
                  </a:solidFill>
                  <a:latin typeface="HG丸ｺﾞｼｯｸM-PRO" panose="020F0600000000000000" pitchFamily="50" charset="-128"/>
                  <a:ea typeface="HG丸ｺﾞｼｯｸM-PRO" panose="020F0600000000000000" pitchFamily="50" charset="-128"/>
                </a:rPr>
                <a:t>目的や状況に合わせて</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適切に選びましょう！</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noProof="0" dirty="0">
                  <a:solidFill>
                    <a:sysClr val="windowText" lastClr="000000"/>
                  </a:solidFill>
                  <a:latin typeface="HG丸ｺﾞｼｯｸM-PRO" panose="020F0600000000000000" pitchFamily="50" charset="-128"/>
                  <a:ea typeface="HG丸ｺﾞｼｯｸM-PRO" panose="020F0600000000000000"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kern="0" noProof="0" dirty="0">
                  <a:solidFill>
                    <a:sysClr val="windowText" lastClr="000000"/>
                  </a:solidFill>
                  <a:latin typeface="HG丸ｺﾞｼｯｸM-PRO" panose="020F0600000000000000" pitchFamily="50" charset="-128"/>
                  <a:ea typeface="HG丸ｺﾞｼｯｸM-PRO" panose="020F0600000000000000" pitchFamily="50" charset="-128"/>
                </a:rPr>
                <a:t>　　　②</a:t>
              </a: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それぞれの販売方法の</a:t>
              </a:r>
            </a:p>
            <a:p>
              <a:pPr lvl="0">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2800" kern="0" dirty="0">
                  <a:solidFill>
                    <a:srgbClr val="FF0000"/>
                  </a:solidFill>
                  <a:latin typeface="HG丸ｺﾞｼｯｸM-PRO" panose="020F0600000000000000" pitchFamily="50" charset="-128"/>
                  <a:ea typeface="HG丸ｺﾞｼｯｸM-PRO" panose="020F0600000000000000" pitchFamily="50" charset="-128"/>
                </a:rPr>
                <a:t>利点や、問題点を考えて</a:t>
              </a:r>
            </a:p>
            <a:p>
              <a:pPr lvl="0">
                <a:defRPr/>
              </a:pPr>
              <a:r>
                <a:rPr kumimoji="0" lang="ja-JP" altLang="en-US" sz="2800" kern="0" dirty="0">
                  <a:solidFill>
                    <a:sysClr val="windowText" lastClr="000000"/>
                  </a:solidFill>
                  <a:latin typeface="HG丸ｺﾞｼｯｸM-PRO" panose="020F0600000000000000" pitchFamily="50" charset="-128"/>
                  <a:ea typeface="HG丸ｺﾞｼｯｸM-PRO" panose="020F0600000000000000" pitchFamily="50" charset="-128"/>
                </a:rPr>
                <a:t>　　　　適切な方法を選びましょう！</a:t>
              </a:r>
              <a:endParaRPr kumimoji="0" lang="en-US" altLang="ja-JP" sz="28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defRPr/>
              </a:pPr>
              <a:endParaRPr kumimoji="0" lang="en-US" altLang="ja-JP" sz="28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ysClr val="windowText" lastClr="000000"/>
                </a:solidFill>
                <a:effectLst/>
                <a:uLnTx/>
                <a:uFillTx/>
              </a:endParaRPr>
            </a:p>
          </p:txBody>
        </p:sp>
      </p:grpSp>
      <p:pic>
        <p:nvPicPr>
          <p:cNvPr id="3076" name="Picture 4" descr="F:\消費生活センター　消費者教育\イラストいろいろ\magnifier6_girl.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515" y="4725144"/>
            <a:ext cx="1266605" cy="12666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消費生活センター　消費者教育\イラストいろいろ\hirameki_man.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04048" y="237343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5"/>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78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1931" y="1373948"/>
            <a:ext cx="6726360"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滋賀県消費生活センター</a:t>
            </a:r>
            <a:endParaRPr lang="ja-JP" altLang="en-US" sz="4800" dirty="0">
              <a:solidFill>
                <a:srgbClr val="FF0000"/>
              </a:solidFill>
              <a:latin typeface="Arial" pitchFamily="34" charset="0"/>
            </a:endParaRPr>
          </a:p>
        </p:txBody>
      </p:sp>
      <p:sp>
        <p:nvSpPr>
          <p:cNvPr id="3" name="正方形/長方形 2"/>
          <p:cNvSpPr/>
          <p:nvPr/>
        </p:nvSpPr>
        <p:spPr>
          <a:xfrm>
            <a:off x="662955" y="2204866"/>
            <a:ext cx="7758608" cy="2478483"/>
          </a:xfrm>
          <a:prstGeom prst="rect">
            <a:avLst/>
          </a:prstGeom>
        </p:spPr>
        <p:txBody>
          <a:bodyPr wrap="square" lIns="91360" tIns="45680" rIns="91360" bIns="45680">
            <a:spAutoFit/>
          </a:bodyPr>
          <a:lstStyle/>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電 話：０７４９ー２３ー０９９９</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en-US" altLang="ja-JP" sz="3600" dirty="0">
                <a:solidFill>
                  <a:prstClr val="black"/>
                </a:solidFill>
                <a:latin typeface="HGPｺﾞｼｯｸE" pitchFamily="50" charset="-128"/>
                <a:ea typeface="HGPｺﾞｼｯｸE" pitchFamily="50" charset="-128"/>
              </a:rPr>
              <a:t>FAX</a:t>
            </a:r>
            <a:r>
              <a:rPr lang="ja-JP" altLang="en-US" sz="3600" dirty="0">
                <a:solidFill>
                  <a:prstClr val="black"/>
                </a:solidFill>
                <a:latin typeface="HGPｺﾞｼｯｸE" pitchFamily="50" charset="-128"/>
                <a:ea typeface="HGPｺﾞｼｯｸE" pitchFamily="50" charset="-128"/>
              </a:rPr>
              <a:t> ：０７４９－２３－９０３０</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相談時間：午前９時１５分～午後４時</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　　　　　　</a:t>
            </a:r>
            <a:r>
              <a:rPr lang="ja-JP" altLang="en-US" sz="3200" dirty="0">
                <a:solidFill>
                  <a:prstClr val="black"/>
                </a:solidFill>
                <a:latin typeface="HGPｺﾞｼｯｸE" pitchFamily="50" charset="-128"/>
                <a:ea typeface="HGPｺﾞｼｯｸE" pitchFamily="50" charset="-128"/>
              </a:rPr>
              <a:t>月～金曜日</a:t>
            </a:r>
            <a:r>
              <a:rPr lang="ja-JP" altLang="en-US" sz="2800" dirty="0">
                <a:solidFill>
                  <a:prstClr val="black"/>
                </a:solidFill>
                <a:latin typeface="HGPｺﾞｼｯｸE" pitchFamily="50" charset="-128"/>
                <a:ea typeface="HGPｺﾞｼｯｸE" pitchFamily="50" charset="-128"/>
              </a:rPr>
              <a:t>（祝日・年末年始は除く）</a:t>
            </a:r>
          </a:p>
        </p:txBody>
      </p:sp>
      <p:sp>
        <p:nvSpPr>
          <p:cNvPr id="16" name="正方形/長方形 15"/>
          <p:cNvSpPr/>
          <p:nvPr/>
        </p:nvSpPr>
        <p:spPr>
          <a:xfrm>
            <a:off x="236681" y="5046279"/>
            <a:ext cx="6692696"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2400" dirty="0">
                <a:solidFill>
                  <a:srgbClr val="1F497D"/>
                </a:solidFill>
                <a:latin typeface="HGP創英角ﾎﾟｯﾌﾟ体" panose="040B0A00000000000000" pitchFamily="50" charset="-128"/>
                <a:ea typeface="HGP創英角ﾎﾟｯﾌﾟ体" panose="040B0A00000000000000" pitchFamily="50" charset="-128"/>
              </a:rPr>
              <a:t>こちらも・・・</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消費者ホットライン</a:t>
            </a:r>
            <a:endParaRPr lang="ja-JP" altLang="en-US" sz="4800" dirty="0">
              <a:solidFill>
                <a:srgbClr val="FF0000"/>
              </a:solidFill>
              <a:latin typeface="Arial" pitchFamily="34" charset="0"/>
            </a:endParaRPr>
          </a:p>
        </p:txBody>
      </p:sp>
      <p:sp>
        <p:nvSpPr>
          <p:cNvPr id="7" name="正方形/長方形 6"/>
          <p:cNvSpPr/>
          <p:nvPr/>
        </p:nvSpPr>
        <p:spPr>
          <a:xfrm>
            <a:off x="973689" y="5877273"/>
            <a:ext cx="7755488" cy="646250"/>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3600" dirty="0">
                <a:solidFill>
                  <a:prstClr val="black"/>
                </a:solidFill>
                <a:latin typeface="HGP創英角ﾎﾟｯﾌﾟ体" panose="040B0A00000000000000" pitchFamily="50" charset="-128"/>
                <a:ea typeface="HGP創英角ﾎﾟｯﾌﾟ体" panose="040B0A00000000000000" pitchFamily="50" charset="-128"/>
              </a:rPr>
              <a:t>☎１８８  </a:t>
            </a:r>
            <a:r>
              <a:rPr lang="ja-JP" altLang="en-US" sz="3000" dirty="0">
                <a:solidFill>
                  <a:prstClr val="black"/>
                </a:solidFill>
                <a:latin typeface="HGPｺﾞｼｯｸE" pitchFamily="50" charset="-128"/>
                <a:ea typeface="HGPｺﾞｼｯｸE" pitchFamily="50" charset="-128"/>
              </a:rPr>
              <a:t>（お住まいのセンターに繋がります）</a:t>
            </a:r>
          </a:p>
        </p:txBody>
      </p:sp>
      <p:pic>
        <p:nvPicPr>
          <p:cNvPr id="17" name="Picture 2" descr="C:\Users\SHOHISOUDAN\Desktop\キャッフィー\tel-1.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37377" y="1556792"/>
            <a:ext cx="2067667" cy="1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1736" y="2"/>
            <a:ext cx="9144000" cy="1014211"/>
          </a:xfrm>
          <a:prstGeom prst="rect">
            <a:avLst/>
          </a:prstGeom>
          <a:solidFill>
            <a:srgbClr val="00B050"/>
          </a:solidFill>
          <a:ln w="25400" cap="flat" cmpd="sng" algn="ctr">
            <a:noFill/>
            <a:prstDash val="solid"/>
          </a:ln>
          <a:effectLst/>
        </p:spPr>
        <p:txBody>
          <a:bodyPr lIns="91360" tIns="45680" rIns="91360" bIns="45680" rtlCol="0" anchor="ctr"/>
          <a:lstStyle/>
          <a:p>
            <a:pPr algn="ctr" defTabSz="913593">
              <a:defRPr/>
            </a:pPr>
            <a:r>
              <a:rPr kumimoji="0" lang="ja-JP" altLang="en-US" kern="0" dirty="0">
                <a:solidFill>
                  <a:prstClr val="white"/>
                </a:solidFill>
              </a:rPr>
              <a:t>　</a:t>
            </a:r>
          </a:p>
          <a:p>
            <a:pPr algn="ctr" defTabSz="913593">
              <a:defRPr/>
            </a:pPr>
            <a:endParaRPr kumimoji="0" lang="ja-JP" altLang="en-US" kern="0" dirty="0">
              <a:solidFill>
                <a:prstClr val="white"/>
              </a:solidFill>
            </a:endParaRPr>
          </a:p>
        </p:txBody>
      </p:sp>
      <p:sp>
        <p:nvSpPr>
          <p:cNvPr id="9" name="正方形/長方形 8"/>
          <p:cNvSpPr/>
          <p:nvPr/>
        </p:nvSpPr>
        <p:spPr>
          <a:xfrm>
            <a:off x="-1736" y="0"/>
            <a:ext cx="9144000" cy="984804"/>
          </a:xfrm>
          <a:prstGeom prst="rect">
            <a:avLst/>
          </a:prstGeom>
          <a:noFill/>
          <a:ln w="57150">
            <a:noFill/>
          </a:ln>
        </p:spPr>
        <p:txBody>
          <a:bodyPr wrap="square" lIns="91360" tIns="45680" rIns="91360" bIns="45680">
            <a:spAutoFit/>
          </a:bodyPr>
          <a:lstStyle/>
          <a:p>
            <a:pPr defTabSz="913593"/>
            <a:r>
              <a:rPr lang="ja-JP" altLang="en-US" sz="1400" dirty="0">
                <a:solidFill>
                  <a:prstClr val="white"/>
                </a:solidFill>
                <a:latin typeface="HGSｺﾞｼｯｸE" pitchFamily="50" charset="-128"/>
                <a:ea typeface="HGSｺﾞｼｯｸE" pitchFamily="50" charset="-128"/>
                <a:cs typeface="メイリオ" panose="020B0604030504040204" pitchFamily="50" charset="-128"/>
              </a:rPr>
              <a:t>　　　　　　　　　　　　　　　　</a:t>
            </a:r>
            <a:r>
              <a:rPr lang="ja-JP" altLang="en-US" dirty="0">
                <a:solidFill>
                  <a:prstClr val="white"/>
                </a:solidFill>
                <a:latin typeface="HGSｺﾞｼｯｸE" pitchFamily="50" charset="-128"/>
                <a:ea typeface="HGSｺﾞｼｯｸE" pitchFamily="50" charset="-128"/>
                <a:cs typeface="メイリオ" panose="020B0604030504040204" pitchFamily="50" charset="-128"/>
              </a:rPr>
              <a:t>さいご</a:t>
            </a:r>
          </a:p>
          <a:p>
            <a:pPr defTabSz="913593"/>
            <a:r>
              <a:rPr lang="ja-JP" altLang="en-US" sz="3600" dirty="0">
                <a:solidFill>
                  <a:prstClr val="white"/>
                </a:solidFill>
                <a:latin typeface="HGSｺﾞｼｯｸE" pitchFamily="50" charset="-128"/>
                <a:ea typeface="HGSｺﾞｼｯｸE" pitchFamily="50" charset="-128"/>
                <a:cs typeface="メイリオ" panose="020B0604030504040204" pitchFamily="50" charset="-128"/>
              </a:rPr>
              <a:t>　　　　　　最後に・・・</a:t>
            </a:r>
            <a:r>
              <a:rPr lang="ja-JP" altLang="en-US" sz="4000" dirty="0">
                <a:solidFill>
                  <a:prstClr val="white"/>
                </a:solidFill>
                <a:latin typeface="HGSｺﾞｼｯｸE" pitchFamily="50" charset="-128"/>
                <a:ea typeface="HGSｺﾞｼｯｸE" pitchFamily="50" charset="-128"/>
                <a:cs typeface="メイリオ" panose="020B0604030504040204" pitchFamily="50" charset="-128"/>
              </a:rPr>
              <a:t>　</a:t>
            </a:r>
            <a:endParaRPr lang="en-US" altLang="ja-JP" sz="4000" dirty="0">
              <a:solidFill>
                <a:prstClr val="white"/>
              </a:solidFill>
              <a:latin typeface="HGSｺﾞｼｯｸE" pitchFamily="50" charset="-128"/>
              <a:ea typeface="HGSｺﾞｼｯｸE" pitchFamily="50" charset="-128"/>
              <a:cs typeface="メイリオ" panose="020B0604030504040204" pitchFamily="50" charset="-128"/>
            </a:endParaRPr>
          </a:p>
        </p:txBody>
      </p:sp>
      <p:sp>
        <p:nvSpPr>
          <p:cNvPr id="11" name="フッター プレースホルダー 10"/>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4415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KINGSTON\くらしの一日講座\イラストいろいろ\イラスト\「買物 イラスト」.files\yjimage(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0779" y="1701365"/>
            <a:ext cx="1446944" cy="1479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1234" y="4580093"/>
            <a:ext cx="1332191" cy="113587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1187623" y="1255617"/>
            <a:ext cx="7792432" cy="260543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5" name="グループ化 24"/>
          <p:cNvGrpSpPr/>
          <p:nvPr/>
        </p:nvGrpSpPr>
        <p:grpSpPr>
          <a:xfrm>
            <a:off x="139336" y="1854704"/>
            <a:ext cx="2170973" cy="1199507"/>
            <a:chOff x="1115615" y="-603448"/>
            <a:chExt cx="1680511" cy="551970"/>
          </a:xfrm>
        </p:grpSpPr>
        <p:sp>
          <p:nvSpPr>
            <p:cNvPr id="27" name="角丸四角形 26"/>
            <p:cNvSpPr/>
            <p:nvPr/>
          </p:nvSpPr>
          <p:spPr>
            <a:xfrm>
              <a:off x="1115615" y="-603448"/>
              <a:ext cx="1680511" cy="551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1359957" y="-536492"/>
              <a:ext cx="1436169" cy="368232"/>
            </a:xfrm>
            <a:prstGeom prst="rect">
              <a:avLst/>
            </a:prstGeom>
            <a:noFill/>
          </p:spPr>
          <p:txBody>
            <a:bodyPr wrap="square" rtlCol="0">
              <a:spAutoFit/>
            </a:bodyPr>
            <a:lstStyle/>
            <a:p>
              <a:r>
                <a:rPr lang="ja-JP" altLang="en-US" dirty="0">
                  <a:solidFill>
                    <a:prstClr val="white"/>
                  </a:solidFill>
                  <a:latin typeface="UD デジタル 教科書体 NK-R" panose="02020400000000000000" pitchFamily="18" charset="-128"/>
                  <a:ea typeface="UD デジタル 教科書体 NK-R" panose="02020400000000000000" pitchFamily="18" charset="-128"/>
                </a:rPr>
                <a:t>てんぽはんばい</a:t>
              </a:r>
            </a:p>
            <a:p>
              <a:r>
                <a:rPr lang="ja-JP" altLang="en-US" sz="2800" dirty="0">
                  <a:solidFill>
                    <a:prstClr val="white"/>
                  </a:solidFill>
                  <a:latin typeface="UD デジタル 教科書体 NK-R" panose="02020400000000000000" pitchFamily="18" charset="-128"/>
                  <a:ea typeface="UD デジタル 教科書体 NK-R" panose="02020400000000000000" pitchFamily="18" charset="-128"/>
                </a:rPr>
                <a:t>店舗販売</a:t>
              </a:r>
            </a:p>
          </p:txBody>
        </p:sp>
      </p:grpSp>
      <p:sp>
        <p:nvSpPr>
          <p:cNvPr id="30" name="角丸四角形 29"/>
          <p:cNvSpPr/>
          <p:nvPr/>
        </p:nvSpPr>
        <p:spPr>
          <a:xfrm>
            <a:off x="1187623" y="4035887"/>
            <a:ext cx="7792432" cy="260543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04969" y="4548279"/>
            <a:ext cx="2376265" cy="1199507"/>
            <a:chOff x="1115615" y="-603448"/>
            <a:chExt cx="1839424" cy="551970"/>
          </a:xfrm>
        </p:grpSpPr>
        <p:sp>
          <p:nvSpPr>
            <p:cNvPr id="39" name="角丸四角形 38"/>
            <p:cNvSpPr/>
            <p:nvPr/>
          </p:nvSpPr>
          <p:spPr>
            <a:xfrm>
              <a:off x="1115615" y="-603448"/>
              <a:ext cx="1639424" cy="5519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1197791" y="-526380"/>
              <a:ext cx="1757248" cy="368232"/>
            </a:xfrm>
            <a:prstGeom prst="rect">
              <a:avLst/>
            </a:prstGeom>
            <a:noFill/>
          </p:spPr>
          <p:txBody>
            <a:bodyPr wrap="square" rtlCol="0">
              <a:spAutoFit/>
            </a:bodyPr>
            <a:lstStyle/>
            <a:p>
              <a:r>
                <a:rPr lang="ja-JP" altLang="en-US" dirty="0" err="1">
                  <a:solidFill>
                    <a:prstClr val="white"/>
                  </a:solidFill>
                  <a:latin typeface="UD デジタル 教科書体 NK-R" panose="02020400000000000000" pitchFamily="18" charset="-128"/>
                  <a:ea typeface="UD デジタル 教科書体 NK-R" panose="02020400000000000000" pitchFamily="18" charset="-128"/>
                </a:rPr>
                <a:t>むてんぽはんばい</a:t>
              </a:r>
              <a:endParaRPr lang="ja-JP" altLang="en-US" dirty="0">
                <a:solidFill>
                  <a:prstClr val="white"/>
                </a:solidFill>
                <a:latin typeface="UD デジタル 教科書体 NK-R" panose="02020400000000000000" pitchFamily="18" charset="-128"/>
                <a:ea typeface="UD デジタル 教科書体 NK-R" panose="02020400000000000000" pitchFamily="18" charset="-128"/>
              </a:endParaRPr>
            </a:p>
            <a:p>
              <a:r>
                <a:rPr lang="ja-JP" altLang="en-US" sz="2800" dirty="0">
                  <a:solidFill>
                    <a:prstClr val="white"/>
                  </a:solidFill>
                  <a:latin typeface="UD デジタル 教科書体 NK-R" panose="02020400000000000000" pitchFamily="18" charset="-128"/>
                  <a:ea typeface="UD デジタル 教科書体 NK-R" panose="02020400000000000000" pitchFamily="18" charset="-128"/>
                </a:rPr>
                <a:t>無店舗販売</a:t>
              </a:r>
            </a:p>
          </p:txBody>
        </p:sp>
      </p:grpSp>
      <p:sp>
        <p:nvSpPr>
          <p:cNvPr id="31" name="正方形/長方形 30"/>
          <p:cNvSpPr/>
          <p:nvPr/>
        </p:nvSpPr>
        <p:spPr>
          <a:xfrm>
            <a:off x="0" y="0"/>
            <a:ext cx="9144000" cy="980728"/>
          </a:xfrm>
          <a:prstGeom prst="rect">
            <a:avLst/>
          </a:prstGeom>
          <a:solidFill>
            <a:srgbClr val="F79646">
              <a:lumMod val="40000"/>
              <a:lumOff val="6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sz="4400" kern="0" dirty="0">
                <a:solidFill>
                  <a:prstClr val="black"/>
                </a:solidFill>
                <a:latin typeface="HGPｺﾞｼｯｸE" panose="020B0900000000000000" pitchFamily="50" charset="-128"/>
                <a:ea typeface="HGPｺﾞｼｯｸE" panose="020B0900000000000000" pitchFamily="50" charset="-128"/>
              </a:rPr>
              <a:t>１</a:t>
            </a:r>
            <a:r>
              <a:rPr kumimoji="0" lang="en-US" altLang="ja-JP" sz="4400" kern="0" dirty="0">
                <a:solidFill>
                  <a:prstClr val="black"/>
                </a:solidFill>
                <a:latin typeface="HGPｺﾞｼｯｸE" panose="020B0900000000000000" pitchFamily="50" charset="-128"/>
                <a:ea typeface="HGPｺﾞｼｯｸE" panose="020B0900000000000000" pitchFamily="50" charset="-128"/>
              </a:rPr>
              <a:t>-②.</a:t>
            </a:r>
            <a:r>
              <a:rPr kumimoji="0" lang="ja-JP" altLang="en-US" sz="4400" kern="0" dirty="0">
                <a:solidFill>
                  <a:prstClr val="black"/>
                </a:solidFill>
                <a:latin typeface="HGPｺﾞｼｯｸE" panose="020B0900000000000000" pitchFamily="50" charset="-128"/>
                <a:ea typeface="HGPｺﾞｼｯｸE" panose="020B0900000000000000" pitchFamily="50" charset="-128"/>
              </a:rPr>
              <a:t>様々</a:t>
            </a:r>
            <a:r>
              <a:rPr kumimoji="0" lang="ja-JP" altLang="en-US" sz="4400" kern="0" dirty="0" err="1">
                <a:solidFill>
                  <a:prstClr val="black"/>
                </a:solidFill>
                <a:latin typeface="HGPｺﾞｼｯｸE" panose="020B0900000000000000" pitchFamily="50" charset="-128"/>
                <a:ea typeface="HGPｺﾞｼｯｸE" panose="020B0900000000000000" pitchFamily="50" charset="-128"/>
              </a:rPr>
              <a:t>な販</a:t>
            </a:r>
            <a:r>
              <a:rPr kumimoji="0" lang="ja-JP" altLang="en-US" sz="4400" kern="0" dirty="0">
                <a:solidFill>
                  <a:prstClr val="black"/>
                </a:solidFill>
                <a:latin typeface="HGPｺﾞｼｯｸE" panose="020B0900000000000000" pitchFamily="50" charset="-128"/>
                <a:ea typeface="HGPｺﾞｼｯｸE" panose="020B0900000000000000" pitchFamily="50" charset="-128"/>
              </a:rPr>
              <a:t>売方法</a:t>
            </a:r>
            <a:endParaRPr kumimoji="0" lang="en-US" altLang="ja-JP" sz="4400" kern="0" dirty="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1263916" y="3356992"/>
            <a:ext cx="7628564" cy="369332"/>
          </a:xfrm>
          <a:prstGeom prst="rect">
            <a:avLst/>
          </a:prstGeom>
          <a:noFill/>
        </p:spPr>
        <p:txBody>
          <a:bodyPr wrap="square" rtlCol="0">
            <a:spAutoFit/>
          </a:bodyPr>
          <a:lstStyle/>
          <a:p>
            <a:r>
              <a:rPr lang="ja-JP" altLang="en-US" dirty="0">
                <a:solidFill>
                  <a:prstClr val="black"/>
                </a:solidFill>
              </a:rPr>
              <a:t>★専門店・百貨店・スーパー・コンビニ・ドラッグストア等</a:t>
            </a:r>
          </a:p>
        </p:txBody>
      </p:sp>
      <p:sp>
        <p:nvSpPr>
          <p:cNvPr id="41" name="テキスト ボックス 40"/>
          <p:cNvSpPr txBox="1"/>
          <p:nvPr/>
        </p:nvSpPr>
        <p:spPr>
          <a:xfrm>
            <a:off x="1269557" y="6165304"/>
            <a:ext cx="7628564" cy="369332"/>
          </a:xfrm>
          <a:prstGeom prst="rect">
            <a:avLst/>
          </a:prstGeom>
          <a:noFill/>
        </p:spPr>
        <p:txBody>
          <a:bodyPr wrap="square" rtlCol="0">
            <a:spAutoFit/>
          </a:bodyPr>
          <a:lstStyle/>
          <a:p>
            <a:r>
              <a:rPr lang="ja-JP" altLang="en-US" dirty="0">
                <a:solidFill>
                  <a:prstClr val="black"/>
                </a:solidFill>
              </a:rPr>
              <a:t>★カタログ・通信販売・訪問販売・自動販売機・移動販売・展示会販売　等</a:t>
            </a:r>
          </a:p>
        </p:txBody>
      </p:sp>
      <p:pic>
        <p:nvPicPr>
          <p:cNvPr id="2050" name="Picture 2" descr="移動販売のクレープ屋のイラスト（女性）"/>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55372" y="4478174"/>
            <a:ext cx="1382276" cy="1382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大きめの薬局・ドラッグストアのイラスト"/>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36226" y="1766210"/>
            <a:ext cx="1376496" cy="13764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コンビニエンスストアのイラスト"/>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28375" y="1766210"/>
            <a:ext cx="1341089" cy="13410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悪徳商法のイラスト「訪問販売」"/>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52923" y="4472801"/>
            <a:ext cx="1350462" cy="13504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F:\KINGSTON\くらしの一日講座\イラストいろいろ\イラスト\「買物 イラスト」.files\yjimage(3).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67795" y="1924499"/>
            <a:ext cx="1388685" cy="1306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消費生活センター　消費者教育\イラストいろいろ\tv_shopping_tsuuhan.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84293" y="4640531"/>
            <a:ext cx="1218755" cy="1218755"/>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8"/>
          <p:cNvSpPr>
            <a:spLocks noGrp="1"/>
          </p:cNvSpPr>
          <p:nvPr>
            <p:ph type="ftr" sz="quarter" idx="11"/>
          </p:nvPr>
        </p:nvSpPr>
        <p:spPr>
          <a:xfrm>
            <a:off x="6036493" y="6571863"/>
            <a:ext cx="2895600" cy="365125"/>
          </a:xfrm>
        </p:spPr>
        <p:txBody>
          <a:bodyPr/>
          <a:lstStyle/>
          <a:p>
            <a:r>
              <a:rPr lang="en-US" altLang="ja-JP" dirty="0">
                <a:solidFill>
                  <a:prstClr val="black">
                    <a:tint val="75000"/>
                  </a:prstClr>
                </a:solidFill>
              </a:rPr>
              <a:t>©2020</a:t>
            </a:r>
            <a:r>
              <a:rPr lang="ja-JP" altLang="en-US" dirty="0">
                <a:solidFill>
                  <a:prstClr val="black">
                    <a:tint val="75000"/>
                  </a:prstClr>
                </a:solidFill>
              </a:rPr>
              <a:t>滋賀県消費生活センター</a:t>
            </a:r>
          </a:p>
        </p:txBody>
      </p:sp>
    </p:spTree>
    <p:extLst>
      <p:ext uri="{BB962C8B-B14F-4D97-AF65-F5344CB8AC3E}">
        <p14:creationId xmlns:p14="http://schemas.microsoft.com/office/powerpoint/2010/main" val="206604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91"/>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　　　　　　　はんばい　　　　ほうほう　</a:t>
            </a: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とくちょう</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１</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③</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販売方法の特徴</a:t>
            </a:r>
            <a:endParaRPr lang="en-US" altLang="ja-JP" sz="44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43162808"/>
              </p:ext>
            </p:extLst>
          </p:nvPr>
        </p:nvGraphicFramePr>
        <p:xfrm>
          <a:off x="287522" y="1161897"/>
          <a:ext cx="8568955" cy="5187913"/>
        </p:xfrm>
        <a:graphic>
          <a:graphicData uri="http://schemas.openxmlformats.org/drawingml/2006/table">
            <a:tbl>
              <a:tblPr firstRow="1" bandRow="1">
                <a:tableStyleId>{69CF1AB2-1976-4502-BF36-3FF5EA218861}</a:tableStyleId>
              </a:tblPr>
              <a:tblGrid>
                <a:gridCol w="648075">
                  <a:extLst>
                    <a:ext uri="{9D8B030D-6E8A-4147-A177-3AD203B41FA5}">
                      <a16:colId xmlns:a16="http://schemas.microsoft.com/office/drawing/2014/main" val="20000"/>
                    </a:ext>
                  </a:extLst>
                </a:gridCol>
                <a:gridCol w="2340259">
                  <a:extLst>
                    <a:ext uri="{9D8B030D-6E8A-4147-A177-3AD203B41FA5}">
                      <a16:colId xmlns:a16="http://schemas.microsoft.com/office/drawing/2014/main" val="20001"/>
                    </a:ext>
                  </a:extLst>
                </a:gridCol>
                <a:gridCol w="1860207">
                  <a:extLst>
                    <a:ext uri="{9D8B030D-6E8A-4147-A177-3AD203B41FA5}">
                      <a16:colId xmlns:a16="http://schemas.microsoft.com/office/drawing/2014/main" val="20002"/>
                    </a:ext>
                  </a:extLst>
                </a:gridCol>
                <a:gridCol w="1860207">
                  <a:extLst>
                    <a:ext uri="{9D8B030D-6E8A-4147-A177-3AD203B41FA5}">
                      <a16:colId xmlns:a16="http://schemas.microsoft.com/office/drawing/2014/main" val="20003"/>
                    </a:ext>
                  </a:extLst>
                </a:gridCol>
                <a:gridCol w="1860207">
                  <a:extLst>
                    <a:ext uri="{9D8B030D-6E8A-4147-A177-3AD203B41FA5}">
                      <a16:colId xmlns:a16="http://schemas.microsoft.com/office/drawing/2014/main" val="20004"/>
                    </a:ext>
                  </a:extLst>
                </a:gridCol>
              </a:tblGrid>
              <a:tr h="610919">
                <a:tc>
                  <a:txBody>
                    <a:bodyPr/>
                    <a:lstStyle/>
                    <a:p>
                      <a:r>
                        <a:rPr kumimoji="1" lang="ja-JP" altLang="en-US" sz="1600" dirty="0"/>
                        <a:t>販売</a:t>
                      </a:r>
                    </a:p>
                    <a:p>
                      <a:r>
                        <a:rPr kumimoji="1" lang="ja-JP" altLang="en-US" sz="1600" dirty="0"/>
                        <a:t>方法</a:t>
                      </a:r>
                    </a:p>
                  </a:txBody>
                  <a:tcPr>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000" dirty="0"/>
                        <a:t>店舗販売</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2000" dirty="0"/>
                        <a:t>無店舗販売</a:t>
                      </a:r>
                    </a:p>
                  </a:txBody>
                  <a:tcPr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549846">
                <a:tc>
                  <a:txBody>
                    <a:bodyPr/>
                    <a:lstStyle/>
                    <a:p>
                      <a:pPr algn="ctr"/>
                      <a:r>
                        <a:rPr kumimoji="1" lang="ja-JP" altLang="en-US" sz="1600" dirty="0"/>
                        <a:t>種類</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600" dirty="0"/>
                        <a:t>・専門店</a:t>
                      </a:r>
                    </a:p>
                    <a:p>
                      <a:r>
                        <a:rPr kumimoji="1" lang="ja-JP" altLang="en-US" sz="1600" dirty="0"/>
                        <a:t>・百貨店</a:t>
                      </a:r>
                    </a:p>
                    <a:p>
                      <a:r>
                        <a:rPr kumimoji="1" lang="ja-JP" altLang="en-US" sz="1600" dirty="0"/>
                        <a:t>・スーパー</a:t>
                      </a:r>
                    </a:p>
                    <a:p>
                      <a:r>
                        <a:rPr kumimoji="1" lang="ja-JP" altLang="en-US" sz="1600" dirty="0"/>
                        <a:t>・コンビニ</a:t>
                      </a:r>
                    </a:p>
                    <a:p>
                      <a:r>
                        <a:rPr kumimoji="1" lang="ja-JP" altLang="en-US" sz="1600" dirty="0"/>
                        <a:t>・ドラッグストア</a:t>
                      </a:r>
                    </a:p>
                    <a:p>
                      <a:r>
                        <a:rPr kumimoji="1" lang="ja-JP" altLang="en-US" sz="1600" dirty="0"/>
                        <a:t>・家電専門店</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800" dirty="0"/>
                    </a:p>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sz="1800" dirty="0">
                          <a:solidFill>
                            <a:srgbClr val="C00000"/>
                          </a:solidFill>
                        </a:rPr>
                        <a:t>【</a:t>
                      </a:r>
                      <a:r>
                        <a:rPr kumimoji="1" lang="ja-JP" altLang="en-US" sz="1800" dirty="0">
                          <a:solidFill>
                            <a:srgbClr val="C00000"/>
                          </a:solidFill>
                        </a:rPr>
                        <a:t>通信販売</a:t>
                      </a:r>
                      <a:r>
                        <a:rPr kumimoji="1" lang="en-US" altLang="ja-JP" sz="1800" dirty="0">
                          <a:solidFill>
                            <a:srgbClr val="C00000"/>
                          </a:solidFill>
                        </a:rPr>
                        <a:t>】</a:t>
                      </a:r>
                      <a:endParaRPr kumimoji="1" lang="ja-JP" altLang="en-US" sz="1800" dirty="0">
                        <a:solidFill>
                          <a:srgbClr val="C00000"/>
                        </a:solidFill>
                      </a:endParaRPr>
                    </a:p>
                    <a:p>
                      <a:endParaRPr kumimoji="1" lang="ja-JP" altLang="en-US" sz="1800" dirty="0"/>
                    </a:p>
                    <a:p>
                      <a:r>
                        <a:rPr kumimoji="1" lang="ja-JP" altLang="en-US" sz="1200" dirty="0"/>
                        <a:t>◆カタログ通販</a:t>
                      </a:r>
                    </a:p>
                    <a:p>
                      <a:r>
                        <a:rPr kumimoji="1" lang="ja-JP" altLang="en-US" sz="1200" dirty="0"/>
                        <a:t>◆テレビ通販</a:t>
                      </a:r>
                    </a:p>
                    <a:p>
                      <a:r>
                        <a:rPr kumimoji="1" lang="ja-JP" altLang="en-US" sz="1200" dirty="0"/>
                        <a:t>◆インターネット通販</a:t>
                      </a:r>
                    </a:p>
                    <a:p>
                      <a:r>
                        <a:rPr kumimoji="1" lang="ja-JP" altLang="en-US" sz="1200" dirty="0"/>
                        <a:t>　　　　　　　　等</a:t>
                      </a:r>
                    </a:p>
                    <a:p>
                      <a:endParaRPr kumimoji="1" lang="ja-JP" alt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sz="1800" dirty="0">
                        <a:solidFill>
                          <a:srgbClr val="C00000"/>
                        </a:solidFill>
                      </a:endParaRPr>
                    </a:p>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dirty="0">
                          <a:solidFill>
                            <a:srgbClr val="C00000"/>
                          </a:solidFill>
                        </a:rPr>
                        <a:t>【</a:t>
                      </a:r>
                      <a:r>
                        <a:rPr kumimoji="1" lang="ja-JP" altLang="en-US" sz="1800" dirty="0">
                          <a:solidFill>
                            <a:srgbClr val="C00000"/>
                          </a:solidFill>
                        </a:rPr>
                        <a:t>訪問販売</a:t>
                      </a:r>
                      <a:r>
                        <a:rPr kumimoji="1" lang="en-US" altLang="ja-JP" sz="1800" dirty="0">
                          <a:solidFill>
                            <a:srgbClr val="C00000"/>
                          </a:solidFill>
                        </a:rPr>
                        <a:t>】</a:t>
                      </a:r>
                      <a:endParaRPr kumimoji="1" lang="ja-JP" altLang="en-US" sz="1800" b="0" i="0" u="none" strike="noStrike" kern="1200" cap="none" spc="0" normalizeH="0" baseline="0" noProof="0" dirty="0">
                        <a:ln>
                          <a:noFill/>
                        </a:ln>
                        <a:solidFill>
                          <a:srgbClr val="C00000"/>
                        </a:solidFill>
                        <a:effectLst/>
                        <a:uLnTx/>
                        <a:uFillTx/>
                        <a:latin typeface="+mn-lt"/>
                        <a:ea typeface="+mn-ea"/>
                        <a:cs typeface="+mn-cs"/>
                      </a:endParaRPr>
                    </a:p>
                    <a:p>
                      <a:endParaRPr kumimoji="1" lang="ja-JP" altLang="en-US" sz="1800" dirty="0">
                        <a:solidFill>
                          <a:srgbClr val="C00000"/>
                        </a:solidFill>
                      </a:endParaRPr>
                    </a:p>
                    <a:p>
                      <a:endParaRPr kumimoji="1" lang="ja-JP" altLang="en-US" sz="1200" dirty="0">
                        <a:solidFill>
                          <a:srgbClr val="C00000"/>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sz="1800" dirty="0"/>
                    </a:p>
                    <a:p>
                      <a:r>
                        <a:rPr kumimoji="1" lang="ja-JP" altLang="en-US" sz="1800" dirty="0"/>
                        <a:t>・自動販売機</a:t>
                      </a:r>
                    </a:p>
                    <a:p>
                      <a:r>
                        <a:rPr kumimoji="1" lang="ja-JP" altLang="en-US" sz="1800" dirty="0"/>
                        <a:t>・移動販売</a:t>
                      </a:r>
                    </a:p>
                    <a:p>
                      <a:r>
                        <a:rPr kumimoji="1" lang="ja-JP" altLang="en-US" sz="1800" dirty="0"/>
                        <a:t>・展示会販売</a:t>
                      </a:r>
                    </a:p>
                  </a:txBody>
                  <a:tcP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175745">
                <a:tc>
                  <a:txBody>
                    <a:bodyPr/>
                    <a:lstStyle/>
                    <a:p>
                      <a:r>
                        <a:rPr kumimoji="1" lang="ja-JP" altLang="en-US" sz="1600" dirty="0"/>
                        <a:t>受取</a:t>
                      </a:r>
                    </a:p>
                    <a:p>
                      <a:r>
                        <a:rPr kumimoji="1" lang="ja-JP" altLang="en-US" sz="1600" dirty="0"/>
                        <a:t>方法</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t>・直接商品を確認し、　</a:t>
                      </a:r>
                    </a:p>
                    <a:p>
                      <a:r>
                        <a:rPr kumimoji="1" lang="ja-JP" altLang="en-US" sz="1600" dirty="0"/>
                        <a:t>　対面で商品を受取る</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600" dirty="0">
                        <a:solidFill>
                          <a:srgbClr val="FF0000"/>
                        </a:solidFill>
                      </a:endParaRPr>
                    </a:p>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00"/>
                          </a:solidFill>
                        </a:rPr>
                        <a:t>【</a:t>
                      </a:r>
                      <a:r>
                        <a:rPr kumimoji="1" lang="ja-JP" altLang="en-US" sz="1600" dirty="0">
                          <a:solidFill>
                            <a:srgbClr val="FF0000"/>
                          </a:solidFill>
                        </a:rPr>
                        <a:t>対面なし</a:t>
                      </a:r>
                      <a:r>
                        <a:rPr kumimoji="1" lang="en-US" altLang="ja-JP" sz="1600" dirty="0">
                          <a:solidFill>
                            <a:srgbClr val="FF0000"/>
                          </a:solidFill>
                        </a:rPr>
                        <a:t>】</a:t>
                      </a:r>
                      <a:endParaRPr kumimoji="1" lang="ja-JP" altLang="en-US" sz="1600" dirty="0">
                        <a:solidFill>
                          <a:srgbClr val="FF0000"/>
                        </a:solidFill>
                      </a:endParaRPr>
                    </a:p>
                    <a:p>
                      <a:pPr marL="0" marR="0" indent="0" algn="l" defTabSz="914070" rtl="0" eaLnBrk="1" fontAlgn="auto" latinLnBrk="0" hangingPunct="1">
                        <a:lnSpc>
                          <a:spcPct val="100000"/>
                        </a:lnSpc>
                        <a:spcBef>
                          <a:spcPts val="0"/>
                        </a:spcBef>
                        <a:spcAft>
                          <a:spcPts val="0"/>
                        </a:spcAft>
                        <a:buClrTx/>
                        <a:buSzTx/>
                        <a:buFontTx/>
                        <a:buNone/>
                        <a:tabLst/>
                        <a:defRPr/>
                      </a:pPr>
                      <a:endParaRPr kumimoji="1" lang="ja-JP" altLang="en-US" sz="1600" dirty="0"/>
                    </a:p>
                    <a:p>
                      <a:r>
                        <a:rPr kumimoji="1" lang="ja-JP" altLang="en-US" sz="1600" dirty="0"/>
                        <a:t>・注文後、商品が　</a:t>
                      </a:r>
                    </a:p>
                    <a:p>
                      <a:r>
                        <a:rPr kumimoji="1" lang="ja-JP" altLang="en-US" sz="1600" dirty="0"/>
                        <a:t>　送られる。</a:t>
                      </a:r>
                    </a:p>
                    <a:p>
                      <a:r>
                        <a:rPr kumimoji="1" lang="ja-JP" altLang="en-US" sz="1600" dirty="0"/>
                        <a:t>　</a:t>
                      </a:r>
                      <a:endParaRPr kumimoji="1" lang="ja-JP" altLang="en-US" sz="1600" dirty="0">
                        <a:solidFill>
                          <a:srgbClr val="FF0000"/>
                        </a:solidFill>
                      </a:endParaRP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a:t>・対面で商品を</a:t>
                      </a:r>
                    </a:p>
                    <a:p>
                      <a:r>
                        <a:rPr kumimoji="1" lang="ja-JP" altLang="en-US" sz="1600" dirty="0"/>
                        <a:t>　　受け取る</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a:t>・直接機械から</a:t>
                      </a:r>
                    </a:p>
                    <a:p>
                      <a:r>
                        <a:rPr kumimoji="1" lang="ja-JP" altLang="en-US" sz="1600" dirty="0"/>
                        <a:t>　　受け取る。</a:t>
                      </a:r>
                    </a:p>
                    <a:p>
                      <a:r>
                        <a:rPr kumimoji="1" lang="ja-JP" altLang="en-US" sz="1600" dirty="0"/>
                        <a:t>　又は対面で</a:t>
                      </a:r>
                    </a:p>
                    <a:p>
                      <a:r>
                        <a:rPr kumimoji="1" lang="ja-JP" altLang="en-US" sz="1600" dirty="0"/>
                        <a:t>　　受け取る。</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614594">
                <a:tc rowSpan="2">
                  <a:txBody>
                    <a:bodyPr/>
                    <a:lstStyle/>
                    <a:p>
                      <a:r>
                        <a:rPr kumimoji="1" lang="ja-JP" altLang="en-US" sz="1600" dirty="0"/>
                        <a:t>特徴</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r>
                        <a:rPr kumimoji="1" lang="ja-JP" altLang="en-US" sz="1600" dirty="0"/>
                        <a:t>・商品を</a:t>
                      </a:r>
                      <a:r>
                        <a:rPr kumimoji="1" lang="ja-JP" altLang="en-US" sz="1600" dirty="0">
                          <a:solidFill>
                            <a:srgbClr val="FF0000"/>
                          </a:solidFill>
                        </a:rPr>
                        <a:t>直接見て</a:t>
                      </a:r>
                      <a:r>
                        <a:rPr kumimoji="1" lang="ja-JP" altLang="en-US" sz="1600" dirty="0"/>
                        <a:t>、購入</a:t>
                      </a:r>
                    </a:p>
                    <a:p>
                      <a:r>
                        <a:rPr kumimoji="1" lang="ja-JP" altLang="en-US" sz="1600" dirty="0"/>
                        <a:t>・他の商品と比較できる</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t>・</a:t>
                      </a:r>
                      <a:r>
                        <a:rPr kumimoji="1" lang="ja-JP" altLang="en-US" sz="1600" dirty="0">
                          <a:solidFill>
                            <a:srgbClr val="FF0000"/>
                          </a:solidFill>
                        </a:rPr>
                        <a:t>実物を見ることが</a:t>
                      </a:r>
                    </a:p>
                    <a:p>
                      <a:r>
                        <a:rPr kumimoji="1" lang="ja-JP" altLang="en-US" sz="1600" dirty="0">
                          <a:solidFill>
                            <a:srgbClr val="FF0000"/>
                          </a:solidFill>
                        </a:rPr>
                        <a:t>　　　できない</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600" dirty="0"/>
                        <a:t>・他の商品と</a:t>
                      </a:r>
                    </a:p>
                    <a:p>
                      <a:r>
                        <a:rPr kumimoji="1" lang="ja-JP" altLang="en-US" sz="1600" dirty="0"/>
                        <a:t>　　　比較しにくい</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endParaRPr kumimoji="1" lang="ja-JP" altLang="en-US" sz="160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p>
                      <a:r>
                        <a:rPr kumimoji="1" lang="ja-JP" altLang="en-US" sz="1600" dirty="0"/>
                        <a:t>・店舗がないと購入</a:t>
                      </a:r>
                    </a:p>
                    <a:p>
                      <a:r>
                        <a:rPr kumimoji="1" lang="ja-JP" altLang="en-US" sz="1600" dirty="0"/>
                        <a:t>　できない</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20000"/>
                        <a:lumOff val="80000"/>
                      </a:schemeClr>
                    </a:solidFill>
                  </a:tcPr>
                </a:tc>
                <a:tc gridSpan="3">
                  <a:txBody>
                    <a:bodyPr/>
                    <a:lstStyle/>
                    <a:p>
                      <a:r>
                        <a:rPr kumimoji="1" lang="ja-JP" altLang="en-US" sz="1600" dirty="0"/>
                        <a:t>・店舗に行かなくても、商品が購入できる</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accent2">
                        <a:lumMod val="20000"/>
                        <a:lumOff val="80000"/>
                      </a:schemeClr>
                    </a:solidFill>
                  </a:tcPr>
                </a:tc>
                <a:tc h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6" name="円/楕円 5"/>
          <p:cNvSpPr/>
          <p:nvPr/>
        </p:nvSpPr>
        <p:spPr>
          <a:xfrm>
            <a:off x="3119207" y="3789040"/>
            <a:ext cx="1512168" cy="54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36257939"/>
              </p:ext>
            </p:extLst>
          </p:nvPr>
        </p:nvGraphicFramePr>
        <p:xfrm>
          <a:off x="10406743" y="4426857"/>
          <a:ext cx="216747" cy="365760"/>
        </p:xfrm>
        <a:graphic>
          <a:graphicData uri="http://schemas.openxmlformats.org/drawingml/2006/table">
            <a:tbl>
              <a:tblPr/>
              <a:tblGrid>
                <a:gridCol w="216747">
                  <a:extLst>
                    <a:ext uri="{9D8B030D-6E8A-4147-A177-3AD203B41FA5}">
                      <a16:colId xmlns:a16="http://schemas.microsoft.com/office/drawing/2014/main" val="20000"/>
                    </a:ext>
                  </a:extLst>
                </a:gridCol>
              </a:tblGrid>
              <a:tr h="365760">
                <a:tc>
                  <a:txBody>
                    <a:bodyPr/>
                    <a:lstStyle/>
                    <a:p>
                      <a:endParaRPr kumimoji="1" lang="ja-JP" altLang="en-US" sz="1800" dirty="0"/>
                    </a:p>
                  </a:txBody>
                  <a:tcPr>
                    <a:lnL w="6350" cmpd="sng">
                      <a:solidFill>
                        <a:schemeClr val="tx2">
                          <a:lumMod val="40000"/>
                          <a:lumOff val="60000"/>
                        </a:schemeClr>
                      </a:solidFill>
                      <a:prstDash val="solid"/>
                    </a:lnL>
                    <a:lnR w="6350" cmpd="sng">
                      <a:solidFill>
                        <a:schemeClr val="tx2">
                          <a:lumMod val="40000"/>
                          <a:lumOff val="60000"/>
                        </a:schemeClr>
                      </a:solidFill>
                      <a:prstDash val="solid"/>
                    </a:lnR>
                    <a:lnT w="6350" cmpd="sng">
                      <a:solidFill>
                        <a:schemeClr val="tx2">
                          <a:lumMod val="40000"/>
                          <a:lumOff val="60000"/>
                        </a:schemeClr>
                      </a:solidFill>
                      <a:prstDash val="solid"/>
                    </a:lnT>
                    <a:lnB w="6350" cmpd="sng">
                      <a:solidFill>
                        <a:schemeClr val="tx2">
                          <a:lumMod val="40000"/>
                          <a:lumOff val="60000"/>
                        </a:schemeClr>
                      </a:solidFill>
                      <a:prstDash val="solid"/>
                    </a:lnB>
                  </a:tcPr>
                </a:tc>
                <a:extLst>
                  <a:ext uri="{0D108BD9-81ED-4DB2-BD59-A6C34878D82A}">
                    <a16:rowId xmlns:a16="http://schemas.microsoft.com/office/drawing/2014/main" val="10000"/>
                  </a:ext>
                </a:extLst>
              </a:tr>
            </a:tbl>
          </a:graphicData>
        </a:graphic>
      </p:graphicFrame>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176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980728"/>
          </a:xfrm>
          <a:prstGeom prst="rect">
            <a:avLst/>
          </a:prstGeom>
          <a:solidFill>
            <a:srgbClr val="4F81BD">
              <a:lumMod val="20000"/>
              <a:lumOff val="80000"/>
            </a:srgbClr>
          </a:solidFill>
          <a:ln w="25400" cap="flat" cmpd="sng" algn="ctr">
            <a:noFill/>
            <a:prstDash val="solid"/>
          </a:ln>
          <a:effectLst/>
        </p:spPr>
        <p:txBody>
          <a:bodyPr rtlCol="0" anchor="ctr"/>
          <a:lstStyle/>
          <a:p>
            <a:pPr eaLnBrk="0" hangingPunct="0">
              <a:defRPr/>
            </a:pPr>
            <a:r>
              <a:rPr kumimoji="0" lang="ja-JP" altLang="en-US" sz="3600" kern="0" dirty="0">
                <a:solidFill>
                  <a:prstClr val="black"/>
                </a:solidFill>
                <a:latin typeface="HGPｺﾞｼｯｸE" panose="020B0900000000000000" pitchFamily="50" charset="-128"/>
                <a:ea typeface="HGPｺﾞｼｯｸE" panose="020B0900000000000000" pitchFamily="50" charset="-128"/>
              </a:rPr>
              <a:t>★</a:t>
            </a:r>
            <a:r>
              <a:rPr kumimoji="0" lang="en-US" altLang="ja-JP" sz="3600" kern="0" dirty="0">
                <a:solidFill>
                  <a:prstClr val="black"/>
                </a:solidFill>
                <a:latin typeface="HGPｺﾞｼｯｸE" panose="020B0900000000000000" pitchFamily="50" charset="-128"/>
                <a:ea typeface="HGPｺﾞｼｯｸE" panose="020B0900000000000000" pitchFamily="50" charset="-128"/>
              </a:rPr>
              <a:t>.</a:t>
            </a:r>
            <a:r>
              <a:rPr kumimoji="0" lang="ja-JP" altLang="en-US" sz="3600" kern="0" dirty="0">
                <a:solidFill>
                  <a:prstClr val="black"/>
                </a:solidFill>
                <a:latin typeface="HGPｺﾞｼｯｸE" panose="020B0900000000000000" pitchFamily="50" charset="-128"/>
                <a:ea typeface="HGPｺﾞｼｯｸE" panose="020B0900000000000000" pitchFamily="50" charset="-128"/>
              </a:rPr>
              <a:t>「通信販売」は、無店舗販売の</a:t>
            </a:r>
            <a:r>
              <a:rPr kumimoji="0" lang="en-US" altLang="ja-JP" sz="3600" kern="0" dirty="0">
                <a:solidFill>
                  <a:prstClr val="black"/>
                </a:solidFill>
                <a:latin typeface="HGPｺﾞｼｯｸE" panose="020B0900000000000000" pitchFamily="50" charset="-128"/>
                <a:ea typeface="HGPｺﾞｼｯｸE" panose="020B0900000000000000" pitchFamily="50" charset="-128"/>
              </a:rPr>
              <a:t>1</a:t>
            </a:r>
            <a:r>
              <a:rPr kumimoji="0" lang="ja-JP" altLang="en-US" sz="3600" kern="0" dirty="0">
                <a:solidFill>
                  <a:prstClr val="black"/>
                </a:solidFill>
                <a:latin typeface="HGPｺﾞｼｯｸE" panose="020B0900000000000000" pitchFamily="50" charset="-128"/>
                <a:ea typeface="HGPｺﾞｼｯｸE" panose="020B0900000000000000" pitchFamily="50" charset="-128"/>
              </a:rPr>
              <a:t>つ</a:t>
            </a:r>
            <a:r>
              <a:rPr kumimoji="0" lang="en-US" altLang="ja-JP" sz="3600" kern="0" dirty="0">
                <a:solidFill>
                  <a:prstClr val="black"/>
                </a:solidFill>
                <a:latin typeface="HGPｺﾞｼｯｸE" panose="020B0900000000000000" pitchFamily="50" charset="-128"/>
                <a:ea typeface="HGPｺﾞｼｯｸE" panose="020B0900000000000000" pitchFamily="50" charset="-128"/>
              </a:rPr>
              <a:t>!</a:t>
            </a:r>
          </a:p>
        </p:txBody>
      </p:sp>
      <p:sp>
        <p:nvSpPr>
          <p:cNvPr id="21" name="角丸四角形 20"/>
          <p:cNvSpPr/>
          <p:nvPr/>
        </p:nvSpPr>
        <p:spPr>
          <a:xfrm>
            <a:off x="502427" y="3093507"/>
            <a:ext cx="8280920" cy="1055573"/>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654897" y="3200490"/>
            <a:ext cx="4357825" cy="738664"/>
          </a:xfrm>
          <a:prstGeom prst="rect">
            <a:avLst/>
          </a:prstGeom>
          <a:noFill/>
        </p:spPr>
        <p:txBody>
          <a:bodyPr wrap="square" rtlCol="0">
            <a:spAutoFit/>
          </a:bodyPr>
          <a:lstStyle/>
          <a:p>
            <a:r>
              <a:rPr lang="ja-JP" altLang="en-US" sz="1400" dirty="0">
                <a:solidFill>
                  <a:srgbClr val="DF11A4"/>
                </a:solidFill>
              </a:rPr>
              <a:t>つうしん</a:t>
            </a:r>
            <a:r>
              <a:rPr lang="ja-JP" altLang="en-US" sz="1400" dirty="0" err="1">
                <a:solidFill>
                  <a:srgbClr val="DF11A4"/>
                </a:solidFill>
              </a:rPr>
              <a:t>しゅだん</a:t>
            </a:r>
            <a:r>
              <a:rPr lang="ja-JP" altLang="en-US" sz="1400" dirty="0">
                <a:solidFill>
                  <a:srgbClr val="DF11A4"/>
                </a:solidFill>
              </a:rPr>
              <a:t>　　　　　　　　　　　　　　　</a:t>
            </a:r>
            <a:r>
              <a:rPr lang="ja-JP" altLang="en-US" sz="1400" dirty="0"/>
              <a:t>こうにゅう</a:t>
            </a:r>
            <a:endParaRPr lang="ja-JP" altLang="en-US" sz="1400" dirty="0">
              <a:solidFill>
                <a:srgbClr val="DF11A4"/>
              </a:solidFill>
            </a:endParaRPr>
          </a:p>
          <a:p>
            <a:r>
              <a:rPr lang="ja-JP" altLang="en-US" sz="2800" dirty="0">
                <a:solidFill>
                  <a:srgbClr val="DF11A4"/>
                </a:solidFill>
              </a:rPr>
              <a:t>通信手段</a:t>
            </a:r>
            <a:r>
              <a:rPr lang="ja-JP" altLang="en-US" sz="2800" dirty="0"/>
              <a:t>を使って、購入</a:t>
            </a:r>
          </a:p>
        </p:txBody>
      </p:sp>
      <p:pic>
        <p:nvPicPr>
          <p:cNvPr id="2053" name="Picture 5" descr="G:\KINGSTON\くらしの一日講座\イラストいろいろ\ネットに向かう男の子.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56857" y="3133307"/>
            <a:ext cx="826256" cy="87303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消費生活センター　消費者教育\イラストいろいろ\denwa_keitai_wo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13125" y="3195428"/>
            <a:ext cx="802279" cy="8022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消費生活センター　消費者教育\イラストいろいろ\post_tegami_touk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38721" y="3169391"/>
            <a:ext cx="854352" cy="85435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449685" y="1181833"/>
            <a:ext cx="8280920" cy="134799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33854" y="1126635"/>
            <a:ext cx="1765537" cy="743542"/>
          </a:xfrm>
          <a:prstGeom prst="ellipse">
            <a:avLst/>
          </a:prstGeom>
          <a:solidFill>
            <a:schemeClr val="accent2">
              <a:lumMod val="20000"/>
              <a:lumOff val="8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000" dirty="0">
                <a:solidFill>
                  <a:schemeClr val="tx1"/>
                </a:solidFill>
              </a:rPr>
              <a:t>広告</a:t>
            </a:r>
          </a:p>
        </p:txBody>
      </p:sp>
      <p:pic>
        <p:nvPicPr>
          <p:cNvPr id="2050" name="Picture 2" descr="G:\消費生活センター　消費者教育\イラストいろいろ\tv_shopping_tsuuha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75857" y="1579456"/>
            <a:ext cx="925728" cy="9257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消費生活センター　消費者教育\イラストいろいろ\koukoku_web_pc.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55263" y="1262176"/>
            <a:ext cx="917138" cy="9171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KINGSTON\くらしの一日講座\イラストいろいろ\smartphone_app.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69114" y="1364890"/>
            <a:ext cx="808163" cy="80816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186185" y="1313740"/>
            <a:ext cx="1512168" cy="369332"/>
          </a:xfrm>
          <a:prstGeom prst="rect">
            <a:avLst/>
          </a:prstGeom>
          <a:noFill/>
        </p:spPr>
        <p:txBody>
          <a:bodyPr wrap="square" rtlCol="0">
            <a:spAutoFit/>
          </a:bodyPr>
          <a:lstStyle/>
          <a:p>
            <a:r>
              <a:rPr lang="ja-JP" altLang="en-US" dirty="0"/>
              <a:t>折込みチラシ</a:t>
            </a:r>
            <a:endParaRPr kumimoji="1" lang="ja-JP" altLang="en-US" dirty="0"/>
          </a:p>
        </p:txBody>
      </p:sp>
      <p:sp>
        <p:nvSpPr>
          <p:cNvPr id="17" name="テキスト ボックス 16"/>
          <p:cNvSpPr txBox="1"/>
          <p:nvPr/>
        </p:nvSpPr>
        <p:spPr>
          <a:xfrm>
            <a:off x="3098290" y="2042320"/>
            <a:ext cx="2107897" cy="369332"/>
          </a:xfrm>
          <a:prstGeom prst="rect">
            <a:avLst/>
          </a:prstGeom>
          <a:noFill/>
        </p:spPr>
        <p:txBody>
          <a:bodyPr wrap="square" rtlCol="0">
            <a:spAutoFit/>
          </a:bodyPr>
          <a:lstStyle/>
          <a:p>
            <a:r>
              <a:rPr lang="ja-JP" altLang="en-US" dirty="0"/>
              <a:t>ダイレクトメール</a:t>
            </a:r>
            <a:endParaRPr kumimoji="1" lang="ja-JP" altLang="en-US" dirty="0"/>
          </a:p>
        </p:txBody>
      </p:sp>
      <p:sp>
        <p:nvSpPr>
          <p:cNvPr id="18" name="テキスト ボックス 17"/>
          <p:cNvSpPr txBox="1"/>
          <p:nvPr/>
        </p:nvSpPr>
        <p:spPr>
          <a:xfrm>
            <a:off x="6966409" y="2160498"/>
            <a:ext cx="1512168" cy="369332"/>
          </a:xfrm>
          <a:prstGeom prst="rect">
            <a:avLst/>
          </a:prstGeom>
          <a:noFill/>
        </p:spPr>
        <p:txBody>
          <a:bodyPr wrap="square" rtlCol="0">
            <a:spAutoFit/>
          </a:bodyPr>
          <a:lstStyle/>
          <a:p>
            <a:r>
              <a:rPr lang="ja-JP" altLang="en-US" dirty="0"/>
              <a:t>インターネット</a:t>
            </a:r>
            <a:endParaRPr kumimoji="1" lang="ja-JP" altLang="en-US" dirty="0"/>
          </a:p>
        </p:txBody>
      </p:sp>
      <p:sp>
        <p:nvSpPr>
          <p:cNvPr id="19" name="テキスト ボックス 18"/>
          <p:cNvSpPr txBox="1"/>
          <p:nvPr/>
        </p:nvSpPr>
        <p:spPr>
          <a:xfrm>
            <a:off x="5484432" y="1290979"/>
            <a:ext cx="1512168" cy="369332"/>
          </a:xfrm>
          <a:prstGeom prst="rect">
            <a:avLst/>
          </a:prstGeom>
          <a:noFill/>
        </p:spPr>
        <p:txBody>
          <a:bodyPr wrap="square" rtlCol="0">
            <a:spAutoFit/>
          </a:bodyPr>
          <a:lstStyle/>
          <a:p>
            <a:r>
              <a:rPr kumimoji="1" lang="ja-JP" altLang="en-US" dirty="0"/>
              <a:t>テレビ</a:t>
            </a:r>
          </a:p>
        </p:txBody>
      </p:sp>
      <p:sp>
        <p:nvSpPr>
          <p:cNvPr id="20" name="テキスト ボックス 19"/>
          <p:cNvSpPr txBox="1"/>
          <p:nvPr/>
        </p:nvSpPr>
        <p:spPr>
          <a:xfrm>
            <a:off x="1243599" y="1945678"/>
            <a:ext cx="1512168" cy="369332"/>
          </a:xfrm>
          <a:prstGeom prst="rect">
            <a:avLst/>
          </a:prstGeom>
          <a:noFill/>
        </p:spPr>
        <p:txBody>
          <a:bodyPr wrap="square" rtlCol="0">
            <a:spAutoFit/>
          </a:bodyPr>
          <a:lstStyle/>
          <a:p>
            <a:r>
              <a:rPr lang="ja-JP" altLang="en-US" dirty="0"/>
              <a:t>カタログ</a:t>
            </a:r>
            <a:endParaRPr kumimoji="1" lang="ja-JP" altLang="en-US" dirty="0"/>
          </a:p>
        </p:txBody>
      </p:sp>
      <p:sp>
        <p:nvSpPr>
          <p:cNvPr id="14" name="下矢印 13"/>
          <p:cNvSpPr/>
          <p:nvPr/>
        </p:nvSpPr>
        <p:spPr>
          <a:xfrm>
            <a:off x="3775686" y="2529831"/>
            <a:ext cx="1257885" cy="50156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Picture 2" descr="F:\消費生活センター　消費者教育\イラストいろいろ\book_catalog.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61003" y="1732002"/>
            <a:ext cx="705360" cy="70536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p:cNvGrpSpPr/>
          <p:nvPr/>
        </p:nvGrpSpPr>
        <p:grpSpPr>
          <a:xfrm>
            <a:off x="539552" y="4408774"/>
            <a:ext cx="8296235" cy="1036450"/>
            <a:chOff x="4700701" y="4563177"/>
            <a:chExt cx="4104456" cy="1197102"/>
          </a:xfrm>
        </p:grpSpPr>
        <p:sp>
          <p:nvSpPr>
            <p:cNvPr id="25" name="角丸四角形 24"/>
            <p:cNvSpPr/>
            <p:nvPr/>
          </p:nvSpPr>
          <p:spPr>
            <a:xfrm>
              <a:off x="4700701" y="4563177"/>
              <a:ext cx="4104456" cy="1197102"/>
            </a:xfrm>
            <a:prstGeom prst="roundRect">
              <a:avLst/>
            </a:prstGeom>
            <a:solidFill>
              <a:schemeClr val="accent5">
                <a:lumMod val="40000"/>
                <a:lumOff val="60000"/>
              </a:schemeClr>
            </a:solidFill>
            <a:ln w="25400" cap="flat" cmpd="sng" algn="ctr">
              <a:solidFill>
                <a:schemeClr val="tx2"/>
              </a:solidFill>
              <a:prstDash val="solid"/>
            </a:ln>
            <a:effectLst/>
          </p:spPr>
          <p:txBody>
            <a:bodyPr rtlCol="0" anchor="ctr"/>
            <a:lstStyle/>
            <a:p>
              <a:pPr marL="0" marR="0" lvl="0" indent="0" defTabSz="914400" eaLnBrk="0" fontAlgn="base" latinLnBrk="0" hangingPunct="0">
                <a:lnSpc>
                  <a:spcPct val="100000"/>
                </a:lnSpc>
                <a:spcBef>
                  <a:spcPts val="600"/>
                </a:spcBef>
                <a:spcAft>
                  <a:spcPct val="0"/>
                </a:spcAft>
                <a:buClr>
                  <a:srgbClr val="FE8637"/>
                </a:buClr>
                <a:buSzPct val="70000"/>
                <a:buFontTx/>
                <a:buNone/>
                <a:tabLst/>
                <a:defRPr/>
              </a:pPr>
              <a:endParaRPr kumimoji="0" lang="en-US" altLang="ja-JP" sz="32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p:cNvSpPr txBox="1"/>
            <p:nvPr/>
          </p:nvSpPr>
          <p:spPr>
            <a:xfrm>
              <a:off x="4758629" y="4583964"/>
              <a:ext cx="4038951" cy="1173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kern="0" dirty="0">
                  <a:solidFill>
                    <a:schemeClr val="tx2"/>
                  </a:solidFill>
                </a:rPr>
                <a:t>★特徴</a:t>
              </a:r>
              <a:r>
                <a:rPr kumimoji="0" lang="ja-JP" altLang="en-US" sz="2400" b="1" i="0" u="none" strike="noStrike" kern="0" cap="none" spc="0" normalizeH="0" baseline="0" noProof="0" dirty="0">
                  <a:ln>
                    <a:noFill/>
                  </a:ln>
                  <a:solidFill>
                    <a:schemeClr val="tx2"/>
                  </a:solidFill>
                  <a:effectLst/>
                  <a:uLnTx/>
                  <a:uFillTx/>
                </a:rPr>
                <a:t>★　</a:t>
              </a:r>
              <a:r>
                <a:rPr kumimoji="0" lang="ja-JP" altLang="en-US" kern="0" dirty="0">
                  <a:solidFill>
                    <a:sysClr val="windowText" lastClr="000000"/>
                  </a:solidFill>
                </a:rPr>
                <a:t>　①いつでも、どこでも欲しい物を注文できる</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rPr>
                <a:t>　　　　　　　　　　</a:t>
              </a:r>
              <a:r>
                <a:rPr kumimoji="0" lang="ja-JP" altLang="en-US" sz="1800" b="0" i="0" u="none" strike="noStrike" kern="0" cap="none" spc="0" normalizeH="0" noProof="0" dirty="0">
                  <a:ln>
                    <a:noFill/>
                  </a:ln>
                  <a:solidFill>
                    <a:sysClr val="windowText" lastClr="000000"/>
                  </a:solidFill>
                  <a:effectLst/>
                  <a:uLnTx/>
                  <a:uFillTx/>
                </a:rPr>
                <a:t> </a:t>
              </a:r>
              <a:r>
                <a:rPr kumimoji="0" lang="ja-JP" altLang="en-US" kern="0" dirty="0">
                  <a:solidFill>
                    <a:sysClr val="windowText" lastClr="000000"/>
                  </a:solidFill>
                </a:rPr>
                <a:t>②遠くのお店のものが買える</a:t>
              </a:r>
            </a:p>
            <a:p>
              <a:pPr lvl="0">
                <a:defRPr/>
              </a:pPr>
              <a:r>
                <a:rPr kumimoji="0" lang="ja-JP" altLang="en-US" sz="1800" b="0" i="0" u="none" strike="noStrike" kern="0" cap="none" spc="0" normalizeH="0" baseline="0" noProof="0" dirty="0">
                  <a:ln>
                    <a:noFill/>
                  </a:ln>
                  <a:solidFill>
                    <a:sysClr val="windowText" lastClr="000000"/>
                  </a:solidFill>
                  <a:effectLst/>
                  <a:uLnTx/>
                  <a:uFillTx/>
                </a:rPr>
                <a:t>　　　　　　　　　　</a:t>
              </a:r>
              <a:r>
                <a:rPr kumimoji="0" lang="ja-JP" altLang="en-US" sz="1800" b="0" i="0" u="none" strike="noStrike" kern="0" cap="none" spc="0" normalizeH="0" noProof="0" dirty="0">
                  <a:ln>
                    <a:noFill/>
                  </a:ln>
                  <a:solidFill>
                    <a:sysClr val="windowText" lastClr="000000"/>
                  </a:solidFill>
                  <a:effectLst/>
                  <a:uLnTx/>
                  <a:uFillTx/>
                </a:rPr>
                <a:t> ③</a:t>
              </a:r>
              <a:r>
                <a:rPr kumimoji="0" lang="ja-JP" altLang="en-US" kern="0" dirty="0">
                  <a:solidFill>
                    <a:sysClr val="windowText" lastClr="000000"/>
                  </a:solidFill>
                </a:rPr>
                <a:t>天気が悪くても・</a:t>
              </a:r>
              <a:r>
                <a:rPr kumimoji="0" lang="ja-JP" altLang="en-US" sz="1800" b="0" i="0" u="none" strike="noStrike" kern="0" cap="none" spc="0" normalizeH="0" noProof="0" dirty="0">
                  <a:ln>
                    <a:noFill/>
                  </a:ln>
                  <a:solidFill>
                    <a:sysClr val="windowText" lastClr="000000"/>
                  </a:solidFill>
                  <a:effectLst/>
                  <a:uLnTx/>
                  <a:uFillTx/>
                </a:rPr>
                <a:t>重い物でも</a:t>
              </a:r>
              <a:r>
                <a:rPr kumimoji="0" lang="ja-JP" altLang="en-US" kern="0" dirty="0">
                  <a:solidFill>
                    <a:sysClr val="windowText" lastClr="000000"/>
                  </a:solidFill>
                </a:rPr>
                <a:t>玄関まで</a:t>
              </a:r>
              <a:r>
                <a:rPr kumimoji="1" lang="ja-JP" altLang="en-US" sz="1800" b="0" i="0" u="none" strike="noStrike" kern="0" cap="none" spc="0" normalizeH="0" baseline="0" noProof="0" dirty="0">
                  <a:ln>
                    <a:noFill/>
                  </a:ln>
                  <a:solidFill>
                    <a:sysClr val="windowText" lastClr="000000"/>
                  </a:solidFill>
                  <a:effectLst/>
                  <a:uLnTx/>
                  <a:uFillTx/>
                </a:rPr>
                <a:t>・・・</a:t>
              </a:r>
            </a:p>
          </p:txBody>
        </p:sp>
      </p:grpSp>
      <p:grpSp>
        <p:nvGrpSpPr>
          <p:cNvPr id="26" name="グループ化 25"/>
          <p:cNvGrpSpPr/>
          <p:nvPr/>
        </p:nvGrpSpPr>
        <p:grpSpPr>
          <a:xfrm>
            <a:off x="539552" y="5623376"/>
            <a:ext cx="8296235" cy="1036450"/>
            <a:chOff x="4700701" y="4563177"/>
            <a:chExt cx="4104456" cy="1197102"/>
          </a:xfrm>
        </p:grpSpPr>
        <p:sp>
          <p:nvSpPr>
            <p:cNvPr id="28" name="角丸四角形 27"/>
            <p:cNvSpPr/>
            <p:nvPr/>
          </p:nvSpPr>
          <p:spPr>
            <a:xfrm>
              <a:off x="4700701" y="4563177"/>
              <a:ext cx="4104456" cy="1197102"/>
            </a:xfrm>
            <a:prstGeom prst="roundRect">
              <a:avLst/>
            </a:prstGeom>
            <a:solidFill>
              <a:schemeClr val="accent2">
                <a:lumMod val="20000"/>
                <a:lumOff val="80000"/>
              </a:schemeClr>
            </a:solidFill>
            <a:ln w="25400" cap="flat" cmpd="sng" algn="ctr">
              <a:solidFill>
                <a:srgbClr val="FF0000"/>
              </a:solidFill>
              <a:prstDash val="solid"/>
            </a:ln>
            <a:effectLst/>
          </p:spPr>
          <p:txBody>
            <a:bodyPr rtlCol="0" anchor="ctr"/>
            <a:lstStyle/>
            <a:p>
              <a:pPr marL="0" marR="0" lvl="0" indent="0" defTabSz="914400" eaLnBrk="0" fontAlgn="base" latinLnBrk="0" hangingPunct="0">
                <a:lnSpc>
                  <a:spcPct val="100000"/>
                </a:lnSpc>
                <a:spcBef>
                  <a:spcPts val="600"/>
                </a:spcBef>
                <a:spcAft>
                  <a:spcPct val="0"/>
                </a:spcAft>
                <a:buClr>
                  <a:srgbClr val="FE8637"/>
                </a:buClr>
                <a:buSzPct val="70000"/>
                <a:buFontTx/>
                <a:buNone/>
                <a:tabLst/>
                <a:defRPr/>
              </a:pPr>
              <a:endParaRPr kumimoji="0" lang="en-US" altLang="ja-JP" sz="32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テキスト ボックス 28"/>
            <p:cNvSpPr txBox="1"/>
            <p:nvPr/>
          </p:nvSpPr>
          <p:spPr>
            <a:xfrm>
              <a:off x="4758629" y="4583964"/>
              <a:ext cx="4038951" cy="10486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kern="0" dirty="0">
                  <a:solidFill>
                    <a:srgbClr val="FF0000"/>
                  </a:solidFill>
                </a:rPr>
                <a:t>★</a:t>
              </a:r>
              <a:r>
                <a:rPr kumimoji="0" lang="ja-JP" altLang="en-US" sz="2400" b="1" i="0" u="none" strike="noStrike" kern="0" cap="none" spc="0" normalizeH="0" baseline="0" noProof="0" dirty="0">
                  <a:ln>
                    <a:noFill/>
                  </a:ln>
                  <a:solidFill>
                    <a:srgbClr val="FF0000"/>
                  </a:solidFill>
                  <a:effectLst/>
                  <a:uLnTx/>
                  <a:uFillTx/>
                </a:rPr>
                <a:t>注意★　　　</a:t>
              </a:r>
              <a:r>
                <a:rPr kumimoji="0" lang="ja-JP" altLang="en-US" sz="2400" b="1" i="0" u="none" strike="noStrike" kern="0" cap="none" spc="0" normalizeH="0" baseline="0" noProof="0" dirty="0">
                  <a:ln>
                    <a:noFill/>
                  </a:ln>
                  <a:solidFill>
                    <a:srgbClr val="FF0000"/>
                  </a:solidFill>
                  <a:effectLst/>
                  <a:uLnTx/>
                  <a:uFillTx/>
                  <a:latin typeface="HGP創英角ｺﾞｼｯｸUB" pitchFamily="50" charset="-128"/>
                  <a:ea typeface="HGP創英角ｺﾞｼｯｸUB" pitchFamily="50" charset="-128"/>
                </a:rPr>
                <a:t>商品と代金の受け渡しが同時にはできない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sysClr val="windowText" lastClr="000000"/>
                  </a:solidFill>
                </a:rPr>
                <a:t>　　</a:t>
              </a:r>
              <a:r>
                <a:rPr kumimoji="0" lang="ja-JP" altLang="en-US" sz="1800" b="0" i="0" u="none" strike="noStrike" kern="0" cap="none" spc="0" normalizeH="0" baseline="0" noProof="0" dirty="0">
                  <a:ln>
                    <a:noFill/>
                  </a:ln>
                  <a:solidFill>
                    <a:sysClr val="windowText" lastClr="000000"/>
                  </a:solidFill>
                  <a:effectLst/>
                  <a:uLnTx/>
                  <a:uFillTx/>
                </a:rPr>
                <a:t>⇒　もしかすると・・・</a:t>
              </a:r>
              <a:r>
                <a:rPr kumimoji="1" lang="ja-JP" altLang="en-US" sz="1800" b="0" i="0" u="none" strike="noStrike" kern="0" cap="none" spc="0" normalizeH="0" baseline="0" noProof="0" dirty="0">
                  <a:ln>
                    <a:noFill/>
                  </a:ln>
                  <a:solidFill>
                    <a:sysClr val="windowText" lastClr="000000"/>
                  </a:solidFill>
                  <a:effectLst/>
                  <a:uLnTx/>
                  <a:uFillTx/>
                </a:rPr>
                <a:t>思った通りの商品が届かない可能性が・・・</a:t>
              </a:r>
            </a:p>
          </p:txBody>
        </p:sp>
      </p:grpSp>
      <p:pic>
        <p:nvPicPr>
          <p:cNvPr id="1026" name="Picture 2" descr="新聞折込チラシのイラスト"/>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90342" y="1313740"/>
            <a:ext cx="661896" cy="661896"/>
          </a:xfrm>
          <a:prstGeom prst="rect">
            <a:avLst/>
          </a:prstGeom>
          <a:noFill/>
          <a:extLst>
            <a:ext uri="{909E8E84-426E-40DD-AFC4-6F175D3DCCD1}">
              <a14:hiddenFill xmlns:a14="http://schemas.microsoft.com/office/drawing/2010/main">
                <a:solidFill>
                  <a:srgbClr val="FFFFFF"/>
                </a:solidFill>
              </a14:hiddenFill>
            </a:ext>
          </a:extLst>
        </p:spPr>
      </p:pic>
      <p:sp>
        <p:nvSpPr>
          <p:cNvPr id="10" name="フッター プレースホルダー 9"/>
          <p:cNvSpPr>
            <a:spLocks noGrp="1"/>
          </p:cNvSpPr>
          <p:nvPr>
            <p:ph type="ftr" sz="quarter" idx="11"/>
          </p:nvPr>
        </p:nvSpPr>
        <p:spPr>
          <a:xfrm>
            <a:off x="5983113" y="6578695"/>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p>
        </p:txBody>
      </p:sp>
    </p:spTree>
    <p:extLst>
      <p:ext uri="{BB962C8B-B14F-4D97-AF65-F5344CB8AC3E}">
        <p14:creationId xmlns:p14="http://schemas.microsoft.com/office/powerpoint/2010/main" val="92847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853185"/>
          </a:xfrm>
          <a:prstGeom prst="rect">
            <a:avLst/>
          </a:prstGeom>
          <a:solidFill>
            <a:srgbClr val="4F81BD">
              <a:lumMod val="20000"/>
              <a:lumOff val="80000"/>
            </a:srgbClr>
          </a:solidFill>
          <a:ln w="25400" cap="flat" cmpd="sng" algn="ctr">
            <a:noFill/>
            <a:prstDash val="solid"/>
          </a:ln>
          <a:effectLst/>
        </p:spPr>
        <p:txBody>
          <a:bodyPr rtlCol="0" anchor="ctr"/>
          <a:lstStyle/>
          <a:p>
            <a:pPr eaLnBrk="0" hangingPunct="0">
              <a:defRPr/>
            </a:pPr>
            <a:r>
              <a:rPr kumimoji="0" lang="en-US" altLang="ja-JP" sz="4400" kern="0" dirty="0">
                <a:solidFill>
                  <a:prstClr val="black"/>
                </a:solidFill>
                <a:latin typeface="HGPｺﾞｼｯｸE" panose="020B0900000000000000" pitchFamily="50" charset="-128"/>
                <a:ea typeface="HGPｺﾞｼｯｸE" panose="020B0900000000000000" pitchFamily="50" charset="-128"/>
              </a:rPr>
              <a:t>2.</a:t>
            </a:r>
            <a:r>
              <a:rPr kumimoji="0" lang="ja-JP" altLang="en-US" sz="4400" kern="0" dirty="0">
                <a:solidFill>
                  <a:prstClr val="black"/>
                </a:solidFill>
                <a:latin typeface="HGPｺﾞｼｯｸE" panose="020B0900000000000000" pitchFamily="50" charset="-128"/>
                <a:ea typeface="HGPｺﾞｼｯｸE" panose="020B0900000000000000" pitchFamily="50" charset="-128"/>
              </a:rPr>
              <a:t>「通信販売」の流れ</a:t>
            </a:r>
            <a:endParaRPr kumimoji="0" lang="en-US" altLang="ja-JP" sz="4400" kern="0" dirty="0">
              <a:solidFill>
                <a:prstClr val="black"/>
              </a:solidFill>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360025" y="1044081"/>
            <a:ext cx="7657504" cy="1053582"/>
            <a:chOff x="539552" y="1225050"/>
            <a:chExt cx="8064896" cy="1053582"/>
          </a:xfrm>
        </p:grpSpPr>
        <p:sp>
          <p:nvSpPr>
            <p:cNvPr id="6" name="角丸四角形吹き出し 5"/>
            <p:cNvSpPr/>
            <p:nvPr/>
          </p:nvSpPr>
          <p:spPr>
            <a:xfrm>
              <a:off x="539552" y="1268760"/>
              <a:ext cx="8064896" cy="984885"/>
            </a:xfrm>
            <a:prstGeom prst="wedgeRoundRectCallout">
              <a:avLst>
                <a:gd name="adj1" fmla="val -16514"/>
                <a:gd name="adj2" fmla="val 66339"/>
                <a:gd name="adj3" fmla="val 16667"/>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5705" y="1225050"/>
              <a:ext cx="5400601" cy="984885"/>
            </a:xfrm>
            <a:prstGeom prst="rect">
              <a:avLst/>
            </a:prstGeom>
            <a:noFill/>
          </p:spPr>
          <p:txBody>
            <a:bodyPr wrap="square" rtlCol="0">
              <a:spAutoFit/>
            </a:bodyPr>
            <a:lstStyle/>
            <a:p>
              <a:r>
                <a:rPr kumimoji="1" lang="ja-JP" altLang="en-US" sz="3600" dirty="0">
                  <a:latin typeface="HGP創英角ｺﾞｼｯｸUB" pitchFamily="50" charset="-128"/>
                  <a:ea typeface="HGP創英角ｺﾞｼｯｸUB" pitchFamily="50" charset="-128"/>
                </a:rPr>
                <a:t>①選ぶ</a:t>
              </a:r>
              <a:r>
                <a:rPr kumimoji="1" lang="ja-JP" altLang="en-US" sz="4000" dirty="0">
                  <a:latin typeface="HGP創英角ｺﾞｼｯｸUB" pitchFamily="50" charset="-128"/>
                  <a:ea typeface="HGP創英角ｺﾞｼｯｸUB" pitchFamily="50" charset="-128"/>
                </a:rPr>
                <a:t>　</a:t>
              </a: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lang="ja-JP" altLang="en-US" dirty="0">
                  <a:latin typeface="HG丸ｺﾞｼｯｸM-PRO" pitchFamily="50" charset="-128"/>
                  <a:ea typeface="HG丸ｺﾞｼｯｸM-PRO" pitchFamily="50" charset="-128"/>
                </a:rPr>
                <a:t> ▸信頼できる会社</a:t>
              </a:r>
              <a:r>
                <a:rPr lang="en-US" altLang="ja-JP" dirty="0">
                  <a:latin typeface="HG丸ｺﾞｼｯｸM-PRO" pitchFamily="50" charset="-128"/>
                  <a:ea typeface="HG丸ｺﾞｼｯｸM-PRO" pitchFamily="50" charset="-128"/>
                </a:rPr>
                <a:t>?   </a:t>
              </a:r>
              <a:r>
                <a:rPr lang="ja-JP" altLang="en-US" dirty="0">
                  <a:latin typeface="HG丸ｺﾞｼｯｸM-PRO" pitchFamily="50" charset="-128"/>
                  <a:ea typeface="HG丸ｺﾞｼｯｸM-PRO" pitchFamily="50" charset="-128"/>
                </a:rPr>
                <a:t>商品は大丈夫</a:t>
              </a:r>
              <a:r>
                <a:rPr lang="en-US" altLang="ja-JP" dirty="0">
                  <a:latin typeface="HG丸ｺﾞｼｯｸM-PRO" pitchFamily="50" charset="-128"/>
                  <a:ea typeface="HG丸ｺﾞｼｯｸM-PRO" pitchFamily="50" charset="-128"/>
                </a:rPr>
                <a:t>?</a:t>
              </a: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p:txBody>
        </p:sp>
        <p:pic>
          <p:nvPicPr>
            <p:cNvPr id="2050" name="Picture 2" descr="F:\消費生活センター　消費者教育\イラストいろいろ\tv_shopping_tsuuha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4166" y="1337553"/>
              <a:ext cx="941079" cy="9410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p:cNvGrpSpPr/>
          <p:nvPr/>
        </p:nvGrpSpPr>
        <p:grpSpPr>
          <a:xfrm>
            <a:off x="416186" y="2363040"/>
            <a:ext cx="7630167" cy="1223917"/>
            <a:chOff x="539552" y="1268760"/>
            <a:chExt cx="8064896" cy="1047532"/>
          </a:xfrm>
        </p:grpSpPr>
        <p:sp>
          <p:nvSpPr>
            <p:cNvPr id="15" name="角丸四角形吹き出し 14"/>
            <p:cNvSpPr/>
            <p:nvPr/>
          </p:nvSpPr>
          <p:spPr>
            <a:xfrm>
              <a:off x="539552" y="1268760"/>
              <a:ext cx="8064896" cy="1047532"/>
            </a:xfrm>
            <a:prstGeom prst="wedgeRoundRectCallout">
              <a:avLst>
                <a:gd name="adj1" fmla="val -16514"/>
                <a:gd name="adj2" fmla="val 66339"/>
                <a:gd name="adj3" fmla="val 16667"/>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27583" y="1288949"/>
              <a:ext cx="5400600" cy="1027343"/>
            </a:xfrm>
            <a:prstGeom prst="rect">
              <a:avLst/>
            </a:prstGeom>
            <a:noFill/>
          </p:spPr>
          <p:txBody>
            <a:bodyPr wrap="square" rtlCol="0">
              <a:spAutoFit/>
            </a:bodyPr>
            <a:lstStyle/>
            <a:p>
              <a:r>
                <a:rPr lang="ja-JP" altLang="en-US" sz="3600" dirty="0">
                  <a:latin typeface="HGP創英角ｺﾞｼｯｸUB" pitchFamily="50" charset="-128"/>
                  <a:ea typeface="HGP創英角ｺﾞｼｯｸUB" pitchFamily="50" charset="-128"/>
                </a:rPr>
                <a:t>②申し込む</a:t>
              </a:r>
              <a:r>
                <a:rPr lang="ja-JP" altLang="en-US" sz="3600" dirty="0">
                  <a:latin typeface="HG丸ｺﾞｼｯｸM-PRO" pitchFamily="50" charset="-128"/>
                  <a:ea typeface="HG丸ｺﾞｼｯｸM-PRO" pitchFamily="50" charset="-128"/>
                </a:rPr>
                <a:t>  </a:t>
              </a:r>
              <a:endParaRPr lang="en-US" altLang="ja-JP" sz="3600" dirty="0">
                <a:latin typeface="HG丸ｺﾞｼｯｸM-PRO" pitchFamily="50" charset="-128"/>
                <a:ea typeface="HG丸ｺﾞｼｯｸM-PRO" pitchFamily="50" charset="-128"/>
              </a:endParaRPr>
            </a:p>
            <a:p>
              <a:r>
                <a:rPr lang="en-US" altLang="ja-JP" dirty="0">
                  <a:latin typeface="HG丸ｺﾞｼｯｸM-PRO" pitchFamily="50" charset="-128"/>
                  <a:ea typeface="HG丸ｺﾞｼｯｸM-PRO" pitchFamily="50" charset="-128"/>
                </a:rPr>
                <a:t>        </a:t>
              </a:r>
              <a:r>
                <a:rPr lang="ja-JP" altLang="en-US" dirty="0">
                  <a:latin typeface="HG丸ｺﾞｼｯｸM-PRO" pitchFamily="50" charset="-128"/>
                  <a:ea typeface="HG丸ｺﾞｼｯｸM-PRO" pitchFamily="50" charset="-128"/>
                </a:rPr>
                <a:t>▸返品・交換・支払などの販売条件を確認</a:t>
              </a:r>
              <a:r>
                <a:rPr lang="en-US" altLang="ja-JP" dirty="0">
                  <a:latin typeface="HG丸ｺﾞｼｯｸM-PRO" pitchFamily="50" charset="-128"/>
                  <a:ea typeface="HG丸ｺﾞｼｯｸM-PRO" pitchFamily="50" charset="-128"/>
                </a:rPr>
                <a:t>!   </a:t>
              </a:r>
            </a:p>
            <a:p>
              <a:r>
                <a:rPr lang="en-US" altLang="ja-JP" dirty="0">
                  <a:latin typeface="HG丸ｺﾞｼｯｸM-PRO" pitchFamily="50" charset="-128"/>
                  <a:ea typeface="HG丸ｺﾞｼｯｸM-PRO" pitchFamily="50" charset="-128"/>
                </a:rPr>
                <a:t>        </a:t>
              </a:r>
              <a:r>
                <a:rPr lang="ja-JP" altLang="en-US" dirty="0">
                  <a:latin typeface="HG丸ｺﾞｼｯｸM-PRO" pitchFamily="50" charset="-128"/>
                  <a:ea typeface="HG丸ｺﾞｼｯｸM-PRO" pitchFamily="50" charset="-128"/>
                </a:rPr>
                <a:t>▸必ず、プリントアウトやメモをとること</a:t>
              </a:r>
              <a:r>
                <a:rPr lang="en-US" altLang="ja-JP" dirty="0">
                  <a:latin typeface="HG丸ｺﾞｼｯｸM-PRO" pitchFamily="50" charset="-128"/>
                  <a:ea typeface="HG丸ｺﾞｼｯｸM-PRO" pitchFamily="50" charset="-128"/>
                </a:rPr>
                <a:t>!</a:t>
              </a: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p:txBody>
        </p:sp>
      </p:grpSp>
      <p:grpSp>
        <p:nvGrpSpPr>
          <p:cNvPr id="18" name="グループ化 17"/>
          <p:cNvGrpSpPr/>
          <p:nvPr/>
        </p:nvGrpSpPr>
        <p:grpSpPr>
          <a:xfrm>
            <a:off x="422372" y="3933056"/>
            <a:ext cx="7632848" cy="1073380"/>
            <a:chOff x="539552" y="1268760"/>
            <a:chExt cx="8064896" cy="1073380"/>
          </a:xfrm>
        </p:grpSpPr>
        <p:sp>
          <p:nvSpPr>
            <p:cNvPr id="19" name="角丸四角形 18"/>
            <p:cNvSpPr/>
            <p:nvPr/>
          </p:nvSpPr>
          <p:spPr>
            <a:xfrm>
              <a:off x="539552" y="1268760"/>
              <a:ext cx="8064896" cy="1073380"/>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27584" y="1284690"/>
              <a:ext cx="5400601" cy="923330"/>
            </a:xfrm>
            <a:prstGeom prst="rect">
              <a:avLst/>
            </a:prstGeom>
            <a:noFill/>
          </p:spPr>
          <p:txBody>
            <a:bodyPr wrap="square" rtlCol="0">
              <a:spAutoFit/>
            </a:bodyPr>
            <a:lstStyle/>
            <a:p>
              <a:r>
                <a:rPr lang="ja-JP" altLang="en-US" sz="3600" dirty="0">
                  <a:latin typeface="HGP創英角ｺﾞｼｯｸUB" pitchFamily="50" charset="-128"/>
                  <a:ea typeface="HGP創英角ｺﾞｼｯｸUB" pitchFamily="50" charset="-128"/>
                </a:rPr>
                <a:t>③受け取る</a:t>
              </a:r>
              <a:endParaRPr lang="en-US" altLang="ja-JP" sz="1000"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▸商品が届いたら、すぐ確認</a:t>
              </a:r>
              <a:r>
                <a:rPr lang="en-US" altLang="ja-JP" dirty="0">
                  <a:latin typeface="HG丸ｺﾞｼｯｸM-PRO" pitchFamily="50" charset="-128"/>
                  <a:ea typeface="HG丸ｺﾞｼｯｸM-PRO" pitchFamily="50" charset="-128"/>
                </a:rPr>
                <a:t>!</a:t>
              </a: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p:txBody>
        </p:sp>
      </p:grpSp>
      <p:pic>
        <p:nvPicPr>
          <p:cNvPr id="2051" name="Picture 3" descr="F:\消費生活センター　消費者教育\イラストいろいろ\yubin_ukewatashi.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1389" y="4019609"/>
            <a:ext cx="900274" cy="900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消費生活センター　消費者教育\イラストいろいろ\pose_necchuu_computer_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4587" y="2559590"/>
            <a:ext cx="936104" cy="102736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40152" y="167673"/>
            <a:ext cx="3024336"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公益社団法人　日本通信販売協会</a:t>
            </a:r>
          </a:p>
          <a:p>
            <a:r>
              <a:rPr lang="ja-JP" altLang="en-US" sz="1400" dirty="0">
                <a:latin typeface="HG丸ｺﾞｼｯｸM-PRO" pitchFamily="50" charset="-128"/>
                <a:ea typeface="HG丸ｺﾞｼｯｸM-PRO" pitchFamily="50" charset="-128"/>
              </a:rPr>
              <a:t>　ﾊﾟﾝﾌﾚｯﾄ　　　より</a:t>
            </a:r>
            <a:endParaRPr kumimoji="1" lang="ja-JP" altLang="en-US" sz="1400" dirty="0">
              <a:latin typeface="HG丸ｺﾞｼｯｸM-PRO" pitchFamily="50" charset="-128"/>
              <a:ea typeface="HG丸ｺﾞｼｯｸM-PRO" pitchFamily="50" charset="-128"/>
            </a:endParaRPr>
          </a:p>
        </p:txBody>
      </p:sp>
      <p:sp>
        <p:nvSpPr>
          <p:cNvPr id="3" name="爆発 1 2"/>
          <p:cNvSpPr/>
          <p:nvPr/>
        </p:nvSpPr>
        <p:spPr>
          <a:xfrm rot="20732853">
            <a:off x="6491851" y="1206217"/>
            <a:ext cx="2448272" cy="1944216"/>
          </a:xfrm>
          <a:prstGeom prst="irregularSeal1">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rgbClr val="FF0000"/>
                </a:solidFill>
                <a:latin typeface="HGPｺﾞｼｯｸE" panose="020B0900000000000000" pitchFamily="50" charset="-128"/>
                <a:ea typeface="HGPｺﾞｼｯｸE" panose="020B0900000000000000" pitchFamily="50" charset="-128"/>
              </a:rPr>
              <a:t>情報が</a:t>
            </a:r>
            <a:endParaRPr kumimoji="1" lang="en-US" altLang="ja-JP" sz="2400" dirty="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2400" dirty="0">
                <a:solidFill>
                  <a:srgbClr val="FF0000"/>
                </a:solidFill>
                <a:latin typeface="HGPｺﾞｼｯｸE" panose="020B0900000000000000" pitchFamily="50" charset="-128"/>
                <a:ea typeface="HGPｺﾞｼｯｸE" panose="020B0900000000000000" pitchFamily="50" charset="-128"/>
              </a:rPr>
              <a:t>重要！</a:t>
            </a:r>
          </a:p>
        </p:txBody>
      </p:sp>
      <p:grpSp>
        <p:nvGrpSpPr>
          <p:cNvPr id="17" name="グループ化 16"/>
          <p:cNvGrpSpPr/>
          <p:nvPr/>
        </p:nvGrpSpPr>
        <p:grpSpPr>
          <a:xfrm>
            <a:off x="422372" y="5157192"/>
            <a:ext cx="7632848" cy="1451337"/>
            <a:chOff x="539552" y="1268760"/>
            <a:chExt cx="8064896" cy="1272064"/>
          </a:xfrm>
        </p:grpSpPr>
        <p:sp>
          <p:nvSpPr>
            <p:cNvPr id="21" name="角丸四角形 20"/>
            <p:cNvSpPr/>
            <p:nvPr/>
          </p:nvSpPr>
          <p:spPr>
            <a:xfrm>
              <a:off x="539552" y="1268760"/>
              <a:ext cx="8064896" cy="1272064"/>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27584" y="1284690"/>
              <a:ext cx="5400601" cy="1200329"/>
            </a:xfrm>
            <a:prstGeom prst="rect">
              <a:avLst/>
            </a:prstGeom>
            <a:noFill/>
          </p:spPr>
          <p:txBody>
            <a:bodyPr wrap="square" rtlCol="0">
              <a:spAutoFit/>
            </a:bodyPr>
            <a:lstStyle/>
            <a:p>
              <a:r>
                <a:rPr lang="ja-JP" altLang="en-US" sz="3600" dirty="0">
                  <a:solidFill>
                    <a:srgbClr val="FF0000"/>
                  </a:solidFill>
                  <a:latin typeface="HGP創英角ｺﾞｼｯｸUB" pitchFamily="50" charset="-128"/>
                  <a:ea typeface="HGP創英角ｺﾞｼｯｸUB" pitchFamily="50" charset="-128"/>
                </a:rPr>
                <a:t>◆契約をやめる</a:t>
              </a:r>
              <a:endParaRPr lang="en-US" altLang="ja-JP" sz="1000" dirty="0">
                <a:solidFill>
                  <a:srgbClr val="FF0000"/>
                </a:solidFill>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▸商品が思っていたものと違う！　</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商品が注文通りではない</a:t>
              </a:r>
              <a:r>
                <a:rPr lang="en-US" altLang="ja-JP" dirty="0">
                  <a:latin typeface="HG丸ｺﾞｼｯｸM-PRO" pitchFamily="50" charset="-128"/>
                  <a:ea typeface="HG丸ｺﾞｼｯｸM-PRO" pitchFamily="50" charset="-128"/>
                </a:rPr>
                <a:t>…</a:t>
              </a:r>
              <a:r>
                <a:rPr lang="ja-JP" altLang="en-US" dirty="0">
                  <a:latin typeface="HG丸ｺﾞｼｯｸM-PRO" pitchFamily="50" charset="-128"/>
                  <a:ea typeface="HG丸ｺﾞｼｯｸM-PRO" pitchFamily="50" charset="-128"/>
                </a:rPr>
                <a:t>等  </a:t>
              </a:r>
              <a:endParaRPr lang="en-US" altLang="ja-JP" dirty="0">
                <a:latin typeface="HG丸ｺﾞｼｯｸM-PRO" pitchFamily="50" charset="-128"/>
                <a:ea typeface="HG丸ｺﾞｼｯｸM-PRO" pitchFamily="50" charset="-128"/>
              </a:endParaRPr>
            </a:p>
          </p:txBody>
        </p:sp>
      </p:grpSp>
      <p:grpSp>
        <p:nvGrpSpPr>
          <p:cNvPr id="5" name="グループ化 4"/>
          <p:cNvGrpSpPr/>
          <p:nvPr/>
        </p:nvGrpSpPr>
        <p:grpSpPr>
          <a:xfrm>
            <a:off x="5601663" y="4149080"/>
            <a:ext cx="3362825" cy="2459449"/>
            <a:chOff x="5625069" y="5352219"/>
            <a:chExt cx="3467455" cy="1272064"/>
          </a:xfrm>
        </p:grpSpPr>
        <p:sp>
          <p:nvSpPr>
            <p:cNvPr id="23" name="爆発 2 22"/>
            <p:cNvSpPr/>
            <p:nvPr/>
          </p:nvSpPr>
          <p:spPr>
            <a:xfrm>
              <a:off x="5625069" y="5352219"/>
              <a:ext cx="3467455" cy="1272064"/>
            </a:xfrm>
            <a:prstGeom prst="irregularSeal2">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FF0000"/>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6092093" y="5793764"/>
              <a:ext cx="2304256" cy="521972"/>
            </a:xfrm>
            <a:prstGeom prst="rect">
              <a:avLst/>
            </a:prstGeom>
            <a:noFill/>
          </p:spPr>
          <p:txBody>
            <a:bodyPr wrap="square" rtlCol="0">
              <a:spAutoFit/>
            </a:bodyPr>
            <a:lstStyle/>
            <a:p>
              <a:r>
                <a:rPr lang="ja-JP" altLang="en-US" sz="2000" b="1" dirty="0">
                  <a:solidFill>
                    <a:schemeClr val="bg1"/>
                  </a:solidFill>
                  <a:latin typeface="HGPｺﾞｼｯｸE" panose="020B0900000000000000" pitchFamily="50" charset="-128"/>
                  <a:ea typeface="HGPｺﾞｼｯｸE" panose="020B0900000000000000" pitchFamily="50" charset="-128"/>
                </a:rPr>
                <a:t>クーリング・オフ</a:t>
              </a:r>
            </a:p>
            <a:p>
              <a:r>
                <a:rPr lang="ja-JP" altLang="en-US" sz="2000" b="1" dirty="0">
                  <a:solidFill>
                    <a:schemeClr val="bg1"/>
                  </a:solidFill>
                  <a:latin typeface="HGPｺﾞｼｯｸE" panose="020B0900000000000000" pitchFamily="50" charset="-128"/>
                  <a:ea typeface="HGPｺﾞｼｯｸE" panose="020B0900000000000000" pitchFamily="50" charset="-128"/>
                </a:rPr>
                <a:t>　　制度は</a:t>
              </a:r>
            </a:p>
            <a:p>
              <a:r>
                <a:rPr lang="ja-JP" altLang="en-US" sz="2000" b="1" dirty="0">
                  <a:solidFill>
                    <a:schemeClr val="bg1"/>
                  </a:solidFill>
                  <a:latin typeface="HGPｺﾞｼｯｸE" panose="020B0900000000000000" pitchFamily="50" charset="-128"/>
                  <a:ea typeface="HGPｺﾞｼｯｸE" panose="020B0900000000000000" pitchFamily="50" charset="-128"/>
                </a:rPr>
                <a:t>　　ありません！</a:t>
              </a:r>
            </a:p>
          </p:txBody>
        </p:sp>
      </p:grpSp>
      <p:pic>
        <p:nvPicPr>
          <p:cNvPr id="1026" name="Picture 2" descr="F:\KINGSTON\くらしの一日講座\イラストいろいろ\shopping_tsuuhan_trouble_ma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3772" y="5405586"/>
            <a:ext cx="909053" cy="909053"/>
          </a:xfrm>
          <a:prstGeom prst="rect">
            <a:avLst/>
          </a:prstGeom>
          <a:noFill/>
          <a:extLst>
            <a:ext uri="{909E8E84-426E-40DD-AFC4-6F175D3DCCD1}">
              <a14:hiddenFill xmlns:a14="http://schemas.microsoft.com/office/drawing/2010/main">
                <a:solidFill>
                  <a:srgbClr val="FFFFFF"/>
                </a:solidFill>
              </a14:hiddenFill>
            </a:ext>
          </a:extLst>
        </p:spPr>
      </p:pic>
      <p:sp>
        <p:nvSpPr>
          <p:cNvPr id="24" name="フッター プレースホルダー 23"/>
          <p:cNvSpPr>
            <a:spLocks noGrp="1"/>
          </p:cNvSpPr>
          <p:nvPr>
            <p:ph type="ftr" sz="quarter" idx="11"/>
          </p:nvPr>
        </p:nvSpPr>
        <p:spPr>
          <a:xfrm>
            <a:off x="6156176" y="6486130"/>
            <a:ext cx="2895600" cy="365125"/>
          </a:xfrm>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a:t>
            </a:r>
          </a:p>
        </p:txBody>
      </p:sp>
    </p:spTree>
    <p:extLst>
      <p:ext uri="{BB962C8B-B14F-4D97-AF65-F5344CB8AC3E}">
        <p14:creationId xmlns:p14="http://schemas.microsoft.com/office/powerpoint/2010/main" val="291685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3" name="角丸四角形 22"/>
          <p:cNvSpPr/>
          <p:nvPr/>
        </p:nvSpPr>
        <p:spPr>
          <a:xfrm>
            <a:off x="251522" y="1183979"/>
            <a:ext cx="8568953" cy="1164901"/>
          </a:xfrm>
          <a:prstGeom prst="round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408630" y="1474041"/>
            <a:ext cx="7835780" cy="584775"/>
          </a:xfrm>
          <a:prstGeom prst="rect">
            <a:avLst/>
          </a:prstGeom>
        </p:spPr>
        <p:txBody>
          <a:bodyPr wrap="square">
            <a:spAutoFit/>
          </a:bodyPr>
          <a:lstStyle/>
          <a:p>
            <a:pPr lvl="0" eaLnBrk="0" fontAlgn="base" hangingPunct="0">
              <a:spcBef>
                <a:spcPts val="600"/>
              </a:spcBef>
              <a:spcAft>
                <a:spcPct val="0"/>
              </a:spcAft>
              <a:buClr>
                <a:srgbClr val="FE8637"/>
              </a:buClr>
              <a:buSzPct val="70000"/>
              <a:defRPr/>
            </a:pPr>
            <a:r>
              <a:rPr lang="ja-JP" altLang="en-US" sz="3200" dirty="0">
                <a:solidFill>
                  <a:prstClr val="black"/>
                </a:solidFill>
                <a:latin typeface="HG丸ｺﾞｼｯｸM-PRO" panose="020F0600000000000000" pitchFamily="50" charset="-128"/>
                <a:ea typeface="HG丸ｺﾞｼｯｸM-PRO" panose="020F0600000000000000" pitchFamily="50" charset="-128"/>
              </a:rPr>
              <a:t>◆通信販売は、法律の規制があります</a:t>
            </a:r>
            <a:r>
              <a:rPr lang="en-US" altLang="ja-JP" sz="3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20" name="正方形/長方形 19"/>
          <p:cNvSpPr/>
          <p:nvPr/>
        </p:nvSpPr>
        <p:spPr>
          <a:xfrm>
            <a:off x="-41315" y="0"/>
            <a:ext cx="9144000" cy="9807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　　　　　　　　　　　　　　　　　つうしんはんばい　　　　　　ほうり</a:t>
            </a:r>
            <a:r>
              <a:rPr lang="ja-JP" altLang="en-US" sz="1600" dirty="0" err="1">
                <a:solidFill>
                  <a:prstClr val="black"/>
                </a:solidFill>
                <a:latin typeface="HGPｺﾞｼｯｸE" panose="020B0900000000000000" pitchFamily="50" charset="-128"/>
                <a:ea typeface="HGPｺﾞｼｯｸE" panose="020B0900000000000000" pitchFamily="50" charset="-128"/>
              </a:rPr>
              <a:t>つきせい</a:t>
            </a:r>
            <a:endParaRPr lang="en-US" altLang="ja-JP" sz="1400"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①選ぶー</a:t>
            </a:r>
            <a:r>
              <a:rPr lang="ja-JP" altLang="en-US" sz="3600" dirty="0">
                <a:solidFill>
                  <a:prstClr val="black"/>
                </a:solidFill>
                <a:latin typeface="HGPｺﾞｼｯｸE" panose="020B0900000000000000" pitchFamily="50" charset="-128"/>
                <a:ea typeface="HGPｺﾞｼｯｸE" panose="020B0900000000000000" pitchFamily="50" charset="-128"/>
              </a:rPr>
              <a:t>Ａ</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通信販売の法律規制</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pic>
        <p:nvPicPr>
          <p:cNvPr id="1026" name="Picture 2" descr="G:\消費生活センター　消費者教育\イラストいろいろ\book_law_hou.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1928" y="1259128"/>
            <a:ext cx="945737" cy="945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消費生活センター　消費者教育\イラストいろいろ\calender_takujou.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72161" y="5361528"/>
            <a:ext cx="688933" cy="630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消費生活センター　消費者教育\イラストいろいろ\ticket_sad_ma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1169980" y="5753707"/>
            <a:ext cx="902182" cy="9475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KINGSTON\くらしの一日講座\イラストいろいろ\komatta_woman2 (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51928" y="5418337"/>
            <a:ext cx="1283818" cy="14304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KINGSTON\くらしの一日講座\イラストいろいろ\question_head_gakuzen_gir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15563" y="3200521"/>
            <a:ext cx="1172861" cy="14046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KINGSTON\くらしの一日講座\イラストいろいろ\suppliment_pill_die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75507" y="2703247"/>
            <a:ext cx="930942" cy="9309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KINGSTON\くらしの一日講座\イラストいろいろ\suppliment_pill_die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71420" y="3356992"/>
            <a:ext cx="930942" cy="9309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F:\KINGSTON\くらしの一日講座\イラストいろいろ\suppliment_pill_die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50092" y="3507098"/>
            <a:ext cx="930942" cy="93094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KINGSTON\くらしの一日講座\イラストいろいろ\yjimage (3).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6383" y="3420729"/>
            <a:ext cx="1386210" cy="9224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消費生活センター　消費者教育\イラストいろいろ\display_monitor_computer.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59007" y="3231930"/>
            <a:ext cx="3124023" cy="3124023"/>
          </a:xfrm>
          <a:prstGeom prst="rect">
            <a:avLst/>
          </a:prstGeom>
          <a:noFill/>
          <a:extLst>
            <a:ext uri="{909E8E84-426E-40DD-AFC4-6F175D3DCCD1}">
              <a14:hiddenFill xmlns:a14="http://schemas.microsoft.com/office/drawing/2010/main">
                <a:solidFill>
                  <a:srgbClr val="FFFFFF"/>
                </a:solidFill>
              </a14:hiddenFill>
            </a:ext>
          </a:extLst>
        </p:spPr>
      </p:pic>
      <p:sp>
        <p:nvSpPr>
          <p:cNvPr id="7" name="円形吹き出し 6"/>
          <p:cNvSpPr/>
          <p:nvPr/>
        </p:nvSpPr>
        <p:spPr>
          <a:xfrm>
            <a:off x="4098637" y="4052172"/>
            <a:ext cx="864096" cy="582034"/>
          </a:xfrm>
          <a:prstGeom prst="wedgeEllipseCallout">
            <a:avLst>
              <a:gd name="adj1" fmla="val -49388"/>
              <a:gd name="adj2" fmla="val 500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限定</a:t>
            </a:r>
          </a:p>
        </p:txBody>
      </p:sp>
      <p:sp>
        <p:nvSpPr>
          <p:cNvPr id="33" name="円形吹き出し 32"/>
          <p:cNvSpPr/>
          <p:nvPr/>
        </p:nvSpPr>
        <p:spPr>
          <a:xfrm>
            <a:off x="5000667" y="4502924"/>
            <a:ext cx="864096" cy="582034"/>
          </a:xfrm>
          <a:prstGeom prst="wedgeEllipseCallout">
            <a:avLst>
              <a:gd name="adj1" fmla="val 7722"/>
              <a:gd name="adj2" fmla="val 8494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rPr>
              <a:t>新作</a:t>
            </a:r>
            <a:endParaRPr kumimoji="1" lang="ja-JP" altLang="en-US" sz="1400" dirty="0">
              <a:solidFill>
                <a:schemeClr val="bg1"/>
              </a:solidFill>
            </a:endParaRPr>
          </a:p>
        </p:txBody>
      </p:sp>
      <p:sp>
        <p:nvSpPr>
          <p:cNvPr id="8" name="角丸四角形 7"/>
          <p:cNvSpPr/>
          <p:nvPr/>
        </p:nvSpPr>
        <p:spPr>
          <a:xfrm>
            <a:off x="3894472" y="3590942"/>
            <a:ext cx="1800200" cy="2910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SALE</a:t>
            </a:r>
            <a:r>
              <a:rPr kumimoji="1" lang="en-US" altLang="ja-JP" dirty="0"/>
              <a:t> 20% </a:t>
            </a:r>
            <a:r>
              <a:rPr kumimoji="1" lang="ja-JP" altLang="en-US" dirty="0"/>
              <a:t>オフ</a:t>
            </a:r>
          </a:p>
        </p:txBody>
      </p:sp>
      <p:sp>
        <p:nvSpPr>
          <p:cNvPr id="10" name="円/楕円 9"/>
          <p:cNvSpPr/>
          <p:nvPr/>
        </p:nvSpPr>
        <p:spPr>
          <a:xfrm>
            <a:off x="3326368" y="4021275"/>
            <a:ext cx="562372" cy="14327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bg1"/>
                </a:solidFill>
              </a:rPr>
              <a:t>SALE</a:t>
            </a:r>
            <a:endParaRPr kumimoji="1" lang="ja-JP" altLang="en-US" sz="2000" dirty="0">
              <a:solidFill>
                <a:schemeClr val="bg1"/>
              </a:solidFill>
            </a:endParaRPr>
          </a:p>
        </p:txBody>
      </p:sp>
      <p:pic>
        <p:nvPicPr>
          <p:cNvPr id="1037" name="Picture 13" descr="F:\消費生活センター　消費者教育\イラストいろいろ\fashion_watch.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36204" y="2560651"/>
            <a:ext cx="916225" cy="916225"/>
          </a:xfrm>
          <a:prstGeom prst="rect">
            <a:avLst/>
          </a:prstGeom>
          <a:noFill/>
          <a:extLst>
            <a:ext uri="{909E8E84-426E-40DD-AFC4-6F175D3DCCD1}">
              <a14:hiddenFill xmlns:a14="http://schemas.microsoft.com/office/drawing/2010/main">
                <a:solidFill>
                  <a:srgbClr val="FFFFFF"/>
                </a:solidFill>
              </a14:hiddenFill>
            </a:ext>
          </a:extLst>
        </p:spPr>
      </p:pic>
      <p:sp>
        <p:nvSpPr>
          <p:cNvPr id="11" name="稲妻 10"/>
          <p:cNvSpPr/>
          <p:nvPr/>
        </p:nvSpPr>
        <p:spPr>
          <a:xfrm>
            <a:off x="725941" y="2743261"/>
            <a:ext cx="444039" cy="40410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形吹き出し 11"/>
          <p:cNvSpPr/>
          <p:nvPr/>
        </p:nvSpPr>
        <p:spPr>
          <a:xfrm>
            <a:off x="1338015" y="4382343"/>
            <a:ext cx="1468294" cy="640717"/>
          </a:xfrm>
          <a:prstGeom prst="wedgeEllipseCallout">
            <a:avLst>
              <a:gd name="adj1" fmla="val -49500"/>
              <a:gd name="adj2" fmla="val -779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2"/>
                </a:solidFill>
              </a:rPr>
              <a:t>返品</a:t>
            </a:r>
            <a:r>
              <a:rPr lang="en-US" altLang="ja-JP" dirty="0">
                <a:solidFill>
                  <a:schemeClr val="tx2"/>
                </a:solidFill>
              </a:rPr>
              <a:t>NO!</a:t>
            </a:r>
            <a:endParaRPr kumimoji="1" lang="ja-JP" altLang="en-US" dirty="0">
              <a:solidFill>
                <a:schemeClr val="tx2"/>
              </a:solidFill>
            </a:endParaRPr>
          </a:p>
        </p:txBody>
      </p:sp>
      <p:sp>
        <p:nvSpPr>
          <p:cNvPr id="13" name="雲形吹き出し 12"/>
          <p:cNvSpPr/>
          <p:nvPr/>
        </p:nvSpPr>
        <p:spPr>
          <a:xfrm>
            <a:off x="1552429" y="2658690"/>
            <a:ext cx="1887884" cy="573241"/>
          </a:xfrm>
          <a:prstGeom prst="cloudCallout">
            <a:avLst>
              <a:gd name="adj1" fmla="val -48416"/>
              <a:gd name="adj2" fmla="val 8782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どうして</a:t>
            </a:r>
            <a:r>
              <a:rPr kumimoji="1" lang="en-US" altLang="ja-JP" dirty="0">
                <a:solidFill>
                  <a:schemeClr val="tx1"/>
                </a:solidFill>
              </a:rPr>
              <a:t>?</a:t>
            </a:r>
            <a:endParaRPr kumimoji="1" lang="ja-JP" altLang="en-US" dirty="0">
              <a:solidFill>
                <a:schemeClr val="tx1"/>
              </a:solidFill>
            </a:endParaRPr>
          </a:p>
        </p:txBody>
      </p:sp>
      <p:sp>
        <p:nvSpPr>
          <p:cNvPr id="40" name="雲形吹き出し 39"/>
          <p:cNvSpPr/>
          <p:nvPr/>
        </p:nvSpPr>
        <p:spPr>
          <a:xfrm>
            <a:off x="251522" y="5225638"/>
            <a:ext cx="1887884" cy="573241"/>
          </a:xfrm>
          <a:prstGeom prst="cloudCallout">
            <a:avLst>
              <a:gd name="adj1" fmla="val -6131"/>
              <a:gd name="adj2" fmla="val 8782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届かない</a:t>
            </a:r>
            <a:r>
              <a:rPr lang="en-US" altLang="ja-JP" dirty="0">
                <a:solidFill>
                  <a:schemeClr val="tx1"/>
                </a:solidFill>
              </a:rPr>
              <a:t>…</a:t>
            </a:r>
            <a:endParaRPr kumimoji="1" lang="ja-JP" altLang="en-US" dirty="0">
              <a:solidFill>
                <a:schemeClr val="tx1"/>
              </a:solidFill>
            </a:endParaRPr>
          </a:p>
        </p:txBody>
      </p:sp>
      <p:sp>
        <p:nvSpPr>
          <p:cNvPr id="43" name="雲形吹き出し 42"/>
          <p:cNvSpPr/>
          <p:nvPr/>
        </p:nvSpPr>
        <p:spPr>
          <a:xfrm>
            <a:off x="7102363" y="2595477"/>
            <a:ext cx="1862126" cy="573241"/>
          </a:xfrm>
          <a:prstGeom prst="cloudCallout">
            <a:avLst>
              <a:gd name="adj1" fmla="val -9975"/>
              <a:gd name="adj2" fmla="val 123268"/>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定期購入</a:t>
            </a:r>
            <a:r>
              <a:rPr kumimoji="1" lang="en-US" altLang="ja-JP" dirty="0">
                <a:solidFill>
                  <a:schemeClr val="tx1"/>
                </a:solidFill>
              </a:rPr>
              <a:t>?</a:t>
            </a:r>
            <a:endParaRPr kumimoji="1" lang="ja-JP" altLang="en-US" dirty="0">
              <a:solidFill>
                <a:schemeClr val="tx1"/>
              </a:solidFill>
            </a:endParaRPr>
          </a:p>
        </p:txBody>
      </p:sp>
      <p:pic>
        <p:nvPicPr>
          <p:cNvPr id="1038" name="Picture 14" descr="F:\消費生活センター　消費者教育\イラストいろいろ\smartphone_battery_bouchou.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143841" y="5968357"/>
            <a:ext cx="775192" cy="775192"/>
          </a:xfrm>
          <a:prstGeom prst="rect">
            <a:avLst/>
          </a:prstGeom>
          <a:noFill/>
          <a:extLst>
            <a:ext uri="{909E8E84-426E-40DD-AFC4-6F175D3DCCD1}">
              <a14:hiddenFill xmlns:a14="http://schemas.microsoft.com/office/drawing/2010/main">
                <a:solidFill>
                  <a:srgbClr val="FFFFFF"/>
                </a:solidFill>
              </a14:hiddenFill>
            </a:ext>
          </a:extLst>
        </p:spPr>
      </p:pic>
      <p:sp>
        <p:nvSpPr>
          <p:cNvPr id="44" name="雲形吹き出し 43"/>
          <p:cNvSpPr/>
          <p:nvPr/>
        </p:nvSpPr>
        <p:spPr>
          <a:xfrm>
            <a:off x="6600374" y="4939017"/>
            <a:ext cx="1862126" cy="573241"/>
          </a:xfrm>
          <a:prstGeom prst="cloudCallout">
            <a:avLst>
              <a:gd name="adj1" fmla="val 21203"/>
              <a:gd name="adj2" fmla="val 105544"/>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不良品</a:t>
            </a:r>
            <a:r>
              <a:rPr kumimoji="1" lang="en-US" altLang="ja-JP" dirty="0">
                <a:solidFill>
                  <a:schemeClr val="tx1"/>
                </a:solidFill>
              </a:rPr>
              <a:t>?</a:t>
            </a:r>
            <a:endParaRPr kumimoji="1" lang="ja-JP" altLang="en-US" dirty="0">
              <a:solidFill>
                <a:schemeClr val="tx1"/>
              </a:solidFill>
            </a:endParaRPr>
          </a:p>
        </p:txBody>
      </p:sp>
      <p:sp>
        <p:nvSpPr>
          <p:cNvPr id="15" name="フッター プレースホルダー 1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83750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525"/>
            <a:ext cx="9144000" cy="9807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a:solidFill>
                  <a:prstClr val="black"/>
                </a:solidFill>
                <a:latin typeface="HGPｺﾞｼｯｸE" panose="020B0900000000000000" pitchFamily="50" charset="-128"/>
                <a:ea typeface="HGPｺﾞｼｯｸE" panose="020B0900000000000000" pitchFamily="50" charset="-128"/>
              </a:rPr>
              <a:t>　　　　　　　　　　　　　　　　</a:t>
            </a:r>
            <a:r>
              <a:rPr lang="ja-JP" altLang="en-US" dirty="0">
                <a:solidFill>
                  <a:prstClr val="black"/>
                </a:solidFill>
                <a:latin typeface="HGPｺﾞｼｯｸE" panose="020B0900000000000000" pitchFamily="50" charset="-128"/>
                <a:ea typeface="HGPｺﾞｼｯｸE" panose="020B0900000000000000" pitchFamily="50" charset="-128"/>
              </a:rPr>
              <a:t>つうしんはんばい　　　こうこく　　　　　</a:t>
            </a:r>
            <a:r>
              <a:rPr lang="ja-JP" altLang="en-US" dirty="0" err="1">
                <a:solidFill>
                  <a:prstClr val="black"/>
                </a:solidFill>
                <a:latin typeface="HGPｺﾞｼｯｸE" panose="020B0900000000000000" pitchFamily="50" charset="-128"/>
                <a:ea typeface="HGPｺﾞｼｯｸE" panose="020B0900000000000000" pitchFamily="50" charset="-128"/>
              </a:rPr>
              <a:t>きせい</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a:solidFill>
                  <a:prstClr val="black"/>
                </a:solidFill>
                <a:latin typeface="HGPｺﾞｼｯｸE" panose="020B0900000000000000" pitchFamily="50" charset="-128"/>
                <a:ea typeface="HGPｺﾞｼｯｸE" panose="020B0900000000000000" pitchFamily="50" charset="-128"/>
              </a:rPr>
              <a:t>①選ぶｰ</a:t>
            </a:r>
            <a:r>
              <a:rPr lang="ja-JP" altLang="en-US" sz="3600" dirty="0">
                <a:solidFill>
                  <a:prstClr val="black"/>
                </a:solidFill>
                <a:latin typeface="HGPｺﾞｼｯｸE" panose="020B0900000000000000" pitchFamily="50" charset="-128"/>
                <a:ea typeface="HGPｺﾞｼｯｸE" panose="020B0900000000000000" pitchFamily="50" charset="-128"/>
              </a:rPr>
              <a:t>Ｂ</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通信販売の広告の規制</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95722272"/>
              </p:ext>
            </p:extLst>
          </p:nvPr>
        </p:nvGraphicFramePr>
        <p:xfrm>
          <a:off x="287524" y="1183623"/>
          <a:ext cx="8568952" cy="5306694"/>
        </p:xfrm>
        <a:graphic>
          <a:graphicData uri="http://schemas.openxmlformats.org/drawingml/2006/table">
            <a:tbl>
              <a:tblPr firstRow="1" bandRow="1">
                <a:tableStyleId>{22838BEF-8BB2-4498-84A7-C5851F593DF1}</a:tableStyleId>
              </a:tblPr>
              <a:tblGrid>
                <a:gridCol w="403244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135750">
                <a:tc>
                  <a:txBody>
                    <a:bodyPr/>
                    <a:lstStyle/>
                    <a:p>
                      <a:r>
                        <a:rPr kumimoji="1" lang="ja-JP" altLang="en-US" sz="2000" b="0" dirty="0">
                          <a:latin typeface="HG丸ｺﾞｼｯｸM-PRO" panose="020F0600000000000000" pitchFamily="50" charset="-128"/>
                          <a:ea typeface="HG丸ｺﾞｼｯｸM-PRO" panose="020F0600000000000000" pitchFamily="50" charset="-128"/>
                        </a:rPr>
                        <a:t>◆</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必ず表示</a:t>
                      </a:r>
                      <a:r>
                        <a:rPr kumimoji="1" lang="ja-JP" altLang="en-US" sz="2000" b="0" dirty="0">
                          <a:latin typeface="HG丸ｺﾞｼｯｸM-PRO" panose="020F0600000000000000" pitchFamily="50" charset="-128"/>
                          <a:ea typeface="HG丸ｺﾞｼｯｸM-PRO" panose="020F0600000000000000" pitchFamily="50" charset="-128"/>
                        </a:rPr>
                        <a:t>しなければ</a:t>
                      </a:r>
                    </a:p>
                    <a:p>
                      <a:r>
                        <a:rPr kumimoji="1" lang="ja-JP" altLang="en-US" sz="2000" b="0" dirty="0">
                          <a:latin typeface="HG丸ｺﾞｼｯｸM-PRO" panose="020F0600000000000000" pitchFamily="50" charset="-128"/>
                          <a:ea typeface="HG丸ｺﾞｼｯｸM-PRO" panose="020F0600000000000000" pitchFamily="50" charset="-128"/>
                        </a:rPr>
                        <a:t>　　　　　　いけない事項</a:t>
                      </a:r>
                    </a:p>
                  </a:txBody>
                  <a:tcPr anchor="ctr"/>
                </a:tc>
                <a:tc>
                  <a:txBody>
                    <a:bodyPr/>
                    <a:lstStyle/>
                    <a:p>
                      <a:r>
                        <a:rPr kumimoji="1" lang="ja-JP" altLang="en-US" sz="1400" b="0" dirty="0">
                          <a:latin typeface="HG丸ｺﾞｼｯｸM-PRO" panose="020F0600000000000000" pitchFamily="50" charset="-128"/>
                          <a:ea typeface="HG丸ｺﾞｼｯｸM-PRO" panose="020F0600000000000000" pitchFamily="50" charset="-128"/>
                        </a:rPr>
                        <a:t>　　きょぎ　　　　こだい</a:t>
                      </a:r>
                    </a:p>
                    <a:p>
                      <a:r>
                        <a:rPr kumimoji="1" lang="ja-JP" altLang="en-US" sz="2000" b="0" dirty="0">
                          <a:latin typeface="HG丸ｺﾞｼｯｸM-PRO" panose="020F0600000000000000" pitchFamily="50" charset="-128"/>
                          <a:ea typeface="HG丸ｺﾞｼｯｸM-PRO" panose="020F0600000000000000" pitchFamily="50" charset="-128"/>
                        </a:rPr>
                        <a:t>◆虚偽広告・誇大広告の</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禁止</a:t>
                      </a:r>
                    </a:p>
                  </a:txBody>
                  <a:tcPr anchor="ctr"/>
                </a:tc>
                <a:extLst>
                  <a:ext uri="{0D108BD9-81ED-4DB2-BD59-A6C34878D82A}">
                    <a16:rowId xmlns:a16="http://schemas.microsoft.com/office/drawing/2014/main" val="10000"/>
                  </a:ext>
                </a:extLst>
              </a:tr>
              <a:tr h="1742789">
                <a:tc>
                  <a:txBody>
                    <a:bodyPr/>
                    <a:lstStyle/>
                    <a:p>
                      <a:r>
                        <a:rPr kumimoji="1" lang="ja-JP" altLang="en-US" sz="2000" dirty="0">
                          <a:latin typeface="HG丸ｺﾞｼｯｸM-PRO" panose="020F0600000000000000" pitchFamily="50" charset="-128"/>
                          <a:ea typeface="HG丸ｺﾞｼｯｸM-PRO" panose="020F0600000000000000" pitchFamily="50" charset="-128"/>
                        </a:rPr>
                        <a:t>◆消費者の請求や承諾を得ずに</a:t>
                      </a:r>
                    </a:p>
                    <a:p>
                      <a:r>
                        <a:rPr kumimoji="1" lang="ja-JP" altLang="en-US" sz="2000" dirty="0">
                          <a:latin typeface="HG丸ｺﾞｼｯｸM-PRO" panose="020F0600000000000000" pitchFamily="50" charset="-128"/>
                          <a:ea typeface="HG丸ｺﾞｼｯｸM-PRO" panose="020F0600000000000000" pitchFamily="50" charset="-128"/>
                        </a:rPr>
                        <a:t>　電子メール広告や</a:t>
                      </a:r>
                    </a:p>
                    <a:p>
                      <a:r>
                        <a:rPr kumimoji="1" lang="ja-JP" altLang="en-US" sz="2000" dirty="0">
                          <a:latin typeface="HG丸ｺﾞｼｯｸM-PRO" panose="020F0600000000000000" pitchFamily="50" charset="-128"/>
                          <a:ea typeface="HG丸ｺﾞｼｯｸM-PRO" panose="020F0600000000000000" pitchFamily="50" charset="-128"/>
                        </a:rPr>
                        <a:t>　ファクシミリ広告を</a:t>
                      </a:r>
                    </a:p>
                    <a:p>
                      <a:r>
                        <a:rPr kumimoji="1" lang="ja-JP" altLang="en-US" sz="2000" dirty="0">
                          <a:latin typeface="HG丸ｺﾞｼｯｸM-PRO" panose="020F0600000000000000" pitchFamily="50" charset="-128"/>
                          <a:ea typeface="HG丸ｺﾞｼｯｸM-PRO" panose="020F0600000000000000" pitchFamily="50" charset="-128"/>
                        </a:rPr>
                        <a:t>　送ることの</a:t>
                      </a:r>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禁止</a:t>
                      </a:r>
                    </a:p>
                  </a:txBody>
                  <a:tcPr anchor="ctr"/>
                </a:tc>
                <a:tc rowSpan="2">
                  <a:txBody>
                    <a:bodyPr/>
                    <a:lstStyle/>
                    <a:p>
                      <a:r>
                        <a:rPr kumimoji="1" lang="ja-JP" altLang="en-US" sz="1400" dirty="0">
                          <a:latin typeface="HG丸ｺﾞｼｯｸM-PRO" panose="020F0600000000000000" pitchFamily="50" charset="-128"/>
                          <a:ea typeface="HG丸ｺﾞｼｯｸM-PRO" panose="020F0600000000000000" pitchFamily="50" charset="-128"/>
                        </a:rPr>
                        <a:t>　　こきゃく</a:t>
                      </a:r>
                    </a:p>
                    <a:p>
                      <a:r>
                        <a:rPr kumimoji="1" lang="ja-JP" altLang="en-US" sz="2000" dirty="0">
                          <a:latin typeface="HG丸ｺﾞｼｯｸM-PRO" panose="020F0600000000000000" pitchFamily="50" charset="-128"/>
                          <a:ea typeface="HG丸ｺﾞｼｯｸM-PRO" panose="020F0600000000000000" pitchFamily="50" charset="-128"/>
                        </a:rPr>
                        <a:t>◆顧客の意に反して</a:t>
                      </a:r>
                    </a:p>
                    <a:p>
                      <a:r>
                        <a:rPr kumimoji="1" lang="ja-JP" altLang="en-US" sz="2000" dirty="0">
                          <a:latin typeface="HG丸ｺﾞｼｯｸM-PRO" panose="020F0600000000000000" pitchFamily="50" charset="-128"/>
                          <a:ea typeface="HG丸ｺﾞｼｯｸM-PRO" panose="020F0600000000000000" pitchFamily="50" charset="-128"/>
                        </a:rPr>
                        <a:t>　　　契約の申込みを</a:t>
                      </a:r>
                    </a:p>
                    <a:p>
                      <a:r>
                        <a:rPr kumimoji="1" lang="ja-JP" altLang="en-US" sz="2000" dirty="0">
                          <a:latin typeface="HG丸ｺﾞｼｯｸM-PRO" panose="020F0600000000000000" pitchFamily="50" charset="-128"/>
                          <a:ea typeface="HG丸ｺﾞｼｯｸM-PRO" panose="020F0600000000000000" pitchFamily="50" charset="-128"/>
                        </a:rPr>
                        <a:t>　　　させようとする行為の</a:t>
                      </a:r>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禁止</a:t>
                      </a: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0001"/>
                  </a:ext>
                </a:extLst>
              </a:tr>
              <a:tr h="2428155">
                <a:tc>
                  <a:txBody>
                    <a:bodyPr/>
                    <a:lstStyle/>
                    <a:p>
                      <a:r>
                        <a:rPr kumimoji="1" lang="ja-JP" altLang="en-US" sz="1800" dirty="0">
                          <a:latin typeface="HG丸ｺﾞｼｯｸM-PRO" panose="020F0600000000000000" pitchFamily="50" charset="-128"/>
                          <a:ea typeface="HG丸ｺﾞｼｯｸM-PRO" panose="020F0600000000000000" pitchFamily="50" charset="-128"/>
                        </a:rPr>
                        <a:t>◆</a:t>
                      </a:r>
                      <a:r>
                        <a:rPr kumimoji="1" lang="ja-JP" altLang="en-US" sz="1800" dirty="0">
                          <a:solidFill>
                            <a:srgbClr val="FF0000"/>
                          </a:solidFill>
                          <a:latin typeface="HG丸ｺﾞｼｯｸM-PRO" panose="020F0600000000000000" pitchFamily="50" charset="-128"/>
                          <a:ea typeface="HG丸ｺﾞｼｯｸM-PRO" panose="020F0600000000000000" pitchFamily="50" charset="-128"/>
                        </a:rPr>
                        <a:t>返品制度</a:t>
                      </a:r>
                      <a:r>
                        <a:rPr kumimoji="1" lang="ja-JP" altLang="en-US" sz="1800" dirty="0">
                          <a:latin typeface="HG丸ｺﾞｼｯｸM-PRO" panose="020F0600000000000000" pitchFamily="50" charset="-128"/>
                          <a:ea typeface="HG丸ｺﾞｼｯｸM-PRO" panose="020F0600000000000000" pitchFamily="50" charset="-128"/>
                        </a:rPr>
                        <a:t>の有無について表示が</a:t>
                      </a:r>
                    </a:p>
                    <a:p>
                      <a:r>
                        <a:rPr kumimoji="1" lang="ja-JP" altLang="en-US" sz="1800" dirty="0">
                          <a:latin typeface="HG丸ｺﾞｼｯｸM-PRO" panose="020F0600000000000000" pitchFamily="50" charset="-128"/>
                          <a:ea typeface="HG丸ｺﾞｼｯｸM-PRO" panose="020F0600000000000000" pitchFamily="50" charset="-128"/>
                        </a:rPr>
                        <a:t>　ない場合、商品を受け取った日</a:t>
                      </a:r>
                    </a:p>
                    <a:p>
                      <a:r>
                        <a:rPr kumimoji="1" lang="ja-JP" altLang="en-US" sz="1800" dirty="0">
                          <a:latin typeface="HG丸ｺﾞｼｯｸM-PRO" panose="020F0600000000000000" pitchFamily="50" charset="-128"/>
                          <a:ea typeface="HG丸ｺﾞｼｯｸM-PRO" panose="020F0600000000000000" pitchFamily="50" charset="-128"/>
                        </a:rPr>
                        <a:t>　から</a:t>
                      </a:r>
                      <a:r>
                        <a:rPr kumimoji="1" lang="en-US" altLang="ja-JP" sz="1800" dirty="0">
                          <a:latin typeface="HG丸ｺﾞｼｯｸM-PRO" panose="020F0600000000000000" pitchFamily="50" charset="-128"/>
                          <a:ea typeface="HG丸ｺﾞｼｯｸM-PRO" panose="020F0600000000000000" pitchFamily="50" charset="-128"/>
                        </a:rPr>
                        <a:t>8</a:t>
                      </a:r>
                      <a:r>
                        <a:rPr kumimoji="1" lang="ja-JP" altLang="en-US" sz="1800" dirty="0">
                          <a:latin typeface="HG丸ｺﾞｼｯｸM-PRO" panose="020F0600000000000000" pitchFamily="50" charset="-128"/>
                          <a:ea typeface="HG丸ｺﾞｼｯｸM-PRO" panose="020F0600000000000000" pitchFamily="50" charset="-128"/>
                        </a:rPr>
                        <a:t>日間以内であれば、</a:t>
                      </a:r>
                    </a:p>
                    <a:p>
                      <a:r>
                        <a:rPr kumimoji="1" lang="ja-JP" altLang="en-US" sz="900" dirty="0">
                          <a:latin typeface="HG丸ｺﾞｼｯｸM-PRO" panose="020F0600000000000000" pitchFamily="50" charset="-128"/>
                          <a:ea typeface="HG丸ｺﾞｼｯｸM-PRO" panose="020F0600000000000000" pitchFamily="50" charset="-128"/>
                        </a:rPr>
                        <a:t>　　　　　　　　　　　　　　　　　こうにゅうしゃふたん　</a:t>
                      </a:r>
                    </a:p>
                    <a:p>
                      <a:r>
                        <a:rPr kumimoji="1" lang="ja-JP" altLang="en-US" sz="1800" dirty="0">
                          <a:latin typeface="HG丸ｺﾞｼｯｸM-PRO" panose="020F0600000000000000" pitchFamily="50" charset="-128"/>
                          <a:ea typeface="HG丸ｺﾞｼｯｸM-PRO" panose="020F0600000000000000" pitchFamily="50" charset="-128"/>
                        </a:rPr>
                        <a:t>　返品可能</a:t>
                      </a:r>
                      <a:r>
                        <a:rPr kumimoji="1" lang="en-US" altLang="ja-JP" sz="1800" dirty="0">
                          <a:latin typeface="HG丸ｺﾞｼｯｸM-PRO" panose="020F0600000000000000" pitchFamily="50" charset="-128"/>
                          <a:ea typeface="HG丸ｺﾞｼｯｸM-PRO" panose="020F0600000000000000" pitchFamily="50" charset="-128"/>
                        </a:rPr>
                        <a:t>(</a:t>
                      </a:r>
                      <a:r>
                        <a:rPr kumimoji="1" lang="ja-JP" altLang="en-US" sz="1800" dirty="0">
                          <a:latin typeface="HG丸ｺﾞｼｯｸM-PRO" panose="020F0600000000000000" pitchFamily="50" charset="-128"/>
                          <a:ea typeface="HG丸ｺﾞｼｯｸM-PRO" panose="020F0600000000000000" pitchFamily="50" charset="-128"/>
                        </a:rPr>
                        <a:t>送料は購入者負担</a:t>
                      </a:r>
                      <a:r>
                        <a:rPr kumimoji="1" lang="en-US" altLang="ja-JP" sz="1800" dirty="0">
                          <a:latin typeface="HG丸ｺﾞｼｯｸM-PRO" panose="020F0600000000000000" pitchFamily="50" charset="-128"/>
                          <a:ea typeface="HG丸ｺﾞｼｯｸM-PRO" panose="020F0600000000000000" pitchFamily="50" charset="-128"/>
                        </a:rPr>
                        <a:t>)</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0002"/>
                  </a:ext>
                </a:extLst>
              </a:tr>
            </a:tbl>
          </a:graphicData>
        </a:graphic>
      </p:graphicFrame>
      <p:pic>
        <p:nvPicPr>
          <p:cNvPr id="2051" name="Picture 3" descr="F:\消費生活センター　消費者教育\イラストいろいろ\dame_man (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6001" y="2283718"/>
            <a:ext cx="929259" cy="929258"/>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吹き出し 8"/>
          <p:cNvSpPr/>
          <p:nvPr/>
        </p:nvSpPr>
        <p:spPr>
          <a:xfrm>
            <a:off x="4402765" y="4149080"/>
            <a:ext cx="4291801" cy="2088232"/>
          </a:xfrm>
          <a:prstGeom prst="wedgeRoundRectCallout">
            <a:avLst>
              <a:gd name="adj1" fmla="val -24016"/>
              <a:gd name="adj2" fmla="val -6454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407701" y="4300644"/>
            <a:ext cx="4592290" cy="1785104"/>
          </a:xfrm>
          <a:prstGeom prst="rect">
            <a:avLst/>
          </a:prstGeom>
          <a:noFill/>
        </p:spPr>
        <p:txBody>
          <a:bodyPr wrap="square" rtlCol="0">
            <a:spAutoFit/>
          </a:bodyPr>
          <a:lstStyle/>
          <a:p>
            <a:pPr lvl="0"/>
            <a:r>
              <a:rPr kumimoji="1" lang="ja-JP" altLang="en-US" b="1" dirty="0">
                <a:solidFill>
                  <a:srgbClr val="00B050"/>
                </a:solidFill>
              </a:rPr>
              <a:t>・</a:t>
            </a:r>
            <a:r>
              <a:rPr lang="ja-JP" altLang="en-US" b="1" dirty="0">
                <a:solidFill>
                  <a:srgbClr val="00B050"/>
                </a:solidFill>
                <a:latin typeface="HG丸ｺﾞｼｯｸM-PRO" panose="020F0600000000000000" pitchFamily="50" charset="-128"/>
                <a:ea typeface="HG丸ｺﾞｼｯｸM-PRO" panose="020F0600000000000000" pitchFamily="50" charset="-128"/>
              </a:rPr>
              <a:t>特にネット通販で禁止されていること</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ゆうりょう　けいやく</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・クリックすることが有料の契約申込みに</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　なることがわかりにくい</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じこう　かくにん　ていせい</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・一旦入力した申込み事項の確認や訂正が出来ない、</a:t>
            </a:r>
          </a:p>
          <a:p>
            <a:pPr lvl="0"/>
            <a:r>
              <a:rPr lang="ja-JP" altLang="en-US" sz="1400" dirty="0">
                <a:solidFill>
                  <a:prstClr val="black"/>
                </a:solidFill>
                <a:latin typeface="HG丸ｺﾞｼｯｸM-PRO" panose="020F0600000000000000" pitchFamily="50" charset="-128"/>
                <a:ea typeface="HG丸ｺﾞｼｯｸM-PRO" panose="020F0600000000000000" pitchFamily="50" charset="-128"/>
              </a:rPr>
              <a:t>　または訂正が難しい</a:t>
            </a:r>
            <a:endParaRPr kumimoji="1" lang="ja-JP" altLang="en-US" dirty="0"/>
          </a:p>
        </p:txBody>
      </p:sp>
      <p:sp>
        <p:nvSpPr>
          <p:cNvPr id="7" name="フッター プレースホルダー 6"/>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91"/>
            <a:ext cx="9144000" cy="980728"/>
          </a:xfrm>
          <a:prstGeom prst="rect">
            <a:avLst/>
          </a:prstGeom>
          <a:solidFill>
            <a:schemeClr val="accent2">
              <a:lumMod val="40000"/>
              <a:lumOff val="60000"/>
            </a:schemeClr>
          </a:solidFill>
          <a:ln w="25400" cap="flat" cmpd="sng" algn="ctr">
            <a:noFill/>
            <a:prstDash val="solid"/>
          </a:ln>
          <a:effectLst/>
        </p:spPr>
        <p:txBody>
          <a:bodyPr rtlCol="0" anchor="ctr"/>
          <a:lstStyle/>
          <a:p>
            <a:pPr eaLnBrk="0" hangingPunct="0">
              <a:defRPr/>
            </a:pPr>
            <a:r>
              <a:rPr kumimoji="0" lang="ja-JP" altLang="en-US" sz="3600" kern="0" dirty="0">
                <a:solidFill>
                  <a:prstClr val="black"/>
                </a:solidFill>
                <a:latin typeface="HGPｺﾞｼｯｸE" panose="020B0900000000000000" pitchFamily="50" charset="-128"/>
                <a:ea typeface="HGPｺﾞｼｯｸE" panose="020B0900000000000000" pitchFamily="50" charset="-128"/>
              </a:rPr>
              <a:t>②申し込むー</a:t>
            </a:r>
            <a:r>
              <a:rPr kumimoji="0" lang="ja-JP" altLang="en-US" sz="3200" kern="0" dirty="0">
                <a:solidFill>
                  <a:prstClr val="black"/>
                </a:solidFill>
                <a:latin typeface="HGPｺﾞｼｯｸE" panose="020B0900000000000000" pitchFamily="50" charset="-128"/>
                <a:ea typeface="HGPｺﾞｼｯｸE" panose="020B0900000000000000" pitchFamily="50" charset="-128"/>
              </a:rPr>
              <a:t>Ａ</a:t>
            </a:r>
            <a:r>
              <a:rPr kumimoji="0" lang="en-US" altLang="ja-JP" sz="3200" kern="0" dirty="0">
                <a:solidFill>
                  <a:prstClr val="black"/>
                </a:solidFill>
                <a:latin typeface="HGPｺﾞｼｯｸE" panose="020B0900000000000000" pitchFamily="50" charset="-128"/>
                <a:ea typeface="HGPｺﾞｼｯｸE" panose="020B0900000000000000" pitchFamily="50" charset="-128"/>
              </a:rPr>
              <a:t>.</a:t>
            </a:r>
            <a:r>
              <a:rPr kumimoji="0" lang="ja-JP" altLang="en-US" sz="3200" kern="0" dirty="0">
                <a:solidFill>
                  <a:prstClr val="black"/>
                </a:solidFill>
                <a:latin typeface="HGPｺﾞｼｯｸE" panose="020B0900000000000000" pitchFamily="50" charset="-128"/>
                <a:ea typeface="HGPｺﾞｼｯｸE" panose="020B0900000000000000" pitchFamily="50" charset="-128"/>
              </a:rPr>
              <a:t>「ネット通販」での契約の成立</a:t>
            </a:r>
            <a:endParaRPr kumimoji="0" lang="en-US" altLang="ja-JP" sz="3200" kern="0" dirty="0">
              <a:solidFill>
                <a:prstClr val="black"/>
              </a:solidFill>
              <a:latin typeface="HGPｺﾞｼｯｸE" panose="020B0900000000000000" pitchFamily="50" charset="-128"/>
              <a:ea typeface="HGPｺﾞｼｯｸE" panose="020B0900000000000000" pitchFamily="50" charset="-128"/>
            </a:endParaRPr>
          </a:p>
        </p:txBody>
      </p:sp>
      <p:sp>
        <p:nvSpPr>
          <p:cNvPr id="9" name="角丸四角形 8"/>
          <p:cNvSpPr/>
          <p:nvPr/>
        </p:nvSpPr>
        <p:spPr>
          <a:xfrm>
            <a:off x="1475657" y="1100607"/>
            <a:ext cx="1728192" cy="423664"/>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AR P丸ゴシック体M" pitchFamily="50" charset="-128"/>
                <a:ea typeface="AR P丸ゴシック体M" pitchFamily="50" charset="-128"/>
              </a:rPr>
              <a:t>販売店</a:t>
            </a:r>
          </a:p>
        </p:txBody>
      </p:sp>
      <p:sp>
        <p:nvSpPr>
          <p:cNvPr id="10" name="角丸四角形 9"/>
          <p:cNvSpPr/>
          <p:nvPr/>
        </p:nvSpPr>
        <p:spPr>
          <a:xfrm>
            <a:off x="6289770" y="1106760"/>
            <a:ext cx="1522593" cy="42366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AR P丸ゴシック体M" pitchFamily="50" charset="-128"/>
                <a:ea typeface="AR P丸ゴシック体M" pitchFamily="50" charset="-128"/>
              </a:rPr>
              <a:t>消費</a:t>
            </a:r>
            <a:r>
              <a:rPr kumimoji="1" lang="ja-JP" altLang="en-US" dirty="0">
                <a:solidFill>
                  <a:schemeClr val="tx1"/>
                </a:solidFill>
                <a:latin typeface="AR P丸ゴシック体M" pitchFamily="50" charset="-128"/>
                <a:ea typeface="AR P丸ゴシック体M" pitchFamily="50" charset="-128"/>
              </a:rPr>
              <a:t>者</a:t>
            </a:r>
          </a:p>
        </p:txBody>
      </p:sp>
      <p:cxnSp>
        <p:nvCxnSpPr>
          <p:cNvPr id="20" name="直線矢印コネクタ 19"/>
          <p:cNvCxnSpPr/>
          <p:nvPr/>
        </p:nvCxnSpPr>
        <p:spPr>
          <a:xfrm>
            <a:off x="4013899" y="2036007"/>
            <a:ext cx="1313293" cy="600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H="1">
            <a:off x="4007517" y="3068962"/>
            <a:ext cx="1319675" cy="5673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3991421" y="4024726"/>
            <a:ext cx="1335771" cy="633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グループ化 5"/>
          <p:cNvGrpSpPr/>
          <p:nvPr/>
        </p:nvGrpSpPr>
        <p:grpSpPr>
          <a:xfrm>
            <a:off x="720866" y="1708877"/>
            <a:ext cx="3204356" cy="1073274"/>
            <a:chOff x="503548" y="1644371"/>
            <a:chExt cx="3528392" cy="1073274"/>
          </a:xfrm>
        </p:grpSpPr>
        <p:sp>
          <p:nvSpPr>
            <p:cNvPr id="8" name="角丸四角形 7"/>
            <p:cNvSpPr/>
            <p:nvPr/>
          </p:nvSpPr>
          <p:spPr>
            <a:xfrm>
              <a:off x="503548" y="1655037"/>
              <a:ext cx="3528392" cy="1062608"/>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074" name="Picture 2" descr="G:\消費生活センター　消費者教育\イラストいろいろ\koukoku_web_p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247" y="1644371"/>
              <a:ext cx="1073274" cy="10732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2123728" y="2060848"/>
              <a:ext cx="1584176" cy="369332"/>
            </a:xfrm>
            <a:prstGeom prst="rect">
              <a:avLst/>
            </a:prstGeom>
            <a:noFill/>
          </p:spPr>
          <p:txBody>
            <a:bodyPr wrap="square" rtlCol="0">
              <a:spAutoFit/>
            </a:bodyPr>
            <a:lstStyle/>
            <a:p>
              <a:r>
                <a:rPr kumimoji="1" lang="ja-JP" altLang="en-US" dirty="0"/>
                <a:t>広告を出す</a:t>
              </a:r>
            </a:p>
          </p:txBody>
        </p:sp>
      </p:grpSp>
      <p:grpSp>
        <p:nvGrpSpPr>
          <p:cNvPr id="4" name="グループ化 3"/>
          <p:cNvGrpSpPr/>
          <p:nvPr/>
        </p:nvGrpSpPr>
        <p:grpSpPr>
          <a:xfrm>
            <a:off x="5529635" y="2331576"/>
            <a:ext cx="3168140" cy="1048195"/>
            <a:chOff x="5148064" y="1669450"/>
            <a:chExt cx="3528392" cy="1048195"/>
          </a:xfrm>
        </p:grpSpPr>
        <p:sp>
          <p:nvSpPr>
            <p:cNvPr id="11" name="角丸四角形 10"/>
            <p:cNvSpPr/>
            <p:nvPr/>
          </p:nvSpPr>
          <p:spPr>
            <a:xfrm>
              <a:off x="5148064" y="1669450"/>
              <a:ext cx="3528392" cy="104819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601956" y="1863175"/>
              <a:ext cx="2071761" cy="646331"/>
            </a:xfrm>
            <a:prstGeom prst="rect">
              <a:avLst/>
            </a:prstGeom>
            <a:noFill/>
          </p:spPr>
          <p:txBody>
            <a:bodyPr wrap="square" rtlCol="0">
              <a:spAutoFit/>
            </a:bodyPr>
            <a:lstStyle/>
            <a:p>
              <a:r>
                <a:rPr lang="ja-JP" altLang="en-US" dirty="0"/>
                <a:t>カートに入れる・</a:t>
              </a:r>
            </a:p>
            <a:p>
              <a:r>
                <a:rPr lang="ja-JP" altLang="en-US" dirty="0"/>
                <a:t>申込み</a:t>
              </a:r>
              <a:endParaRPr kumimoji="1" lang="ja-JP" altLang="en-US" dirty="0"/>
            </a:p>
          </p:txBody>
        </p:sp>
        <p:pic>
          <p:nvPicPr>
            <p:cNvPr id="3075" name="Picture 3" descr="G:\KINGSTON\くらしの一日講座\イラストいろいろ\smartphone_woman_walk.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8316" y="1801074"/>
              <a:ext cx="781451" cy="7814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720866" y="3512461"/>
            <a:ext cx="3204356" cy="1051319"/>
            <a:chOff x="489084" y="2989958"/>
            <a:chExt cx="3528392" cy="1051319"/>
          </a:xfrm>
        </p:grpSpPr>
        <p:sp>
          <p:nvSpPr>
            <p:cNvPr id="13" name="角丸四角形 12"/>
            <p:cNvSpPr/>
            <p:nvPr/>
          </p:nvSpPr>
          <p:spPr>
            <a:xfrm>
              <a:off x="489084" y="2989958"/>
              <a:ext cx="3528392" cy="1046509"/>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123728" y="3117947"/>
              <a:ext cx="1584176" cy="923330"/>
            </a:xfrm>
            <a:prstGeom prst="rect">
              <a:avLst/>
            </a:prstGeom>
            <a:noFill/>
          </p:spPr>
          <p:txBody>
            <a:bodyPr wrap="square" rtlCol="0">
              <a:spAutoFit/>
            </a:bodyPr>
            <a:lstStyle/>
            <a:p>
              <a:r>
                <a:rPr lang="ja-JP" altLang="en-US" dirty="0"/>
                <a:t>承諾メール・確認メール　送信</a:t>
              </a:r>
              <a:endParaRPr kumimoji="1" lang="ja-JP" altLang="en-US" dirty="0"/>
            </a:p>
          </p:txBody>
        </p:sp>
        <p:pic>
          <p:nvPicPr>
            <p:cNvPr id="3076" name="Picture 4" descr="G:\KINGSTON\くらしの一日講座\イラストいろいろ\yjimag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0769" y="3113842"/>
              <a:ext cx="780230" cy="776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5529635" y="4041277"/>
            <a:ext cx="3285625" cy="1012982"/>
            <a:chOff x="5202975" y="2962215"/>
            <a:chExt cx="3528392" cy="1012982"/>
          </a:xfrm>
        </p:grpSpPr>
        <p:sp>
          <p:nvSpPr>
            <p:cNvPr id="14" name="角丸四角形 13"/>
            <p:cNvSpPr/>
            <p:nvPr/>
          </p:nvSpPr>
          <p:spPr>
            <a:xfrm>
              <a:off x="5202975" y="2962215"/>
              <a:ext cx="3528392" cy="101298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920496" y="3028295"/>
              <a:ext cx="1584176" cy="923330"/>
            </a:xfrm>
            <a:prstGeom prst="rect">
              <a:avLst/>
            </a:prstGeom>
            <a:noFill/>
          </p:spPr>
          <p:txBody>
            <a:bodyPr wrap="square" rtlCol="0">
              <a:spAutoFit/>
            </a:bodyPr>
            <a:lstStyle/>
            <a:p>
              <a:r>
                <a:rPr lang="ja-JP" altLang="en-US" dirty="0"/>
                <a:t>承諾メール・確認メール　受信　等</a:t>
              </a:r>
              <a:endParaRPr kumimoji="1" lang="ja-JP" altLang="en-US" dirty="0"/>
            </a:p>
          </p:txBody>
        </p:sp>
        <p:pic>
          <p:nvPicPr>
            <p:cNvPr id="3077" name="Picture 5" descr="G:\KINGSTON\くらしの一日講座\イラストいろいろ\smartphone_hand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8316" y="3040081"/>
              <a:ext cx="1093639" cy="85725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5765559" y="3000567"/>
              <a:ext cx="1368151" cy="707886"/>
            </a:xfrm>
            <a:prstGeom prst="rect">
              <a:avLst/>
            </a:prstGeom>
            <a:noFill/>
          </p:spPr>
          <p:txBody>
            <a:bodyPr wrap="square" rtlCol="0">
              <a:spAutoFit/>
            </a:bodyPr>
            <a:lstStyle/>
            <a:p>
              <a:r>
                <a:rPr kumimoji="1" lang="ja-JP" altLang="en-US" sz="4000" dirty="0"/>
                <a:t>✉</a:t>
              </a:r>
            </a:p>
          </p:txBody>
        </p:sp>
      </p:grpSp>
      <p:sp>
        <p:nvSpPr>
          <p:cNvPr id="33" name="爆発 1 32"/>
          <p:cNvSpPr/>
          <p:nvPr/>
        </p:nvSpPr>
        <p:spPr>
          <a:xfrm>
            <a:off x="2485393" y="4787516"/>
            <a:ext cx="3044243" cy="83489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3369393" y="5054259"/>
            <a:ext cx="2160240" cy="369332"/>
          </a:xfrm>
          <a:prstGeom prst="rect">
            <a:avLst/>
          </a:prstGeom>
          <a:noFill/>
        </p:spPr>
        <p:txBody>
          <a:bodyPr wrap="square" rtlCol="0">
            <a:spAutoFit/>
          </a:bodyPr>
          <a:lstStyle/>
          <a:p>
            <a:r>
              <a:rPr kumimoji="1" lang="ja-JP" altLang="en-US" b="1" dirty="0"/>
              <a:t>契約成立</a:t>
            </a:r>
          </a:p>
        </p:txBody>
      </p:sp>
      <p:grpSp>
        <p:nvGrpSpPr>
          <p:cNvPr id="17" name="グループ化 16"/>
          <p:cNvGrpSpPr/>
          <p:nvPr/>
        </p:nvGrpSpPr>
        <p:grpSpPr>
          <a:xfrm>
            <a:off x="1717563" y="5661250"/>
            <a:ext cx="5976664" cy="1010612"/>
            <a:chOff x="1394557" y="5661248"/>
            <a:chExt cx="5976664" cy="1010612"/>
          </a:xfrm>
        </p:grpSpPr>
        <p:sp>
          <p:nvSpPr>
            <p:cNvPr id="37" name="角丸四角形 36"/>
            <p:cNvSpPr/>
            <p:nvPr/>
          </p:nvSpPr>
          <p:spPr>
            <a:xfrm>
              <a:off x="1394557" y="5661248"/>
              <a:ext cx="5976664" cy="1010612"/>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4" name="Picture 7" descr="G:\消費生活センター　消費者教育\イラストいろいろ\yubin_ukewatash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49634" y="5867514"/>
              <a:ext cx="741025" cy="741025"/>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80999" y="5811587"/>
              <a:ext cx="829020" cy="808259"/>
            </a:xfrm>
            <a:prstGeom prst="rect">
              <a:avLst/>
            </a:prstGeom>
          </p:spPr>
        </p:pic>
        <p:sp>
          <p:nvSpPr>
            <p:cNvPr id="38" name="テキスト ボックス 37"/>
            <p:cNvSpPr txBox="1"/>
            <p:nvPr/>
          </p:nvSpPr>
          <p:spPr>
            <a:xfrm>
              <a:off x="3778004" y="5801918"/>
              <a:ext cx="1440160" cy="338554"/>
            </a:xfrm>
            <a:prstGeom prst="rect">
              <a:avLst/>
            </a:prstGeom>
            <a:noFill/>
          </p:spPr>
          <p:txBody>
            <a:bodyPr wrap="square" rtlCol="0">
              <a:spAutoFit/>
            </a:bodyPr>
            <a:lstStyle/>
            <a:p>
              <a:r>
                <a:rPr kumimoji="1" lang="ja-JP" altLang="en-US" sz="1600" dirty="0"/>
                <a:t>商品の発送</a:t>
              </a:r>
            </a:p>
          </p:txBody>
        </p:sp>
        <p:sp>
          <p:nvSpPr>
            <p:cNvPr id="47" name="テキスト ボックス 46"/>
            <p:cNvSpPr txBox="1"/>
            <p:nvPr/>
          </p:nvSpPr>
          <p:spPr>
            <a:xfrm>
              <a:off x="3717572" y="6302528"/>
              <a:ext cx="2040531" cy="338554"/>
            </a:xfrm>
            <a:prstGeom prst="rect">
              <a:avLst/>
            </a:prstGeom>
            <a:noFill/>
          </p:spPr>
          <p:txBody>
            <a:bodyPr wrap="square" rtlCol="0">
              <a:spAutoFit/>
            </a:bodyPr>
            <a:lstStyle/>
            <a:p>
              <a:r>
                <a:rPr lang="ja-JP" altLang="en-US" sz="1600" dirty="0"/>
                <a:t>代金の支払い</a:t>
              </a:r>
              <a:endParaRPr kumimoji="1" lang="ja-JP" altLang="en-US" sz="1600" dirty="0"/>
            </a:p>
          </p:txBody>
        </p:sp>
        <p:cxnSp>
          <p:nvCxnSpPr>
            <p:cNvPr id="48" name="直線矢印コネクタ 47"/>
            <p:cNvCxnSpPr/>
            <p:nvPr/>
          </p:nvCxnSpPr>
          <p:spPr>
            <a:xfrm>
              <a:off x="2936915" y="6093296"/>
              <a:ext cx="3122339"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a:off x="2932796" y="6302528"/>
              <a:ext cx="312233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342741" y="1318592"/>
            <a:ext cx="612068" cy="584775"/>
          </a:xfrm>
          <a:prstGeom prst="rect">
            <a:avLst/>
          </a:prstGeom>
          <a:noFill/>
        </p:spPr>
        <p:txBody>
          <a:bodyPr wrap="square" rtlCol="0">
            <a:spAutoFit/>
          </a:bodyPr>
          <a:lstStyle/>
          <a:p>
            <a:r>
              <a:rPr kumimoji="1" lang="en-US" altLang="ja-JP" sz="3200" dirty="0">
                <a:solidFill>
                  <a:schemeClr val="tx2">
                    <a:lumMod val="60000"/>
                    <a:lumOff val="40000"/>
                  </a:schemeClr>
                </a:solidFill>
              </a:rPr>
              <a:t>1.</a:t>
            </a:r>
            <a:endParaRPr kumimoji="1" lang="ja-JP" altLang="en-US" sz="3200" dirty="0">
              <a:solidFill>
                <a:schemeClr val="tx2">
                  <a:lumMod val="60000"/>
                  <a:lumOff val="40000"/>
                </a:schemeClr>
              </a:solidFill>
            </a:endParaRPr>
          </a:p>
        </p:txBody>
      </p:sp>
      <p:sp>
        <p:nvSpPr>
          <p:cNvPr id="39" name="テキスト ボックス 38"/>
          <p:cNvSpPr txBox="1"/>
          <p:nvPr/>
        </p:nvSpPr>
        <p:spPr>
          <a:xfrm>
            <a:off x="5222155" y="1809907"/>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2</a:t>
            </a:r>
            <a:r>
              <a:rPr kumimoji="1" lang="en-US" altLang="ja-JP" sz="3200" dirty="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0" name="テキスト ボックス 39"/>
          <p:cNvSpPr txBox="1"/>
          <p:nvPr/>
        </p:nvSpPr>
        <p:spPr>
          <a:xfrm>
            <a:off x="342741" y="3087383"/>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3</a:t>
            </a:r>
            <a:r>
              <a:rPr kumimoji="1" lang="en-US" altLang="ja-JP" sz="3200" dirty="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42" name="テキスト ボックス 41"/>
          <p:cNvSpPr txBox="1"/>
          <p:nvPr/>
        </p:nvSpPr>
        <p:spPr>
          <a:xfrm>
            <a:off x="5241074" y="3537465"/>
            <a:ext cx="612068" cy="584775"/>
          </a:xfrm>
          <a:prstGeom prst="rect">
            <a:avLst/>
          </a:prstGeom>
          <a:noFill/>
        </p:spPr>
        <p:txBody>
          <a:bodyPr wrap="square" rtlCol="0">
            <a:spAutoFit/>
          </a:bodyPr>
          <a:lstStyle/>
          <a:p>
            <a:r>
              <a:rPr lang="en-US" altLang="ja-JP" sz="3200" dirty="0">
                <a:solidFill>
                  <a:schemeClr val="tx2">
                    <a:lumMod val="60000"/>
                    <a:lumOff val="40000"/>
                  </a:schemeClr>
                </a:solidFill>
              </a:rPr>
              <a:t>4</a:t>
            </a:r>
            <a:r>
              <a:rPr kumimoji="1" lang="en-US" altLang="ja-JP" sz="3200" dirty="0">
                <a:solidFill>
                  <a:schemeClr val="tx2">
                    <a:lumMod val="60000"/>
                    <a:lumOff val="40000"/>
                  </a:schemeClr>
                </a:solidFill>
              </a:rPr>
              <a:t>.</a:t>
            </a:r>
            <a:endParaRPr kumimoji="1" lang="ja-JP" altLang="en-US" sz="3200" dirty="0">
              <a:solidFill>
                <a:schemeClr val="tx2">
                  <a:lumMod val="60000"/>
                  <a:lumOff val="40000"/>
                </a:schemeClr>
              </a:solidFill>
            </a:endParaRPr>
          </a:p>
        </p:txBody>
      </p:sp>
      <p:sp>
        <p:nvSpPr>
          <p:cNvPr id="19" name="フッター プレースホルダー 1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p>
        </p:txBody>
      </p:sp>
    </p:spTree>
    <p:extLst>
      <p:ext uri="{BB962C8B-B14F-4D97-AF65-F5344CB8AC3E}">
        <p14:creationId xmlns:p14="http://schemas.microsoft.com/office/powerpoint/2010/main" val="3028085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6226</TotalTime>
  <Words>7195</Words>
  <Application>Microsoft Office PowerPoint</Application>
  <PresentationFormat>画面に合わせる (4:3)</PresentationFormat>
  <Paragraphs>802</Paragraphs>
  <Slides>26</Slides>
  <Notes>26</Notes>
  <HiddenSlides>0</HiddenSlides>
  <MMClips>0</MMClips>
  <ScaleCrop>false</ScaleCrop>
  <HeadingPairs>
    <vt:vector size="6" baseType="variant">
      <vt:variant>
        <vt:lpstr>使用されているフォント</vt:lpstr>
      </vt:variant>
      <vt:variant>
        <vt:i4>16</vt:i4>
      </vt:variant>
      <vt:variant>
        <vt:lpstr>テーマ</vt:lpstr>
      </vt:variant>
      <vt:variant>
        <vt:i4>14</vt:i4>
      </vt:variant>
      <vt:variant>
        <vt:lpstr>スライド タイトル</vt:lpstr>
      </vt:variant>
      <vt:variant>
        <vt:i4>26</vt:i4>
      </vt:variant>
    </vt:vector>
  </HeadingPairs>
  <TitlesOfParts>
    <vt:vector size="56" baseType="lpstr">
      <vt:lpstr>AR P丸ゴシック体M</vt:lpstr>
      <vt:lpstr>HGPｺﾞｼｯｸE</vt:lpstr>
      <vt:lpstr>HGP創英角ｺﾞｼｯｸUB</vt:lpstr>
      <vt:lpstr>HGP創英角ﾎﾟｯﾌﾟ体</vt:lpstr>
      <vt:lpstr>HGSｺﾞｼｯｸE</vt:lpstr>
      <vt:lpstr>HG丸ｺﾞｼｯｸM-PRO</vt:lpstr>
      <vt:lpstr>HG創英角ｺﾞｼｯｸUB</vt:lpstr>
      <vt:lpstr>ＭＳ Ｐゴシック</vt:lpstr>
      <vt:lpstr>UD デジタル 教科書体 NK-R</vt:lpstr>
      <vt:lpstr>Arial</vt:lpstr>
      <vt:lpstr>Calibri</vt:lpstr>
      <vt:lpstr>Calibri Light</vt:lpstr>
      <vt:lpstr>Century Gothic</vt:lpstr>
      <vt:lpstr>Lucida Sans Unicode</vt:lpstr>
      <vt:lpstr>Verdana</vt:lpstr>
      <vt:lpstr>Wingdings 2</vt:lpstr>
      <vt:lpstr>Stack of books design template</vt:lpstr>
      <vt:lpstr>RecommStrat</vt:lpstr>
      <vt:lpstr>1_Office テーマ</vt:lpstr>
      <vt:lpstr>1_HDOfficeLightV0</vt:lpstr>
      <vt:lpstr>デザインの設定</vt:lpstr>
      <vt:lpstr>4_Office テーマ</vt:lpstr>
      <vt:lpstr>1_デザインの設定</vt:lpstr>
      <vt:lpstr>7_Office テーマ</vt:lpstr>
      <vt:lpstr>6_Office テーマ</vt:lpstr>
      <vt:lpstr>Office ​​テーマ</vt:lpstr>
      <vt:lpstr>tem_B24_b</vt:lpstr>
      <vt:lpstr>Office テーマ</vt:lpstr>
      <vt:lpstr>3_Office テーマ</vt:lpstr>
      <vt:lpstr>1_tem_B24_b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大植　將人</cp:lastModifiedBy>
  <cp:revision>317</cp:revision>
  <cp:lastPrinted>2021-02-26T02:28:57Z</cp:lastPrinted>
  <dcterms:created xsi:type="dcterms:W3CDTF">2020-05-10T07:20:51Z</dcterms:created>
  <dcterms:modified xsi:type="dcterms:W3CDTF">2023-04-10T07:44:28Z</dcterms:modified>
</cp:coreProperties>
</file>