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816" r:id="rId3"/>
    <p:sldMasterId id="2147483840" r:id="rId4"/>
    <p:sldMasterId id="2147483852" r:id="rId5"/>
  </p:sldMasterIdLst>
  <p:notesMasterIdLst>
    <p:notesMasterId r:id="rId30"/>
  </p:notesMasterIdLst>
  <p:handoutMasterIdLst>
    <p:handoutMasterId r:id="rId31"/>
  </p:handoutMasterIdLst>
  <p:sldIdLst>
    <p:sldId id="335" r:id="rId6"/>
    <p:sldId id="369" r:id="rId7"/>
    <p:sldId id="364" r:id="rId8"/>
    <p:sldId id="357" r:id="rId9"/>
    <p:sldId id="372" r:id="rId10"/>
    <p:sldId id="366" r:id="rId11"/>
    <p:sldId id="307" r:id="rId12"/>
    <p:sldId id="359" r:id="rId13"/>
    <p:sldId id="313" r:id="rId14"/>
    <p:sldId id="362" r:id="rId15"/>
    <p:sldId id="336" r:id="rId16"/>
    <p:sldId id="346" r:id="rId17"/>
    <p:sldId id="358" r:id="rId18"/>
    <p:sldId id="368" r:id="rId19"/>
    <p:sldId id="351" r:id="rId20"/>
    <p:sldId id="360" r:id="rId21"/>
    <p:sldId id="373" r:id="rId22"/>
    <p:sldId id="334" r:id="rId23"/>
    <p:sldId id="367" r:id="rId24"/>
    <p:sldId id="322" r:id="rId25"/>
    <p:sldId id="345" r:id="rId26"/>
    <p:sldId id="338" r:id="rId27"/>
    <p:sldId id="342" r:id="rId28"/>
    <p:sldId id="339" r:id="rId2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KUDAHATSUMI"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DFDA1"/>
    <a:srgbClr val="D6F7F8"/>
    <a:srgbClr val="DF1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74" autoAdjust="0"/>
    <p:restoredTop sz="72868" autoAdjust="0"/>
  </p:normalViewPr>
  <p:slideViewPr>
    <p:cSldViewPr>
      <p:cViewPr varScale="1">
        <p:scale>
          <a:sx n="93" d="100"/>
          <a:sy n="93" d="100"/>
        </p:scale>
        <p:origin x="845"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66"/>
    </p:cViewPr>
  </p:sorterViewPr>
  <p:notesViewPr>
    <p:cSldViewPr>
      <p:cViewPr>
        <p:scale>
          <a:sx n="100" d="100"/>
          <a:sy n="100" d="100"/>
        </p:scale>
        <p:origin x="-1824" y="165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232F0-043D-43BA-92C6-F0E06AAA5F8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kumimoji="1" lang="ja-JP" altLang="en-US"/>
        </a:p>
      </dgm:t>
    </dgm:pt>
    <dgm:pt modelId="{38A0B700-5B00-4AE8-82E8-B6CADDD7245D}">
      <dgm:prSet phldrT="[テキスト]"/>
      <dgm:spPr/>
      <dgm:t>
        <a:bodyPr/>
        <a:lstStyle/>
        <a:p>
          <a:r>
            <a:rPr kumimoji="1" lang="ja-JP" altLang="en-US" dirty="0">
              <a:latin typeface="HGPｺﾞｼｯｸE" panose="020B0900000000000000" pitchFamily="50" charset="-128"/>
              <a:ea typeface="HGPｺﾞｼｯｸE" panose="020B0900000000000000" pitchFamily="50" charset="-128"/>
            </a:rPr>
            <a:t>①目的・課題</a:t>
          </a:r>
        </a:p>
      </dgm:t>
    </dgm:pt>
    <dgm:pt modelId="{F01CB636-24CC-4804-86EA-A9B4115C4856}" type="parTrans" cxnId="{E7482CB0-3593-4A98-AB23-134F642CC45C}">
      <dgm:prSet/>
      <dgm:spPr/>
      <dgm:t>
        <a:bodyPr/>
        <a:lstStyle/>
        <a:p>
          <a:endParaRPr kumimoji="1" lang="ja-JP" altLang="en-US"/>
        </a:p>
      </dgm:t>
    </dgm:pt>
    <dgm:pt modelId="{F7FD4002-AFDE-4B8C-969D-B7BD4856A199}" type="sibTrans" cxnId="{E7482CB0-3593-4A98-AB23-134F642CC45C}">
      <dgm:prSet/>
      <dgm:spPr/>
      <dgm:t>
        <a:bodyPr/>
        <a:lstStyle/>
        <a:p>
          <a:endParaRPr kumimoji="1" lang="ja-JP" altLang="en-US"/>
        </a:p>
      </dgm:t>
    </dgm:pt>
    <dgm:pt modelId="{43A9E961-A858-454F-9392-5EE1546A69BA}">
      <dgm:prSet phldrT="[テキスト]"/>
      <dgm:spPr/>
      <dgm:t>
        <a:bodyPr/>
        <a:lstStyle/>
        <a:p>
          <a:r>
            <a:rPr kumimoji="1" lang="ja-JP" altLang="en-US" dirty="0">
              <a:latin typeface="HGPｺﾞｼｯｸE" panose="020B0900000000000000" pitchFamily="50" charset="-128"/>
              <a:ea typeface="HGPｺﾞｼｯｸE" panose="020B0900000000000000" pitchFamily="50" charset="-128"/>
            </a:rPr>
            <a:t>②情報の収集・方法の検討</a:t>
          </a:r>
        </a:p>
      </dgm:t>
    </dgm:pt>
    <dgm:pt modelId="{1BBA67F5-FBC8-48FB-905D-9AE6224740EF}" type="parTrans" cxnId="{3C8B59D9-7B3C-49C6-8743-2EB68D745E02}">
      <dgm:prSet/>
      <dgm:spPr/>
      <dgm:t>
        <a:bodyPr/>
        <a:lstStyle/>
        <a:p>
          <a:endParaRPr kumimoji="1" lang="ja-JP" altLang="en-US"/>
        </a:p>
      </dgm:t>
    </dgm:pt>
    <dgm:pt modelId="{43DBB031-0A57-46B6-8C19-9AA7B9645E56}" type="sibTrans" cxnId="{3C8B59D9-7B3C-49C6-8743-2EB68D745E02}">
      <dgm:prSet/>
      <dgm:spPr/>
      <dgm:t>
        <a:bodyPr/>
        <a:lstStyle/>
        <a:p>
          <a:endParaRPr kumimoji="1" lang="ja-JP" altLang="en-US"/>
        </a:p>
      </dgm:t>
    </dgm:pt>
    <dgm:pt modelId="{7891C70C-0422-4876-A2BC-83697EF0EC36}">
      <dgm:prSet phldrT="[テキスト]"/>
      <dgm:spPr/>
      <dgm:t>
        <a:bodyPr/>
        <a:lstStyle/>
        <a:p>
          <a:r>
            <a:rPr kumimoji="1" lang="ja-JP" altLang="en-US" dirty="0">
              <a:latin typeface="HGPｺﾞｼｯｸE" panose="020B0900000000000000" pitchFamily="50" charset="-128"/>
              <a:ea typeface="HGPｺﾞｼｯｸE" panose="020B0900000000000000" pitchFamily="50" charset="-128"/>
            </a:rPr>
            <a:t>③決定</a:t>
          </a:r>
        </a:p>
      </dgm:t>
    </dgm:pt>
    <dgm:pt modelId="{D8E3C537-E516-4731-9CBC-5677491AE7D0}" type="parTrans" cxnId="{9703D513-C4DD-4F2E-8768-4ED325F10377}">
      <dgm:prSet/>
      <dgm:spPr/>
      <dgm:t>
        <a:bodyPr/>
        <a:lstStyle/>
        <a:p>
          <a:endParaRPr kumimoji="1" lang="ja-JP" altLang="en-US"/>
        </a:p>
      </dgm:t>
    </dgm:pt>
    <dgm:pt modelId="{1A58D1C4-810D-4CCE-9B9D-D5F9D958A323}" type="sibTrans" cxnId="{9703D513-C4DD-4F2E-8768-4ED325F10377}">
      <dgm:prSet/>
      <dgm:spPr/>
      <dgm:t>
        <a:bodyPr/>
        <a:lstStyle/>
        <a:p>
          <a:endParaRPr kumimoji="1" lang="ja-JP" altLang="en-US"/>
        </a:p>
      </dgm:t>
    </dgm:pt>
    <dgm:pt modelId="{7728CC4F-83A3-4BBA-9558-4FB7A6515DBA}">
      <dgm:prSet phldrT="[テキスト]"/>
      <dgm:spPr/>
      <dgm:t>
        <a:bodyPr/>
        <a:lstStyle/>
        <a:p>
          <a:r>
            <a:rPr kumimoji="1" lang="ja-JP" altLang="en-US" dirty="0">
              <a:latin typeface="HGPｺﾞｼｯｸE" panose="020B0900000000000000" pitchFamily="50" charset="-128"/>
              <a:ea typeface="HGPｺﾞｼｯｸE" panose="020B0900000000000000" pitchFamily="50" charset="-128"/>
            </a:rPr>
            <a:t>⑤評価・反省</a:t>
          </a:r>
        </a:p>
      </dgm:t>
    </dgm:pt>
    <dgm:pt modelId="{9094068E-C948-4C28-95F6-13BD8251BE5F}" type="parTrans" cxnId="{643934A3-B9AA-4FE8-B389-CF5C3E402BDF}">
      <dgm:prSet/>
      <dgm:spPr/>
      <dgm:t>
        <a:bodyPr/>
        <a:lstStyle/>
        <a:p>
          <a:endParaRPr kumimoji="1" lang="ja-JP" altLang="en-US"/>
        </a:p>
      </dgm:t>
    </dgm:pt>
    <dgm:pt modelId="{E13CE154-5BC8-4458-BFE7-0851248E044D}" type="sibTrans" cxnId="{643934A3-B9AA-4FE8-B389-CF5C3E402BDF}">
      <dgm:prSet/>
      <dgm:spPr/>
      <dgm:t>
        <a:bodyPr/>
        <a:lstStyle/>
        <a:p>
          <a:endParaRPr kumimoji="1" lang="ja-JP" altLang="en-US"/>
        </a:p>
      </dgm:t>
    </dgm:pt>
    <dgm:pt modelId="{E1A26811-7B2A-4A9F-9A0D-5125D18DE0D2}">
      <dgm:prSet phldrT="[テキスト]"/>
      <dgm:spPr/>
      <dgm:t>
        <a:bodyPr/>
        <a:lstStyle/>
        <a:p>
          <a:r>
            <a:rPr kumimoji="1" lang="ja-JP" altLang="en-US" dirty="0">
              <a:latin typeface="HGPｺﾞｼｯｸE" panose="020B0900000000000000" pitchFamily="50" charset="-128"/>
              <a:ea typeface="HGPｺﾞｼｯｸE" panose="020B0900000000000000" pitchFamily="50" charset="-128"/>
            </a:rPr>
            <a:t>④実行</a:t>
          </a:r>
          <a:r>
            <a:rPr kumimoji="1" lang="en-US" altLang="ja-JP" dirty="0">
              <a:latin typeface="HGPｺﾞｼｯｸE" panose="020B0900000000000000" pitchFamily="50" charset="-128"/>
              <a:ea typeface="HGPｺﾞｼｯｸE" panose="020B0900000000000000" pitchFamily="50" charset="-128"/>
            </a:rPr>
            <a:t>(</a:t>
          </a:r>
          <a:r>
            <a:rPr kumimoji="1" lang="ja-JP" altLang="en-US" dirty="0">
              <a:latin typeface="HGPｺﾞｼｯｸE" panose="020B0900000000000000" pitchFamily="50" charset="-128"/>
              <a:ea typeface="HGPｺﾞｼｯｸE" panose="020B0900000000000000" pitchFamily="50" charset="-128"/>
            </a:rPr>
            <a:t>購入</a:t>
          </a:r>
          <a:r>
            <a:rPr kumimoji="1" lang="en-US" altLang="ja-JP" dirty="0">
              <a:latin typeface="HGPｺﾞｼｯｸE" panose="020B0900000000000000" pitchFamily="50" charset="-128"/>
              <a:ea typeface="HGPｺﾞｼｯｸE" panose="020B0900000000000000" pitchFamily="50" charset="-128"/>
            </a:rPr>
            <a:t>)</a:t>
          </a:r>
          <a:endParaRPr kumimoji="1" lang="ja-JP" altLang="en-US" dirty="0">
            <a:latin typeface="HGPｺﾞｼｯｸE" panose="020B0900000000000000" pitchFamily="50" charset="-128"/>
            <a:ea typeface="HGPｺﾞｼｯｸE" panose="020B0900000000000000" pitchFamily="50" charset="-128"/>
          </a:endParaRPr>
        </a:p>
      </dgm:t>
    </dgm:pt>
    <dgm:pt modelId="{AF4629FB-85B0-450E-8F04-13CE04176161}" type="parTrans" cxnId="{4360BEF7-718B-4292-86F8-6DFE3E3091E5}">
      <dgm:prSet/>
      <dgm:spPr/>
      <dgm:t>
        <a:bodyPr/>
        <a:lstStyle/>
        <a:p>
          <a:endParaRPr kumimoji="1" lang="ja-JP" altLang="en-US"/>
        </a:p>
      </dgm:t>
    </dgm:pt>
    <dgm:pt modelId="{D0E91BCF-AB9A-4246-9F26-DA27EA472B35}" type="sibTrans" cxnId="{4360BEF7-718B-4292-86F8-6DFE3E3091E5}">
      <dgm:prSet/>
      <dgm:spPr/>
      <dgm:t>
        <a:bodyPr/>
        <a:lstStyle/>
        <a:p>
          <a:endParaRPr kumimoji="1" lang="ja-JP" altLang="en-US"/>
        </a:p>
      </dgm:t>
    </dgm:pt>
    <dgm:pt modelId="{649988EA-1BCE-49CE-B735-79995725664E}" type="pres">
      <dgm:prSet presAssocID="{F41232F0-043D-43BA-92C6-F0E06AAA5F8B}" presName="cycle" presStyleCnt="0">
        <dgm:presLayoutVars>
          <dgm:dir/>
          <dgm:resizeHandles val="exact"/>
        </dgm:presLayoutVars>
      </dgm:prSet>
      <dgm:spPr/>
    </dgm:pt>
    <dgm:pt modelId="{669F2D59-74C1-4E2E-A414-153C7AEC20B5}" type="pres">
      <dgm:prSet presAssocID="{38A0B700-5B00-4AE8-82E8-B6CADDD7245D}" presName="node" presStyleLbl="node1" presStyleIdx="0" presStyleCnt="5" custScaleX="151431">
        <dgm:presLayoutVars>
          <dgm:bulletEnabled val="1"/>
        </dgm:presLayoutVars>
      </dgm:prSet>
      <dgm:spPr/>
    </dgm:pt>
    <dgm:pt modelId="{23B4EAD7-E7D3-4301-9CC6-73EB2E515879}" type="pres">
      <dgm:prSet presAssocID="{38A0B700-5B00-4AE8-82E8-B6CADDD7245D}" presName="spNode" presStyleCnt="0"/>
      <dgm:spPr/>
    </dgm:pt>
    <dgm:pt modelId="{2654422F-1628-4BBB-86B6-F17FB844DF07}" type="pres">
      <dgm:prSet presAssocID="{F7FD4002-AFDE-4B8C-969D-B7BD4856A199}" presName="sibTrans" presStyleLbl="sibTrans1D1" presStyleIdx="0" presStyleCnt="5"/>
      <dgm:spPr/>
    </dgm:pt>
    <dgm:pt modelId="{8B9C82E6-07A9-4DE2-8EB6-0F07705EA5FC}" type="pres">
      <dgm:prSet presAssocID="{43A9E961-A858-454F-9392-5EE1546A69BA}" presName="node" presStyleLbl="node1" presStyleIdx="1" presStyleCnt="5" custScaleX="157497">
        <dgm:presLayoutVars>
          <dgm:bulletEnabled val="1"/>
        </dgm:presLayoutVars>
      </dgm:prSet>
      <dgm:spPr/>
    </dgm:pt>
    <dgm:pt modelId="{5FC3AEA8-21CB-40D7-94B7-D52BA0E63F43}" type="pres">
      <dgm:prSet presAssocID="{43A9E961-A858-454F-9392-5EE1546A69BA}" presName="spNode" presStyleCnt="0"/>
      <dgm:spPr/>
    </dgm:pt>
    <dgm:pt modelId="{D73EDD03-FC08-4081-938B-687B413E74A1}" type="pres">
      <dgm:prSet presAssocID="{43DBB031-0A57-46B6-8C19-9AA7B9645E56}" presName="sibTrans" presStyleLbl="sibTrans1D1" presStyleIdx="1" presStyleCnt="5"/>
      <dgm:spPr/>
    </dgm:pt>
    <dgm:pt modelId="{AB2C6402-3026-4941-A174-34E6CDBC42BD}" type="pres">
      <dgm:prSet presAssocID="{7891C70C-0422-4876-A2BC-83697EF0EC36}" presName="node" presStyleLbl="node1" presStyleIdx="2" presStyleCnt="5" custScaleX="136278" custScaleY="95733" custRadScaleRad="111498" custRadScaleInc="-35659">
        <dgm:presLayoutVars>
          <dgm:bulletEnabled val="1"/>
        </dgm:presLayoutVars>
      </dgm:prSet>
      <dgm:spPr/>
    </dgm:pt>
    <dgm:pt modelId="{254480BB-3BDC-470F-84A6-872EC368E835}" type="pres">
      <dgm:prSet presAssocID="{7891C70C-0422-4876-A2BC-83697EF0EC36}" presName="spNode" presStyleCnt="0"/>
      <dgm:spPr/>
    </dgm:pt>
    <dgm:pt modelId="{993FA56C-D315-46E8-86E0-0C0D70801213}" type="pres">
      <dgm:prSet presAssocID="{1A58D1C4-810D-4CCE-9B9D-D5F9D958A323}" presName="sibTrans" presStyleLbl="sibTrans1D1" presStyleIdx="2" presStyleCnt="5"/>
      <dgm:spPr/>
    </dgm:pt>
    <dgm:pt modelId="{83846B6C-5416-430F-BB39-97B2190754D7}" type="pres">
      <dgm:prSet presAssocID="{E1A26811-7B2A-4A9F-9A0D-5125D18DE0D2}" presName="node" presStyleLbl="node1" presStyleIdx="3" presStyleCnt="5" custScaleX="141227" custScaleY="96008" custRadScaleRad="103300" custRadScaleInc="13985">
        <dgm:presLayoutVars>
          <dgm:bulletEnabled val="1"/>
        </dgm:presLayoutVars>
      </dgm:prSet>
      <dgm:spPr/>
    </dgm:pt>
    <dgm:pt modelId="{5FF79B3A-7317-46C4-BD0A-5B396CDA3994}" type="pres">
      <dgm:prSet presAssocID="{E1A26811-7B2A-4A9F-9A0D-5125D18DE0D2}" presName="spNode" presStyleCnt="0"/>
      <dgm:spPr/>
    </dgm:pt>
    <dgm:pt modelId="{7533A715-5309-4959-B2FC-C8C50894A99B}" type="pres">
      <dgm:prSet presAssocID="{D0E91BCF-AB9A-4246-9F26-DA27EA472B35}" presName="sibTrans" presStyleLbl="sibTrans1D1" presStyleIdx="3" presStyleCnt="5"/>
      <dgm:spPr/>
    </dgm:pt>
    <dgm:pt modelId="{7030157C-25AC-4EDD-8CD8-1C8F6DB5F871}" type="pres">
      <dgm:prSet presAssocID="{7728CC4F-83A3-4BBA-9558-4FB7A6515DBA}" presName="node" presStyleLbl="node1" presStyleIdx="4" presStyleCnt="5" custScaleX="152966">
        <dgm:presLayoutVars>
          <dgm:bulletEnabled val="1"/>
        </dgm:presLayoutVars>
      </dgm:prSet>
      <dgm:spPr/>
    </dgm:pt>
    <dgm:pt modelId="{90CD62C2-066F-4D6B-8644-E27AC2252C5E}" type="pres">
      <dgm:prSet presAssocID="{7728CC4F-83A3-4BBA-9558-4FB7A6515DBA}" presName="spNode" presStyleCnt="0"/>
      <dgm:spPr/>
    </dgm:pt>
    <dgm:pt modelId="{D42B44C5-A25C-4712-AC5C-1A0B47B87190}" type="pres">
      <dgm:prSet presAssocID="{E13CE154-5BC8-4458-BFE7-0851248E044D}" presName="sibTrans" presStyleLbl="sibTrans1D1" presStyleIdx="4" presStyleCnt="5"/>
      <dgm:spPr/>
    </dgm:pt>
  </dgm:ptLst>
  <dgm:cxnLst>
    <dgm:cxn modelId="{332BE502-7D66-40F6-9CFF-BF192F1369F6}" type="presOf" srcId="{F7FD4002-AFDE-4B8C-969D-B7BD4856A199}" destId="{2654422F-1628-4BBB-86B6-F17FB844DF07}" srcOrd="0" destOrd="0" presId="urn:microsoft.com/office/officeart/2005/8/layout/cycle5"/>
    <dgm:cxn modelId="{591FFF06-4DEE-4264-A44E-793FAEF42AE1}" type="presOf" srcId="{43DBB031-0A57-46B6-8C19-9AA7B9645E56}" destId="{D73EDD03-FC08-4081-938B-687B413E74A1}" srcOrd="0" destOrd="0" presId="urn:microsoft.com/office/officeart/2005/8/layout/cycle5"/>
    <dgm:cxn modelId="{9703D513-C4DD-4F2E-8768-4ED325F10377}" srcId="{F41232F0-043D-43BA-92C6-F0E06AAA5F8B}" destId="{7891C70C-0422-4876-A2BC-83697EF0EC36}" srcOrd="2" destOrd="0" parTransId="{D8E3C537-E516-4731-9CBC-5677491AE7D0}" sibTransId="{1A58D1C4-810D-4CCE-9B9D-D5F9D958A323}"/>
    <dgm:cxn modelId="{CCD7AD2D-CCC0-4C17-8095-7EEA82BBFE2E}" type="presOf" srcId="{1A58D1C4-810D-4CCE-9B9D-D5F9D958A323}" destId="{993FA56C-D315-46E8-86E0-0C0D70801213}" srcOrd="0" destOrd="0" presId="urn:microsoft.com/office/officeart/2005/8/layout/cycle5"/>
    <dgm:cxn modelId="{C74C116B-EA29-48FF-89B6-222A7CE96DAF}" type="presOf" srcId="{F41232F0-043D-43BA-92C6-F0E06AAA5F8B}" destId="{649988EA-1BCE-49CE-B735-79995725664E}" srcOrd="0" destOrd="0" presId="urn:microsoft.com/office/officeart/2005/8/layout/cycle5"/>
    <dgm:cxn modelId="{3DF9F24E-98C5-4F34-A825-916B00D837C2}" type="presOf" srcId="{E13CE154-5BC8-4458-BFE7-0851248E044D}" destId="{D42B44C5-A25C-4712-AC5C-1A0B47B87190}" srcOrd="0" destOrd="0" presId="urn:microsoft.com/office/officeart/2005/8/layout/cycle5"/>
    <dgm:cxn modelId="{68A78052-39BB-4A9A-A859-3236B1770E6D}" type="presOf" srcId="{43A9E961-A858-454F-9392-5EE1546A69BA}" destId="{8B9C82E6-07A9-4DE2-8EB6-0F07705EA5FC}" srcOrd="0" destOrd="0" presId="urn:microsoft.com/office/officeart/2005/8/layout/cycle5"/>
    <dgm:cxn modelId="{B5070394-D031-4282-A9B6-C07CABC39F06}" type="presOf" srcId="{D0E91BCF-AB9A-4246-9F26-DA27EA472B35}" destId="{7533A715-5309-4959-B2FC-C8C50894A99B}" srcOrd="0" destOrd="0" presId="urn:microsoft.com/office/officeart/2005/8/layout/cycle5"/>
    <dgm:cxn modelId="{643934A3-B9AA-4FE8-B389-CF5C3E402BDF}" srcId="{F41232F0-043D-43BA-92C6-F0E06AAA5F8B}" destId="{7728CC4F-83A3-4BBA-9558-4FB7A6515DBA}" srcOrd="4" destOrd="0" parTransId="{9094068E-C948-4C28-95F6-13BD8251BE5F}" sibTransId="{E13CE154-5BC8-4458-BFE7-0851248E044D}"/>
    <dgm:cxn modelId="{D6C013AA-6DE7-4967-B2EC-4B2A636740C4}" type="presOf" srcId="{7728CC4F-83A3-4BBA-9558-4FB7A6515DBA}" destId="{7030157C-25AC-4EDD-8CD8-1C8F6DB5F871}" srcOrd="0" destOrd="0" presId="urn:microsoft.com/office/officeart/2005/8/layout/cycle5"/>
    <dgm:cxn modelId="{E7482CB0-3593-4A98-AB23-134F642CC45C}" srcId="{F41232F0-043D-43BA-92C6-F0E06AAA5F8B}" destId="{38A0B700-5B00-4AE8-82E8-B6CADDD7245D}" srcOrd="0" destOrd="0" parTransId="{F01CB636-24CC-4804-86EA-A9B4115C4856}" sibTransId="{F7FD4002-AFDE-4B8C-969D-B7BD4856A199}"/>
    <dgm:cxn modelId="{510F60C1-9039-43ED-B3BE-5CA70E843A57}" type="presOf" srcId="{E1A26811-7B2A-4A9F-9A0D-5125D18DE0D2}" destId="{83846B6C-5416-430F-BB39-97B2190754D7}" srcOrd="0" destOrd="0" presId="urn:microsoft.com/office/officeart/2005/8/layout/cycle5"/>
    <dgm:cxn modelId="{3C8B59D9-7B3C-49C6-8743-2EB68D745E02}" srcId="{F41232F0-043D-43BA-92C6-F0E06AAA5F8B}" destId="{43A9E961-A858-454F-9392-5EE1546A69BA}" srcOrd="1" destOrd="0" parTransId="{1BBA67F5-FBC8-48FB-905D-9AE6224740EF}" sibTransId="{43DBB031-0A57-46B6-8C19-9AA7B9645E56}"/>
    <dgm:cxn modelId="{305255E9-B3F3-4210-9D38-21C5F80A1D28}" type="presOf" srcId="{38A0B700-5B00-4AE8-82E8-B6CADDD7245D}" destId="{669F2D59-74C1-4E2E-A414-153C7AEC20B5}" srcOrd="0" destOrd="0" presId="urn:microsoft.com/office/officeart/2005/8/layout/cycle5"/>
    <dgm:cxn modelId="{A6FC28ED-56CB-4DAA-AABE-B71D9170380F}" type="presOf" srcId="{7891C70C-0422-4876-A2BC-83697EF0EC36}" destId="{AB2C6402-3026-4941-A174-34E6CDBC42BD}" srcOrd="0" destOrd="0" presId="urn:microsoft.com/office/officeart/2005/8/layout/cycle5"/>
    <dgm:cxn modelId="{4360BEF7-718B-4292-86F8-6DFE3E3091E5}" srcId="{F41232F0-043D-43BA-92C6-F0E06AAA5F8B}" destId="{E1A26811-7B2A-4A9F-9A0D-5125D18DE0D2}" srcOrd="3" destOrd="0" parTransId="{AF4629FB-85B0-450E-8F04-13CE04176161}" sibTransId="{D0E91BCF-AB9A-4246-9F26-DA27EA472B35}"/>
    <dgm:cxn modelId="{A86E68AA-FEB1-404B-AA8E-218E8664D561}" type="presParOf" srcId="{649988EA-1BCE-49CE-B735-79995725664E}" destId="{669F2D59-74C1-4E2E-A414-153C7AEC20B5}" srcOrd="0" destOrd="0" presId="urn:microsoft.com/office/officeart/2005/8/layout/cycle5"/>
    <dgm:cxn modelId="{14265D23-C317-4D7E-AD76-17A4846AE544}" type="presParOf" srcId="{649988EA-1BCE-49CE-B735-79995725664E}" destId="{23B4EAD7-E7D3-4301-9CC6-73EB2E515879}" srcOrd="1" destOrd="0" presId="urn:microsoft.com/office/officeart/2005/8/layout/cycle5"/>
    <dgm:cxn modelId="{ACF3C86F-976A-4A4C-AF85-9279722757CE}" type="presParOf" srcId="{649988EA-1BCE-49CE-B735-79995725664E}" destId="{2654422F-1628-4BBB-86B6-F17FB844DF07}" srcOrd="2" destOrd="0" presId="urn:microsoft.com/office/officeart/2005/8/layout/cycle5"/>
    <dgm:cxn modelId="{770A6E90-2BE7-4B01-ACE0-3C4EA3A1DBE4}" type="presParOf" srcId="{649988EA-1BCE-49CE-B735-79995725664E}" destId="{8B9C82E6-07A9-4DE2-8EB6-0F07705EA5FC}" srcOrd="3" destOrd="0" presId="urn:microsoft.com/office/officeart/2005/8/layout/cycle5"/>
    <dgm:cxn modelId="{4AA24970-E2D7-4913-A155-98E87B8576D2}" type="presParOf" srcId="{649988EA-1BCE-49CE-B735-79995725664E}" destId="{5FC3AEA8-21CB-40D7-94B7-D52BA0E63F43}" srcOrd="4" destOrd="0" presId="urn:microsoft.com/office/officeart/2005/8/layout/cycle5"/>
    <dgm:cxn modelId="{167397AD-50BB-424E-87A2-79C1ED4EDE22}" type="presParOf" srcId="{649988EA-1BCE-49CE-B735-79995725664E}" destId="{D73EDD03-FC08-4081-938B-687B413E74A1}" srcOrd="5" destOrd="0" presId="urn:microsoft.com/office/officeart/2005/8/layout/cycle5"/>
    <dgm:cxn modelId="{1DBCDC68-932D-4D69-9F26-987BBDDDE948}" type="presParOf" srcId="{649988EA-1BCE-49CE-B735-79995725664E}" destId="{AB2C6402-3026-4941-A174-34E6CDBC42BD}" srcOrd="6" destOrd="0" presId="urn:microsoft.com/office/officeart/2005/8/layout/cycle5"/>
    <dgm:cxn modelId="{16DA2028-2A4D-4FEB-B338-6B7E47B49318}" type="presParOf" srcId="{649988EA-1BCE-49CE-B735-79995725664E}" destId="{254480BB-3BDC-470F-84A6-872EC368E835}" srcOrd="7" destOrd="0" presId="urn:microsoft.com/office/officeart/2005/8/layout/cycle5"/>
    <dgm:cxn modelId="{9DB3FF4F-193C-421D-81C2-C760871DA94F}" type="presParOf" srcId="{649988EA-1BCE-49CE-B735-79995725664E}" destId="{993FA56C-D315-46E8-86E0-0C0D70801213}" srcOrd="8" destOrd="0" presId="urn:microsoft.com/office/officeart/2005/8/layout/cycle5"/>
    <dgm:cxn modelId="{6B179EE7-23D9-49A2-B35F-8CD025127D84}" type="presParOf" srcId="{649988EA-1BCE-49CE-B735-79995725664E}" destId="{83846B6C-5416-430F-BB39-97B2190754D7}" srcOrd="9" destOrd="0" presId="urn:microsoft.com/office/officeart/2005/8/layout/cycle5"/>
    <dgm:cxn modelId="{6F7CAA12-96F5-408F-A553-92E41989E538}" type="presParOf" srcId="{649988EA-1BCE-49CE-B735-79995725664E}" destId="{5FF79B3A-7317-46C4-BD0A-5B396CDA3994}" srcOrd="10" destOrd="0" presId="urn:microsoft.com/office/officeart/2005/8/layout/cycle5"/>
    <dgm:cxn modelId="{6B5A846A-AD94-41D1-822E-EB619136E6B5}" type="presParOf" srcId="{649988EA-1BCE-49CE-B735-79995725664E}" destId="{7533A715-5309-4959-B2FC-C8C50894A99B}" srcOrd="11" destOrd="0" presId="urn:microsoft.com/office/officeart/2005/8/layout/cycle5"/>
    <dgm:cxn modelId="{AF82FB3B-DAFB-40D3-B53A-1C37FD154BC3}" type="presParOf" srcId="{649988EA-1BCE-49CE-B735-79995725664E}" destId="{7030157C-25AC-4EDD-8CD8-1C8F6DB5F871}" srcOrd="12" destOrd="0" presId="urn:microsoft.com/office/officeart/2005/8/layout/cycle5"/>
    <dgm:cxn modelId="{F5119FE7-0B6A-4D14-B884-FAA0E584E2F6}" type="presParOf" srcId="{649988EA-1BCE-49CE-B735-79995725664E}" destId="{90CD62C2-066F-4D6B-8644-E27AC2252C5E}" srcOrd="13" destOrd="0" presId="urn:microsoft.com/office/officeart/2005/8/layout/cycle5"/>
    <dgm:cxn modelId="{4D5B5BB3-A87F-4246-B191-90C6B7A7D9FE}" type="presParOf" srcId="{649988EA-1BCE-49CE-B735-79995725664E}" destId="{D42B44C5-A25C-4712-AC5C-1A0B47B87190}" srcOrd="14" destOrd="0" presId="urn:microsoft.com/office/officeart/2005/8/layout/cycle5"/>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F2D59-74C1-4E2E-A414-153C7AEC20B5}">
      <dsp:nvSpPr>
        <dsp:cNvPr id="0" name=""/>
        <dsp:cNvSpPr/>
      </dsp:nvSpPr>
      <dsp:spPr>
        <a:xfrm>
          <a:off x="2616359" y="1721"/>
          <a:ext cx="2364751" cy="10150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latin typeface="HGPｺﾞｼｯｸE" panose="020B0900000000000000" pitchFamily="50" charset="-128"/>
              <a:ea typeface="HGPｺﾞｼｯｸE" panose="020B0900000000000000" pitchFamily="50" charset="-128"/>
            </a:rPr>
            <a:t>①目的・課題</a:t>
          </a:r>
        </a:p>
      </dsp:txBody>
      <dsp:txXfrm>
        <a:off x="2665909" y="51271"/>
        <a:ext cx="2265651" cy="915942"/>
      </dsp:txXfrm>
    </dsp:sp>
    <dsp:sp modelId="{2654422F-1628-4BBB-86B6-F17FB844DF07}">
      <dsp:nvSpPr>
        <dsp:cNvPr id="0" name=""/>
        <dsp:cNvSpPr/>
      </dsp:nvSpPr>
      <dsp:spPr>
        <a:xfrm>
          <a:off x="1771648" y="509242"/>
          <a:ext cx="4054173" cy="4054173"/>
        </a:xfrm>
        <a:custGeom>
          <a:avLst/>
          <a:gdLst/>
          <a:ahLst/>
          <a:cxnLst/>
          <a:rect l="0" t="0" r="0" b="0"/>
          <a:pathLst>
            <a:path>
              <a:moveTo>
                <a:pt x="3322518" y="467940"/>
              </a:moveTo>
              <a:arcTo wR="2027086" hR="2027086" stAng="18583310" swAng="73350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B9C82E6-07A9-4DE2-8EB6-0F07705EA5FC}">
      <dsp:nvSpPr>
        <dsp:cNvPr id="0" name=""/>
        <dsp:cNvSpPr/>
      </dsp:nvSpPr>
      <dsp:spPr>
        <a:xfrm>
          <a:off x="4496869" y="1402403"/>
          <a:ext cx="2459478" cy="10150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latin typeface="HGPｺﾞｼｯｸE" panose="020B0900000000000000" pitchFamily="50" charset="-128"/>
              <a:ea typeface="HGPｺﾞｼｯｸE" panose="020B0900000000000000" pitchFamily="50" charset="-128"/>
            </a:rPr>
            <a:t>②情報の収集・方法の検討</a:t>
          </a:r>
        </a:p>
      </dsp:txBody>
      <dsp:txXfrm>
        <a:off x="4546419" y="1451953"/>
        <a:ext cx="2360378" cy="915942"/>
      </dsp:txXfrm>
    </dsp:sp>
    <dsp:sp modelId="{D73EDD03-FC08-4081-938B-687B413E74A1}">
      <dsp:nvSpPr>
        <dsp:cNvPr id="0" name=""/>
        <dsp:cNvSpPr/>
      </dsp:nvSpPr>
      <dsp:spPr>
        <a:xfrm>
          <a:off x="1837056" y="914358"/>
          <a:ext cx="4054173" cy="4054173"/>
        </a:xfrm>
        <a:custGeom>
          <a:avLst/>
          <a:gdLst/>
          <a:ahLst/>
          <a:cxnLst/>
          <a:rect l="0" t="0" r="0" b="0"/>
          <a:pathLst>
            <a:path>
              <a:moveTo>
                <a:pt x="4034727" y="1746981"/>
              </a:moveTo>
              <a:arcTo wR="2027086" hR="2027086" stAng="21123444" swAng="130159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B2C6402-3026-4941-A174-34E6CDBC42BD}">
      <dsp:nvSpPr>
        <dsp:cNvPr id="0" name=""/>
        <dsp:cNvSpPr/>
      </dsp:nvSpPr>
      <dsp:spPr>
        <a:xfrm>
          <a:off x="4320477" y="3660915"/>
          <a:ext cx="2128121" cy="9717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latin typeface="HGPｺﾞｼｯｸE" panose="020B0900000000000000" pitchFamily="50" charset="-128"/>
              <a:ea typeface="HGPｺﾞｼｯｸE" panose="020B0900000000000000" pitchFamily="50" charset="-128"/>
            </a:rPr>
            <a:t>③決定</a:t>
          </a:r>
        </a:p>
      </dsp:txBody>
      <dsp:txXfrm>
        <a:off x="4367913" y="3708351"/>
        <a:ext cx="2033249" cy="876858"/>
      </dsp:txXfrm>
    </dsp:sp>
    <dsp:sp modelId="{993FA56C-D315-46E8-86E0-0C0D70801213}">
      <dsp:nvSpPr>
        <dsp:cNvPr id="0" name=""/>
        <dsp:cNvSpPr/>
      </dsp:nvSpPr>
      <dsp:spPr>
        <a:xfrm>
          <a:off x="2107941" y="643304"/>
          <a:ext cx="4054173" cy="4054173"/>
        </a:xfrm>
        <a:custGeom>
          <a:avLst/>
          <a:gdLst/>
          <a:ahLst/>
          <a:cxnLst/>
          <a:rect l="0" t="0" r="0" b="0"/>
          <a:pathLst>
            <a:path>
              <a:moveTo>
                <a:pt x="2326020" y="4032009"/>
              </a:moveTo>
              <a:arcTo wR="2027086" hR="2027086" stAng="4891180" swAng="111067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3846B6C-5416-430F-BB39-97B2190754D7}">
      <dsp:nvSpPr>
        <dsp:cNvPr id="0" name=""/>
        <dsp:cNvSpPr/>
      </dsp:nvSpPr>
      <dsp:spPr>
        <a:xfrm>
          <a:off x="1368150" y="3668167"/>
          <a:ext cx="2205405" cy="97452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latin typeface="HGPｺﾞｼｯｸE" panose="020B0900000000000000" pitchFamily="50" charset="-128"/>
              <a:ea typeface="HGPｺﾞｼｯｸE" panose="020B0900000000000000" pitchFamily="50" charset="-128"/>
            </a:rPr>
            <a:t>④実行</a:t>
          </a:r>
          <a:r>
            <a:rPr kumimoji="1" lang="en-US" altLang="ja-JP" sz="2400" kern="1200" dirty="0">
              <a:latin typeface="HGPｺﾞｼｯｸE" panose="020B0900000000000000" pitchFamily="50" charset="-128"/>
              <a:ea typeface="HGPｺﾞｼｯｸE" panose="020B0900000000000000" pitchFamily="50" charset="-128"/>
            </a:rPr>
            <a:t>(</a:t>
          </a:r>
          <a:r>
            <a:rPr kumimoji="1" lang="ja-JP" altLang="en-US" sz="2400" kern="1200" dirty="0">
              <a:latin typeface="HGPｺﾞｼｯｸE" panose="020B0900000000000000" pitchFamily="50" charset="-128"/>
              <a:ea typeface="HGPｺﾞｼｯｸE" panose="020B0900000000000000" pitchFamily="50" charset="-128"/>
            </a:rPr>
            <a:t>購入</a:t>
          </a:r>
          <a:r>
            <a:rPr kumimoji="1" lang="en-US" altLang="ja-JP" sz="2400" kern="1200" dirty="0">
              <a:latin typeface="HGPｺﾞｼｯｸE" panose="020B0900000000000000" pitchFamily="50" charset="-128"/>
              <a:ea typeface="HGPｺﾞｼｯｸE" panose="020B0900000000000000" pitchFamily="50" charset="-128"/>
            </a:rPr>
            <a:t>)</a:t>
          </a:r>
          <a:endParaRPr kumimoji="1" lang="ja-JP" altLang="en-US" sz="2400" kern="1200" dirty="0">
            <a:latin typeface="HGPｺﾞｼｯｸE" panose="020B0900000000000000" pitchFamily="50" charset="-128"/>
            <a:ea typeface="HGPｺﾞｼｯｸE" panose="020B0900000000000000" pitchFamily="50" charset="-128"/>
          </a:endParaRPr>
        </a:p>
      </dsp:txBody>
      <dsp:txXfrm>
        <a:off x="1415722" y="3715739"/>
        <a:ext cx="2110261" cy="879377"/>
      </dsp:txXfrm>
    </dsp:sp>
    <dsp:sp modelId="{7533A715-5309-4959-B2FC-C8C50894A99B}">
      <dsp:nvSpPr>
        <dsp:cNvPr id="0" name=""/>
        <dsp:cNvSpPr/>
      </dsp:nvSpPr>
      <dsp:spPr>
        <a:xfrm>
          <a:off x="1761917" y="621485"/>
          <a:ext cx="4054173" cy="4054173"/>
        </a:xfrm>
        <a:custGeom>
          <a:avLst/>
          <a:gdLst/>
          <a:ahLst/>
          <a:cxnLst/>
          <a:rect l="0" t="0" r="0" b="0"/>
          <a:pathLst>
            <a:path>
              <a:moveTo>
                <a:pt x="160785" y="2818288"/>
              </a:moveTo>
              <a:arcTo wR="2027086" hR="2027086" stAng="9421555" swAng="1337847"/>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030157C-25AC-4EDD-8CD8-1C8F6DB5F871}">
      <dsp:nvSpPr>
        <dsp:cNvPr id="0" name=""/>
        <dsp:cNvSpPr/>
      </dsp:nvSpPr>
      <dsp:spPr>
        <a:xfrm>
          <a:off x="676500" y="1402403"/>
          <a:ext cx="2388721" cy="101504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latin typeface="HGPｺﾞｼｯｸE" panose="020B0900000000000000" pitchFamily="50" charset="-128"/>
              <a:ea typeface="HGPｺﾞｼｯｸE" panose="020B0900000000000000" pitchFamily="50" charset="-128"/>
            </a:rPr>
            <a:t>⑤評価・反省</a:t>
          </a:r>
        </a:p>
      </dsp:txBody>
      <dsp:txXfrm>
        <a:off x="726050" y="1451953"/>
        <a:ext cx="2289621" cy="915942"/>
      </dsp:txXfrm>
    </dsp:sp>
    <dsp:sp modelId="{D42B44C5-A25C-4712-AC5C-1A0B47B87190}">
      <dsp:nvSpPr>
        <dsp:cNvPr id="0" name=""/>
        <dsp:cNvSpPr/>
      </dsp:nvSpPr>
      <dsp:spPr>
        <a:xfrm>
          <a:off x="1771648" y="509242"/>
          <a:ext cx="4054173" cy="4054173"/>
        </a:xfrm>
        <a:custGeom>
          <a:avLst/>
          <a:gdLst/>
          <a:ahLst/>
          <a:cxnLst/>
          <a:rect l="0" t="0" r="0" b="0"/>
          <a:pathLst>
            <a:path>
              <a:moveTo>
                <a:pt x="430877" y="777608"/>
              </a:moveTo>
              <a:arcTo wR="2027086" hR="2027086" stAng="13083184" swAng="733506"/>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8" cy="496966"/>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8" cy="496966"/>
          </a:xfrm>
          <a:prstGeom prst="rect">
            <a:avLst/>
          </a:prstGeom>
        </p:spPr>
        <p:txBody>
          <a:bodyPr vert="horz" lIns="91423" tIns="45712" rIns="91423" bIns="45712" rtlCol="0"/>
          <a:lstStyle>
            <a:lvl1pPr algn="r">
              <a:defRPr sz="1200"/>
            </a:lvl1pPr>
          </a:lstStyle>
          <a:p>
            <a:fld id="{5AF53D13-A5D3-4F1B-86FD-236C792D1AAD}" type="datetimeFigureOut">
              <a:rPr kumimoji="1" lang="ja-JP" altLang="en-US" smtClean="0"/>
              <a:t>2023/4/10</a:t>
            </a:fld>
            <a:endParaRPr kumimoji="1" lang="ja-JP" altLang="en-US"/>
          </a:p>
        </p:txBody>
      </p:sp>
      <p:sp>
        <p:nvSpPr>
          <p:cNvPr id="4" name="フッター プレースホルダー 3"/>
          <p:cNvSpPr>
            <a:spLocks noGrp="1"/>
          </p:cNvSpPr>
          <p:nvPr>
            <p:ph type="ftr" sz="quarter" idx="2"/>
          </p:nvPr>
        </p:nvSpPr>
        <p:spPr>
          <a:xfrm>
            <a:off x="1" y="9440648"/>
            <a:ext cx="2949788" cy="496966"/>
          </a:xfrm>
          <a:prstGeom prst="rect">
            <a:avLst/>
          </a:prstGeom>
        </p:spPr>
        <p:txBody>
          <a:bodyPr vert="horz" lIns="91423" tIns="45712" rIns="91423"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8"/>
            <a:ext cx="2949788" cy="496966"/>
          </a:xfrm>
          <a:prstGeom prst="rect">
            <a:avLst/>
          </a:prstGeom>
        </p:spPr>
        <p:txBody>
          <a:bodyPr vert="horz" lIns="91423" tIns="45712" rIns="91423" bIns="45712"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8" cy="496966"/>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8" cy="496966"/>
          </a:xfrm>
          <a:prstGeom prst="rect">
            <a:avLst/>
          </a:prstGeom>
        </p:spPr>
        <p:txBody>
          <a:bodyPr vert="horz" lIns="91423" tIns="45712" rIns="91423" bIns="45712" rtlCol="0"/>
          <a:lstStyle>
            <a:lvl1pPr algn="r">
              <a:defRPr sz="1200"/>
            </a:lvl1pPr>
          </a:lstStyle>
          <a:p>
            <a:fld id="{3986CF7F-823B-47F8-A509-1E475B8EF82B}" type="datetimeFigureOut">
              <a:rPr kumimoji="1" lang="ja-JP" altLang="en-US" smtClean="0"/>
              <a:t>2023/4/10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3" tIns="45712" rIns="91423" bIns="45712"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3"/>
          </a:xfrm>
          <a:prstGeom prst="rect">
            <a:avLst/>
          </a:prstGeom>
        </p:spPr>
        <p:txBody>
          <a:bodyPr vert="horz" lIns="91423" tIns="45712" rIns="91423"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8" cy="496966"/>
          </a:xfrm>
          <a:prstGeom prst="rect">
            <a:avLst/>
          </a:prstGeom>
        </p:spPr>
        <p:txBody>
          <a:bodyPr vert="horz" lIns="91423" tIns="45712" rIns="91423"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8" cy="496966"/>
          </a:xfrm>
          <a:prstGeom prst="rect">
            <a:avLst/>
          </a:prstGeom>
        </p:spPr>
        <p:txBody>
          <a:bodyPr vert="horz" lIns="91423" tIns="45712" rIns="91423" bIns="45712"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a:t>今日は、「消費者市民社会」という</a:t>
            </a:r>
            <a:r>
              <a:rPr lang="ja-JP" altLang="en-US" dirty="0"/>
              <a:t>ことについて</a:t>
            </a:r>
            <a:r>
              <a:rPr kumimoji="1" lang="ja-JP" altLang="en-US" dirty="0"/>
              <a:t>学びます。</a:t>
            </a:r>
          </a:p>
          <a:p>
            <a:endParaRPr kumimoji="1" lang="ja-JP" altLang="en-US" dirty="0"/>
          </a:p>
          <a:p>
            <a:r>
              <a:rPr kumimoji="1" lang="ja-JP" altLang="en-US" dirty="0"/>
              <a:t>あまり聞きなれない言葉かと思いますが、</a:t>
            </a:r>
          </a:p>
          <a:p>
            <a:r>
              <a:rPr kumimoji="1" lang="ja-JP" altLang="en-US" dirty="0"/>
              <a:t>未来につながるものであり、みなさん自身の行動が</a:t>
            </a:r>
          </a:p>
          <a:p>
            <a:r>
              <a:rPr kumimoji="1" lang="ja-JP" altLang="en-US" dirty="0"/>
              <a:t>とても大事なことですので、しっかり学習していきましょう。</a:t>
            </a:r>
          </a:p>
          <a:p>
            <a:endParaRPr kumimoji="1"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255197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dirty="0"/>
              <a:t>先ほど、「自転車が壊れ、けがをした」</a:t>
            </a:r>
            <a:r>
              <a:rPr kumimoji="1" lang="ja-JP" altLang="en-US" dirty="0" err="1"/>
              <a:t>ような</a:t>
            </a:r>
            <a:r>
              <a:rPr kumimoji="1" lang="ja-JP" altLang="en-US" dirty="0"/>
              <a:t>場合の行動について見てみましたね。</a:t>
            </a:r>
          </a:p>
          <a:p>
            <a:endParaRPr kumimoji="1" lang="ja-JP" altLang="en-US" dirty="0"/>
          </a:p>
          <a:p>
            <a:r>
              <a:rPr kumimoji="1" lang="ja-JP" altLang="en-US" dirty="0"/>
              <a:t>製品やサービスで事故となったり、トラブルになった場合における</a:t>
            </a:r>
          </a:p>
          <a:p>
            <a:r>
              <a:rPr kumimoji="1" lang="ja-JP" altLang="en-US" sz="1200" b="0" i="0" u="none" strike="noStrike" kern="1200" cap="none" spc="0" normalizeH="0" baseline="0" noProof="0" dirty="0">
                <a:ln>
                  <a:noFill/>
                </a:ln>
                <a:solidFill>
                  <a:prstClr val="black"/>
                </a:solidFill>
                <a:effectLst/>
                <a:uLnTx/>
                <a:uFillTx/>
                <a:latin typeface="+mn-lt"/>
                <a:ea typeface="+mn-ea"/>
                <a:cs typeface="+mn-cs"/>
              </a:rPr>
              <a:t>「消費生活センターへ相談する」ことに注目してみます。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事業者に相談しても、対応されない場合は、消費生活センターへ相談しましょう。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そうすると、消費生活センターでは、解決のための助言を行ったり、事業者との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あっせんとして交渉を行います。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その結果、トラブルが解決することで、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①不正な取引・表示、安全性に欠けた製品、サービスが改善されます。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②そして、良質で安全な商品・サービスが増加することとなります。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③結果として、安全・安心に暮らせる生活となります。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もう一つの効果もあります。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それは、相談された内容・あっせんの交渉内容等の情報が消費生活センターを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通じて、国民生活センターに記録されます。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そして、それらの情報は、消費者庁をはじめとした国の機関や、都道府県でも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共有されます。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その結果、法律の整備等に繋がることとなるのです。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相談の蓄積によって、社会への影響として、具体的な商品の改善と共に、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法律の改正にもつながるのです。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ですから、「相談する」ことは、大きな意味のあることとも言えるのです。</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a:t>さて、日々の生活の中では、製品やサービスによる事故が起きることもあります。</a:t>
            </a:r>
          </a:p>
          <a:p>
            <a:r>
              <a:rPr lang="ja-JP" altLang="en-US" dirty="0"/>
              <a:t>暮らしの安全のためには、いろいろな対策が取られています。</a:t>
            </a:r>
          </a:p>
          <a:p>
            <a:endParaRPr lang="ja-JP" altLang="en-US" dirty="0"/>
          </a:p>
          <a:p>
            <a:r>
              <a:rPr lang="ja-JP" altLang="en-US" dirty="0"/>
              <a:t>「製造物責任法」といった消費者を保護するための法律が定められていたり、</a:t>
            </a:r>
          </a:p>
          <a:p>
            <a:r>
              <a:rPr lang="ja-JP" altLang="en-US" dirty="0"/>
              <a:t>消費者としての権利や責任が国際消費者機構で掲げられています。</a:t>
            </a:r>
          </a:p>
          <a:p>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例えば、先ほどの自転車のような事故が起こった場合、どうすれば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いいのでしょうか。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そもそも、製品による事故が発生した時、何か求めることが出来るのでしょうか。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欠陥により事故が起こり、損害が発生したような場合は、治療費なども含め、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広く損害賠償を求めることが出来ます。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また、製品の事故に関する情報や、リコール情報は、消費者庁のウェブサイトで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確認できるようになっています。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事故が起こった場合は、製品としての欠陥ではなかったか、確認しましょう。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11</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pPr defTabSz="914234">
              <a:defRPr/>
            </a:pPr>
            <a:r>
              <a:rPr lang="ja-JP" altLang="en-US" dirty="0">
                <a:solidFill>
                  <a:prstClr val="black"/>
                </a:solidFill>
              </a:rPr>
              <a:t>◆買い物は投票という言葉を思い出しながら、買い物の流れを見ていきましょう。</a:t>
            </a:r>
            <a:endParaRPr lang="en-US" altLang="ja-JP" dirty="0">
              <a:solidFill>
                <a:prstClr val="black"/>
              </a:solidFill>
            </a:endParaRPr>
          </a:p>
          <a:p>
            <a:pPr defTabSz="914234">
              <a:defRPr/>
            </a:pPr>
            <a:endParaRPr lang="en-US" altLang="ja-JP" dirty="0">
              <a:solidFill>
                <a:prstClr val="black"/>
              </a:solidFill>
            </a:endParaRPr>
          </a:p>
          <a:p>
            <a:pPr defTabSz="914234">
              <a:defRPr/>
            </a:pPr>
            <a:r>
              <a:rPr lang="ja-JP" altLang="en-US" dirty="0">
                <a:solidFill>
                  <a:prstClr val="black"/>
                </a:solidFill>
              </a:rPr>
              <a:t>商品を購入する時には、「本当に必要かどうか」考え、「必要だ」と判断したら</a:t>
            </a:r>
          </a:p>
          <a:p>
            <a:pPr defTabSz="914234">
              <a:defRPr/>
            </a:pPr>
            <a:r>
              <a:rPr lang="ja-JP" altLang="en-US" dirty="0">
                <a:solidFill>
                  <a:prstClr val="black"/>
                </a:solidFill>
              </a:rPr>
              <a:t>計画的に購入することが大切です。</a:t>
            </a:r>
          </a:p>
          <a:p>
            <a:pPr defTabSz="914234">
              <a:defRPr/>
            </a:pPr>
            <a:endParaRPr lang="ja-JP" altLang="en-US" dirty="0">
              <a:solidFill>
                <a:prstClr val="black"/>
              </a:solidFill>
            </a:endParaRPr>
          </a:p>
          <a:p>
            <a:pPr defTabSz="914234">
              <a:defRPr/>
            </a:pPr>
            <a:r>
              <a:rPr lang="ja-JP" altLang="en-US" dirty="0">
                <a:solidFill>
                  <a:prstClr val="black"/>
                </a:solidFill>
              </a:rPr>
              <a:t>①　まずは、どういった目的で、何が欲しいのかという事です。</a:t>
            </a:r>
          </a:p>
          <a:p>
            <a:pPr defTabSz="914234">
              <a:defRPr/>
            </a:pPr>
            <a:r>
              <a:rPr lang="ja-JP" altLang="en-US" dirty="0">
                <a:solidFill>
                  <a:prstClr val="black"/>
                </a:solidFill>
              </a:rPr>
              <a:t>　　　欲しいモノに対して、必要なこと、条件等を明確にします。</a:t>
            </a:r>
          </a:p>
          <a:p>
            <a:pPr defTabSz="914234">
              <a:defRPr/>
            </a:pPr>
            <a:endParaRPr lang="ja-JP" altLang="en-US" dirty="0">
              <a:solidFill>
                <a:prstClr val="black"/>
              </a:solidFill>
            </a:endParaRPr>
          </a:p>
          <a:p>
            <a:pPr defTabSz="914234">
              <a:defRPr/>
            </a:pPr>
            <a:r>
              <a:rPr lang="ja-JP" altLang="en-US" dirty="0">
                <a:solidFill>
                  <a:prstClr val="black"/>
                </a:solidFill>
              </a:rPr>
              <a:t>②その上で、買うものについての情報の収集・方法の検討をします。</a:t>
            </a:r>
          </a:p>
          <a:p>
            <a:pPr defTabSz="914234">
              <a:defRPr/>
            </a:pPr>
            <a:r>
              <a:rPr lang="ja-JP" altLang="en-US" dirty="0">
                <a:solidFill>
                  <a:prstClr val="black"/>
                </a:solidFill>
              </a:rPr>
              <a:t>Ａ）欲しい物に対する情報の収集</a:t>
            </a:r>
            <a:r>
              <a:rPr lang="en-US" altLang="ja-JP" dirty="0">
                <a:solidFill>
                  <a:prstClr val="black"/>
                </a:solidFill>
              </a:rPr>
              <a:t>…</a:t>
            </a:r>
            <a:r>
              <a:rPr lang="ja-JP" altLang="en-US" dirty="0">
                <a:solidFill>
                  <a:prstClr val="black"/>
                </a:solidFill>
              </a:rPr>
              <a:t>目的や課題・条件に対する情報の集め方も含む　</a:t>
            </a:r>
          </a:p>
          <a:p>
            <a:pPr defTabSz="914234">
              <a:defRPr/>
            </a:pPr>
            <a:r>
              <a:rPr lang="ja-JP" altLang="en-US" dirty="0">
                <a:solidFill>
                  <a:prstClr val="black"/>
                </a:solidFill>
              </a:rPr>
              <a:t>Ｂ）集めた情報をどのように判断するのかという基準の情報</a:t>
            </a:r>
            <a:r>
              <a:rPr lang="en-US" altLang="ja-JP" dirty="0">
                <a:solidFill>
                  <a:prstClr val="black"/>
                </a:solidFill>
              </a:rPr>
              <a:t>…</a:t>
            </a:r>
            <a:r>
              <a:rPr lang="ja-JP" altLang="en-US" dirty="0">
                <a:solidFill>
                  <a:prstClr val="black"/>
                </a:solidFill>
              </a:rPr>
              <a:t>「判断基準」が必要</a:t>
            </a:r>
          </a:p>
          <a:p>
            <a:pPr defTabSz="914234">
              <a:defRPr/>
            </a:pPr>
            <a:endParaRPr lang="ja-JP" altLang="en-US" dirty="0">
              <a:solidFill>
                <a:prstClr val="black"/>
              </a:solidFill>
            </a:endParaRPr>
          </a:p>
          <a:p>
            <a:pPr defTabSz="914234">
              <a:defRPr/>
            </a:pPr>
            <a:r>
              <a:rPr lang="ja-JP" altLang="en-US" dirty="0">
                <a:solidFill>
                  <a:prstClr val="black"/>
                </a:solidFill>
              </a:rPr>
              <a:t>③その上で、決定</a:t>
            </a:r>
          </a:p>
          <a:p>
            <a:pPr defTabSz="914234">
              <a:defRPr/>
            </a:pPr>
            <a:r>
              <a:rPr lang="ja-JP" altLang="en-US" dirty="0">
                <a:solidFill>
                  <a:prstClr val="black"/>
                </a:solidFill>
              </a:rPr>
              <a:t>④そして、実行</a:t>
            </a:r>
            <a:r>
              <a:rPr lang="en-US" altLang="ja-JP" dirty="0">
                <a:solidFill>
                  <a:prstClr val="black"/>
                </a:solidFill>
              </a:rPr>
              <a:t>(</a:t>
            </a:r>
            <a:r>
              <a:rPr lang="ja-JP" altLang="en-US" dirty="0">
                <a:solidFill>
                  <a:prstClr val="black"/>
                </a:solidFill>
              </a:rPr>
              <a:t>購入</a:t>
            </a:r>
            <a:r>
              <a:rPr lang="en-US" altLang="ja-JP" dirty="0">
                <a:solidFill>
                  <a:prstClr val="black"/>
                </a:solidFill>
              </a:rPr>
              <a:t>)</a:t>
            </a:r>
            <a:r>
              <a:rPr lang="ja-JP" altLang="en-US" dirty="0">
                <a:solidFill>
                  <a:prstClr val="black"/>
                </a:solidFill>
              </a:rPr>
              <a:t>します。</a:t>
            </a:r>
          </a:p>
          <a:p>
            <a:pPr defTabSz="914234">
              <a:defRPr/>
            </a:pPr>
            <a:r>
              <a:rPr lang="ja-JP" altLang="en-US" dirty="0">
                <a:solidFill>
                  <a:prstClr val="black"/>
                </a:solidFill>
              </a:rPr>
              <a:t>⑤それから評価・反省を行いましょう。</a:t>
            </a:r>
          </a:p>
          <a:p>
            <a:pPr defTabSz="914234">
              <a:defRPr/>
            </a:pPr>
            <a:r>
              <a:rPr lang="ja-JP" altLang="en-US" dirty="0">
                <a:solidFill>
                  <a:prstClr val="black"/>
                </a:solidFill>
              </a:rPr>
              <a:t>　</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a:t>自分が使いたい、モノ・サービスの購入の時に、その目的に適しているか</a:t>
            </a:r>
          </a:p>
          <a:p>
            <a:r>
              <a:rPr kumimoji="1" lang="ja-JP" altLang="en-US" dirty="0"/>
              <a:t>確認することが重要です。</a:t>
            </a:r>
          </a:p>
          <a:p>
            <a:r>
              <a:rPr kumimoji="1" lang="ja-JP" altLang="en-US" dirty="0"/>
              <a:t>そのために、モノ・サービスに関する様々な情報を集め、整理すると良いでしょう。</a:t>
            </a:r>
          </a:p>
          <a:p>
            <a:endParaRPr kumimoji="1" lang="ja-JP" altLang="en-US" dirty="0"/>
          </a:p>
          <a:p>
            <a:r>
              <a:rPr kumimoji="1" lang="ja-JP" altLang="en-US" dirty="0"/>
              <a:t>集めたい情報としては、「品質」「機能」「価格」「アフターサービス」</a:t>
            </a:r>
          </a:p>
          <a:p>
            <a:r>
              <a:rPr kumimoji="1" lang="ja-JP" altLang="en-US" dirty="0"/>
              <a:t>「環境への配慮」等があります。</a:t>
            </a:r>
          </a:p>
          <a:p>
            <a:r>
              <a:rPr kumimoji="1" lang="ja-JP" altLang="en-US" dirty="0"/>
              <a:t>他にも、自分が買いたいモノに合わせ、必要な情報を集めると良いでしょう。</a:t>
            </a:r>
          </a:p>
          <a:p>
            <a:endParaRPr kumimoji="1" lang="ja-JP" altLang="en-US" dirty="0"/>
          </a:p>
          <a:p>
            <a:r>
              <a:rPr kumimoji="1" lang="ja-JP" altLang="en-US" dirty="0"/>
              <a:t>情報の集め方も様々あります。</a:t>
            </a:r>
          </a:p>
          <a:p>
            <a:r>
              <a:rPr lang="ja-JP" altLang="en-US" dirty="0"/>
              <a:t>売り手からの情報は、商品の良い点だけが強調される傾向があるので、</a:t>
            </a:r>
          </a:p>
          <a:p>
            <a:r>
              <a:rPr lang="ja-JP" altLang="en-US" dirty="0"/>
              <a:t>複数の情報を比較したり、自分の目で確かめたりすることが大切です。</a:t>
            </a:r>
            <a:endParaRPr kumimoji="1" lang="ja-JP" altLang="en-US" dirty="0"/>
          </a:p>
          <a:p>
            <a:r>
              <a:rPr kumimoji="1" lang="ja-JP" altLang="en-US" dirty="0"/>
              <a:t>身近な友達や家族からであったり、テレビのコマーシャル・雑誌や新聞の</a:t>
            </a:r>
          </a:p>
          <a:p>
            <a:r>
              <a:rPr kumimoji="1" lang="ja-JP" altLang="en-US" dirty="0"/>
              <a:t>記事・広告といったものもあります。</a:t>
            </a:r>
          </a:p>
          <a:p>
            <a:r>
              <a:rPr kumimoji="1" lang="ja-JP" altLang="en-US" dirty="0"/>
              <a:t>お店に行けば、販売員の説明を聞けたり、実際の商品を見てサイズ・質感・</a:t>
            </a:r>
          </a:p>
          <a:p>
            <a:r>
              <a:rPr kumimoji="1" lang="ja-JP" altLang="en-US" dirty="0"/>
              <a:t>表示・マークといった情報も得られます。</a:t>
            </a:r>
          </a:p>
          <a:p>
            <a:r>
              <a:rPr kumimoji="1" lang="ja-JP" altLang="en-US" dirty="0"/>
              <a:t>パンフレットやカタログを確認したり、インターネットを利用して情報を</a:t>
            </a:r>
          </a:p>
          <a:p>
            <a:r>
              <a:rPr kumimoji="1" lang="ja-JP" altLang="en-US" dirty="0"/>
              <a:t>入手することもできます。</a:t>
            </a:r>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a:t>では、様々な情報から、判断・選択して③商品を決定し、④購入した後</a:t>
            </a:r>
            <a:r>
              <a:rPr lang="ja-JP" altLang="en-US" dirty="0"/>
              <a:t>の消</a:t>
            </a:r>
            <a:r>
              <a:rPr kumimoji="1" lang="ja-JP" altLang="en-US" dirty="0"/>
              <a:t>費者の</a:t>
            </a:r>
          </a:p>
          <a:p>
            <a:r>
              <a:rPr kumimoji="1" lang="ja-JP" altLang="en-US" dirty="0"/>
              <a:t>行動としては、⑤「評価</a:t>
            </a:r>
            <a:r>
              <a:rPr lang="ja-JP" altLang="en-US" dirty="0"/>
              <a:t>と反省」が必要</a:t>
            </a:r>
            <a:r>
              <a:rPr kumimoji="1" lang="ja-JP" altLang="en-US" dirty="0"/>
              <a:t>と考えられます。</a:t>
            </a:r>
          </a:p>
          <a:p>
            <a:endParaRPr kumimoji="1" lang="ja-JP" altLang="en-US" dirty="0"/>
          </a:p>
          <a:p>
            <a:r>
              <a:rPr lang="en-US" altLang="ja-JP" dirty="0"/>
              <a:t>【</a:t>
            </a:r>
            <a:r>
              <a:rPr lang="ja-JP" altLang="en-US" dirty="0"/>
              <a:t>必要性</a:t>
            </a:r>
            <a:r>
              <a:rPr lang="en-US" altLang="ja-JP" dirty="0"/>
              <a:t>】</a:t>
            </a:r>
            <a:r>
              <a:rPr lang="ja-JP" altLang="en-US" dirty="0"/>
              <a:t>・本当に必要であったか。</a:t>
            </a:r>
          </a:p>
          <a:p>
            <a:r>
              <a:rPr kumimoji="1" lang="en-US" altLang="ja-JP" dirty="0"/>
              <a:t>【</a:t>
            </a:r>
            <a:r>
              <a:rPr kumimoji="1" lang="ja-JP" altLang="en-US" dirty="0"/>
              <a:t>目的</a:t>
            </a:r>
            <a:r>
              <a:rPr kumimoji="1" lang="en-US" altLang="ja-JP" dirty="0"/>
              <a:t>】</a:t>
            </a:r>
            <a:r>
              <a:rPr lang="ja-JP" altLang="en-US" dirty="0"/>
              <a:t>・自分が欲しいと考えて買ったもので間違いがないでしょうか。色やサイズ・</a:t>
            </a:r>
          </a:p>
          <a:p>
            <a:r>
              <a:rPr lang="ja-JP" altLang="en-US" dirty="0"/>
              <a:t>　　　　　形が違っていないか確認しましょう。</a:t>
            </a:r>
          </a:p>
          <a:p>
            <a:r>
              <a:rPr kumimoji="1" lang="ja-JP" altLang="en-US" dirty="0"/>
              <a:t>　　　</a:t>
            </a:r>
            <a:r>
              <a:rPr lang="ja-JP" altLang="en-US" dirty="0"/>
              <a:t>　・購入した数は合っていますか。足りないことはないですか。また、商品と</a:t>
            </a:r>
          </a:p>
          <a:p>
            <a:r>
              <a:rPr lang="ja-JP" altLang="en-US" dirty="0"/>
              <a:t>　　　　　しての足りない部品などはなかったでしょうか。</a:t>
            </a:r>
          </a:p>
          <a:p>
            <a:r>
              <a:rPr kumimoji="1" lang="en-US" altLang="ja-JP" dirty="0"/>
              <a:t>【</a:t>
            </a:r>
            <a:r>
              <a:rPr kumimoji="1" lang="ja-JP" altLang="en-US" dirty="0"/>
              <a:t>作動</a:t>
            </a:r>
            <a:r>
              <a:rPr kumimoji="1" lang="en-US" altLang="ja-JP" dirty="0"/>
              <a:t>】</a:t>
            </a:r>
            <a:r>
              <a:rPr kumimoji="1" lang="ja-JP" altLang="en-US" dirty="0"/>
              <a:t>・基本的な作動はしますか。動かない等の不具合がないか確認しましょう。</a:t>
            </a:r>
          </a:p>
          <a:p>
            <a:r>
              <a:rPr kumimoji="1" lang="en-US" altLang="ja-JP" dirty="0"/>
              <a:t>【</a:t>
            </a:r>
            <a:r>
              <a:rPr kumimoji="1" lang="ja-JP" altLang="en-US" dirty="0"/>
              <a:t>使い方</a:t>
            </a:r>
            <a:r>
              <a:rPr kumimoji="1" lang="en-US" altLang="ja-JP" dirty="0"/>
              <a:t>】</a:t>
            </a:r>
            <a:r>
              <a:rPr kumimoji="1" lang="ja-JP" altLang="en-US" dirty="0"/>
              <a:t>・</a:t>
            </a:r>
            <a:r>
              <a:rPr lang="ja-JP" altLang="en-US" dirty="0"/>
              <a:t>取扱説明書を見ましたか。</a:t>
            </a:r>
            <a:endParaRPr lang="en-US" altLang="ja-JP" dirty="0"/>
          </a:p>
          <a:p>
            <a:r>
              <a:rPr lang="ja-JP" altLang="en-US" dirty="0"/>
              <a:t>　　　　　　・見た上で、正しい使い方はわかりましたか。</a:t>
            </a:r>
          </a:p>
          <a:p>
            <a:r>
              <a:rPr lang="ja-JP" altLang="en-US" dirty="0"/>
              <a:t>　　　　　　・その上で、正しく使っていますか。</a:t>
            </a:r>
          </a:p>
          <a:p>
            <a:r>
              <a:rPr lang="en-US" altLang="ja-JP" dirty="0"/>
              <a:t>【</a:t>
            </a:r>
            <a:r>
              <a:rPr lang="ja-JP" altLang="en-US" dirty="0"/>
              <a:t>環境</a:t>
            </a:r>
            <a:r>
              <a:rPr lang="en-US" altLang="ja-JP" dirty="0"/>
              <a:t>】</a:t>
            </a:r>
            <a:r>
              <a:rPr lang="ja-JP" altLang="en-US" dirty="0"/>
              <a:t>・環境に負荷を与えている商品ではないですか。</a:t>
            </a:r>
          </a:p>
          <a:p>
            <a:endParaRPr lang="ja-JP" altLang="en-US" dirty="0"/>
          </a:p>
          <a:p>
            <a:r>
              <a:rPr lang="ja-JP" altLang="en-US" dirty="0"/>
              <a:t>買った後の消費者としての行動も大切です。</a:t>
            </a:r>
          </a:p>
          <a:p>
            <a:endParaRPr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14</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dirty="0"/>
              <a:t>今お話した、買い物の流れを通じた消費者としての行動は、世界で起こっている様々な問題へも影響します。</a:t>
            </a:r>
          </a:p>
          <a:p>
            <a:r>
              <a:rPr kumimoji="1" lang="ja-JP" altLang="en-US" dirty="0"/>
              <a:t>例えば、「安い価格」の背景には、不当な取引や、環境汚染、自然破壊、</a:t>
            </a:r>
          </a:p>
          <a:p>
            <a:r>
              <a:rPr kumimoji="1" lang="ja-JP" altLang="en-US" dirty="0"/>
              <a:t>児童労働等の問題が潜んでいる可能性があります。</a:t>
            </a:r>
          </a:p>
          <a:p>
            <a:endParaRPr kumimoji="1" lang="ja-JP" altLang="en-US" dirty="0"/>
          </a:p>
          <a:p>
            <a:r>
              <a:rPr kumimoji="1" lang="ja-JP" altLang="en-US" dirty="0"/>
              <a:t>一つの買い物にも、背景があり、そのことの社会への影響があるということですね。</a:t>
            </a:r>
          </a:p>
          <a:p>
            <a:r>
              <a:rPr kumimoji="1" lang="ja-JP" altLang="en-US" dirty="0"/>
              <a:t>ですから、この商品はどうやって作られているのか、どういった経路で商品が</a:t>
            </a:r>
          </a:p>
          <a:p>
            <a:r>
              <a:rPr kumimoji="1" lang="ja-JP" altLang="en-US" dirty="0"/>
              <a:t>届けられているのかを考えてみるのも一つです。</a:t>
            </a:r>
          </a:p>
          <a:p>
            <a:r>
              <a:rPr kumimoji="1" lang="ja-JP" altLang="en-US" dirty="0"/>
              <a:t>そういった「批判的な意識・社会的関心」を持つことが重要だと考えます。</a:t>
            </a:r>
          </a:p>
          <a:p>
            <a:endParaRPr kumimoji="1" lang="ja-JP" altLang="en-US" dirty="0"/>
          </a:p>
          <a:p>
            <a:r>
              <a:rPr kumimoji="1" lang="ja-JP" altLang="en-US" dirty="0"/>
              <a:t>そのような意識を持って、商品を選択して、行動をしていくと、事業者の</a:t>
            </a:r>
          </a:p>
          <a:p>
            <a:r>
              <a:rPr kumimoji="1" lang="ja-JP" altLang="en-US" dirty="0"/>
              <a:t>製品開発や販売方法の改善にもつながると考えられます。</a:t>
            </a:r>
          </a:p>
          <a:p>
            <a:endParaRPr kumimoji="1" lang="ja-JP" altLang="en-US" dirty="0"/>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dirty="0"/>
              <a:t>では、先ほどの「自転車の不具合」があった場合、どういった行動をとるのが</a:t>
            </a:r>
          </a:p>
          <a:p>
            <a:r>
              <a:rPr kumimoji="1" lang="ja-JP" altLang="en-US" dirty="0"/>
              <a:t>良いと思いますか</a:t>
            </a:r>
            <a:r>
              <a:rPr kumimoji="1" lang="en-US" altLang="ja-JP" dirty="0"/>
              <a:t>?</a:t>
            </a:r>
          </a:p>
          <a:p>
            <a:endParaRPr kumimoji="1" lang="en-US" altLang="ja-JP" dirty="0"/>
          </a:p>
          <a:p>
            <a:r>
              <a:rPr kumimoji="1" lang="ja-JP" altLang="en-US" dirty="0"/>
              <a:t>突然の事故でけがをしたような場合には、再発防止の視点も含んだ行動を</a:t>
            </a:r>
          </a:p>
          <a:p>
            <a:r>
              <a:rPr kumimoji="1" lang="ja-JP" altLang="en-US" dirty="0"/>
              <a:t>考えると良いでしょう。</a:t>
            </a:r>
          </a:p>
          <a:p>
            <a:r>
              <a:rPr kumimoji="1" lang="ja-JP" altLang="en-US" dirty="0"/>
              <a:t>　基本的には、</a:t>
            </a:r>
          </a:p>
          <a:p>
            <a:r>
              <a:rPr kumimoji="1" lang="ja-JP" altLang="en-US" dirty="0"/>
              <a:t>　　　　　　　①販売店に申し出る</a:t>
            </a:r>
          </a:p>
          <a:p>
            <a:r>
              <a:rPr kumimoji="1" lang="ja-JP" altLang="en-US" dirty="0"/>
              <a:t>　　　　　　　②メーカーに申し出る</a:t>
            </a:r>
          </a:p>
          <a:p>
            <a:r>
              <a:rPr kumimoji="1" lang="ja-JP" altLang="en-US" dirty="0"/>
              <a:t>　　　　　　　③消費生活センターに相談する</a:t>
            </a:r>
            <a:endParaRPr kumimoji="1" lang="en-US" altLang="ja-JP" dirty="0"/>
          </a:p>
          <a:p>
            <a:r>
              <a:rPr kumimoji="1" lang="ja-JP" altLang="en-US" dirty="0"/>
              <a:t>といった行動が考えられます。</a:t>
            </a:r>
          </a:p>
          <a:p>
            <a:endParaRPr kumimoji="1" lang="ja-JP" altLang="en-US" dirty="0"/>
          </a:p>
          <a:p>
            <a:r>
              <a:rPr kumimoji="1" lang="ja-JP" altLang="en-US" dirty="0"/>
              <a:t>・先ほど、</a:t>
            </a:r>
            <a:r>
              <a:rPr kumimoji="1" lang="en-US" altLang="ja-JP" dirty="0"/>
              <a:t>『</a:t>
            </a:r>
            <a:r>
              <a:rPr kumimoji="1" lang="ja-JP" altLang="en-US" dirty="0"/>
              <a:t>相談することの意義</a:t>
            </a:r>
            <a:r>
              <a:rPr kumimoji="1" lang="en-US" altLang="ja-JP" dirty="0"/>
              <a:t>』</a:t>
            </a:r>
            <a:r>
              <a:rPr kumimoji="1" lang="ja-JP" altLang="en-US" dirty="0"/>
              <a:t>についても見てきました。</a:t>
            </a:r>
          </a:p>
          <a:p>
            <a:r>
              <a:rPr kumimoji="1" lang="ja-JP" altLang="en-US" dirty="0"/>
              <a:t>自分が被害にあったという事実を繰り返さないためにも、あなたの情報を</a:t>
            </a:r>
          </a:p>
          <a:p>
            <a:r>
              <a:rPr kumimoji="1" lang="ja-JP" altLang="en-US" dirty="0"/>
              <a:t>どのように活かすのか考えて行動しましょう。</a:t>
            </a:r>
          </a:p>
          <a:p>
            <a:endParaRPr kumimoji="1" lang="ja-JP" altLang="en-US" dirty="0"/>
          </a:p>
          <a:p>
            <a:endParaRPr kumimoji="1" lang="en-US" altLang="ja-JP"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pPr defTabSz="914234">
              <a:defRPr/>
            </a:pPr>
            <a:r>
              <a:rPr lang="ja-JP" altLang="en-US" dirty="0">
                <a:solidFill>
                  <a:prstClr val="black"/>
                </a:solidFill>
              </a:rPr>
              <a:t>では、もう一度「消費者市民社会」とは、どういうものか、ふりかえってみましょう。</a:t>
            </a:r>
          </a:p>
          <a:p>
            <a:pPr defTabSz="914234">
              <a:defRPr/>
            </a:pPr>
            <a:endParaRPr lang="ja-JP" altLang="en-US" dirty="0">
              <a:solidFill>
                <a:prstClr val="black"/>
              </a:solidFill>
            </a:endParaRPr>
          </a:p>
          <a:p>
            <a:pPr defTabSz="914234">
              <a:defRPr/>
            </a:pPr>
            <a:r>
              <a:rPr lang="ja-JP" altLang="en-US" dirty="0">
                <a:solidFill>
                  <a:prstClr val="black"/>
                </a:solidFill>
              </a:rPr>
              <a:t>「消費者市民社会」という言葉は、</a:t>
            </a:r>
            <a:r>
              <a:rPr lang="en-US" altLang="ja-JP" dirty="0">
                <a:solidFill>
                  <a:prstClr val="black"/>
                </a:solidFill>
              </a:rPr>
              <a:t>『</a:t>
            </a:r>
            <a:r>
              <a:rPr lang="ja-JP" altLang="en-US" dirty="0">
                <a:solidFill>
                  <a:prstClr val="black"/>
                </a:solidFill>
              </a:rPr>
              <a:t>消費者教育推進法</a:t>
            </a:r>
            <a:r>
              <a:rPr lang="en-US" altLang="ja-JP" dirty="0">
                <a:solidFill>
                  <a:prstClr val="black"/>
                </a:solidFill>
              </a:rPr>
              <a:t>』</a:t>
            </a:r>
            <a:r>
              <a:rPr lang="ja-JP" altLang="en-US" dirty="0">
                <a:solidFill>
                  <a:prstClr val="black"/>
                </a:solidFill>
              </a:rPr>
              <a:t>という法律の中に</a:t>
            </a:r>
          </a:p>
          <a:p>
            <a:pPr defTabSz="914234">
              <a:defRPr/>
            </a:pPr>
            <a:r>
              <a:rPr lang="ja-JP" altLang="en-US" dirty="0">
                <a:solidFill>
                  <a:prstClr val="black"/>
                </a:solidFill>
              </a:rPr>
              <a:t>出てきます。</a:t>
            </a:r>
          </a:p>
          <a:p>
            <a:pPr defTabSz="914234">
              <a:defRPr/>
            </a:pPr>
            <a:r>
              <a:rPr lang="ja-JP" altLang="en-US" dirty="0">
                <a:solidFill>
                  <a:prstClr val="black"/>
                </a:solidFill>
              </a:rPr>
              <a:t>そして、その定義は、「消費者が公正かつ持続可能な社会の形成に積極的に</a:t>
            </a:r>
          </a:p>
          <a:p>
            <a:pPr defTabSz="914234">
              <a:defRPr/>
            </a:pPr>
            <a:r>
              <a:rPr lang="ja-JP" altLang="en-US" dirty="0">
                <a:solidFill>
                  <a:prstClr val="black"/>
                </a:solidFill>
              </a:rPr>
              <a:t>参画する社会」となっています。</a:t>
            </a:r>
          </a:p>
          <a:p>
            <a:pPr defTabSz="914234">
              <a:defRPr/>
            </a:pPr>
            <a:endParaRPr lang="ja-JP" altLang="en-US" dirty="0">
              <a:solidFill>
                <a:prstClr val="black"/>
              </a:solidFill>
            </a:endParaRPr>
          </a:p>
          <a:p>
            <a:pPr defTabSz="914234">
              <a:defRPr/>
            </a:pPr>
            <a:r>
              <a:rPr lang="ja-JP" altLang="en-US" dirty="0">
                <a:solidFill>
                  <a:prstClr val="black"/>
                </a:solidFill>
              </a:rPr>
              <a:t>具体的には、</a:t>
            </a:r>
          </a:p>
          <a:p>
            <a:pPr defTabSz="914234">
              <a:defRPr/>
            </a:pPr>
            <a:r>
              <a:rPr lang="ja-JP" altLang="en-US" dirty="0">
                <a:solidFill>
                  <a:prstClr val="black"/>
                </a:solidFill>
              </a:rPr>
              <a:t>「消費者一人一人が、自分だけでなく周りの人々や、将来生まれる人々の状況、</a:t>
            </a:r>
          </a:p>
          <a:p>
            <a:pPr defTabSz="914234">
              <a:defRPr/>
            </a:pPr>
            <a:r>
              <a:rPr lang="ja-JP" altLang="en-US" dirty="0">
                <a:solidFill>
                  <a:prstClr val="black"/>
                </a:solidFill>
              </a:rPr>
              <a:t>内外の社会情勢や地球環境にまで思いをはせて生活し、社会の発展と</a:t>
            </a:r>
          </a:p>
          <a:p>
            <a:pPr defTabSz="914234">
              <a:defRPr/>
            </a:pPr>
            <a:r>
              <a:rPr lang="ja-JP" altLang="en-US" dirty="0">
                <a:solidFill>
                  <a:prstClr val="black"/>
                </a:solidFill>
              </a:rPr>
              <a:t>改善に積極的に参加する社会」となっています。</a:t>
            </a:r>
          </a:p>
          <a:p>
            <a:pPr defTabSz="914234">
              <a:defRPr/>
            </a:pPr>
            <a:endParaRPr lang="ja-JP" altLang="en-US" dirty="0">
              <a:solidFill>
                <a:prstClr val="black"/>
              </a:solidFill>
            </a:endParaRPr>
          </a:p>
          <a:p>
            <a:pPr defTabSz="914234">
              <a:defRPr/>
            </a:pPr>
            <a:r>
              <a:rPr lang="ja-JP" altLang="en-US" dirty="0">
                <a:solidFill>
                  <a:prstClr val="black"/>
                </a:solidFill>
              </a:rPr>
              <a:t>これまで見てきた中身で理解できましたか。</a:t>
            </a:r>
          </a:p>
          <a:p>
            <a:pPr defTabSz="914234">
              <a:defRPr/>
            </a:pPr>
            <a:endParaRPr lang="ja-JP" altLang="en-US" dirty="0">
              <a:solidFill>
                <a:prstClr val="black"/>
              </a:solidFill>
            </a:endParaRP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1449072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a:t>さて、みなさんが困った時に相談する場所として、滋賀県</a:t>
            </a:r>
            <a:r>
              <a:rPr lang="ja-JP" altLang="en-US" dirty="0"/>
              <a:t>消費生活センターを</a:t>
            </a:r>
          </a:p>
          <a:p>
            <a:r>
              <a:rPr lang="ja-JP" altLang="en-US" dirty="0"/>
              <a:t>紹介することも多いのですが、</a:t>
            </a:r>
          </a:p>
          <a:p>
            <a:r>
              <a:rPr lang="ja-JP" altLang="en-US" dirty="0"/>
              <a:t>今回は、「被害を繰り返さないための情報」を伝える場所としても覚えてください。</a:t>
            </a:r>
          </a:p>
          <a:p>
            <a:endParaRPr lang="ja-JP" altLang="en-US" dirty="0"/>
          </a:p>
          <a:p>
            <a:r>
              <a:rPr lang="ja-JP" altLang="en-US" dirty="0"/>
              <a:t>「滋賀県消費生活センター」です。</a:t>
            </a:r>
          </a:p>
          <a:p>
            <a:r>
              <a:rPr lang="ja-JP" altLang="en-US" dirty="0"/>
              <a:t>直接相談員が対応する電話番号は、</a:t>
            </a:r>
            <a:r>
              <a:rPr lang="en-US" altLang="ja-JP" dirty="0"/>
              <a:t>0749-23-0999</a:t>
            </a:r>
            <a:r>
              <a:rPr lang="ja-JP" altLang="en-US" dirty="0"/>
              <a:t>　です。</a:t>
            </a:r>
          </a:p>
          <a:p>
            <a:r>
              <a:rPr lang="ja-JP" altLang="en-US" dirty="0"/>
              <a:t>相談時間は、午前</a:t>
            </a:r>
            <a:r>
              <a:rPr lang="en-US" altLang="ja-JP" dirty="0"/>
              <a:t>9</a:t>
            </a:r>
            <a:r>
              <a:rPr lang="ja-JP" altLang="en-US" dirty="0"/>
              <a:t>時</a:t>
            </a:r>
            <a:r>
              <a:rPr lang="en-US" altLang="ja-JP" dirty="0"/>
              <a:t>15</a:t>
            </a:r>
            <a:r>
              <a:rPr lang="ja-JP" altLang="en-US" dirty="0"/>
              <a:t>分～午後</a:t>
            </a:r>
            <a:r>
              <a:rPr lang="en-US" altLang="ja-JP" dirty="0"/>
              <a:t>4</a:t>
            </a:r>
            <a:r>
              <a:rPr lang="ja-JP" altLang="en-US" dirty="0"/>
              <a:t>時までです。</a:t>
            </a:r>
          </a:p>
          <a:p>
            <a:r>
              <a:rPr lang="ja-JP" altLang="en-US" dirty="0"/>
              <a:t>平日と土曜はやっています。</a:t>
            </a:r>
          </a:p>
          <a:p>
            <a:endParaRPr lang="ja-JP" altLang="en-US" dirty="0"/>
          </a:p>
          <a:p>
            <a:r>
              <a:rPr lang="ja-JP" altLang="en-US" dirty="0"/>
              <a:t>また、消費者ホットラインとして、「</a:t>
            </a:r>
            <a:r>
              <a:rPr lang="en-US" altLang="ja-JP" dirty="0"/>
              <a:t>188</a:t>
            </a:r>
            <a:r>
              <a:rPr lang="ja-JP" altLang="en-US" dirty="0"/>
              <a:t>」からもつながります。</a:t>
            </a:r>
          </a:p>
          <a:p>
            <a:r>
              <a:rPr kumimoji="1" lang="ja-JP" altLang="en-US" dirty="0"/>
              <a:t>ぜひ覚えておいてください。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4238129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資料編</a:t>
            </a:r>
            <a:r>
              <a:rPr kumimoji="1" lang="en-US" altLang="ja-JP" dirty="0"/>
              <a:t>】</a:t>
            </a:r>
            <a:endParaRPr kumimoji="1"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1E7CC47-F161-489E-A4FE-AA12402A4FAC}"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59023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pPr defTabSz="914234">
              <a:defRPr/>
            </a:pPr>
            <a:r>
              <a:rPr lang="ja-JP" altLang="en-US" dirty="0">
                <a:solidFill>
                  <a:prstClr val="black"/>
                </a:solidFill>
              </a:rPr>
              <a:t>まず、「消費者市民社会」という言葉ですが、</a:t>
            </a:r>
          </a:p>
          <a:p>
            <a:pPr defTabSz="914234">
              <a:defRPr/>
            </a:pPr>
            <a:r>
              <a:rPr lang="ja-JP" altLang="en-US" dirty="0">
                <a:solidFill>
                  <a:prstClr val="black"/>
                </a:solidFill>
              </a:rPr>
              <a:t>この言葉は、</a:t>
            </a:r>
            <a:r>
              <a:rPr lang="en-US" altLang="ja-JP" dirty="0">
                <a:solidFill>
                  <a:prstClr val="black"/>
                </a:solidFill>
              </a:rPr>
              <a:t>『</a:t>
            </a:r>
            <a:r>
              <a:rPr lang="ja-JP" altLang="en-US" dirty="0">
                <a:solidFill>
                  <a:prstClr val="black"/>
                </a:solidFill>
              </a:rPr>
              <a:t>消費者教育推進法」という法律の中に出てきます。</a:t>
            </a:r>
          </a:p>
          <a:p>
            <a:pPr defTabSz="914234">
              <a:defRPr/>
            </a:pPr>
            <a:r>
              <a:rPr lang="ja-JP" altLang="en-US" dirty="0">
                <a:solidFill>
                  <a:prstClr val="black"/>
                </a:solidFill>
              </a:rPr>
              <a:t>そして、その定義は、「消費者が公正かつ持続可能な社会の形成に</a:t>
            </a:r>
          </a:p>
          <a:p>
            <a:pPr defTabSz="914234">
              <a:defRPr/>
            </a:pPr>
            <a:r>
              <a:rPr lang="ja-JP" altLang="en-US" dirty="0">
                <a:solidFill>
                  <a:prstClr val="black"/>
                </a:solidFill>
              </a:rPr>
              <a:t>積極的に参画する社会」となっています。</a:t>
            </a:r>
          </a:p>
          <a:p>
            <a:pPr defTabSz="914234">
              <a:defRPr/>
            </a:pPr>
            <a:endParaRPr lang="ja-JP" altLang="en-US" dirty="0">
              <a:solidFill>
                <a:prstClr val="black"/>
              </a:solidFill>
            </a:endParaRPr>
          </a:p>
          <a:p>
            <a:pPr defTabSz="914234">
              <a:defRPr/>
            </a:pPr>
            <a:r>
              <a:rPr lang="ja-JP" altLang="en-US" dirty="0">
                <a:solidFill>
                  <a:prstClr val="black"/>
                </a:solidFill>
              </a:rPr>
              <a:t>具体的には、</a:t>
            </a:r>
          </a:p>
          <a:p>
            <a:pPr defTabSz="914234">
              <a:defRPr/>
            </a:pPr>
            <a:r>
              <a:rPr lang="ja-JP" altLang="en-US" dirty="0">
                <a:solidFill>
                  <a:prstClr val="black"/>
                </a:solidFill>
              </a:rPr>
              <a:t>「消費者一人一人が、自分だけでなく周りの人々や、将来生まれる人々の状況、</a:t>
            </a:r>
          </a:p>
          <a:p>
            <a:pPr defTabSz="914234">
              <a:defRPr/>
            </a:pPr>
            <a:r>
              <a:rPr lang="ja-JP" altLang="en-US" dirty="0">
                <a:solidFill>
                  <a:prstClr val="black"/>
                </a:solidFill>
              </a:rPr>
              <a:t>内外の社会情勢や地球環境にまで思いをはせて生活し、社会の発展と</a:t>
            </a:r>
          </a:p>
          <a:p>
            <a:pPr defTabSz="914234">
              <a:defRPr/>
            </a:pPr>
            <a:r>
              <a:rPr lang="ja-JP" altLang="en-US" dirty="0">
                <a:solidFill>
                  <a:prstClr val="black"/>
                </a:solidFill>
              </a:rPr>
              <a:t>改善に積極的に参加する社会」となっています。</a:t>
            </a:r>
          </a:p>
          <a:p>
            <a:pPr defTabSz="914234">
              <a:defRPr/>
            </a:pPr>
            <a:endParaRPr lang="ja-JP" altLang="en-US" dirty="0">
              <a:solidFill>
                <a:prstClr val="black"/>
              </a:solidFill>
            </a:endParaRP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a:t>暮らしの安全の為に、</a:t>
            </a:r>
          </a:p>
          <a:p>
            <a:r>
              <a:rPr lang="ja-JP" altLang="en-US" dirty="0"/>
              <a:t>「安全」「品質」「福祉」の視点から、さまざまな表示について定めています。</a:t>
            </a:r>
          </a:p>
          <a:p>
            <a:endParaRPr lang="ja-JP" altLang="en-US" dirty="0"/>
          </a:p>
          <a:p>
            <a:r>
              <a:rPr lang="en-US" altLang="ja-JP" dirty="0"/>
              <a:t>【</a:t>
            </a:r>
            <a:r>
              <a:rPr lang="ja-JP" altLang="en-US" dirty="0"/>
              <a:t>安全</a:t>
            </a:r>
            <a:r>
              <a:rPr lang="en-US" altLang="ja-JP" dirty="0"/>
              <a:t>】</a:t>
            </a:r>
            <a:endParaRPr lang="ja-JP" altLang="en-US" dirty="0"/>
          </a:p>
          <a:p>
            <a:r>
              <a:rPr lang="ja-JP" altLang="en-US" dirty="0"/>
              <a:t>■「ＰＳＣマーク」：「消費生活用製品安全法」の基準に適合した製品に付けられ、このマークのない製品は販売できない。</a:t>
            </a:r>
          </a:p>
          <a:p>
            <a:r>
              <a:rPr lang="ja-JP" altLang="en-US" dirty="0"/>
              <a:t>　　　　　　　　　「Ｐｒｏｄｕｃｔ　Ｓａｆｅｔｙ　ｏｆ　Ｃｏｎｓｕｍｅｒ　Ｐｒｏｄｕｃｔｓ」</a:t>
            </a:r>
          </a:p>
          <a:p>
            <a:r>
              <a:rPr lang="ja-JP" altLang="en-US" dirty="0"/>
              <a:t>・◇ＰＳＣ：乳幼児用ベッドなど、特に安全性が強く求められる特別特定製品</a:t>
            </a:r>
          </a:p>
          <a:p>
            <a:r>
              <a:rPr lang="ja-JP" altLang="en-US" dirty="0"/>
              <a:t>・○ＰＳＣ：乗車用ヘルメット、家庭用圧力鍋などの特別特定製品以外の特定製品</a:t>
            </a:r>
          </a:p>
          <a:p>
            <a:r>
              <a:rPr lang="ja-JP" altLang="en-US" dirty="0"/>
              <a:t>■「ＰＳＥマーク」：「電気用品安全法」の基準に適合した製品に付けられる</a:t>
            </a:r>
          </a:p>
          <a:p>
            <a:r>
              <a:rPr lang="ja-JP" altLang="en-US" dirty="0"/>
              <a:t>　　　　　　　　　「Ｐｒｏｄｕｃｔ　Ｓａｆｅｔｙ　Ｅｌｅｃｔｒｉｃａｌ　Ａｐｐｌｉａｎｃｅｓ　＆　Ｍａｔｅｒｉａｌｓ」</a:t>
            </a:r>
          </a:p>
          <a:p>
            <a:r>
              <a:rPr lang="ja-JP" altLang="en-US" dirty="0"/>
              <a:t>・◇ＰＳＥ：コード、電流制限器、電動式おもちゃなどの特定電気用品</a:t>
            </a:r>
          </a:p>
          <a:p>
            <a:r>
              <a:rPr lang="ja-JP" altLang="en-US" dirty="0"/>
              <a:t>・○ＰＳＥ：電気アイロン、電気掃除機、電気スタンドなどの特定電気用品以外の</a:t>
            </a:r>
          </a:p>
          <a:p>
            <a:r>
              <a:rPr lang="ja-JP" altLang="en-US" dirty="0"/>
              <a:t>　　　　　　　電気用品</a:t>
            </a:r>
          </a:p>
          <a:p>
            <a:endParaRPr lang="ja-JP" altLang="en-US" dirty="0"/>
          </a:p>
          <a:p>
            <a:r>
              <a:rPr lang="ja-JP" altLang="en-US" dirty="0"/>
              <a:t>■ＳＧマーク：製品安全協会が安全と認定した製品につけられる。製品の欠陥に</a:t>
            </a:r>
          </a:p>
          <a:p>
            <a:r>
              <a:rPr lang="ja-JP" altLang="en-US" dirty="0"/>
              <a:t>　　　　　　　　　よる事故には損害賠償が行われる</a:t>
            </a:r>
          </a:p>
          <a:p>
            <a:r>
              <a:rPr lang="ja-JP" altLang="en-US" dirty="0"/>
              <a:t>　　　　　　「Ｓａｆｅｔｙ　Ｇｏｏｄｓ」</a:t>
            </a:r>
          </a:p>
          <a:p>
            <a:endParaRPr lang="ja-JP" altLang="en-US" dirty="0"/>
          </a:p>
          <a:p>
            <a:r>
              <a:rPr lang="ja-JP" altLang="en-US" dirty="0"/>
              <a:t>■ＳＦマーク：日本煙火協会の安全基準に適合した国産、輸入おもちゃ花火に</a:t>
            </a:r>
          </a:p>
          <a:p>
            <a:r>
              <a:rPr lang="ja-JP" altLang="en-US" dirty="0"/>
              <a:t>　　　　　　　　　付けられる</a:t>
            </a:r>
          </a:p>
          <a:p>
            <a:r>
              <a:rPr lang="ja-JP" altLang="en-US" dirty="0"/>
              <a:t>　　　　　　「Ｓａｆｅｔｙ　Ｆｉｒｅｗｏｒｋｓ」</a:t>
            </a:r>
          </a:p>
          <a:p>
            <a:endParaRPr lang="ja-JP" altLang="en-US" dirty="0"/>
          </a:p>
          <a:p>
            <a:r>
              <a:rPr lang="ja-JP" altLang="en-US" dirty="0"/>
              <a:t>■</a:t>
            </a:r>
            <a:r>
              <a:rPr lang="en-US" altLang="ja-JP" dirty="0"/>
              <a:t>TS</a:t>
            </a:r>
            <a:r>
              <a:rPr lang="ja-JP" altLang="en-US" dirty="0"/>
              <a:t>マーク：自転車安全整備士が普通自転車を点検、整備して安全の確認をした</a:t>
            </a:r>
          </a:p>
          <a:p>
            <a:r>
              <a:rPr lang="ja-JP" altLang="en-US" dirty="0"/>
              <a:t>　　　　　　　　ときに貼られる</a:t>
            </a:r>
          </a:p>
          <a:p>
            <a:endParaRPr lang="ja-JP" altLang="en-US" dirty="0"/>
          </a:p>
          <a:p>
            <a:r>
              <a:rPr lang="en-US" altLang="ja-JP" dirty="0"/>
              <a:t>【</a:t>
            </a:r>
            <a:r>
              <a:rPr lang="ja-JP" altLang="en-US" dirty="0"/>
              <a:t>品質</a:t>
            </a:r>
            <a:r>
              <a:rPr lang="en-US" altLang="ja-JP" dirty="0"/>
              <a:t>】</a:t>
            </a:r>
            <a:endParaRPr lang="ja-JP" altLang="en-US" dirty="0"/>
          </a:p>
          <a:p>
            <a:r>
              <a:rPr lang="ja-JP" altLang="en-US" dirty="0"/>
              <a:t>■ＪＩＳ：日本産業規格の略称。「産業標準化法」に基づいてつけられる。</a:t>
            </a:r>
          </a:p>
          <a:p>
            <a:r>
              <a:rPr lang="ja-JP" altLang="en-US" dirty="0"/>
              <a:t>　　　　　</a:t>
            </a:r>
            <a:r>
              <a:rPr lang="en-US" altLang="ja-JP" dirty="0"/>
              <a:t>(</a:t>
            </a:r>
            <a:r>
              <a:rPr lang="ja-JP" altLang="en-US" dirty="0"/>
              <a:t>令和元年</a:t>
            </a:r>
            <a:r>
              <a:rPr lang="en-US" altLang="ja-JP" dirty="0"/>
              <a:t>7</a:t>
            </a:r>
            <a:r>
              <a:rPr lang="ja-JP" altLang="en-US" dirty="0"/>
              <a:t>月</a:t>
            </a:r>
            <a:r>
              <a:rPr lang="en-US" altLang="ja-JP" dirty="0"/>
              <a:t>1</a:t>
            </a:r>
            <a:r>
              <a:rPr lang="ja-JP" altLang="en-US" dirty="0"/>
              <a:t>日施行</a:t>
            </a:r>
            <a:r>
              <a:rPr lang="en-US" altLang="ja-JP" dirty="0"/>
              <a:t>)</a:t>
            </a:r>
            <a:endParaRPr lang="ja-JP" altLang="en-US" dirty="0"/>
          </a:p>
          <a:p>
            <a:r>
              <a:rPr lang="ja-JP" altLang="en-US" dirty="0"/>
              <a:t>　　　「Ｊａｐａｎｅｓｅ　Ｉｎｄｕｓｔｒｉａｌ　Ｓｔａｎｄａｒｄｓ」</a:t>
            </a:r>
          </a:p>
          <a:p>
            <a:r>
              <a:rPr lang="ja-JP" altLang="en-US" dirty="0"/>
              <a:t>■特定保健用食品マーク</a:t>
            </a:r>
          </a:p>
          <a:p>
            <a:r>
              <a:rPr lang="ja-JP" altLang="en-US" dirty="0"/>
              <a:t>■ウールマーク：ザ・ウールマーク・カンパニーが定める品質基準に合格した</a:t>
            </a:r>
          </a:p>
          <a:p>
            <a:r>
              <a:rPr lang="ja-JP" altLang="en-US" dirty="0"/>
              <a:t>　　　　　　　　　　　毛１００％の製品につけられる。</a:t>
            </a:r>
          </a:p>
          <a:p>
            <a:r>
              <a:rPr lang="ja-JP" altLang="en-US" dirty="0"/>
              <a:t>■防炎ラベル：防災性能試験に合格したものにつけられる。カーテン、じゅうたん等。</a:t>
            </a:r>
          </a:p>
          <a:p>
            <a:endParaRPr lang="ja-JP" altLang="en-US" dirty="0"/>
          </a:p>
          <a:p>
            <a:r>
              <a:rPr lang="en-US" altLang="ja-JP" dirty="0"/>
              <a:t>【</a:t>
            </a:r>
            <a:r>
              <a:rPr lang="ja-JP" altLang="en-US" dirty="0"/>
              <a:t>福祉</a:t>
            </a:r>
            <a:r>
              <a:rPr lang="en-US" altLang="ja-JP" dirty="0"/>
              <a:t>】</a:t>
            </a:r>
            <a:endParaRPr lang="ja-JP" altLang="en-US" dirty="0"/>
          </a:p>
          <a:p>
            <a:r>
              <a:rPr lang="ja-JP" altLang="en-US" dirty="0"/>
              <a:t>■シルバーマーク：高齢者が安心して「シルバーサービス」を利用できるような</a:t>
            </a:r>
          </a:p>
          <a:p>
            <a:r>
              <a:rPr lang="ja-JP" altLang="en-US" dirty="0"/>
              <a:t>　　　　　　　　　　　　「福祉適合性（安全性・倫理性・快適性）」の基準を満たす</a:t>
            </a:r>
          </a:p>
          <a:p>
            <a:r>
              <a:rPr lang="ja-JP" altLang="en-US" dirty="0"/>
              <a:t>　　　　　　　　　　　　事業者（所）に交付される。</a:t>
            </a:r>
          </a:p>
          <a:p>
            <a:r>
              <a:rPr lang="ja-JP" altLang="en-US" dirty="0"/>
              <a:t>■盲導犬マーク・うさぎマーク</a:t>
            </a:r>
            <a:r>
              <a:rPr lang="en-US" altLang="ja-JP" dirty="0"/>
              <a:t>:</a:t>
            </a:r>
            <a:r>
              <a:rPr lang="ja-JP" altLang="en-US" dirty="0"/>
              <a:t>目や耳の不自由な子どもも一緒に遊べるように</a:t>
            </a:r>
          </a:p>
          <a:p>
            <a:r>
              <a:rPr lang="ja-JP" altLang="en-US" dirty="0"/>
              <a:t>　　　　　　　　　　　　　　　　　　工夫したおもちゃのパッケージにつけられている</a:t>
            </a:r>
          </a:p>
          <a:p>
            <a:r>
              <a:rPr lang="ja-JP" altLang="en-US" dirty="0"/>
              <a:t>　　　　　　　　　　　　　　　　　　自主マーク　　　</a:t>
            </a:r>
            <a:r>
              <a:rPr lang="en-US" altLang="ja-JP" dirty="0"/>
              <a:t>(</a:t>
            </a:r>
            <a:r>
              <a:rPr lang="ja-JP" altLang="en-US" dirty="0"/>
              <a:t>社</a:t>
            </a:r>
            <a:r>
              <a:rPr lang="en-US" altLang="ja-JP" dirty="0"/>
              <a:t>)</a:t>
            </a:r>
            <a:r>
              <a:rPr lang="ja-JP" altLang="en-US" dirty="0"/>
              <a:t>日本玩具協会</a:t>
            </a:r>
          </a:p>
          <a:p>
            <a:endParaRPr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a:t>つづいて、環境・分別についての内容です。</a:t>
            </a:r>
          </a:p>
          <a:p>
            <a:r>
              <a:rPr lang="ja-JP" altLang="en-US" dirty="0"/>
              <a:t>これも、それぞれマークでわかりやすいものとなっています。</a:t>
            </a:r>
          </a:p>
          <a:p>
            <a:r>
              <a:rPr kumimoji="1" lang="en-US" altLang="ja-JP" dirty="0"/>
              <a:t>【</a:t>
            </a:r>
            <a:r>
              <a:rPr kumimoji="1" lang="ja-JP" altLang="en-US" dirty="0"/>
              <a:t>環境</a:t>
            </a:r>
            <a:r>
              <a:rPr kumimoji="1" lang="en-US" altLang="ja-JP" dirty="0"/>
              <a:t>】</a:t>
            </a:r>
            <a:endParaRPr kumimoji="1" lang="ja-JP" altLang="en-US" dirty="0"/>
          </a:p>
          <a:p>
            <a:r>
              <a:rPr kumimoji="1" lang="ja-JP" altLang="en-US" dirty="0"/>
              <a:t>■エコマーク</a:t>
            </a:r>
          </a:p>
          <a:p>
            <a:r>
              <a:rPr kumimoji="1" lang="ja-JP" altLang="en-US" dirty="0"/>
              <a:t>■グリーンマーク</a:t>
            </a:r>
          </a:p>
          <a:p>
            <a:r>
              <a:rPr kumimoji="1" lang="ja-JP" altLang="en-US" dirty="0"/>
              <a:t>■再生紙使用マーク（表示された配合率で古紙を使用）</a:t>
            </a:r>
          </a:p>
          <a:p>
            <a:r>
              <a:rPr kumimoji="1" lang="ja-JP" altLang="en-US" dirty="0"/>
              <a:t>■間伐材</a:t>
            </a:r>
          </a:p>
          <a:p>
            <a:r>
              <a:rPr kumimoji="1" lang="ja-JP" altLang="en-US" dirty="0"/>
              <a:t>■ＰＥＴボトルリサイクル推奨マーク</a:t>
            </a:r>
          </a:p>
          <a:p>
            <a:endParaRPr kumimoji="1" lang="ja-JP" altLang="en-US" dirty="0"/>
          </a:p>
          <a:p>
            <a:r>
              <a:rPr kumimoji="1" lang="en-US" altLang="ja-JP" dirty="0"/>
              <a:t>【</a:t>
            </a:r>
            <a:r>
              <a:rPr kumimoji="1" lang="ja-JP" altLang="en-US" dirty="0"/>
              <a:t>分別</a:t>
            </a:r>
            <a:r>
              <a:rPr kumimoji="1" lang="en-US" altLang="ja-JP" dirty="0"/>
              <a:t>】</a:t>
            </a:r>
            <a:endParaRPr kumimoji="1" lang="ja-JP" altLang="en-US" dirty="0"/>
          </a:p>
          <a:p>
            <a:r>
              <a:rPr kumimoji="1" lang="ja-JP" altLang="en-US" dirty="0"/>
              <a:t>■スチール缶</a:t>
            </a:r>
          </a:p>
          <a:p>
            <a:r>
              <a:rPr kumimoji="1" lang="ja-JP" altLang="en-US" dirty="0"/>
              <a:t>■紙パック</a:t>
            </a:r>
          </a:p>
          <a:p>
            <a:r>
              <a:rPr kumimoji="1" lang="ja-JP" altLang="en-US" dirty="0"/>
              <a:t>■アルミ缶</a:t>
            </a:r>
          </a:p>
          <a:p>
            <a:r>
              <a:rPr kumimoji="1" lang="ja-JP" altLang="en-US" dirty="0"/>
              <a:t>■段ボール</a:t>
            </a:r>
          </a:p>
          <a:p>
            <a:r>
              <a:rPr kumimoji="1" lang="ja-JP" altLang="en-US" dirty="0"/>
              <a:t>■プラスチック</a:t>
            </a:r>
          </a:p>
          <a:p>
            <a:r>
              <a:rPr kumimoji="1" lang="ja-JP" altLang="en-US" dirty="0"/>
              <a:t>■ペットボトル</a:t>
            </a:r>
          </a:p>
          <a:p>
            <a:r>
              <a:rPr kumimoji="1" lang="ja-JP" altLang="en-US" dirty="0"/>
              <a:t>■紙製容器包装</a:t>
            </a:r>
          </a:p>
          <a:p>
            <a:endParaRPr kumimoji="1" lang="ja-JP" altLang="en-US" dirty="0"/>
          </a:p>
          <a:p>
            <a:r>
              <a:rPr kumimoji="1" lang="en-US" altLang="ja-JP" dirty="0"/>
              <a:t>【</a:t>
            </a:r>
            <a:r>
              <a:rPr kumimoji="1" lang="ja-JP" altLang="en-US" dirty="0"/>
              <a:t>警告表示</a:t>
            </a:r>
            <a:r>
              <a:rPr kumimoji="1" lang="en-US" altLang="ja-JP" dirty="0"/>
              <a:t>】</a:t>
            </a:r>
            <a:endParaRPr kumimoji="1" lang="ja-JP" altLang="en-US" dirty="0"/>
          </a:p>
          <a:p>
            <a:r>
              <a:rPr kumimoji="1" lang="ja-JP" altLang="en-US" dirty="0"/>
              <a:t>■使用者に商品の危険情報を伝えるための表示</a:t>
            </a:r>
          </a:p>
          <a:p>
            <a:r>
              <a:rPr kumimoji="1" lang="ja-JP" altLang="en-US" dirty="0"/>
              <a:t>○＝禁止をよびかけるもの</a:t>
            </a:r>
          </a:p>
          <a:p>
            <a:r>
              <a:rPr kumimoji="1" lang="ja-JP" altLang="en-US" dirty="0"/>
              <a:t>△＝注意をよびかけるもの</a:t>
            </a: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21</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「国際消費者機構」（</a:t>
            </a:r>
            <a:r>
              <a:rPr kumimoji="1" lang="en-US" altLang="ja-JP" dirty="0" err="1"/>
              <a:t>CI:Consumers</a:t>
            </a:r>
            <a:r>
              <a:rPr kumimoji="1" lang="ja-JP" altLang="en-US" dirty="0"/>
              <a:t>　Ｉｎｔｅｒｎａｔｉｏｎａｌ）　消費者団体の国際連絡組織</a:t>
            </a:r>
          </a:p>
          <a:p>
            <a:r>
              <a:rPr kumimoji="1" lang="ja-JP" altLang="en-US" dirty="0"/>
              <a:t>　</a:t>
            </a:r>
            <a:r>
              <a:rPr kumimoji="1" lang="en-US" altLang="ja-JP" dirty="0"/>
              <a:t>『</a:t>
            </a:r>
            <a:r>
              <a:rPr kumimoji="1" lang="ja-JP" altLang="en-US" dirty="0"/>
              <a:t>消費者には</a:t>
            </a:r>
            <a:r>
              <a:rPr kumimoji="1" lang="en-US" altLang="ja-JP" dirty="0"/>
              <a:t>8</a:t>
            </a:r>
            <a:r>
              <a:rPr kumimoji="1" lang="ja-JP" altLang="en-US" dirty="0" err="1"/>
              <a:t>つの</a:t>
            </a:r>
            <a:r>
              <a:rPr kumimoji="1" lang="ja-JP" altLang="en-US" dirty="0"/>
              <a:t>権利と</a:t>
            </a:r>
            <a:r>
              <a:rPr kumimoji="1" lang="en-US" altLang="ja-JP" dirty="0"/>
              <a:t>5</a:t>
            </a:r>
            <a:r>
              <a:rPr kumimoji="1" lang="ja-JP" altLang="en-US" dirty="0" err="1"/>
              <a:t>つの</a:t>
            </a:r>
            <a:r>
              <a:rPr kumimoji="1" lang="ja-JP" altLang="en-US" dirty="0"/>
              <a:t>責任がある」</a:t>
            </a:r>
          </a:p>
          <a:p>
            <a:endParaRPr kumimoji="1" lang="ja-JP" altLang="en-US" dirty="0"/>
          </a:p>
          <a:p>
            <a:r>
              <a:rPr kumimoji="1" lang="ja-JP" altLang="en-US" dirty="0"/>
              <a:t>そのうちの</a:t>
            </a:r>
            <a:r>
              <a:rPr kumimoji="1" lang="en-US" altLang="ja-JP" dirty="0"/>
              <a:t>8</a:t>
            </a:r>
            <a:r>
              <a:rPr kumimoji="1" lang="ja-JP" altLang="en-US" dirty="0" err="1"/>
              <a:t>つの</a:t>
            </a:r>
            <a:r>
              <a:rPr kumimoji="1" lang="ja-JP" altLang="en-US" dirty="0"/>
              <a:t>権利</a:t>
            </a:r>
          </a:p>
          <a:p>
            <a:endParaRPr kumimoji="1" lang="ja-JP" altLang="en-US" dirty="0"/>
          </a:p>
          <a:p>
            <a:r>
              <a:rPr kumimoji="1" lang="ja-JP" altLang="en-US" dirty="0"/>
              <a:t>①生活の基本的ニーズが保障される権利</a:t>
            </a:r>
          </a:p>
          <a:p>
            <a:r>
              <a:rPr kumimoji="1" lang="ja-JP" altLang="en-US" dirty="0"/>
              <a:t>②安全を求める権利</a:t>
            </a:r>
          </a:p>
          <a:p>
            <a:r>
              <a:rPr kumimoji="1" lang="ja-JP" altLang="en-US" dirty="0"/>
              <a:t>③知らされる権利</a:t>
            </a:r>
          </a:p>
          <a:p>
            <a:r>
              <a:rPr kumimoji="1" lang="ja-JP" altLang="en-US" dirty="0"/>
              <a:t>④選択する権利</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pPr defTabSz="914234">
              <a:defRPr/>
            </a:pPr>
            <a:r>
              <a:rPr lang="ja-JP" altLang="en-US" dirty="0">
                <a:solidFill>
                  <a:prstClr val="black"/>
                </a:solidFill>
              </a:rPr>
              <a:t>「国際消費者機構」（</a:t>
            </a:r>
            <a:r>
              <a:rPr lang="en-US" altLang="ja-JP" dirty="0" err="1">
                <a:solidFill>
                  <a:prstClr val="black"/>
                </a:solidFill>
              </a:rPr>
              <a:t>CI:Consumers</a:t>
            </a:r>
            <a:r>
              <a:rPr lang="ja-JP" altLang="en-US" dirty="0">
                <a:solidFill>
                  <a:prstClr val="black"/>
                </a:solidFill>
              </a:rPr>
              <a:t>　Ｉｎｔｅｒｎａｔｉｏｎａｌ）　消費者団体の国際連絡組織</a:t>
            </a:r>
          </a:p>
          <a:p>
            <a:pPr defTabSz="914234">
              <a:defRPr/>
            </a:pPr>
            <a:r>
              <a:rPr lang="ja-JP" altLang="en-US" dirty="0">
                <a:solidFill>
                  <a:prstClr val="black"/>
                </a:solidFill>
              </a:rPr>
              <a:t>　</a:t>
            </a:r>
            <a:r>
              <a:rPr lang="en-US" altLang="ja-JP" dirty="0">
                <a:solidFill>
                  <a:prstClr val="black"/>
                </a:solidFill>
              </a:rPr>
              <a:t>『</a:t>
            </a:r>
            <a:r>
              <a:rPr lang="ja-JP" altLang="en-US" dirty="0">
                <a:solidFill>
                  <a:prstClr val="black"/>
                </a:solidFill>
              </a:rPr>
              <a:t>消費者には</a:t>
            </a:r>
            <a:r>
              <a:rPr lang="en-US" altLang="ja-JP" dirty="0">
                <a:solidFill>
                  <a:prstClr val="black"/>
                </a:solidFill>
              </a:rPr>
              <a:t>8</a:t>
            </a:r>
            <a:r>
              <a:rPr lang="ja-JP" altLang="en-US" dirty="0" err="1">
                <a:solidFill>
                  <a:prstClr val="black"/>
                </a:solidFill>
              </a:rPr>
              <a:t>つの</a:t>
            </a:r>
            <a:r>
              <a:rPr lang="ja-JP" altLang="en-US" dirty="0">
                <a:solidFill>
                  <a:prstClr val="black"/>
                </a:solidFill>
              </a:rPr>
              <a:t>権利と</a:t>
            </a:r>
            <a:r>
              <a:rPr lang="en-US" altLang="ja-JP" dirty="0">
                <a:solidFill>
                  <a:prstClr val="black"/>
                </a:solidFill>
              </a:rPr>
              <a:t>5</a:t>
            </a:r>
            <a:r>
              <a:rPr lang="ja-JP" altLang="en-US" dirty="0" err="1">
                <a:solidFill>
                  <a:prstClr val="black"/>
                </a:solidFill>
              </a:rPr>
              <a:t>つの</a:t>
            </a:r>
            <a:r>
              <a:rPr lang="ja-JP" altLang="en-US" dirty="0">
                <a:solidFill>
                  <a:prstClr val="black"/>
                </a:solidFill>
              </a:rPr>
              <a:t>責任がある」</a:t>
            </a:r>
          </a:p>
          <a:p>
            <a:pPr defTabSz="914234">
              <a:defRPr/>
            </a:pPr>
            <a:endParaRPr lang="ja-JP" altLang="en-US" dirty="0">
              <a:solidFill>
                <a:prstClr val="black"/>
              </a:solidFill>
            </a:endParaRPr>
          </a:p>
          <a:p>
            <a:pPr defTabSz="914234">
              <a:defRPr/>
            </a:pPr>
            <a:r>
              <a:rPr lang="ja-JP" altLang="en-US" dirty="0">
                <a:solidFill>
                  <a:prstClr val="black"/>
                </a:solidFill>
              </a:rPr>
              <a:t>そのうちの</a:t>
            </a:r>
            <a:r>
              <a:rPr lang="en-US" altLang="ja-JP" dirty="0">
                <a:solidFill>
                  <a:prstClr val="black"/>
                </a:solidFill>
              </a:rPr>
              <a:t>8</a:t>
            </a:r>
            <a:r>
              <a:rPr lang="ja-JP" altLang="en-US" dirty="0" err="1">
                <a:solidFill>
                  <a:prstClr val="black"/>
                </a:solidFill>
              </a:rPr>
              <a:t>つの</a:t>
            </a:r>
            <a:r>
              <a:rPr lang="ja-JP" altLang="en-US" dirty="0">
                <a:solidFill>
                  <a:prstClr val="black"/>
                </a:solidFill>
              </a:rPr>
              <a:t>権利</a:t>
            </a:r>
          </a:p>
          <a:p>
            <a:pPr defTabSz="914234">
              <a:defRPr/>
            </a:pPr>
            <a:endParaRPr lang="ja-JP" altLang="en-US" dirty="0">
              <a:solidFill>
                <a:prstClr val="black"/>
              </a:solidFill>
            </a:endParaRPr>
          </a:p>
          <a:p>
            <a:pPr defTabSz="914234">
              <a:defRPr/>
            </a:pPr>
            <a:r>
              <a:rPr lang="ja-JP" altLang="en-US" dirty="0">
                <a:solidFill>
                  <a:prstClr val="black"/>
                </a:solidFill>
              </a:rPr>
              <a:t>⑤意見を反映させる権利</a:t>
            </a:r>
          </a:p>
          <a:p>
            <a:pPr defTabSz="914234">
              <a:defRPr/>
            </a:pPr>
            <a:r>
              <a:rPr lang="ja-JP" altLang="en-US" dirty="0">
                <a:solidFill>
                  <a:prstClr val="black"/>
                </a:solidFill>
              </a:rPr>
              <a:t>⑥補償を受ける権利</a:t>
            </a:r>
          </a:p>
          <a:p>
            <a:pPr defTabSz="914234">
              <a:defRPr/>
            </a:pPr>
            <a:r>
              <a:rPr lang="ja-JP" altLang="en-US" dirty="0">
                <a:solidFill>
                  <a:prstClr val="black"/>
                </a:solidFill>
              </a:rPr>
              <a:t>⑦消費者教育を受ける権利</a:t>
            </a:r>
          </a:p>
          <a:p>
            <a:pPr defTabSz="914234">
              <a:defRPr/>
            </a:pPr>
            <a:r>
              <a:rPr lang="ja-JP" altLang="en-US" dirty="0">
                <a:solidFill>
                  <a:prstClr val="black"/>
                </a:solidFill>
              </a:rPr>
              <a:t>⑧健全な環境を享受する権利</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xfrm>
            <a:off x="919163" y="746125"/>
            <a:ext cx="496887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234">
              <a:defRPr/>
            </a:pPr>
            <a:r>
              <a:rPr lang="ja-JP" altLang="en-US" dirty="0">
                <a:solidFill>
                  <a:prstClr val="black"/>
                </a:solidFill>
              </a:rPr>
              <a:t>「国際消費者機構」（</a:t>
            </a:r>
            <a:r>
              <a:rPr lang="en-US" altLang="ja-JP" dirty="0" err="1">
                <a:solidFill>
                  <a:prstClr val="black"/>
                </a:solidFill>
              </a:rPr>
              <a:t>CI:Consumers</a:t>
            </a:r>
            <a:r>
              <a:rPr lang="ja-JP" altLang="en-US" dirty="0">
                <a:solidFill>
                  <a:prstClr val="black"/>
                </a:solidFill>
              </a:rPr>
              <a:t>　Ｉｎｔｅｒｎａｔｉｏｎａｌ）　消費者団体の国際連絡組織</a:t>
            </a:r>
          </a:p>
          <a:p>
            <a:pPr defTabSz="914234">
              <a:defRPr/>
            </a:pPr>
            <a:r>
              <a:rPr lang="ja-JP" altLang="en-US" dirty="0">
                <a:solidFill>
                  <a:prstClr val="black"/>
                </a:solidFill>
              </a:rPr>
              <a:t>　</a:t>
            </a:r>
            <a:r>
              <a:rPr lang="en-US" altLang="ja-JP" dirty="0">
                <a:solidFill>
                  <a:prstClr val="black"/>
                </a:solidFill>
              </a:rPr>
              <a:t>『</a:t>
            </a:r>
            <a:r>
              <a:rPr lang="ja-JP" altLang="en-US" dirty="0">
                <a:solidFill>
                  <a:prstClr val="black"/>
                </a:solidFill>
              </a:rPr>
              <a:t>消費者には</a:t>
            </a:r>
            <a:r>
              <a:rPr lang="en-US" altLang="ja-JP" dirty="0">
                <a:solidFill>
                  <a:prstClr val="black"/>
                </a:solidFill>
              </a:rPr>
              <a:t>8</a:t>
            </a:r>
            <a:r>
              <a:rPr lang="ja-JP" altLang="en-US" dirty="0" err="1">
                <a:solidFill>
                  <a:prstClr val="black"/>
                </a:solidFill>
              </a:rPr>
              <a:t>つの</a:t>
            </a:r>
            <a:r>
              <a:rPr lang="ja-JP" altLang="en-US" dirty="0">
                <a:solidFill>
                  <a:prstClr val="black"/>
                </a:solidFill>
              </a:rPr>
              <a:t>権利と</a:t>
            </a:r>
            <a:r>
              <a:rPr lang="en-US" altLang="ja-JP" dirty="0">
                <a:solidFill>
                  <a:prstClr val="black"/>
                </a:solidFill>
              </a:rPr>
              <a:t>5</a:t>
            </a:r>
            <a:r>
              <a:rPr lang="ja-JP" altLang="en-US" dirty="0" err="1">
                <a:solidFill>
                  <a:prstClr val="black"/>
                </a:solidFill>
              </a:rPr>
              <a:t>つの</a:t>
            </a:r>
            <a:r>
              <a:rPr lang="ja-JP" altLang="en-US" dirty="0">
                <a:solidFill>
                  <a:prstClr val="black"/>
                </a:solidFill>
              </a:rPr>
              <a:t>責任がある」</a:t>
            </a:r>
          </a:p>
          <a:p>
            <a:pPr defTabSz="914234">
              <a:defRPr/>
            </a:pPr>
            <a:endParaRPr lang="ja-JP" altLang="en-US" dirty="0">
              <a:solidFill>
                <a:prstClr val="black"/>
              </a:solidFill>
            </a:endParaRPr>
          </a:p>
          <a:p>
            <a:pPr defTabSz="914234">
              <a:defRPr/>
            </a:pPr>
            <a:r>
              <a:rPr lang="ja-JP" altLang="en-US" dirty="0">
                <a:solidFill>
                  <a:prstClr val="black"/>
                </a:solidFill>
              </a:rPr>
              <a:t>そのうちの責任について・・・</a:t>
            </a:r>
          </a:p>
          <a:p>
            <a:pPr defTabSz="914234">
              <a:defRPr/>
            </a:pPr>
            <a:endParaRPr lang="ja-JP" altLang="en-US" dirty="0">
              <a:solidFill>
                <a:prstClr val="black"/>
              </a:solidFill>
            </a:endParaRPr>
          </a:p>
          <a:p>
            <a:pPr defTabSz="914234">
              <a:defRPr/>
            </a:pPr>
            <a:r>
              <a:rPr lang="ja-JP" altLang="en-US" dirty="0">
                <a:solidFill>
                  <a:prstClr val="black"/>
                </a:solidFill>
              </a:rPr>
              <a:t>①批判的意識を持つ責任</a:t>
            </a:r>
          </a:p>
          <a:p>
            <a:pPr defTabSz="914234">
              <a:defRPr/>
            </a:pPr>
            <a:r>
              <a:rPr lang="ja-JP" altLang="en-US" dirty="0">
                <a:solidFill>
                  <a:prstClr val="black"/>
                </a:solidFill>
              </a:rPr>
              <a:t>②主張し行動する責任</a:t>
            </a:r>
          </a:p>
          <a:p>
            <a:pPr defTabSz="914234">
              <a:defRPr/>
            </a:pPr>
            <a:r>
              <a:rPr lang="ja-JP" altLang="en-US" dirty="0">
                <a:solidFill>
                  <a:prstClr val="black"/>
                </a:solidFill>
              </a:rPr>
              <a:t>③社会的弱者への配慮をする責任</a:t>
            </a:r>
          </a:p>
          <a:p>
            <a:pPr defTabSz="914234">
              <a:defRPr/>
            </a:pPr>
            <a:r>
              <a:rPr lang="ja-JP" altLang="en-US" dirty="0">
                <a:solidFill>
                  <a:prstClr val="black"/>
                </a:solidFill>
              </a:rPr>
              <a:t>④環境への配慮をする責任</a:t>
            </a:r>
          </a:p>
          <a:p>
            <a:pPr defTabSz="914234">
              <a:defRPr/>
            </a:pPr>
            <a:r>
              <a:rPr lang="ja-JP" altLang="en-US" dirty="0">
                <a:solidFill>
                  <a:prstClr val="black"/>
                </a:solidFill>
              </a:rPr>
              <a:t>⑤連帯する責任</a:t>
            </a: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815" indent="-285698">
              <a:defRPr kumimoji="1">
                <a:solidFill>
                  <a:schemeClr val="tx1"/>
                </a:solidFill>
                <a:latin typeface="Arial" pitchFamily="34" charset="0"/>
                <a:ea typeface="ＭＳ Ｐゴシック" pitchFamily="50" charset="-128"/>
              </a:defRPr>
            </a:lvl2pPr>
            <a:lvl3pPr marL="1142792" indent="-228559">
              <a:defRPr kumimoji="1">
                <a:solidFill>
                  <a:schemeClr val="tx1"/>
                </a:solidFill>
                <a:latin typeface="Arial" pitchFamily="34" charset="0"/>
                <a:ea typeface="ＭＳ Ｐゴシック" pitchFamily="50" charset="-128"/>
              </a:defRPr>
            </a:lvl3pPr>
            <a:lvl4pPr marL="1599909" indent="-228559">
              <a:defRPr kumimoji="1">
                <a:solidFill>
                  <a:schemeClr val="tx1"/>
                </a:solidFill>
                <a:latin typeface="Arial" pitchFamily="34" charset="0"/>
                <a:ea typeface="ＭＳ Ｐゴシック" pitchFamily="50" charset="-128"/>
              </a:defRPr>
            </a:lvl4pPr>
            <a:lvl5pPr marL="2057026" indent="-228559">
              <a:defRPr kumimoji="1">
                <a:solidFill>
                  <a:schemeClr val="tx1"/>
                </a:solidFill>
                <a:latin typeface="Arial" pitchFamily="34" charset="0"/>
                <a:ea typeface="ＭＳ Ｐゴシック" pitchFamily="50" charset="-128"/>
              </a:defRPr>
            </a:lvl5pPr>
            <a:lvl6pPr marL="2514142" indent="-228559"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260" indent="-228559"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376" indent="-228559"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494" indent="-228559"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pPr defTabSz="914234">
              <a:defRPr/>
            </a:pPr>
            <a:r>
              <a:rPr lang="ja-JP" altLang="en-US" dirty="0">
                <a:solidFill>
                  <a:prstClr val="black"/>
                </a:solidFill>
              </a:rPr>
              <a:t>では、一つ、事例を考えてみましょう。</a:t>
            </a:r>
          </a:p>
          <a:p>
            <a:pPr defTabSz="914234">
              <a:defRPr/>
            </a:pPr>
            <a:r>
              <a:rPr lang="ja-JP" altLang="en-US" dirty="0">
                <a:solidFill>
                  <a:prstClr val="black"/>
                </a:solidFill>
              </a:rPr>
              <a:t>こんなことが起こった場合、あなたならどうしますか</a:t>
            </a:r>
            <a:r>
              <a:rPr lang="en-US" altLang="ja-JP" dirty="0">
                <a:solidFill>
                  <a:prstClr val="black"/>
                </a:solidFill>
              </a:rPr>
              <a:t>?</a:t>
            </a:r>
          </a:p>
          <a:p>
            <a:pPr defTabSz="914234">
              <a:defRPr/>
            </a:pPr>
            <a:endParaRPr lang="en-US" altLang="ja-JP" dirty="0">
              <a:solidFill>
                <a:prstClr val="black"/>
              </a:solidFill>
            </a:endParaRPr>
          </a:p>
          <a:p>
            <a:pPr defTabSz="914234">
              <a:defRPr/>
            </a:pPr>
            <a:r>
              <a:rPr lang="ja-JP" altLang="en-US" dirty="0">
                <a:solidFill>
                  <a:prstClr val="black"/>
                </a:solidFill>
              </a:rPr>
              <a:t>①ある日、スマホで検索をしている時、かわいい自転車を見つけました。</a:t>
            </a:r>
          </a:p>
          <a:p>
            <a:pPr defTabSz="914234">
              <a:defRPr/>
            </a:pPr>
            <a:r>
              <a:rPr lang="ja-JP" altLang="en-US" dirty="0">
                <a:solidFill>
                  <a:prstClr val="black"/>
                </a:solidFill>
              </a:rPr>
              <a:t>　　</a:t>
            </a:r>
            <a:r>
              <a:rPr lang="en-US" altLang="ja-JP" dirty="0">
                <a:solidFill>
                  <a:prstClr val="black"/>
                </a:solidFill>
              </a:rPr>
              <a:t>WEB</a:t>
            </a:r>
            <a:r>
              <a:rPr lang="ja-JP" altLang="en-US" dirty="0">
                <a:solidFill>
                  <a:prstClr val="black"/>
                </a:solidFill>
              </a:rPr>
              <a:t>限定の自転車です。</a:t>
            </a:r>
          </a:p>
          <a:p>
            <a:pPr defTabSz="914234">
              <a:defRPr/>
            </a:pPr>
            <a:r>
              <a:rPr lang="ja-JP" altLang="en-US" dirty="0">
                <a:solidFill>
                  <a:prstClr val="black"/>
                </a:solidFill>
              </a:rPr>
              <a:t>②値段や、支払方法、いつ届くかなどの確認をして、</a:t>
            </a:r>
            <a:r>
              <a:rPr lang="en-US" altLang="ja-JP" dirty="0">
                <a:solidFill>
                  <a:prstClr val="black"/>
                </a:solidFill>
              </a:rPr>
              <a:t>WEB</a:t>
            </a:r>
            <a:r>
              <a:rPr lang="ja-JP" altLang="en-US" dirty="0">
                <a:solidFill>
                  <a:prstClr val="black"/>
                </a:solidFill>
              </a:rPr>
              <a:t>限定色の赤色を</a:t>
            </a:r>
          </a:p>
          <a:p>
            <a:pPr defTabSz="914234">
              <a:defRPr/>
            </a:pPr>
            <a:r>
              <a:rPr lang="ja-JP" altLang="en-US" dirty="0">
                <a:solidFill>
                  <a:prstClr val="black"/>
                </a:solidFill>
              </a:rPr>
              <a:t>　　選びました。</a:t>
            </a:r>
          </a:p>
          <a:p>
            <a:pPr defTabSz="914234">
              <a:defRPr/>
            </a:pPr>
            <a:r>
              <a:rPr lang="ja-JP" altLang="en-US" dirty="0">
                <a:solidFill>
                  <a:prstClr val="black"/>
                </a:solidFill>
              </a:rPr>
              <a:t>　　そして、購入ボタンを押しました。</a:t>
            </a:r>
          </a:p>
          <a:p>
            <a:pPr defTabSz="914234">
              <a:defRPr/>
            </a:pPr>
            <a:r>
              <a:rPr lang="ja-JP" altLang="en-US" dirty="0">
                <a:solidFill>
                  <a:prstClr val="black"/>
                </a:solidFill>
              </a:rPr>
              <a:t>③数日後、商品が届きました。</a:t>
            </a:r>
          </a:p>
          <a:p>
            <a:pPr defTabSz="914234">
              <a:defRPr/>
            </a:pPr>
            <a:r>
              <a:rPr lang="ja-JP" altLang="en-US" dirty="0">
                <a:solidFill>
                  <a:prstClr val="black"/>
                </a:solidFill>
              </a:rPr>
              <a:t>④そして、届いた自転車に乗ってみたところ、フレームが折れてしまいました。</a:t>
            </a:r>
          </a:p>
          <a:p>
            <a:pPr defTabSz="914234">
              <a:defRPr/>
            </a:pPr>
            <a:r>
              <a:rPr lang="ja-JP" altLang="en-US" dirty="0">
                <a:solidFill>
                  <a:prstClr val="black"/>
                </a:solidFill>
              </a:rPr>
              <a:t>　　結果、あなたは腕の骨を折るけがをしてしまいました。</a:t>
            </a:r>
          </a:p>
          <a:p>
            <a:pPr defTabSz="914234">
              <a:defRPr/>
            </a:pPr>
            <a:endParaRPr lang="ja-JP" altLang="en-US" dirty="0">
              <a:solidFill>
                <a:prstClr val="black"/>
              </a:solidFill>
            </a:endParaRPr>
          </a:p>
          <a:p>
            <a:pPr defTabSz="914234">
              <a:defRPr/>
            </a:pPr>
            <a:r>
              <a:rPr lang="ja-JP" altLang="en-US" dirty="0">
                <a:solidFill>
                  <a:prstClr val="black"/>
                </a:solidFill>
              </a:rPr>
              <a:t>あなたなら、この後どうしますか。</a:t>
            </a:r>
          </a:p>
          <a:p>
            <a:pPr defTabSz="914234">
              <a:defRPr/>
            </a:pPr>
            <a:r>
              <a:rPr lang="en-US" altLang="ja-JP" dirty="0">
                <a:solidFill>
                  <a:prstClr val="black"/>
                </a:solidFill>
              </a:rPr>
              <a:t>(</a:t>
            </a:r>
            <a:r>
              <a:rPr lang="ja-JP" altLang="en-US" dirty="0">
                <a:solidFill>
                  <a:prstClr val="black"/>
                </a:solidFill>
              </a:rPr>
              <a:t>病院へ行く等のけがの治療については了承し、その後の消費者としての</a:t>
            </a:r>
          </a:p>
          <a:p>
            <a:pPr defTabSz="914234">
              <a:defRPr/>
            </a:pPr>
            <a:r>
              <a:rPr lang="ja-JP" altLang="en-US" dirty="0">
                <a:solidFill>
                  <a:prstClr val="black"/>
                </a:solidFill>
              </a:rPr>
              <a:t>　行動を問う</a:t>
            </a:r>
            <a:r>
              <a:rPr lang="en-US" altLang="ja-JP" dirty="0">
                <a:solidFill>
                  <a:prstClr val="black"/>
                </a:solidFill>
              </a:rPr>
              <a:t>)</a:t>
            </a:r>
            <a:endParaRPr lang="ja-JP" altLang="en-US" dirty="0">
              <a:solidFill>
                <a:prstClr val="black"/>
              </a:solidFill>
            </a:endParaRPr>
          </a:p>
          <a:p>
            <a:pPr defTabSz="914234">
              <a:defRPr/>
            </a:pPr>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a:t>乗っていた自転車のフレームが折れて、けがをしてしまいました。</a:t>
            </a:r>
          </a:p>
          <a:p>
            <a:r>
              <a:rPr kumimoji="1" lang="ja-JP" altLang="en-US" dirty="0"/>
              <a:t>このような事故が起きた場合、みなさんだったらどうしますか</a:t>
            </a:r>
            <a:r>
              <a:rPr kumimoji="1" lang="en-US" altLang="ja-JP" dirty="0"/>
              <a:t>?</a:t>
            </a:r>
          </a:p>
          <a:p>
            <a:pPr lvl="0"/>
            <a:endParaRPr lang="en-US" altLang="ja-JP" dirty="0">
              <a:solidFill>
                <a:prstClr val="black"/>
              </a:solidFill>
            </a:endParaRPr>
          </a:p>
          <a:p>
            <a:pPr lvl="0"/>
            <a:r>
              <a:rPr lang="ja-JP" altLang="en-US" dirty="0">
                <a:solidFill>
                  <a:prstClr val="black"/>
                </a:solidFill>
              </a:rPr>
              <a:t>買ったお店に連絡しますか</a:t>
            </a:r>
            <a:r>
              <a:rPr lang="en-US" altLang="ja-JP" dirty="0">
                <a:solidFill>
                  <a:prstClr val="black"/>
                </a:solidFill>
              </a:rPr>
              <a:t>?</a:t>
            </a:r>
            <a:endParaRPr lang="ja-JP" altLang="en-US" dirty="0">
              <a:solidFill>
                <a:prstClr val="black"/>
              </a:solidFill>
            </a:endParaRPr>
          </a:p>
          <a:p>
            <a:pPr lvl="0"/>
            <a:r>
              <a:rPr lang="ja-JP" altLang="en-US" dirty="0">
                <a:solidFill>
                  <a:prstClr val="black"/>
                </a:solidFill>
              </a:rPr>
              <a:t>製造メーカーに連絡する</a:t>
            </a:r>
            <a:r>
              <a:rPr lang="en-US" altLang="ja-JP" dirty="0">
                <a:solidFill>
                  <a:prstClr val="black"/>
                </a:solidFill>
              </a:rPr>
              <a:t>?</a:t>
            </a:r>
          </a:p>
          <a:p>
            <a:pPr lvl="0"/>
            <a:r>
              <a:rPr lang="ja-JP" altLang="en-US" dirty="0">
                <a:solidFill>
                  <a:prstClr val="black"/>
                </a:solidFill>
              </a:rPr>
              <a:t>自分の使い方が悪かったと考えて、何も言わないですか</a:t>
            </a:r>
            <a:r>
              <a:rPr lang="en-US" altLang="ja-JP" dirty="0">
                <a:solidFill>
                  <a:prstClr val="black"/>
                </a:solidFill>
              </a:rPr>
              <a:t>?</a:t>
            </a:r>
          </a:p>
          <a:p>
            <a:pPr lvl="0"/>
            <a:endParaRPr lang="en-US" altLang="ja-JP" dirty="0">
              <a:solidFill>
                <a:prstClr val="black"/>
              </a:solidFill>
            </a:endParaRPr>
          </a:p>
          <a:p>
            <a:pPr lvl="0"/>
            <a:r>
              <a:rPr lang="ja-JP" altLang="en-US" dirty="0">
                <a:solidFill>
                  <a:prstClr val="black"/>
                </a:solidFill>
              </a:rPr>
              <a:t>「消費者」として、どうするのが良いでしょう。</a:t>
            </a:r>
          </a:p>
          <a:p>
            <a:pPr lvl="0"/>
            <a:r>
              <a:rPr lang="ja-JP" altLang="en-US" dirty="0">
                <a:solidFill>
                  <a:prstClr val="black"/>
                </a:solidFill>
              </a:rPr>
              <a:t>連絡して、申し出る場合、申し出ない場合、どうなるでしょう。</a:t>
            </a:r>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dirty="0"/>
              <a:t>さて、申し出た場合と、申し出ない場合を比べてみると、</a:t>
            </a:r>
          </a:p>
          <a:p>
            <a:r>
              <a:rPr kumimoji="1" lang="ja-JP" altLang="en-US" dirty="0"/>
              <a:t>「申し出る」ことで、再発防止につながります。</a:t>
            </a:r>
          </a:p>
          <a:p>
            <a:endParaRPr kumimoji="1" lang="ja-JP" altLang="en-US" dirty="0"/>
          </a:p>
          <a:p>
            <a:r>
              <a:rPr kumimoji="1" lang="ja-JP" altLang="en-US" dirty="0"/>
              <a:t>そして、「申し出ない」場合は、被害の拡大となります。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lang="ja-JP" altLang="en-US" dirty="0"/>
              <a:t>では、このような消費者の行動はどんな意味があるのでしょうか。</a:t>
            </a:r>
          </a:p>
          <a:p>
            <a:endParaRPr lang="ja-JP" altLang="en-US" dirty="0"/>
          </a:p>
          <a:p>
            <a:r>
              <a:rPr lang="ja-JP" altLang="en-US" dirty="0"/>
              <a:t>これから消費者であるみなさんの行動が、商品を通じて、</a:t>
            </a:r>
          </a:p>
          <a:p>
            <a:r>
              <a:rPr lang="ja-JP" altLang="en-US" dirty="0"/>
              <a:t>社会に影響があることを見て行きましょう。</a:t>
            </a:r>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lnSpcReduction="10000"/>
          </a:bodyPr>
          <a:lstStyle/>
          <a:p>
            <a:r>
              <a:rPr kumimoji="1" lang="ja-JP" altLang="en-US" dirty="0"/>
              <a:t>さて、みなさんも、普段買い物として、商品を買うことがあります。</a:t>
            </a:r>
          </a:p>
          <a:p>
            <a:r>
              <a:rPr kumimoji="1" lang="ja-JP" altLang="en-US" dirty="0"/>
              <a:t>そのことが持つ意味を考えていきましょう。</a:t>
            </a:r>
          </a:p>
          <a:p>
            <a:endParaRPr kumimoji="1" lang="ja-JP" altLang="en-US" dirty="0"/>
          </a:p>
          <a:p>
            <a:r>
              <a:rPr kumimoji="1" lang="ja-JP" altLang="en-US" dirty="0"/>
              <a:t>●商品を買うということは、その商品の品質・価格等を検討し選んだ結果と</a:t>
            </a:r>
          </a:p>
          <a:p>
            <a:r>
              <a:rPr lang="ja-JP" altLang="en-US" dirty="0"/>
              <a:t>　　</a:t>
            </a:r>
            <a:r>
              <a:rPr kumimoji="1" lang="ja-JP" altLang="en-US" dirty="0"/>
              <a:t>言えます。つまり商品を作った事業者を支持するという意味があります。</a:t>
            </a:r>
          </a:p>
          <a:p>
            <a:r>
              <a:rPr kumimoji="1" lang="ja-JP" altLang="en-US" dirty="0"/>
              <a:t>■逆に、問題がある商品を買わないということは、その商品を選ばず、</a:t>
            </a:r>
          </a:p>
          <a:p>
            <a:r>
              <a:rPr lang="ja-JP" altLang="en-US" dirty="0"/>
              <a:t>　　</a:t>
            </a:r>
            <a:r>
              <a:rPr kumimoji="1" lang="ja-JP" altLang="en-US" dirty="0"/>
              <a:t>その事業者を支持しないことになります。</a:t>
            </a:r>
          </a:p>
          <a:p>
            <a:endParaRPr kumimoji="1" lang="ja-JP" altLang="en-US" dirty="0"/>
          </a:p>
          <a:p>
            <a:r>
              <a:rPr kumimoji="1" lang="ja-JP" altLang="en-US" dirty="0"/>
              <a:t>このように、商品を買うことで、その商品を作った事業者を支持することになります。</a:t>
            </a:r>
          </a:p>
          <a:p>
            <a:r>
              <a:rPr kumimoji="1" lang="ja-JP" altLang="en-US" dirty="0"/>
              <a:t>それは、選挙と同じで、消費者の一票を事業者に投票するのと同じような意味に</a:t>
            </a:r>
          </a:p>
          <a:p>
            <a:r>
              <a:rPr kumimoji="1" lang="ja-JP" altLang="en-US" dirty="0"/>
              <a:t>なるのです。</a:t>
            </a:r>
          </a:p>
          <a:p>
            <a:r>
              <a:rPr kumimoji="1" lang="ja-JP" altLang="en-US" dirty="0"/>
              <a:t>代金を支払うことが、一票を投じたと考えるとわかりやすいでしょうか。</a:t>
            </a:r>
          </a:p>
          <a:p>
            <a:endParaRPr kumimoji="1" lang="ja-JP" altLang="en-US" dirty="0"/>
          </a:p>
          <a:p>
            <a:r>
              <a:rPr kumimoji="1" lang="ja-JP" altLang="en-US" dirty="0"/>
              <a:t>問題がある商品は買わないということをすれば、</a:t>
            </a:r>
          </a:p>
          <a:p>
            <a:r>
              <a:rPr kumimoji="1" lang="ja-JP" altLang="en-US" dirty="0"/>
              <a:t>その事業者は、売れるようにするため、商品の改善を行います。</a:t>
            </a:r>
          </a:p>
          <a:p>
            <a:r>
              <a:rPr kumimoji="1" lang="ja-JP" altLang="en-US" dirty="0"/>
              <a:t>つまり、これまでは「問題のある商品」を作り、販売しても</a:t>
            </a:r>
            <a:r>
              <a:rPr kumimoji="1" lang="ja-JP" altLang="en-US" dirty="0" err="1"/>
              <a:t>良し</a:t>
            </a:r>
            <a:r>
              <a:rPr kumimoji="1" lang="ja-JP" altLang="en-US" dirty="0"/>
              <a:t>としていた事業者の</a:t>
            </a:r>
          </a:p>
          <a:p>
            <a:r>
              <a:rPr kumimoji="1" lang="ja-JP" altLang="en-US" dirty="0"/>
              <a:t>姿勢を「良い商品」を作り、販売するというように、変えることになります。</a:t>
            </a:r>
          </a:p>
          <a:p>
            <a:endParaRPr kumimoji="1" lang="ja-JP" altLang="en-US" dirty="0"/>
          </a:p>
          <a:p>
            <a:r>
              <a:rPr kumimoji="1" lang="ja-JP" altLang="en-US" dirty="0"/>
              <a:t>ここで大事なのは、消費者が</a:t>
            </a:r>
            <a:r>
              <a:rPr kumimoji="1" lang="en-US" altLang="ja-JP" dirty="0"/>
              <a:t>『</a:t>
            </a:r>
            <a:r>
              <a:rPr kumimoji="1" lang="ja-JP" altLang="en-US" dirty="0"/>
              <a:t>誰に投票するか</a:t>
            </a:r>
            <a:r>
              <a:rPr kumimoji="1" lang="en-US" altLang="ja-JP" dirty="0"/>
              <a:t>』</a:t>
            </a:r>
            <a:r>
              <a:rPr kumimoji="1" lang="ja-JP" altLang="en-US" dirty="0" err="1"/>
              <a:t>、</a:t>
            </a:r>
            <a:r>
              <a:rPr kumimoji="1" lang="ja-JP" altLang="en-US" dirty="0"/>
              <a:t>つまり、どの商品・事業者を</a:t>
            </a:r>
          </a:p>
          <a:p>
            <a:r>
              <a:rPr kumimoji="1" lang="ja-JP" altLang="en-US" dirty="0"/>
              <a:t>選ぶのかという事です。</a:t>
            </a:r>
          </a:p>
          <a:p>
            <a:r>
              <a:rPr kumimoji="1" lang="ja-JP" altLang="en-US" dirty="0"/>
              <a:t>つまり、消費者としてのみなさんの行動がポイントとなり、社会の発展と改善に</a:t>
            </a:r>
          </a:p>
          <a:p>
            <a:r>
              <a:rPr kumimoji="1" lang="ja-JP" altLang="en-US" dirty="0"/>
              <a:t>つながります。</a:t>
            </a:r>
          </a:p>
          <a:p>
            <a:endParaRPr kumimoji="1" lang="ja-JP" altLang="en-US" dirty="0"/>
          </a:p>
          <a:p>
            <a:r>
              <a:rPr kumimoji="1" lang="ja-JP" altLang="en-US" dirty="0"/>
              <a:t>みなさんの消費者の行動が、社会を変えることに繋がります。</a:t>
            </a:r>
          </a:p>
          <a:p>
            <a:endParaRPr kumimoji="1" lang="ja-JP" altLang="en-US" dirty="0"/>
          </a:p>
          <a:p>
            <a:endParaRPr kumimoji="1" lang="ja-JP" altLang="en-US" dirty="0"/>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pPr defTabSz="914234">
              <a:defRPr/>
            </a:pPr>
            <a:endParaRPr lang="ja-JP" altLang="en-US" dirty="0">
              <a:solidFill>
                <a:prstClr val="black"/>
              </a:solidFill>
            </a:endParaRPr>
          </a:p>
          <a:p>
            <a:pPr defTabSz="914234">
              <a:defRPr/>
            </a:pPr>
            <a:r>
              <a:rPr lang="ja-JP" altLang="en-US" dirty="0">
                <a:solidFill>
                  <a:prstClr val="black"/>
                </a:solidFill>
              </a:rPr>
              <a:t>買い物は、商品を選ぶという投票の意味もありますし、自分が欲しいものを</a:t>
            </a:r>
          </a:p>
          <a:p>
            <a:pPr defTabSz="914234">
              <a:defRPr/>
            </a:pPr>
            <a:r>
              <a:rPr lang="ja-JP" altLang="en-US" dirty="0">
                <a:solidFill>
                  <a:prstClr val="black"/>
                </a:solidFill>
              </a:rPr>
              <a:t>間違いなく手に入れる為にしっかりとした選択の目や判断力も必要となります。</a:t>
            </a:r>
          </a:p>
          <a:p>
            <a:pPr defTabSz="914234">
              <a:defRPr/>
            </a:pPr>
            <a:endParaRPr lang="ja-JP" altLang="en-US" dirty="0">
              <a:solidFill>
                <a:prstClr val="black"/>
              </a:solidFill>
            </a:endParaRPr>
          </a:p>
          <a:p>
            <a:pPr defTabSz="914234">
              <a:defRPr/>
            </a:pPr>
            <a:r>
              <a:rPr lang="ja-JP" altLang="en-US" dirty="0">
                <a:solidFill>
                  <a:prstClr val="black"/>
                </a:solidFill>
              </a:rPr>
              <a:t>ではみなさんは、普段買い物の時に商品を選ぶにあたって、どんな行動を</a:t>
            </a:r>
          </a:p>
          <a:p>
            <a:pPr defTabSz="914234">
              <a:defRPr/>
            </a:pPr>
            <a:r>
              <a:rPr lang="ja-JP" altLang="en-US" dirty="0">
                <a:solidFill>
                  <a:prstClr val="black"/>
                </a:solidFill>
              </a:rPr>
              <a:t>とっていますか。　普段の生活を振り返ってみましょう。</a:t>
            </a:r>
          </a:p>
          <a:p>
            <a:pPr defTabSz="914234">
              <a:defRPr/>
            </a:pPr>
            <a:r>
              <a:rPr lang="ja-JP" altLang="en-US" dirty="0">
                <a:solidFill>
                  <a:prstClr val="black"/>
                </a:solidFill>
              </a:rPr>
              <a:t>トラブルが起こってからの行動も考えて見ましょう。</a:t>
            </a:r>
            <a:endParaRPr lang="en-US" altLang="ja-JP" dirty="0">
              <a:solidFill>
                <a:prstClr val="black"/>
              </a:solidFill>
            </a:endParaRPr>
          </a:p>
          <a:p>
            <a:pPr defTabSz="914234">
              <a:defRPr/>
            </a:pPr>
            <a:endParaRPr lang="en-US" altLang="ja-JP" dirty="0">
              <a:solidFill>
                <a:prstClr val="black"/>
              </a:solidFill>
            </a:endParaRP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dirty="0"/>
              <a:t>身近な買い物を通じ、「消費者市民社会」を目指すには、消費者として</a:t>
            </a:r>
          </a:p>
          <a:p>
            <a:r>
              <a:rPr kumimoji="1" lang="ja-JP" altLang="en-US" dirty="0"/>
              <a:t>自立していくことが大切だと考えます。</a:t>
            </a:r>
          </a:p>
          <a:p>
            <a:r>
              <a:rPr kumimoji="1" lang="ja-JP" altLang="en-US" dirty="0"/>
              <a:t>では、自立した消費者になるには、どうすれば良いでしょう。</a:t>
            </a:r>
          </a:p>
          <a:p>
            <a:endParaRPr kumimoji="1" lang="ja-JP" altLang="en-US" dirty="0"/>
          </a:p>
          <a:p>
            <a:r>
              <a:rPr kumimoji="1" lang="ja-JP" altLang="en-US" dirty="0"/>
              <a:t>①自らすすんで　必要な知識を習得し、必要な情報を収集する</a:t>
            </a:r>
          </a:p>
          <a:p>
            <a:r>
              <a:rPr kumimoji="1" lang="ja-JP" altLang="en-US" dirty="0"/>
              <a:t>②自主的かつ合理的に行動する</a:t>
            </a:r>
            <a:r>
              <a:rPr kumimoji="1" lang="en-US" altLang="ja-JP" dirty="0"/>
              <a:t>(</a:t>
            </a:r>
            <a:r>
              <a:rPr kumimoji="1" lang="ja-JP" altLang="en-US" dirty="0"/>
              <a:t>うわさにまどわされない</a:t>
            </a:r>
            <a:r>
              <a:rPr kumimoji="1" lang="en-US" altLang="ja-JP" dirty="0"/>
              <a:t>)</a:t>
            </a:r>
            <a:endParaRPr kumimoji="1" lang="ja-JP" altLang="en-US" dirty="0"/>
          </a:p>
          <a:p>
            <a:r>
              <a:rPr kumimoji="1" lang="ja-JP" altLang="en-US" dirty="0"/>
              <a:t>　　</a:t>
            </a:r>
            <a:r>
              <a:rPr kumimoji="1" lang="en-US" altLang="ja-JP" dirty="0"/>
              <a:t>[</a:t>
            </a:r>
            <a:r>
              <a:rPr kumimoji="1" lang="ja-JP" altLang="en-US" dirty="0"/>
              <a:t>災害、その他非常の事態においても、消費者が合理的に行動することが</a:t>
            </a:r>
          </a:p>
          <a:p>
            <a:r>
              <a:rPr lang="ja-JP" altLang="en-US" dirty="0"/>
              <a:t>　　　</a:t>
            </a:r>
            <a:r>
              <a:rPr kumimoji="1" lang="ja-JP" altLang="en-US" dirty="0"/>
              <a:t>できるように日常から何が正しい情報か見極め、適切に行動することが</a:t>
            </a:r>
          </a:p>
          <a:p>
            <a:r>
              <a:rPr lang="ja-JP" altLang="en-US" dirty="0"/>
              <a:t>　　　</a:t>
            </a:r>
            <a:r>
              <a:rPr kumimoji="1" lang="ja-JP" altLang="en-US" dirty="0"/>
              <a:t>求められる</a:t>
            </a:r>
            <a:r>
              <a:rPr kumimoji="1" lang="en-US" altLang="ja-JP" dirty="0"/>
              <a:t>]</a:t>
            </a:r>
            <a:endParaRPr kumimoji="1" lang="ja-JP" altLang="en-US" dirty="0"/>
          </a:p>
          <a:p>
            <a:r>
              <a:rPr kumimoji="1" lang="ja-JP" altLang="en-US" dirty="0"/>
              <a:t>③環境の保全へ配慮する</a:t>
            </a:r>
          </a:p>
          <a:p>
            <a:endParaRPr kumimoji="1" lang="ja-JP" altLang="en-US" dirty="0"/>
          </a:p>
          <a:p>
            <a:r>
              <a:rPr kumimoji="1" lang="ja-JP" altLang="en-US" dirty="0"/>
              <a:t>このようなことができるようになることが「自立した消費者」の一歩と考えます。</a:t>
            </a:r>
          </a:p>
          <a:p>
            <a:endParaRPr kumimoji="1" lang="ja-JP" altLang="en-US" dirty="0"/>
          </a:p>
          <a:p>
            <a:r>
              <a:rPr kumimoji="1" lang="ja-JP" altLang="en-US" dirty="0"/>
              <a:t>このように、自らが、「何かをする」「考える」という行動が重要であるといえます。</a:t>
            </a:r>
          </a:p>
          <a:p>
            <a:endParaRPr kumimoji="1" lang="en-US" altLang="ja-JP" dirty="0"/>
          </a:p>
          <a:p>
            <a:endParaRPr kumimoji="1" lang="ja-JP" altLang="en-US" dirty="0"/>
          </a:p>
          <a:p>
            <a:endParaRPr kumimoji="1" lang="en-US" altLang="ja-JP"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2"/>
            <a:ext cx="1771651" cy="54403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279526" y="685842"/>
            <a:ext cx="5162551" cy="54403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2"/>
            <a:ext cx="6858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12424"/>
            <a:ext cx="78867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52676"/>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6"/>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828806"/>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6" y="1681853"/>
            <a:ext cx="3867151"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33846" y="2507593"/>
            <a:ext cx="38671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73" y="1681852"/>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73" y="2507593"/>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43"/>
            <a:ext cx="294894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1" y="990600"/>
            <a:ext cx="4629151"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7"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00"/>
            <a:ext cx="294894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1" y="990600"/>
            <a:ext cx="4629151"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30937"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0363"/>
            <a:ext cx="1971675" cy="5811839"/>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5" y="360404"/>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4"/>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4" y="1535114"/>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2469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2"/>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105"/>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0"/>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633" indent="0" algn="ctr">
              <a:buNone/>
              <a:defRPr>
                <a:solidFill>
                  <a:schemeClr val="tx1">
                    <a:tint val="75000"/>
                  </a:schemeClr>
                </a:solidFill>
              </a:defRPr>
            </a:lvl2pPr>
            <a:lvl3pPr marL="913264" indent="0" algn="ctr">
              <a:buNone/>
              <a:defRPr>
                <a:solidFill>
                  <a:schemeClr val="tx1">
                    <a:tint val="75000"/>
                  </a:schemeClr>
                </a:solidFill>
              </a:defRPr>
            </a:lvl3pPr>
            <a:lvl4pPr marL="1369895" indent="0" algn="ctr">
              <a:buNone/>
              <a:defRPr>
                <a:solidFill>
                  <a:schemeClr val="tx1">
                    <a:tint val="75000"/>
                  </a:schemeClr>
                </a:solidFill>
              </a:defRPr>
            </a:lvl4pPr>
            <a:lvl5pPr marL="1826528" indent="0" algn="ctr">
              <a:buNone/>
              <a:defRPr>
                <a:solidFill>
                  <a:schemeClr val="tx1">
                    <a:tint val="75000"/>
                  </a:schemeClr>
                </a:solidFill>
              </a:defRPr>
            </a:lvl5pPr>
            <a:lvl6pPr marL="2283161" indent="0" algn="ctr">
              <a:buNone/>
              <a:defRPr>
                <a:solidFill>
                  <a:schemeClr val="tx1">
                    <a:tint val="75000"/>
                  </a:schemeClr>
                </a:solidFill>
              </a:defRPr>
            </a:lvl6pPr>
            <a:lvl7pPr marL="2739794" indent="0" algn="ctr">
              <a:buNone/>
              <a:defRPr>
                <a:solidFill>
                  <a:schemeClr val="tx1">
                    <a:tint val="75000"/>
                  </a:schemeClr>
                </a:solidFill>
              </a:defRPr>
            </a:lvl7pPr>
            <a:lvl8pPr marL="3196425" indent="0" algn="ctr">
              <a:buNone/>
              <a:defRPr>
                <a:solidFill>
                  <a:schemeClr val="tx1">
                    <a:tint val="75000"/>
                  </a:schemeClr>
                </a:solidFill>
              </a:defRPr>
            </a:lvl8pPr>
            <a:lvl9pPr marL="3653059"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9"/>
            <a:ext cx="2133600" cy="365125"/>
          </a:xfrm>
          <a:prstGeom prst="rect">
            <a:avLst/>
          </a:prstGeom>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616949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9"/>
            <a:ext cx="2133600" cy="365125"/>
          </a:xfrm>
          <a:prstGeom prst="rect">
            <a:avLst/>
          </a:prstGeom>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635072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5"/>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633" indent="0">
              <a:buNone/>
              <a:defRPr sz="1800">
                <a:solidFill>
                  <a:schemeClr val="tx1">
                    <a:tint val="75000"/>
                  </a:schemeClr>
                </a:solidFill>
              </a:defRPr>
            </a:lvl2pPr>
            <a:lvl3pPr marL="913264" indent="0">
              <a:buNone/>
              <a:defRPr sz="1600">
                <a:solidFill>
                  <a:schemeClr val="tx1">
                    <a:tint val="75000"/>
                  </a:schemeClr>
                </a:solidFill>
              </a:defRPr>
            </a:lvl3pPr>
            <a:lvl4pPr marL="1369895" indent="0">
              <a:buNone/>
              <a:defRPr sz="1400">
                <a:solidFill>
                  <a:schemeClr val="tx1">
                    <a:tint val="75000"/>
                  </a:schemeClr>
                </a:solidFill>
              </a:defRPr>
            </a:lvl4pPr>
            <a:lvl5pPr marL="1826528" indent="0">
              <a:buNone/>
              <a:defRPr sz="1400">
                <a:solidFill>
                  <a:schemeClr val="tx1">
                    <a:tint val="75000"/>
                  </a:schemeClr>
                </a:solidFill>
              </a:defRPr>
            </a:lvl5pPr>
            <a:lvl6pPr marL="2283161" indent="0">
              <a:buNone/>
              <a:defRPr sz="1400">
                <a:solidFill>
                  <a:schemeClr val="tx1">
                    <a:tint val="75000"/>
                  </a:schemeClr>
                </a:solidFill>
              </a:defRPr>
            </a:lvl6pPr>
            <a:lvl7pPr marL="2739794" indent="0">
              <a:buNone/>
              <a:defRPr sz="1400">
                <a:solidFill>
                  <a:schemeClr val="tx1">
                    <a:tint val="75000"/>
                  </a:schemeClr>
                </a:solidFill>
              </a:defRPr>
            </a:lvl7pPr>
            <a:lvl8pPr marL="3196425" indent="0">
              <a:buNone/>
              <a:defRPr sz="1400">
                <a:solidFill>
                  <a:schemeClr val="tx1">
                    <a:tint val="75000"/>
                  </a:schemeClr>
                </a:solidFill>
              </a:defRPr>
            </a:lvl8pPr>
            <a:lvl9pPr marL="3653059"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9"/>
            <a:ext cx="2133600" cy="365125"/>
          </a:xfrm>
          <a:prstGeom prst="rect">
            <a:avLst/>
          </a:prstGeom>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0677522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9"/>
            <a:ext cx="2133600" cy="365125"/>
          </a:xfrm>
          <a:prstGeom prst="rect">
            <a:avLst/>
          </a:prstGeom>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702543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6633" indent="0">
              <a:buNone/>
              <a:defRPr sz="2000" b="1"/>
            </a:lvl2pPr>
            <a:lvl3pPr marL="913264" indent="0">
              <a:buNone/>
              <a:defRPr sz="1800" b="1"/>
            </a:lvl3pPr>
            <a:lvl4pPr marL="1369895" indent="0">
              <a:buNone/>
              <a:defRPr sz="1600" b="1"/>
            </a:lvl4pPr>
            <a:lvl5pPr marL="1826528" indent="0">
              <a:buNone/>
              <a:defRPr sz="1600" b="1"/>
            </a:lvl5pPr>
            <a:lvl6pPr marL="2283161" indent="0">
              <a:buNone/>
              <a:defRPr sz="1600" b="1"/>
            </a:lvl6pPr>
            <a:lvl7pPr marL="2739794" indent="0">
              <a:buNone/>
              <a:defRPr sz="1600" b="1"/>
            </a:lvl7pPr>
            <a:lvl8pPr marL="3196425" indent="0">
              <a:buNone/>
              <a:defRPr sz="1600" b="1"/>
            </a:lvl8pPr>
            <a:lvl9pPr marL="3653059"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8" y="1535113"/>
            <a:ext cx="4041775" cy="639762"/>
          </a:xfrm>
        </p:spPr>
        <p:txBody>
          <a:bodyPr anchor="b"/>
          <a:lstStyle>
            <a:lvl1pPr marL="0" indent="0">
              <a:buNone/>
              <a:defRPr sz="2400" b="1"/>
            </a:lvl1pPr>
            <a:lvl2pPr marL="456633" indent="0">
              <a:buNone/>
              <a:defRPr sz="2000" b="1"/>
            </a:lvl2pPr>
            <a:lvl3pPr marL="913264" indent="0">
              <a:buNone/>
              <a:defRPr sz="1800" b="1"/>
            </a:lvl3pPr>
            <a:lvl4pPr marL="1369895" indent="0">
              <a:buNone/>
              <a:defRPr sz="1600" b="1"/>
            </a:lvl4pPr>
            <a:lvl5pPr marL="1826528" indent="0">
              <a:buNone/>
              <a:defRPr sz="1600" b="1"/>
            </a:lvl5pPr>
            <a:lvl6pPr marL="2283161" indent="0">
              <a:buNone/>
              <a:defRPr sz="1600" b="1"/>
            </a:lvl6pPr>
            <a:lvl7pPr marL="2739794" indent="0">
              <a:buNone/>
              <a:defRPr sz="1600" b="1"/>
            </a:lvl7pPr>
            <a:lvl8pPr marL="3196425" indent="0">
              <a:buNone/>
              <a:defRPr sz="1600" b="1"/>
            </a:lvl8pPr>
            <a:lvl9pPr marL="3653059"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a:xfrm>
            <a:off x="6553200" y="6356359"/>
            <a:ext cx="2133600" cy="365125"/>
          </a:xfrm>
          <a:prstGeom prst="rect">
            <a:avLst/>
          </a:prstGeom>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8688468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a:xfrm>
            <a:off x="6553200" y="6356359"/>
            <a:ext cx="2133600" cy="365125"/>
          </a:xfrm>
          <a:prstGeom prst="rect">
            <a:avLst/>
          </a:prstGeom>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096180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279526" y="1600207"/>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984626" y="1600207"/>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a:xfrm>
            <a:off x="6553200" y="6356359"/>
            <a:ext cx="2133600" cy="365125"/>
          </a:xfrm>
          <a:prstGeom prst="rect">
            <a:avLst/>
          </a:prstGeom>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4132108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6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0" y="1435104"/>
            <a:ext cx="3008313" cy="4691063"/>
          </a:xfrm>
        </p:spPr>
        <p:txBody>
          <a:bodyPr/>
          <a:lstStyle>
            <a:lvl1pPr marL="0" indent="0">
              <a:buNone/>
              <a:defRPr sz="1400"/>
            </a:lvl1pPr>
            <a:lvl2pPr marL="456633" indent="0">
              <a:buNone/>
              <a:defRPr sz="1200"/>
            </a:lvl2pPr>
            <a:lvl3pPr marL="913264" indent="0">
              <a:buNone/>
              <a:defRPr sz="1000"/>
            </a:lvl3pPr>
            <a:lvl4pPr marL="1369895" indent="0">
              <a:buNone/>
              <a:defRPr sz="900"/>
            </a:lvl4pPr>
            <a:lvl5pPr marL="1826528" indent="0">
              <a:buNone/>
              <a:defRPr sz="900"/>
            </a:lvl5pPr>
            <a:lvl6pPr marL="2283161" indent="0">
              <a:buNone/>
              <a:defRPr sz="900"/>
            </a:lvl6pPr>
            <a:lvl7pPr marL="2739794" indent="0">
              <a:buNone/>
              <a:defRPr sz="900"/>
            </a:lvl7pPr>
            <a:lvl8pPr marL="3196425" indent="0">
              <a:buNone/>
              <a:defRPr sz="900"/>
            </a:lvl8pPr>
            <a:lvl9pPr marL="3653059"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9"/>
            <a:ext cx="2133600" cy="365125"/>
          </a:xfrm>
          <a:prstGeom prst="rect">
            <a:avLst/>
          </a:prstGeom>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3121569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6633" indent="0">
              <a:buNone/>
              <a:defRPr sz="2800"/>
            </a:lvl2pPr>
            <a:lvl3pPr marL="913264" indent="0">
              <a:buNone/>
              <a:defRPr sz="2400"/>
            </a:lvl3pPr>
            <a:lvl4pPr marL="1369895" indent="0">
              <a:buNone/>
              <a:defRPr sz="2000"/>
            </a:lvl4pPr>
            <a:lvl5pPr marL="1826528" indent="0">
              <a:buNone/>
              <a:defRPr sz="2000"/>
            </a:lvl5pPr>
            <a:lvl6pPr marL="2283161" indent="0">
              <a:buNone/>
              <a:defRPr sz="2000"/>
            </a:lvl6pPr>
            <a:lvl7pPr marL="2739794" indent="0">
              <a:buNone/>
              <a:defRPr sz="2000"/>
            </a:lvl7pPr>
            <a:lvl8pPr marL="3196425" indent="0">
              <a:buNone/>
              <a:defRPr sz="2000"/>
            </a:lvl8pPr>
            <a:lvl9pPr marL="3653059"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6633" indent="0">
              <a:buNone/>
              <a:defRPr sz="1200"/>
            </a:lvl2pPr>
            <a:lvl3pPr marL="913264" indent="0">
              <a:buNone/>
              <a:defRPr sz="1000"/>
            </a:lvl3pPr>
            <a:lvl4pPr marL="1369895" indent="0">
              <a:buNone/>
              <a:defRPr sz="900"/>
            </a:lvl4pPr>
            <a:lvl5pPr marL="1826528" indent="0">
              <a:buNone/>
              <a:defRPr sz="900"/>
            </a:lvl5pPr>
            <a:lvl6pPr marL="2283161" indent="0">
              <a:buNone/>
              <a:defRPr sz="900"/>
            </a:lvl6pPr>
            <a:lvl7pPr marL="2739794" indent="0">
              <a:buNone/>
              <a:defRPr sz="900"/>
            </a:lvl7pPr>
            <a:lvl8pPr marL="3196425" indent="0">
              <a:buNone/>
              <a:defRPr sz="900"/>
            </a:lvl8pPr>
            <a:lvl9pPr marL="3653059"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9"/>
            <a:ext cx="2133600" cy="365125"/>
          </a:xfrm>
          <a:prstGeom prst="rect">
            <a:avLst/>
          </a:prstGeom>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725943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9"/>
            <a:ext cx="2133600" cy="365125"/>
          </a:xfrm>
          <a:prstGeom prst="rect">
            <a:avLst/>
          </a:prstGeom>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939545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9"/>
            <a:ext cx="2133600" cy="365125"/>
          </a:xfrm>
          <a:prstGeom prst="rect">
            <a:avLst/>
          </a:prstGeom>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2222551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a:prstGeom prst="rect">
            <a:avLst/>
          </a:prstGeom>
        </p:spPr>
        <p:txBody>
          <a:bodyPr/>
          <a:lstStyle/>
          <a:p>
            <a:endParaRPr lang="en-US" dirty="0">
              <a:solidFill>
                <a:srgbClr val="575F6D"/>
              </a:solidFill>
            </a:endParaRPr>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9" name="スライド番号プレースホルダー 28"/>
          <p:cNvSpPr>
            <a:spLocks noGrp="1"/>
          </p:cNvSpPr>
          <p:nvPr>
            <p:ph type="sldNum" sz="quarter" idx="12"/>
          </p:nvPr>
        </p:nvSpPr>
        <p:spPr bwMode="auto">
          <a:xfrm>
            <a:off x="1325544" y="4928702"/>
            <a:ext cx="609600" cy="517524"/>
          </a:xfrm>
          <a:prstGeom prst="rect">
            <a:avLst/>
          </a:prstGeom>
        </p:spPr>
        <p:txBody>
          <a:bodyPr/>
          <a:lstStyle/>
          <a:p>
            <a:fld id="{2BBB5E19-F10A-4C2F-BF6F-11C513378A2E}" type="slidenum">
              <a:rPr lang="en-US" smtClean="0"/>
              <a:pPr/>
              <a:t>‹#›</a:t>
            </a:fld>
            <a:endParaRPr lang="en-US" dirty="0"/>
          </a:p>
        </p:txBody>
      </p:sp>
      <p:sp>
        <p:nvSpPr>
          <p:cNvPr id="30" name="フッター プレースホルダー 2"/>
          <p:cNvSpPr txBox="1">
            <a:spLocks/>
          </p:cNvSpPr>
          <p:nvPr userDrawn="1"/>
        </p:nvSpPr>
        <p:spPr>
          <a:xfrm>
            <a:off x="5998297" y="6509182"/>
            <a:ext cx="2345603" cy="365760"/>
          </a:xfrm>
          <a:prstGeom prst="rect">
            <a:avLst/>
          </a:prstGeom>
        </p:spPr>
        <p:txBody>
          <a:bodyPr vert="horz" anchor="ctr" anchorCtr="0"/>
          <a:lstStyle>
            <a:defPPr>
              <a:defRPr lang="ja-JP"/>
            </a:defPPr>
            <a:lvl1pPr marL="0" algn="l" defTabSz="914400" rtl="0" eaLnBrk="1" latinLnBrk="0" hangingPunct="1">
              <a:defRPr kumimoji="0" sz="1200" kern="1200">
                <a:solidFill>
                  <a:schemeClr val="tx2"/>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solidFill>
                  <a:srgbClr val="575F6D"/>
                </a:solidFill>
              </a:rPr>
              <a:t>©2020</a:t>
            </a:r>
            <a:r>
              <a:rPr lang="ja-JP" altLang="en-US">
                <a:solidFill>
                  <a:srgbClr val="575F6D"/>
                </a:solidFill>
              </a:rPr>
              <a:t>滋賀県消費生活センター</a:t>
            </a:r>
            <a:endParaRPr lang="en-US" dirty="0">
              <a:solidFill>
                <a:srgbClr val="575F6D"/>
              </a:solidFill>
            </a:endParaRPr>
          </a:p>
        </p:txBody>
      </p:sp>
    </p:spTree>
    <p:extLst>
      <p:ext uri="{BB962C8B-B14F-4D97-AF65-F5344CB8AC3E}">
        <p14:creationId xmlns:p14="http://schemas.microsoft.com/office/powerpoint/2010/main" val="118409746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4"/>
          </p:nvPr>
        </p:nvSpPr>
        <p:spPr>
          <a:xfrm rot="5400000">
            <a:off x="7589520" y="1081851"/>
            <a:ext cx="2011680" cy="384048"/>
          </a:xfrm>
          <a:prstGeom prst="rect">
            <a:avLst/>
          </a:prstGeom>
        </p:spPr>
        <p:txBody>
          <a:bodyPr rtlCol="0"/>
          <a:lstStyle/>
          <a:p>
            <a:endParaRPr lang="en-US">
              <a:solidFill>
                <a:srgbClr val="575F6D"/>
              </a:solidFill>
            </a:endParaRPr>
          </a:p>
        </p:txBody>
      </p:sp>
      <p:sp>
        <p:nvSpPr>
          <p:cNvPr id="9" name="スライド番号プレースホルダー 8"/>
          <p:cNvSpPr>
            <a:spLocks noGrp="1"/>
          </p:cNvSpPr>
          <p:nvPr>
            <p:ph type="sldNum" sz="quarter" idx="15"/>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10" name="フッター プレースホルダー 9"/>
          <p:cNvSpPr>
            <a:spLocks noGrp="1"/>
          </p:cNvSpPr>
          <p:nvPr>
            <p:ph type="ftr" sz="quarter" idx="16"/>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2280752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a:prstGeom prst="rect">
            <a:avLst/>
          </a:prstGeom>
        </p:spPr>
        <p:txBody>
          <a:bodyPr/>
          <a:lstStyle/>
          <a:p>
            <a:endParaRPr lang="en-US">
              <a:solidFill>
                <a:srgbClr val="FFF39D"/>
              </a:solidFill>
            </a:endParaRPr>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r>
              <a:rPr lang="en-US" altLang="ja-JP">
                <a:solidFill>
                  <a:srgbClr val="FFF39D"/>
                </a:solidFill>
              </a:rPr>
              <a:t>©2020</a:t>
            </a:r>
            <a:r>
              <a:rPr lang="ja-JP" altLang="en-US">
                <a:solidFill>
                  <a:srgbClr val="FFF39D"/>
                </a:solidFill>
              </a:rPr>
              <a:t>滋賀県消費生活センター</a:t>
            </a:r>
            <a:endParaRPr lang="en-US">
              <a:solidFill>
                <a:srgbClr val="FFF39D"/>
              </a:solidFill>
            </a:endParaRPr>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6" name="スライド番号プレースホルダー 5"/>
          <p:cNvSpPr>
            <a:spLocks noGrp="1"/>
          </p:cNvSpPr>
          <p:nvPr>
            <p:ph type="sldNum" sz="quarter" idx="12"/>
          </p:nvPr>
        </p:nvSpPr>
        <p:spPr bwMode="auto">
          <a:xfrm>
            <a:off x="1340616" y="4928702"/>
            <a:ext cx="609600" cy="517524"/>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305298092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a:xfrm rot="5400000">
            <a:off x="7589520" y="1081851"/>
            <a:ext cx="2011680" cy="384048"/>
          </a:xfrm>
          <a:prstGeom prst="rect">
            <a:avLst/>
          </a:prstGeom>
        </p:spPr>
        <p:txBody>
          <a:bodyPr/>
          <a:lstStyle/>
          <a:p>
            <a:endParaRPr lang="en-US">
              <a:solidFill>
                <a:srgbClr val="575F6D"/>
              </a:solidFill>
            </a:endParaRPr>
          </a:p>
        </p:txBody>
      </p:sp>
      <p:sp>
        <p:nvSpPr>
          <p:cNvPr id="6" name="フッター プレースホルダー 5"/>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7" name="スライド番号プレースホルダー 6"/>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649674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a:t>マスター タイトルの書式設定</a:t>
            </a:r>
            <a:endParaRPr kumimoji="0" lang="en-US"/>
          </a:p>
        </p:txBody>
      </p:sp>
      <p:sp>
        <p:nvSpPr>
          <p:cNvPr id="7" name="日付プレースホルダー 6"/>
          <p:cNvSpPr>
            <a:spLocks noGrp="1"/>
          </p:cNvSpPr>
          <p:nvPr>
            <p:ph type="dt" sz="half" idx="10"/>
          </p:nvPr>
        </p:nvSpPr>
        <p:spPr>
          <a:xfrm rot="5400000">
            <a:off x="7589520" y="1081851"/>
            <a:ext cx="2011680" cy="384048"/>
          </a:xfrm>
          <a:prstGeom prst="rect">
            <a:avLst/>
          </a:prstGeom>
        </p:spPr>
        <p:txBody>
          <a:bodyPr/>
          <a:lstStyle/>
          <a:p>
            <a:endParaRPr lang="en-US">
              <a:solidFill>
                <a:srgbClr val="575F6D"/>
              </a:solidFill>
            </a:endParaRPr>
          </a:p>
        </p:txBody>
      </p:sp>
      <p:sp>
        <p:nvSpPr>
          <p:cNvPr id="8" name="フッター プレースホルダー 7"/>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9" name="スライド番号プレースホルダー 8"/>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Tree>
    <p:extLst>
      <p:ext uri="{BB962C8B-B14F-4D97-AF65-F5344CB8AC3E}">
        <p14:creationId xmlns:p14="http://schemas.microsoft.com/office/powerpoint/2010/main" val="71273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4"/>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49" y="1535114"/>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6" name="日付プレースホルダー 5"/>
          <p:cNvSpPr>
            <a:spLocks noGrp="1"/>
          </p:cNvSpPr>
          <p:nvPr>
            <p:ph type="dt" sz="half" idx="10"/>
          </p:nvPr>
        </p:nvSpPr>
        <p:spPr>
          <a:xfrm rot="5400000">
            <a:off x="7589520" y="1081851"/>
            <a:ext cx="2011680" cy="384048"/>
          </a:xfrm>
          <a:prstGeom prst="rect">
            <a:avLst/>
          </a:prstGeom>
        </p:spPr>
        <p:txBody>
          <a:bodyPr rtlCol="0"/>
          <a:lstStyle/>
          <a:p>
            <a:endParaRPr lang="en-US">
              <a:solidFill>
                <a:srgbClr val="575F6D"/>
              </a:solidFill>
            </a:endParaRPr>
          </a:p>
        </p:txBody>
      </p:sp>
      <p:sp>
        <p:nvSpPr>
          <p:cNvPr id="7" name="スライド番号プレースホルダー 6"/>
          <p:cNvSpPr>
            <a:spLocks noGrp="1"/>
          </p:cNvSpPr>
          <p:nvPr>
            <p:ph type="sldNum" sz="quarter" idx="11"/>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8" name="フッター プレースホルダー 7"/>
          <p:cNvSpPr>
            <a:spLocks noGrp="1"/>
          </p:cNvSpPr>
          <p:nvPr>
            <p:ph type="ftr" sz="quarter" idx="12"/>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3451911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rot="5400000">
            <a:off x="7589520" y="1081851"/>
            <a:ext cx="2011680" cy="384048"/>
          </a:xfrm>
          <a:prstGeom prst="rect">
            <a:avLst/>
          </a:prstGeom>
        </p:spPr>
        <p:txBody>
          <a:bodyPr/>
          <a:lstStyle/>
          <a:p>
            <a:endParaRPr lang="en-US">
              <a:solidFill>
                <a:srgbClr val="575F6D"/>
              </a:solidFill>
            </a:endParaRPr>
          </a:p>
        </p:txBody>
      </p:sp>
      <p:sp>
        <p:nvSpPr>
          <p:cNvPr id="3" name="フッター プレースホルダー 2"/>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4" name="スライド番号プレースホルダー 3"/>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1890109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 name="タイトル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ー 20"/>
          <p:cNvSpPr>
            <a:spLocks noGrp="1"/>
          </p:cNvSpPr>
          <p:nvPr>
            <p:ph type="dt" sz="half" idx="14"/>
          </p:nvPr>
        </p:nvSpPr>
        <p:spPr>
          <a:xfrm rot="5400000">
            <a:off x="7589520" y="1081851"/>
            <a:ext cx="2011680" cy="384048"/>
          </a:xfrm>
          <a:prstGeom prst="rect">
            <a:avLst/>
          </a:prstGeom>
        </p:spPr>
        <p:txBody>
          <a:bodyPr rtlCol="0"/>
          <a:lstStyle/>
          <a:p>
            <a:endParaRPr lang="en-US" dirty="0">
              <a:solidFill>
                <a:srgbClr val="575F6D"/>
              </a:solidFill>
            </a:endParaRPr>
          </a:p>
        </p:txBody>
      </p:sp>
      <p:sp>
        <p:nvSpPr>
          <p:cNvPr id="22" name="スライド番号プレースホルダー 21"/>
          <p:cNvSpPr>
            <a:spLocks noGrp="1"/>
          </p:cNvSpPr>
          <p:nvPr>
            <p:ph type="sldNum" sz="quarter" idx="15"/>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23" name="フッター プレースホルダー 22"/>
          <p:cNvSpPr>
            <a:spLocks noGrp="1"/>
          </p:cNvSpPr>
          <p:nvPr>
            <p:ph type="ftr" sz="quarter" idx="16"/>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266759035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7" name="日付プレースホルダー 16"/>
          <p:cNvSpPr>
            <a:spLocks noGrp="1"/>
          </p:cNvSpPr>
          <p:nvPr>
            <p:ph type="dt" sz="half" idx="10"/>
          </p:nvPr>
        </p:nvSpPr>
        <p:spPr>
          <a:xfrm rot="5400000">
            <a:off x="7589520" y="1081851"/>
            <a:ext cx="2011680" cy="384048"/>
          </a:xfrm>
          <a:prstGeom prst="rect">
            <a:avLst/>
          </a:prstGeom>
        </p:spPr>
        <p:txBody>
          <a:bodyPr rtlCol="0"/>
          <a:lstStyle/>
          <a:p>
            <a:endParaRPr lang="en-US">
              <a:solidFill>
                <a:srgbClr val="575F6D"/>
              </a:solidFill>
            </a:endParaRPr>
          </a:p>
        </p:txBody>
      </p:sp>
      <p:sp>
        <p:nvSpPr>
          <p:cNvPr id="18" name="スライド番号プレースホルダー 17"/>
          <p:cNvSpPr>
            <a:spLocks noGrp="1"/>
          </p:cNvSpPr>
          <p:nvPr>
            <p:ph type="sldNum" sz="quarter" idx="11"/>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21" name="フッター プレースホルダー 20"/>
          <p:cNvSpPr>
            <a:spLocks noGrp="1"/>
          </p:cNvSpPr>
          <p:nvPr>
            <p:ph type="ftr" sz="quarter" idx="12"/>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1850643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a:xfrm rot="5400000">
            <a:off x="7589520" y="1081851"/>
            <a:ext cx="2011680" cy="384048"/>
          </a:xfrm>
          <a:prstGeom prst="rect">
            <a:avLst/>
          </a:prstGeom>
        </p:spPr>
        <p:txBody>
          <a:bodyPr/>
          <a:lstStyle/>
          <a:p>
            <a:endParaRPr lang="en-US">
              <a:solidFill>
                <a:srgbClr val="575F6D"/>
              </a:solidFill>
            </a:endParaRPr>
          </a:p>
        </p:txBody>
      </p:sp>
      <p:sp>
        <p:nvSpPr>
          <p:cNvPr id="5" name="フッター プレースホルダー 4"/>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6" name="スライド番号プレースホルダー 5"/>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3884574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1676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a:xfrm rot="5400000">
            <a:off x="7589520" y="1081851"/>
            <a:ext cx="2011680" cy="384048"/>
          </a:xfrm>
          <a:prstGeom prst="rect">
            <a:avLst/>
          </a:prstGeom>
        </p:spPr>
        <p:txBody>
          <a:bodyPr/>
          <a:lstStyle/>
          <a:p>
            <a:endParaRPr lang="en-US">
              <a:solidFill>
                <a:srgbClr val="575F6D"/>
              </a:solidFill>
            </a:endParaRPr>
          </a:p>
        </p:txBody>
      </p:sp>
      <p:sp>
        <p:nvSpPr>
          <p:cNvPr id="5" name="フッター プレースホルダー 4"/>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6" name="スライド番号プレースホルダー 5"/>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220701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1"/>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9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9"/>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2"/>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279525" y="1600207"/>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p:cNvSpPr>
            <a:spLocks noGrp="1" noChangeArrowheads="1"/>
          </p:cNvSpPr>
          <p:nvPr>
            <p:ph type="dt" sz="half" idx="2"/>
          </p:nvPr>
        </p:nvSpPr>
        <p:spPr bwMode="auto">
          <a:xfrm>
            <a:off x="457200" y="6429376"/>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6"/>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a:solidFill>
                  <a:srgbClr val="000000"/>
                </a:solidFill>
              </a:rPr>
              <a:t>©2020</a:t>
            </a:r>
            <a:r>
              <a:rPr kumimoji="0" lang="ja-JP" altLang="en-US">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6"/>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6" y="365761"/>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6" y="1828806"/>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1" y="6356393"/>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1" y="6356393"/>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3"/>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5"/>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156176" y="649287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6" tIns="45665" rIns="91326" bIns="4566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6" tIns="45665" rIns="91326" bIns="45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1" y="6356359"/>
            <a:ext cx="2133600" cy="365125"/>
          </a:xfrm>
          <a:prstGeom prst="rect">
            <a:avLst/>
          </a:prstGeom>
        </p:spPr>
        <p:txBody>
          <a:bodyPr vert="horz" lIns="91326" tIns="45665" rIns="91326" bIns="4566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defTabSz="913593" fontAlgn="base">
              <a:spcBef>
                <a:spcPct val="0"/>
              </a:spcBef>
              <a:spcAft>
                <a:spcPct val="0"/>
              </a:spcAft>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228184" y="6538921"/>
            <a:ext cx="2895600" cy="365125"/>
          </a:xfrm>
          <a:prstGeom prst="rect">
            <a:avLst/>
          </a:prstGeom>
        </p:spPr>
        <p:txBody>
          <a:bodyPr vert="horz" lIns="91326" tIns="45665" rIns="91326" bIns="4566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defTabSz="913593" fontAlgn="base">
              <a:spcBef>
                <a:spcPct val="0"/>
              </a:spcBef>
              <a:spcAft>
                <a:spcPct val="0"/>
              </a:spcAft>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73718551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6633"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3264"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6989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6528"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475" indent="-342475"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028" indent="-285394"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582" indent="-228316"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213" indent="-22831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846" indent="-22831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478"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109"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745"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376"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264" rtl="0" eaLnBrk="1" latinLnBrk="0" hangingPunct="1">
        <a:defRPr kumimoji="1" sz="1800" kern="1200">
          <a:solidFill>
            <a:schemeClr val="tx1"/>
          </a:solidFill>
          <a:latin typeface="+mn-lt"/>
          <a:ea typeface="+mn-ea"/>
          <a:cs typeface="+mn-cs"/>
        </a:defRPr>
      </a:lvl1pPr>
      <a:lvl2pPr marL="456633" algn="l" defTabSz="913264" rtl="0" eaLnBrk="1" latinLnBrk="0" hangingPunct="1">
        <a:defRPr kumimoji="1" sz="1800" kern="1200">
          <a:solidFill>
            <a:schemeClr val="tx1"/>
          </a:solidFill>
          <a:latin typeface="+mn-lt"/>
          <a:ea typeface="+mn-ea"/>
          <a:cs typeface="+mn-cs"/>
        </a:defRPr>
      </a:lvl2pPr>
      <a:lvl3pPr marL="913264" algn="l" defTabSz="913264" rtl="0" eaLnBrk="1" latinLnBrk="0" hangingPunct="1">
        <a:defRPr kumimoji="1" sz="1800" kern="1200">
          <a:solidFill>
            <a:schemeClr val="tx1"/>
          </a:solidFill>
          <a:latin typeface="+mn-lt"/>
          <a:ea typeface="+mn-ea"/>
          <a:cs typeface="+mn-cs"/>
        </a:defRPr>
      </a:lvl3pPr>
      <a:lvl4pPr marL="1369895" algn="l" defTabSz="913264" rtl="0" eaLnBrk="1" latinLnBrk="0" hangingPunct="1">
        <a:defRPr kumimoji="1" sz="1800" kern="1200">
          <a:solidFill>
            <a:schemeClr val="tx1"/>
          </a:solidFill>
          <a:latin typeface="+mn-lt"/>
          <a:ea typeface="+mn-ea"/>
          <a:cs typeface="+mn-cs"/>
        </a:defRPr>
      </a:lvl4pPr>
      <a:lvl5pPr marL="1826528" algn="l" defTabSz="913264" rtl="0" eaLnBrk="1" latinLnBrk="0" hangingPunct="1">
        <a:defRPr kumimoji="1" sz="1800" kern="1200">
          <a:solidFill>
            <a:schemeClr val="tx1"/>
          </a:solidFill>
          <a:latin typeface="+mn-lt"/>
          <a:ea typeface="+mn-ea"/>
          <a:cs typeface="+mn-cs"/>
        </a:defRPr>
      </a:lvl5pPr>
      <a:lvl6pPr marL="2283161" algn="l" defTabSz="913264" rtl="0" eaLnBrk="1" latinLnBrk="0" hangingPunct="1">
        <a:defRPr kumimoji="1" sz="1800" kern="1200">
          <a:solidFill>
            <a:schemeClr val="tx1"/>
          </a:solidFill>
          <a:latin typeface="+mn-lt"/>
          <a:ea typeface="+mn-ea"/>
          <a:cs typeface="+mn-cs"/>
        </a:defRPr>
      </a:lvl6pPr>
      <a:lvl7pPr marL="2739794" algn="l" defTabSz="913264" rtl="0" eaLnBrk="1" latinLnBrk="0" hangingPunct="1">
        <a:defRPr kumimoji="1" sz="1800" kern="1200">
          <a:solidFill>
            <a:schemeClr val="tx1"/>
          </a:solidFill>
          <a:latin typeface="+mn-lt"/>
          <a:ea typeface="+mn-ea"/>
          <a:cs typeface="+mn-cs"/>
        </a:defRPr>
      </a:lvl7pPr>
      <a:lvl8pPr marL="3196425" algn="l" defTabSz="913264" rtl="0" eaLnBrk="1" latinLnBrk="0" hangingPunct="1">
        <a:defRPr kumimoji="1" sz="1800" kern="1200">
          <a:solidFill>
            <a:schemeClr val="tx1"/>
          </a:solidFill>
          <a:latin typeface="+mn-lt"/>
          <a:ea typeface="+mn-ea"/>
          <a:cs typeface="+mn-cs"/>
        </a:defRPr>
      </a:lvl8pPr>
      <a:lvl9pPr marL="3653059" algn="l" defTabSz="913264"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dirty="0"/>
              <a:t>マスター テキストの書式設定</a:t>
            </a:r>
          </a:p>
          <a:p>
            <a:pPr lvl="1" eaLnBrk="1" latinLnBrk="0" hangingPunct="1"/>
            <a:r>
              <a:rPr kumimoji="0" lang="ja-JP" altLang="en-US" dirty="0"/>
              <a:t>第 </a:t>
            </a:r>
            <a:r>
              <a:rPr kumimoji="0" lang="en-US" altLang="ja-JP" dirty="0"/>
              <a:t>2 </a:t>
            </a:r>
            <a:r>
              <a:rPr kumimoji="0" lang="ja-JP" altLang="en-US" dirty="0"/>
              <a:t>レベル</a:t>
            </a:r>
          </a:p>
          <a:p>
            <a:pPr lvl="2" eaLnBrk="1" latinLnBrk="0" hangingPunct="1"/>
            <a:r>
              <a:rPr kumimoji="0" lang="ja-JP" altLang="en-US" dirty="0"/>
              <a:t>第 </a:t>
            </a:r>
            <a:r>
              <a:rPr kumimoji="0" lang="en-US" altLang="ja-JP" dirty="0"/>
              <a:t>3 </a:t>
            </a:r>
            <a:r>
              <a:rPr kumimoji="0" lang="ja-JP" altLang="en-US" dirty="0"/>
              <a:t>レベル</a:t>
            </a:r>
          </a:p>
          <a:p>
            <a:pPr lvl="3" eaLnBrk="1" latinLnBrk="0" hangingPunct="1"/>
            <a:r>
              <a:rPr kumimoji="0" lang="ja-JP" altLang="en-US" dirty="0"/>
              <a:t>第 </a:t>
            </a:r>
            <a:r>
              <a:rPr kumimoji="0" lang="en-US" altLang="ja-JP" dirty="0"/>
              <a:t>4 </a:t>
            </a:r>
            <a:r>
              <a:rPr kumimoji="0" lang="ja-JP" altLang="en-US" dirty="0"/>
              <a:t>レベル</a:t>
            </a:r>
          </a:p>
          <a:p>
            <a:pPr lvl="4" eaLnBrk="1" latinLnBrk="0" hangingPunct="1"/>
            <a:r>
              <a:rPr kumimoji="0" lang="ja-JP" altLang="en-US" dirty="0"/>
              <a:t>第 </a:t>
            </a:r>
            <a:r>
              <a:rPr kumimoji="0" lang="en-US" altLang="ja-JP" dirty="0"/>
              <a:t>5 </a:t>
            </a:r>
            <a:r>
              <a:rPr kumimoji="0" lang="ja-JP" altLang="en-US" dirty="0"/>
              <a:t>レベル</a:t>
            </a:r>
            <a:endParaRPr kumimoji="0" lang="en-US" dirty="0"/>
          </a:p>
        </p:txBody>
      </p:sp>
      <p:sp>
        <p:nvSpPr>
          <p:cNvPr id="3" name="フッター プレースホルダー 2"/>
          <p:cNvSpPr>
            <a:spLocks noGrp="1"/>
          </p:cNvSpPr>
          <p:nvPr>
            <p:ph type="ftr" sz="quarter" idx="3"/>
          </p:nvPr>
        </p:nvSpPr>
        <p:spPr>
          <a:xfrm>
            <a:off x="5998297" y="6509182"/>
            <a:ext cx="2345603" cy="365760"/>
          </a:xfrm>
          <a:prstGeom prst="rect">
            <a:avLst/>
          </a:prstGeom>
        </p:spPr>
        <p:txBody>
          <a:bodyPr vert="horz" anchor="ctr" anchorCtr="0"/>
          <a:lstStyle>
            <a:lvl1pPr algn="l" eaLnBrk="1" latinLnBrk="0" hangingPunct="1">
              <a:defRPr kumimoji="0" sz="1200">
                <a:solidFill>
                  <a:schemeClr val="tx2"/>
                </a:solidFill>
                <a:latin typeface="ＭＳ ゴシック" panose="020B0609070205080204" pitchFamily="49" charset="-128"/>
                <a:ea typeface="ＭＳ ゴシック" panose="020B0609070205080204" pitchFamily="49" charset="-128"/>
              </a:defRPr>
            </a:lvl1pPr>
          </a:lstStyle>
          <a:p>
            <a:r>
              <a:rPr lang="en-US" altLang="ja-JP" dirty="0">
                <a:solidFill>
                  <a:srgbClr val="575F6D"/>
                </a:solidFill>
              </a:rPr>
              <a:t>©2020</a:t>
            </a:r>
            <a:r>
              <a:rPr lang="ja-JP" altLang="en-US" dirty="0">
                <a:solidFill>
                  <a:srgbClr val="575F6D"/>
                </a:solidFill>
              </a:rPr>
              <a:t>滋賀県消費生活センター</a:t>
            </a:r>
            <a:endParaRPr lang="en-US" dirty="0">
              <a:solidFill>
                <a:srgbClr val="575F6D"/>
              </a:solidFill>
            </a:endParaRPr>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Tree>
    <p:extLst>
      <p:ext uri="{BB962C8B-B14F-4D97-AF65-F5344CB8AC3E}">
        <p14:creationId xmlns:p14="http://schemas.microsoft.com/office/powerpoint/2010/main" val="27715103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2.png"/><Relationship Id="rId4" Type="http://schemas.openxmlformats.org/officeDocument/2006/relationships/diagramLayout" Target="../diagrams/layout1.xml"/><Relationship Id="rId9" Type="http://schemas.openxmlformats.org/officeDocument/2006/relationships/image" Target="../media/image51.jpe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jpeg"/><Relationship Id="rId3" Type="http://schemas.openxmlformats.org/officeDocument/2006/relationships/image" Target="../media/image70.gif"/><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20.xml"/><Relationship Id="rId16" Type="http://schemas.openxmlformats.org/officeDocument/2006/relationships/image" Target="../media/image83.png"/><Relationship Id="rId1" Type="http://schemas.openxmlformats.org/officeDocument/2006/relationships/slideLayout" Target="../slideLayouts/slideLayout25.xml"/><Relationship Id="rId6" Type="http://schemas.openxmlformats.org/officeDocument/2006/relationships/image" Target="../media/image73.gif"/><Relationship Id="rId11" Type="http://schemas.openxmlformats.org/officeDocument/2006/relationships/image" Target="../media/image78.png"/><Relationship Id="rId5" Type="http://schemas.openxmlformats.org/officeDocument/2006/relationships/image" Target="../media/image72.gif"/><Relationship Id="rId15" Type="http://schemas.openxmlformats.org/officeDocument/2006/relationships/image" Target="../media/image82.jpeg"/><Relationship Id="rId10" Type="http://schemas.openxmlformats.org/officeDocument/2006/relationships/image" Target="../media/image77.png"/><Relationship Id="rId4" Type="http://schemas.openxmlformats.org/officeDocument/2006/relationships/image" Target="../media/image71.gif"/><Relationship Id="rId9" Type="http://schemas.openxmlformats.org/officeDocument/2006/relationships/image" Target="../media/image76.jpeg"/><Relationship Id="rId14" Type="http://schemas.openxmlformats.org/officeDocument/2006/relationships/image" Target="../media/image81.jpeg"/></Relationships>
</file>

<file path=ppt/slides/_rels/slide21.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84.gif"/><Relationship Id="rId7" Type="http://schemas.openxmlformats.org/officeDocument/2006/relationships/image" Target="../media/image88.gif"/><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notesSlide" Target="../notesSlides/notesSlide21.xml"/><Relationship Id="rId16" Type="http://schemas.openxmlformats.org/officeDocument/2006/relationships/image" Target="../media/image97.png"/><Relationship Id="rId1" Type="http://schemas.openxmlformats.org/officeDocument/2006/relationships/slideLayout" Target="../slideLayouts/slideLayout25.xml"/><Relationship Id="rId6" Type="http://schemas.openxmlformats.org/officeDocument/2006/relationships/image" Target="../media/image87.gif"/><Relationship Id="rId11" Type="http://schemas.openxmlformats.org/officeDocument/2006/relationships/image" Target="../media/image92.png"/><Relationship Id="rId5" Type="http://schemas.openxmlformats.org/officeDocument/2006/relationships/image" Target="../media/image86.gif"/><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5.gif"/><Relationship Id="rId9" Type="http://schemas.openxmlformats.org/officeDocument/2006/relationships/image" Target="../media/image90.png"/><Relationship Id="rId14" Type="http://schemas.openxmlformats.org/officeDocument/2006/relationships/image" Target="../media/image95.png"/></Relationships>
</file>

<file path=ppt/slides/_rels/slide22.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jpeg"/></Relationships>
</file>

<file path=ppt/slides/_rels/slide23.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111.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24.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jpeg"/><Relationship Id="rId7" Type="http://schemas.openxmlformats.org/officeDocument/2006/relationships/image" Target="../media/image120.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 Id="rId9" Type="http://schemas.openxmlformats.org/officeDocument/2006/relationships/image" Target="../media/image122.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5736" y="1628800"/>
            <a:ext cx="6172200" cy="1800200"/>
          </a:xfrm>
        </p:spPr>
        <p:txBody>
          <a:bodyPr anchor="t">
            <a:normAutofit/>
          </a:bodyPr>
          <a:lstStyle/>
          <a:p>
            <a:r>
              <a:rPr kumimoji="1" lang="ja-JP" altLang="en-US" sz="4800" dirty="0">
                <a:solidFill>
                  <a:schemeClr val="accent3"/>
                </a:solidFill>
                <a:latin typeface="HGP創英角ｺﾞｼｯｸUB" pitchFamily="50" charset="-128"/>
                <a:ea typeface="HGP創英角ｺﾞｼｯｸUB" pitchFamily="50" charset="-128"/>
              </a:rPr>
              <a:t>「未来につながる行動」</a:t>
            </a:r>
            <a:br>
              <a:rPr kumimoji="1" lang="ja-JP" altLang="en-US" sz="4800" dirty="0">
                <a:solidFill>
                  <a:schemeClr val="accent3"/>
                </a:solidFill>
                <a:latin typeface="HGP創英角ｺﾞｼｯｸUB" pitchFamily="50" charset="-128"/>
                <a:ea typeface="HGP創英角ｺﾞｼｯｸUB" pitchFamily="50" charset="-128"/>
              </a:rPr>
            </a:br>
            <a:r>
              <a:rPr lang="ja-JP" altLang="en-US" sz="4800" dirty="0">
                <a:solidFill>
                  <a:schemeClr val="accent3"/>
                </a:solidFill>
                <a:latin typeface="HGP創英角ｺﾞｼｯｸUB" pitchFamily="50" charset="-128"/>
                <a:ea typeface="HGP創英角ｺﾞｼｯｸUB" pitchFamily="50" charset="-128"/>
              </a:rPr>
              <a:t>　　をとろう</a:t>
            </a:r>
            <a:r>
              <a:rPr lang="en-US" altLang="ja-JP" sz="4800" dirty="0">
                <a:solidFill>
                  <a:schemeClr val="accent3"/>
                </a:solidFill>
                <a:latin typeface="HGP創英角ｺﾞｼｯｸUB" pitchFamily="50" charset="-128"/>
                <a:ea typeface="HGP創英角ｺﾞｼｯｸUB" pitchFamily="50" charset="-128"/>
              </a:rPr>
              <a:t>!</a:t>
            </a:r>
            <a:endParaRPr kumimoji="1" lang="ja-JP" altLang="en-US" sz="4800" dirty="0">
              <a:solidFill>
                <a:schemeClr val="accent3"/>
              </a:solidFill>
              <a:latin typeface="HGP創英角ｺﾞｼｯｸUB" pitchFamily="50" charset="-128"/>
              <a:ea typeface="HGP創英角ｺﾞｼｯｸUB" pitchFamily="50" charset="-128"/>
            </a:endParaRPr>
          </a:p>
        </p:txBody>
      </p:sp>
      <p:sp>
        <p:nvSpPr>
          <p:cNvPr id="4" name="角丸四角形 3"/>
          <p:cNvSpPr/>
          <p:nvPr/>
        </p:nvSpPr>
        <p:spPr>
          <a:xfrm>
            <a:off x="6300192" y="285750"/>
            <a:ext cx="2592288" cy="648072"/>
          </a:xfrm>
          <a:prstGeom prst="roundRect">
            <a:avLst/>
          </a:prstGeom>
          <a:solidFill>
            <a:srgbClr val="A379BB">
              <a:lumMod val="20000"/>
              <a:lumOff val="80000"/>
            </a:srgbClr>
          </a:solidFill>
          <a:ln w="25400" cap="flat" cmpd="sng" algn="ctr">
            <a:solidFill>
              <a:srgbClr val="6699FF">
                <a:shade val="50000"/>
              </a:srgbClr>
            </a:solidFill>
            <a:prstDash val="solid"/>
          </a:ln>
          <a:effectLst/>
        </p:spPr>
        <p:txBody>
          <a:bodyPr rtlCol="0" anchor="ctr"/>
          <a:lstStyle/>
          <a:p>
            <a:pPr algn="ctr" fontAlgn="base">
              <a:spcBef>
                <a:spcPct val="0"/>
              </a:spcBef>
              <a:spcAft>
                <a:spcPct val="0"/>
              </a:spcAft>
              <a:defRPr/>
            </a:pPr>
            <a:r>
              <a:rPr kumimoji="0" lang="ja-JP" altLang="en-US" sz="1600" kern="0" dirty="0">
                <a:solidFill>
                  <a:srgbClr val="B8CAFF">
                    <a:lumMod val="10000"/>
                  </a:srgbClr>
                </a:solidFill>
                <a:latin typeface="Lucida Sans Unicode"/>
                <a:ea typeface="ＭＳ Ｐゴシック"/>
              </a:rPr>
              <a:t>滋賀県消費生活センター　消費者教育⑥</a:t>
            </a:r>
          </a:p>
        </p:txBody>
      </p:sp>
      <p:pic>
        <p:nvPicPr>
          <p:cNvPr id="5" name="Picture 2" descr="G:\キャッフィー\caffy_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6257" y="4151618"/>
            <a:ext cx="1766396" cy="249967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275857" y="3429001"/>
            <a:ext cx="4483599" cy="461665"/>
          </a:xfrm>
          <a:prstGeom prst="rect">
            <a:avLst/>
          </a:prstGeom>
          <a:noFill/>
        </p:spPr>
        <p:txBody>
          <a:bodyPr wrap="square" rtlCol="0">
            <a:spAutoFit/>
          </a:bodyPr>
          <a:lstStyle/>
          <a:p>
            <a:r>
              <a:rPr lang="ja-JP" altLang="en-US" sz="2400" dirty="0">
                <a:solidFill>
                  <a:prstClr val="black"/>
                </a:solidFill>
                <a:latin typeface="HG丸ｺﾞｼｯｸM-PRO" pitchFamily="50" charset="-128"/>
                <a:ea typeface="HG丸ｺﾞｼｯｸM-PRO" pitchFamily="50" charset="-128"/>
              </a:rPr>
              <a:t>～「消費者市民社会」とは～</a:t>
            </a:r>
          </a:p>
        </p:txBody>
      </p:sp>
    </p:spTree>
    <p:extLst>
      <p:ext uri="{BB962C8B-B14F-4D97-AF65-F5344CB8AC3E}">
        <p14:creationId xmlns:p14="http://schemas.microsoft.com/office/powerpoint/2010/main" val="952602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HGPｺﾞｼｯｸE" panose="020B0900000000000000" pitchFamily="50" charset="-128"/>
                <a:ea typeface="HGPｺﾞｼｯｸE" panose="020B0900000000000000" pitchFamily="50" charset="-128"/>
              </a:rPr>
              <a:t>　</a:t>
            </a:r>
            <a:r>
              <a:rPr lang="en-US" altLang="ja-JP" sz="4000" dirty="0">
                <a:solidFill>
                  <a:srgbClr val="FF0000"/>
                </a:solidFill>
                <a:latin typeface="HGPｺﾞｼｯｸE" panose="020B0900000000000000" pitchFamily="50" charset="-128"/>
                <a:ea typeface="HGPｺﾞｼｯｸE" panose="020B0900000000000000" pitchFamily="50" charset="-128"/>
              </a:rPr>
              <a:t>【</a:t>
            </a:r>
            <a:r>
              <a:rPr lang="ja-JP" altLang="en-US" sz="4000" dirty="0">
                <a:solidFill>
                  <a:srgbClr val="FF0000"/>
                </a:solidFill>
                <a:latin typeface="HGPｺﾞｼｯｸE" panose="020B0900000000000000" pitchFamily="50" charset="-128"/>
                <a:ea typeface="HGPｺﾞｼｯｸE" panose="020B0900000000000000" pitchFamily="50" charset="-128"/>
              </a:rPr>
              <a:t>重要</a:t>
            </a:r>
            <a:r>
              <a:rPr lang="en-US" altLang="ja-JP" sz="4000" dirty="0">
                <a:solidFill>
                  <a:srgbClr val="FF0000"/>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　　　「相談」する意義</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 name="角丸四角形 1"/>
          <p:cNvSpPr/>
          <p:nvPr/>
        </p:nvSpPr>
        <p:spPr>
          <a:xfrm>
            <a:off x="481281" y="1196059"/>
            <a:ext cx="8243263" cy="10819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2123728" y="1233205"/>
            <a:ext cx="5616624" cy="400110"/>
          </a:xfrm>
          <a:prstGeom prst="rect">
            <a:avLst/>
          </a:prstGeom>
          <a:noFill/>
        </p:spPr>
        <p:txBody>
          <a:bodyPr wrap="square" rtlCol="0">
            <a:spAutoFit/>
          </a:bodyPr>
          <a:lstStyle/>
          <a:p>
            <a:r>
              <a:rPr lang="ja-JP" altLang="en-US" sz="2000" b="1" dirty="0">
                <a:solidFill>
                  <a:prstClr val="black"/>
                </a:solidFill>
                <a:latin typeface="HG丸ｺﾞｼｯｸM-PRO" pitchFamily="50" charset="-128"/>
                <a:ea typeface="HG丸ｺﾞｼｯｸM-PRO" pitchFamily="50" charset="-128"/>
              </a:rPr>
              <a:t>製品やサービスで事故</a:t>
            </a:r>
            <a:r>
              <a:rPr lang="en-US" altLang="ja-JP" sz="2000" b="1" dirty="0">
                <a:solidFill>
                  <a:prstClr val="black"/>
                </a:solidFill>
                <a:latin typeface="HG丸ｺﾞｼｯｸM-PRO" pitchFamily="50" charset="-128"/>
                <a:ea typeface="HG丸ｺﾞｼｯｸM-PRO" pitchFamily="50" charset="-128"/>
              </a:rPr>
              <a:t>/</a:t>
            </a:r>
            <a:r>
              <a:rPr lang="ja-JP" altLang="en-US" sz="2000" b="1" dirty="0">
                <a:solidFill>
                  <a:prstClr val="black"/>
                </a:solidFill>
                <a:latin typeface="HG丸ｺﾞｼｯｸM-PRO" pitchFamily="50" charset="-128"/>
                <a:ea typeface="HG丸ｺﾞｼｯｸM-PRO" pitchFamily="50" charset="-128"/>
              </a:rPr>
              <a:t>契約トラブル</a:t>
            </a:r>
          </a:p>
        </p:txBody>
      </p:sp>
      <p:sp>
        <p:nvSpPr>
          <p:cNvPr id="4" name="下矢印 3"/>
          <p:cNvSpPr/>
          <p:nvPr/>
        </p:nvSpPr>
        <p:spPr>
          <a:xfrm>
            <a:off x="4932041" y="1957111"/>
            <a:ext cx="818583" cy="74185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相談</a:t>
            </a:r>
          </a:p>
        </p:txBody>
      </p:sp>
      <p:sp>
        <p:nvSpPr>
          <p:cNvPr id="17" name="角丸四角形 16"/>
          <p:cNvSpPr/>
          <p:nvPr/>
        </p:nvSpPr>
        <p:spPr>
          <a:xfrm>
            <a:off x="7276565" y="3132484"/>
            <a:ext cx="1543907" cy="10819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下矢印 19"/>
          <p:cNvSpPr/>
          <p:nvPr/>
        </p:nvSpPr>
        <p:spPr>
          <a:xfrm>
            <a:off x="689365" y="2002968"/>
            <a:ext cx="2010428" cy="79208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white"/>
                </a:solidFill>
              </a:rPr>
              <a:t>あきらめる</a:t>
            </a:r>
          </a:p>
        </p:txBody>
      </p:sp>
      <p:sp>
        <p:nvSpPr>
          <p:cNvPr id="12" name="角丸四角形 11"/>
          <p:cNvSpPr/>
          <p:nvPr/>
        </p:nvSpPr>
        <p:spPr>
          <a:xfrm>
            <a:off x="613694" y="1643271"/>
            <a:ext cx="3020071" cy="3237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2"/>
                </a:solidFill>
              </a:rPr>
              <a:t>行動しない</a:t>
            </a:r>
          </a:p>
        </p:txBody>
      </p:sp>
      <p:sp>
        <p:nvSpPr>
          <p:cNvPr id="22" name="角丸四角形 21"/>
          <p:cNvSpPr/>
          <p:nvPr/>
        </p:nvSpPr>
        <p:spPr>
          <a:xfrm>
            <a:off x="4932041" y="1633316"/>
            <a:ext cx="3668143" cy="32379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2"/>
                </a:solidFill>
              </a:rPr>
              <a:t>行動する</a:t>
            </a:r>
          </a:p>
        </p:txBody>
      </p:sp>
      <p:sp>
        <p:nvSpPr>
          <p:cNvPr id="23" name="下矢印 22"/>
          <p:cNvSpPr/>
          <p:nvPr/>
        </p:nvSpPr>
        <p:spPr>
          <a:xfrm>
            <a:off x="7830869" y="2002969"/>
            <a:ext cx="607803" cy="74185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相談</a:t>
            </a:r>
          </a:p>
        </p:txBody>
      </p:sp>
      <p:sp>
        <p:nvSpPr>
          <p:cNvPr id="24" name="角丸四角形 23"/>
          <p:cNvSpPr/>
          <p:nvPr/>
        </p:nvSpPr>
        <p:spPr>
          <a:xfrm>
            <a:off x="481280" y="2875108"/>
            <a:ext cx="2218512" cy="14179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2"/>
                </a:solidFill>
              </a:rPr>
              <a:t>不正な取引、製品等の事故が続く</a:t>
            </a:r>
          </a:p>
          <a:p>
            <a:pPr algn="ctr"/>
            <a:endParaRPr kumimoji="1" lang="ja-JP" altLang="en-US" dirty="0">
              <a:solidFill>
                <a:schemeClr val="tx2"/>
              </a:solidFill>
            </a:endParaRPr>
          </a:p>
          <a:p>
            <a:pPr algn="ctr"/>
            <a:endParaRPr kumimoji="1" lang="ja-JP" altLang="en-US" dirty="0">
              <a:solidFill>
                <a:schemeClr val="tx2"/>
              </a:solidFill>
            </a:endParaRPr>
          </a:p>
        </p:txBody>
      </p:sp>
      <p:sp>
        <p:nvSpPr>
          <p:cNvPr id="25" name="角丸四角形 24"/>
          <p:cNvSpPr/>
          <p:nvPr/>
        </p:nvSpPr>
        <p:spPr>
          <a:xfrm>
            <a:off x="481280" y="4911084"/>
            <a:ext cx="2218512" cy="16839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2"/>
                </a:solidFill>
              </a:rPr>
              <a:t>不正な取引、</a:t>
            </a:r>
          </a:p>
          <a:p>
            <a:pPr algn="ctr"/>
            <a:r>
              <a:rPr lang="ja-JP" altLang="en-US" sz="1600" dirty="0">
                <a:solidFill>
                  <a:schemeClr val="tx2"/>
                </a:solidFill>
              </a:rPr>
              <a:t>トラブル・被害の拡大</a:t>
            </a:r>
          </a:p>
          <a:p>
            <a:pPr algn="ctr"/>
            <a:endParaRPr lang="ja-JP" altLang="en-US" sz="1600" dirty="0">
              <a:solidFill>
                <a:schemeClr val="tx2"/>
              </a:solidFill>
            </a:endParaRPr>
          </a:p>
          <a:p>
            <a:pPr algn="ctr"/>
            <a:endParaRPr lang="ja-JP" altLang="en-US" sz="1600" dirty="0">
              <a:solidFill>
                <a:schemeClr val="tx2"/>
              </a:solidFill>
            </a:endParaRPr>
          </a:p>
          <a:p>
            <a:pPr algn="ctr"/>
            <a:endParaRPr kumimoji="1" lang="ja-JP" altLang="en-US" dirty="0">
              <a:solidFill>
                <a:schemeClr val="tx2"/>
              </a:solidFill>
            </a:endParaRPr>
          </a:p>
          <a:p>
            <a:pPr algn="ctr"/>
            <a:endParaRPr kumimoji="1" lang="ja-JP" altLang="en-US" dirty="0">
              <a:solidFill>
                <a:schemeClr val="tx2"/>
              </a:solidFill>
            </a:endParaRPr>
          </a:p>
        </p:txBody>
      </p:sp>
      <p:sp>
        <p:nvSpPr>
          <p:cNvPr id="26" name="下矢印 25"/>
          <p:cNvSpPr/>
          <p:nvPr/>
        </p:nvSpPr>
        <p:spPr>
          <a:xfrm>
            <a:off x="1087930" y="4293096"/>
            <a:ext cx="891783" cy="61798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27" name="円/楕円 26"/>
          <p:cNvSpPr/>
          <p:nvPr/>
        </p:nvSpPr>
        <p:spPr>
          <a:xfrm>
            <a:off x="7021592" y="2795058"/>
            <a:ext cx="2053853" cy="4179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white"/>
                </a:solidFill>
              </a:rPr>
              <a:t>消費生活センター</a:t>
            </a:r>
          </a:p>
        </p:txBody>
      </p:sp>
      <p:sp>
        <p:nvSpPr>
          <p:cNvPr id="28" name="角丸四角形 27"/>
          <p:cNvSpPr/>
          <p:nvPr/>
        </p:nvSpPr>
        <p:spPr>
          <a:xfrm>
            <a:off x="4637305" y="3135545"/>
            <a:ext cx="1543907" cy="108199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円/楕円 28"/>
          <p:cNvSpPr/>
          <p:nvPr/>
        </p:nvSpPr>
        <p:spPr>
          <a:xfrm>
            <a:off x="4572001" y="2744824"/>
            <a:ext cx="1609211" cy="41792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事業者</a:t>
            </a:r>
          </a:p>
        </p:txBody>
      </p:sp>
      <p:sp>
        <p:nvSpPr>
          <p:cNvPr id="13" name="角丸四角形 12"/>
          <p:cNvSpPr/>
          <p:nvPr/>
        </p:nvSpPr>
        <p:spPr>
          <a:xfrm>
            <a:off x="5702509" y="3294604"/>
            <a:ext cx="374017" cy="824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対応する</a:t>
            </a:r>
          </a:p>
        </p:txBody>
      </p:sp>
      <p:sp>
        <p:nvSpPr>
          <p:cNvPr id="30" name="角丸四角形 29"/>
          <p:cNvSpPr/>
          <p:nvPr/>
        </p:nvSpPr>
        <p:spPr>
          <a:xfrm>
            <a:off x="4745033" y="3212978"/>
            <a:ext cx="374017" cy="983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対応しない</a:t>
            </a:r>
          </a:p>
        </p:txBody>
      </p:sp>
      <p:sp>
        <p:nvSpPr>
          <p:cNvPr id="14" name="左矢印 13"/>
          <p:cNvSpPr/>
          <p:nvPr/>
        </p:nvSpPr>
        <p:spPr>
          <a:xfrm>
            <a:off x="2878765" y="3460515"/>
            <a:ext cx="1753604" cy="432048"/>
          </a:xfrm>
          <a:prstGeom prst="lef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3709838" y="3234083"/>
            <a:ext cx="374017" cy="983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あきらめる</a:t>
            </a:r>
            <a:endParaRPr kumimoji="1" lang="ja-JP" altLang="en-US" sz="1200" dirty="0">
              <a:solidFill>
                <a:schemeClr val="tx1"/>
              </a:solidFill>
            </a:endParaRPr>
          </a:p>
        </p:txBody>
      </p:sp>
      <p:sp>
        <p:nvSpPr>
          <p:cNvPr id="33" name="角丸四角形 32"/>
          <p:cNvSpPr/>
          <p:nvPr/>
        </p:nvSpPr>
        <p:spPr>
          <a:xfrm>
            <a:off x="7383609" y="3294604"/>
            <a:ext cx="1292819" cy="711829"/>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解決のための助言・あっせん交渉</a:t>
            </a:r>
          </a:p>
        </p:txBody>
      </p:sp>
      <p:sp>
        <p:nvSpPr>
          <p:cNvPr id="35" name="左矢印 34"/>
          <p:cNvSpPr/>
          <p:nvPr/>
        </p:nvSpPr>
        <p:spPr>
          <a:xfrm rot="18628841">
            <a:off x="4383911" y="4691201"/>
            <a:ext cx="1642477" cy="432048"/>
          </a:xfrm>
          <a:prstGeom prst="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4458897" y="4668922"/>
            <a:ext cx="1251089" cy="54099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トラブルの解決</a:t>
            </a:r>
          </a:p>
        </p:txBody>
      </p:sp>
      <p:sp>
        <p:nvSpPr>
          <p:cNvPr id="37" name="左矢印 36"/>
          <p:cNvSpPr/>
          <p:nvPr/>
        </p:nvSpPr>
        <p:spPr>
          <a:xfrm rot="18628841">
            <a:off x="5830787" y="4664115"/>
            <a:ext cx="1860492" cy="432048"/>
          </a:xfrm>
          <a:prstGeom prst="lef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6127149" y="4674177"/>
            <a:ext cx="1251089" cy="54099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トラブルの解決</a:t>
            </a:r>
          </a:p>
        </p:txBody>
      </p:sp>
      <p:sp>
        <p:nvSpPr>
          <p:cNvPr id="39" name="角丸四角形 38"/>
          <p:cNvSpPr/>
          <p:nvPr/>
        </p:nvSpPr>
        <p:spPr>
          <a:xfrm>
            <a:off x="2878765" y="5581583"/>
            <a:ext cx="3493435" cy="1157889"/>
          </a:xfrm>
          <a:prstGeom prst="roundRect">
            <a:avLst/>
          </a:prstGeom>
          <a:solidFill>
            <a:schemeClr val="accent1">
              <a:lumMod val="20000"/>
              <a:lumOff val="80000"/>
            </a:schemeClr>
          </a:solidFill>
          <a:ln w="952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2"/>
                </a:solidFill>
              </a:rPr>
              <a:t>①不正な取引</a:t>
            </a:r>
            <a:r>
              <a:rPr lang="ja-JP" altLang="en-US" sz="1400">
                <a:solidFill>
                  <a:schemeClr val="tx2"/>
                </a:solidFill>
              </a:rPr>
              <a:t>・表示、安全性</a:t>
            </a:r>
            <a:r>
              <a:rPr lang="ja-JP" altLang="en-US" sz="1400" dirty="0">
                <a:solidFill>
                  <a:schemeClr val="tx2"/>
                </a:solidFill>
              </a:rPr>
              <a:t>に欠けた製品、</a:t>
            </a:r>
          </a:p>
          <a:p>
            <a:r>
              <a:rPr lang="ja-JP" altLang="en-US" sz="1400" dirty="0">
                <a:solidFill>
                  <a:schemeClr val="tx2"/>
                </a:solidFill>
              </a:rPr>
              <a:t>　　ｻｰﾋﾞｽの改善</a:t>
            </a:r>
          </a:p>
          <a:p>
            <a:r>
              <a:rPr lang="ja-JP" altLang="en-US" sz="1400" dirty="0">
                <a:solidFill>
                  <a:schemeClr val="tx2"/>
                </a:solidFill>
              </a:rPr>
              <a:t>②良質で安全な商品・サービスの増加</a:t>
            </a:r>
          </a:p>
          <a:p>
            <a:r>
              <a:rPr lang="ja-JP" altLang="en-US" sz="1400" dirty="0">
                <a:solidFill>
                  <a:schemeClr val="tx2"/>
                </a:solidFill>
              </a:rPr>
              <a:t>③安全・安心に暮らせる</a:t>
            </a:r>
            <a:endParaRPr kumimoji="1" lang="ja-JP" altLang="en-US" sz="1400" dirty="0">
              <a:solidFill>
                <a:schemeClr val="tx2"/>
              </a:solidFill>
            </a:endParaRPr>
          </a:p>
        </p:txBody>
      </p:sp>
      <p:sp>
        <p:nvSpPr>
          <p:cNvPr id="40" name="角丸四角形 39"/>
          <p:cNvSpPr/>
          <p:nvPr/>
        </p:nvSpPr>
        <p:spPr>
          <a:xfrm>
            <a:off x="7519671" y="4645959"/>
            <a:ext cx="1543907" cy="56921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国民生活センター</a:t>
            </a:r>
          </a:p>
          <a:p>
            <a:pPr algn="ctr"/>
            <a:r>
              <a:rPr lang="en-US" altLang="ja-JP" sz="1100" dirty="0">
                <a:solidFill>
                  <a:schemeClr val="tx1"/>
                </a:solidFill>
              </a:rPr>
              <a:t>【</a:t>
            </a:r>
            <a:r>
              <a:rPr lang="ja-JP" altLang="en-US" sz="1100" dirty="0">
                <a:solidFill>
                  <a:schemeClr val="tx1"/>
                </a:solidFill>
              </a:rPr>
              <a:t>情報</a:t>
            </a:r>
            <a:r>
              <a:rPr lang="en-US" altLang="ja-JP" sz="1100" dirty="0">
                <a:solidFill>
                  <a:schemeClr val="tx1"/>
                </a:solidFill>
              </a:rPr>
              <a:t>】</a:t>
            </a:r>
            <a:endParaRPr lang="ja-JP" altLang="en-US" sz="1100" dirty="0">
              <a:solidFill>
                <a:schemeClr val="tx1"/>
              </a:solidFill>
            </a:endParaRPr>
          </a:p>
        </p:txBody>
      </p:sp>
      <p:sp>
        <p:nvSpPr>
          <p:cNvPr id="15" name="下矢印 14"/>
          <p:cNvSpPr/>
          <p:nvPr/>
        </p:nvSpPr>
        <p:spPr>
          <a:xfrm>
            <a:off x="7977921" y="4217535"/>
            <a:ext cx="460753" cy="412422"/>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下矢印 42"/>
          <p:cNvSpPr/>
          <p:nvPr/>
        </p:nvSpPr>
        <p:spPr>
          <a:xfrm>
            <a:off x="8019957" y="5242074"/>
            <a:ext cx="460753" cy="412422"/>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6876257" y="5672122"/>
            <a:ext cx="2136935" cy="569213"/>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FF0000"/>
                </a:solidFill>
              </a:rPr>
              <a:t>国</a:t>
            </a:r>
            <a:r>
              <a:rPr lang="en-US" altLang="ja-JP" sz="1400" dirty="0">
                <a:solidFill>
                  <a:srgbClr val="FF0000"/>
                </a:solidFill>
              </a:rPr>
              <a:t>(</a:t>
            </a:r>
            <a:r>
              <a:rPr lang="ja-JP" altLang="en-US" sz="1400" dirty="0">
                <a:solidFill>
                  <a:srgbClr val="FF0000"/>
                </a:solidFill>
              </a:rPr>
              <a:t>消費者庁・関係省庁</a:t>
            </a:r>
            <a:r>
              <a:rPr lang="en-US" altLang="ja-JP" sz="1400" dirty="0">
                <a:solidFill>
                  <a:srgbClr val="FF0000"/>
                </a:solidFill>
              </a:rPr>
              <a:t>)</a:t>
            </a:r>
            <a:endParaRPr lang="ja-JP" altLang="en-US" sz="1400" dirty="0">
              <a:solidFill>
                <a:srgbClr val="FF0000"/>
              </a:solidFill>
            </a:endParaRPr>
          </a:p>
          <a:p>
            <a:pPr algn="ctr"/>
            <a:r>
              <a:rPr lang="ja-JP" altLang="en-US" sz="1400" dirty="0">
                <a:solidFill>
                  <a:srgbClr val="FF0000"/>
                </a:solidFill>
              </a:rPr>
              <a:t>都道府県</a:t>
            </a:r>
          </a:p>
        </p:txBody>
      </p:sp>
      <p:sp>
        <p:nvSpPr>
          <p:cNvPr id="45" name="角丸四角形 44"/>
          <p:cNvSpPr/>
          <p:nvPr/>
        </p:nvSpPr>
        <p:spPr>
          <a:xfrm>
            <a:off x="6876257" y="6309914"/>
            <a:ext cx="2136935" cy="43700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B050"/>
                </a:solidFill>
              </a:rPr>
              <a:t>法律の整備</a:t>
            </a:r>
          </a:p>
        </p:txBody>
      </p:sp>
      <p:sp>
        <p:nvSpPr>
          <p:cNvPr id="46" name="左矢印 45"/>
          <p:cNvSpPr/>
          <p:nvPr/>
        </p:nvSpPr>
        <p:spPr>
          <a:xfrm>
            <a:off x="6372201" y="5729084"/>
            <a:ext cx="460753" cy="412422"/>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左矢印 46"/>
          <p:cNvSpPr/>
          <p:nvPr/>
        </p:nvSpPr>
        <p:spPr>
          <a:xfrm>
            <a:off x="6372200" y="6315783"/>
            <a:ext cx="460753" cy="412422"/>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2878765" y="5040589"/>
            <a:ext cx="1251089" cy="540995"/>
          </a:xfrm>
          <a:prstGeom prst="roundRect">
            <a:avLst/>
          </a:prstGeom>
          <a:solidFill>
            <a:srgbClr val="DF1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消費者市民社会の実現</a:t>
            </a:r>
          </a:p>
        </p:txBody>
      </p:sp>
      <p:pic>
        <p:nvPicPr>
          <p:cNvPr id="2052" name="Picture 4" descr="F:\消費生活センター　消費者教育\イラストいろいろ\kibishii_kewashii_ma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72153" y="6065586"/>
            <a:ext cx="529411" cy="52941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消費生活センター　消費者教育\イラストいろいろ\niyakeru_takuramu_ayashii_woma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02521" y="6033150"/>
            <a:ext cx="565267" cy="5652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768539" y="3549669"/>
            <a:ext cx="1482895" cy="719203"/>
            <a:chOff x="768539" y="3549668"/>
            <a:chExt cx="1482894" cy="719203"/>
          </a:xfrm>
        </p:grpSpPr>
        <p:pic>
          <p:nvPicPr>
            <p:cNvPr id="2050" name="Picture 2" descr="F:\消費生活センター　消費者教育\イラストいろいろ\business_man1_3_cry.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8539" y="3549668"/>
              <a:ext cx="504056" cy="685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F:\消費生活センター　消費者教育\イラストいろいろ\businesswoman4_cry.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79475" y="3673478"/>
              <a:ext cx="555929" cy="5559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消費生活センター　消費者教育\イラストいろいろ\phone_oldwoman3_cry.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64260" y="3607550"/>
              <a:ext cx="487173" cy="66132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5" name="Picture 7" descr="F:\消費生活センター　消費者教育\イラストいろいろ\phone_oldman3_cry (1).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2136393" y="3460516"/>
            <a:ext cx="467616" cy="774943"/>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グループ化 48"/>
          <p:cNvGrpSpPr/>
          <p:nvPr/>
        </p:nvGrpSpPr>
        <p:grpSpPr>
          <a:xfrm>
            <a:off x="1006078" y="5545261"/>
            <a:ext cx="1364125" cy="401774"/>
            <a:chOff x="768539" y="3549668"/>
            <a:chExt cx="1482894" cy="719203"/>
          </a:xfrm>
        </p:grpSpPr>
        <p:pic>
          <p:nvPicPr>
            <p:cNvPr id="50" name="Picture 2" descr="F:\消費生活センター　消費者教育\イラストいろいろ\business_man1_3_cry.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68539" y="3549668"/>
              <a:ext cx="504056" cy="68579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F:\消費生活センター　消費者教育\イラストいろいろ\businesswoman4_cry.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279475" y="3673478"/>
              <a:ext cx="555929" cy="55592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F:\消費生活センター　消費者教育\イラストいろいろ\phone_oldwoman3_cry.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64260" y="3607550"/>
              <a:ext cx="487173" cy="66132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F:\消費生活センター　消費者教育\イラストいろいろ\woman04_cry.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341975" y="5465766"/>
            <a:ext cx="334296" cy="41271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F:\消費生活センター　消費者教育\イラストいろいろ\phone_oldman3_cry.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13694" y="5438314"/>
            <a:ext cx="331295" cy="449720"/>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p:cNvSpPr>
            <a:spLocks noGrp="1"/>
          </p:cNvSpPr>
          <p:nvPr>
            <p:ph type="ftr" sz="quarter" idx="11"/>
          </p:nvPr>
        </p:nvSpPr>
        <p:spPr>
          <a:xfrm>
            <a:off x="21963" y="6583351"/>
            <a:ext cx="2895600" cy="365125"/>
          </a:xfrm>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356735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a:solidFill>
                  <a:prstClr val="black"/>
                </a:solidFill>
                <a:latin typeface="HGPｺﾞｼｯｸE" panose="020B0900000000000000" pitchFamily="50" charset="-128"/>
                <a:ea typeface="HGPｺﾞｼｯｸE" panose="020B0900000000000000" pitchFamily="50" charset="-128"/>
              </a:rPr>
              <a:t>                                                                                                   </a:t>
            </a:r>
            <a:endParaRPr lang="en-US" altLang="ja-JP" sz="1400" dirty="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a:solidFill>
                  <a:prstClr val="black"/>
                </a:solidFill>
                <a:latin typeface="HGPｺﾞｼｯｸE" panose="020B0900000000000000" pitchFamily="50" charset="-128"/>
                <a:ea typeface="HGPｺﾞｼｯｸE" panose="020B0900000000000000" pitchFamily="50" charset="-128"/>
              </a:rPr>
              <a:t>2-</a:t>
            </a:r>
            <a:r>
              <a:rPr lang="ja-JP" altLang="en-US" sz="4400" dirty="0">
                <a:solidFill>
                  <a:prstClr val="black"/>
                </a:solidFill>
                <a:latin typeface="HGPｺﾞｼｯｸE" panose="020B0900000000000000" pitchFamily="50" charset="-128"/>
                <a:ea typeface="HGPｺﾞｼｯｸE" panose="020B0900000000000000" pitchFamily="50" charset="-128"/>
              </a:rPr>
              <a:t>③</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暮らしの安全</a:t>
            </a:r>
            <a:endParaRPr lang="en-US" altLang="ja-JP" sz="4400" dirty="0">
              <a:solidFill>
                <a:prstClr val="black"/>
              </a:solidFill>
              <a:latin typeface="HGPｺﾞｼｯｸE" panose="020B0900000000000000" pitchFamily="50" charset="-128"/>
              <a:ea typeface="HGPｺﾞｼｯｸE" panose="020B0900000000000000" pitchFamily="50" charset="-128"/>
            </a:endParaRPr>
          </a:p>
        </p:txBody>
      </p:sp>
      <p:grpSp>
        <p:nvGrpSpPr>
          <p:cNvPr id="9" name="グループ化 8"/>
          <p:cNvGrpSpPr/>
          <p:nvPr/>
        </p:nvGrpSpPr>
        <p:grpSpPr>
          <a:xfrm>
            <a:off x="611562" y="1192626"/>
            <a:ext cx="8150309" cy="745079"/>
            <a:chOff x="899591" y="1268760"/>
            <a:chExt cx="9065111" cy="1008112"/>
          </a:xfrm>
        </p:grpSpPr>
        <p:sp>
          <p:nvSpPr>
            <p:cNvPr id="8" name="角丸四角形 7"/>
            <p:cNvSpPr/>
            <p:nvPr/>
          </p:nvSpPr>
          <p:spPr>
            <a:xfrm>
              <a:off x="899591" y="1268760"/>
              <a:ext cx="7768757" cy="100811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1458969" y="1457486"/>
              <a:ext cx="8505733" cy="630659"/>
            </a:xfrm>
            <a:prstGeom prst="rect">
              <a:avLst/>
            </a:prstGeom>
          </p:spPr>
          <p:txBody>
            <a:bodyPr wrap="square">
              <a:spAutoFit/>
            </a:bodyPr>
            <a:lstStyle/>
            <a:p>
              <a:r>
                <a:rPr lang="ja-JP" altLang="en-US" sz="3200" dirty="0">
                  <a:solidFill>
                    <a:prstClr val="black"/>
                  </a:solidFill>
                  <a:latin typeface="HG丸ｺﾞｼｯｸM-PRO" pitchFamily="50" charset="-128"/>
                  <a:ea typeface="HG丸ｺﾞｼｯｸM-PRO" pitchFamily="50" charset="-128"/>
                </a:rPr>
                <a:t>製品やサービスによる事故</a:t>
              </a:r>
              <a:endParaRPr lang="en-US" altLang="ja-JP" sz="3200" dirty="0">
                <a:solidFill>
                  <a:prstClr val="black"/>
                </a:solidFill>
                <a:latin typeface="HG丸ｺﾞｼｯｸM-PRO" pitchFamily="50" charset="-128"/>
                <a:ea typeface="HG丸ｺﾞｼｯｸM-PRO" pitchFamily="50" charset="-128"/>
              </a:endParaRPr>
            </a:p>
          </p:txBody>
        </p:sp>
      </p:grpSp>
      <p:pic>
        <p:nvPicPr>
          <p:cNvPr id="4" name="Picture 2" descr="G:\KINGSTON\くらしの一日講座\イラストいろいろ\困り顔.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5271" y="1160727"/>
            <a:ext cx="1077145" cy="1200161"/>
          </a:xfrm>
          <a:prstGeom prst="rect">
            <a:avLst/>
          </a:prstGeom>
          <a:noFill/>
          <a:extLst>
            <a:ext uri="{909E8E84-426E-40DD-AFC4-6F175D3DCCD1}">
              <a14:hiddenFill xmlns:a14="http://schemas.microsoft.com/office/drawing/2010/main">
                <a:solidFill>
                  <a:srgbClr val="FFFFFF"/>
                </a:solidFill>
              </a14:hiddenFill>
            </a:ext>
          </a:extLst>
        </p:spPr>
      </p:pic>
      <p:sp>
        <p:nvSpPr>
          <p:cNvPr id="2" name="下矢印 1"/>
          <p:cNvSpPr/>
          <p:nvPr/>
        </p:nvSpPr>
        <p:spPr>
          <a:xfrm>
            <a:off x="4128981" y="2073131"/>
            <a:ext cx="1099673"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195737" y="2564904"/>
            <a:ext cx="6352140" cy="108012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暮らしの安全の為には、いろいろな</a:t>
            </a:r>
          </a:p>
          <a:p>
            <a:pPr algn="ctr"/>
            <a:r>
              <a:rPr kumimoji="1" lang="ja-JP" altLang="en-US" sz="2800" dirty="0">
                <a:solidFill>
                  <a:srgbClr val="FF0000"/>
                </a:solidFill>
              </a:rPr>
              <a:t>対策が取られています</a:t>
            </a:r>
            <a:r>
              <a:rPr kumimoji="1" lang="en-US" altLang="ja-JP" sz="2800" dirty="0">
                <a:solidFill>
                  <a:srgbClr val="FF0000"/>
                </a:solidFill>
              </a:rPr>
              <a:t>!</a:t>
            </a:r>
          </a:p>
        </p:txBody>
      </p:sp>
      <p:pic>
        <p:nvPicPr>
          <p:cNvPr id="3074" name="Picture 2" descr="F:\消費生活センター　消費者教育\イラストいろいろ\hirameki_wo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1654" y="2235480"/>
            <a:ext cx="1505673" cy="1505673"/>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361654" y="3876318"/>
            <a:ext cx="4039400" cy="1476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2">
                    <a:lumMod val="75000"/>
                  </a:schemeClr>
                </a:solidFill>
              </a:rPr>
              <a:t>製造物責任法</a:t>
            </a:r>
            <a:r>
              <a:rPr kumimoji="1" lang="en-US" altLang="ja-JP" sz="2800" dirty="0">
                <a:solidFill>
                  <a:schemeClr val="tx2">
                    <a:lumMod val="75000"/>
                  </a:schemeClr>
                </a:solidFill>
              </a:rPr>
              <a:t>(PL</a:t>
            </a:r>
            <a:r>
              <a:rPr kumimoji="1" lang="ja-JP" altLang="en-US" sz="2800" dirty="0">
                <a:solidFill>
                  <a:schemeClr val="tx2">
                    <a:lumMod val="75000"/>
                  </a:schemeClr>
                </a:solidFill>
              </a:rPr>
              <a:t>法</a:t>
            </a:r>
            <a:r>
              <a:rPr kumimoji="1" lang="en-US" altLang="ja-JP" sz="2800" dirty="0">
                <a:solidFill>
                  <a:schemeClr val="tx2">
                    <a:lumMod val="75000"/>
                  </a:schemeClr>
                </a:solidFill>
              </a:rPr>
              <a:t>)</a:t>
            </a:r>
            <a:endParaRPr kumimoji="1" lang="ja-JP" altLang="en-US" sz="2800" dirty="0">
              <a:solidFill>
                <a:schemeClr val="tx2">
                  <a:lumMod val="75000"/>
                </a:schemeClr>
              </a:solidFill>
            </a:endParaRPr>
          </a:p>
          <a:p>
            <a:pPr algn="ctr"/>
            <a:r>
              <a:rPr lang="ja-JP" altLang="en-US" sz="2800" dirty="0">
                <a:solidFill>
                  <a:schemeClr val="tx2">
                    <a:lumMod val="75000"/>
                  </a:schemeClr>
                </a:solidFill>
              </a:rPr>
              <a:t>↓</a:t>
            </a:r>
          </a:p>
          <a:p>
            <a:pPr algn="ctr"/>
            <a:r>
              <a:rPr kumimoji="1" lang="ja-JP" altLang="en-US" sz="2800" dirty="0">
                <a:solidFill>
                  <a:schemeClr val="tx2">
                    <a:lumMod val="75000"/>
                  </a:schemeClr>
                </a:solidFill>
              </a:rPr>
              <a:t>損害賠償請求</a:t>
            </a:r>
            <a:endParaRPr lang="en-US" altLang="ja-JP" sz="2400" dirty="0">
              <a:solidFill>
                <a:schemeClr val="tx2">
                  <a:lumMod val="75000"/>
                </a:schemeClr>
              </a:solidFill>
            </a:endParaRPr>
          </a:p>
        </p:txBody>
      </p:sp>
      <p:sp>
        <p:nvSpPr>
          <p:cNvPr id="17" name="角丸四角形 16"/>
          <p:cNvSpPr/>
          <p:nvPr/>
        </p:nvSpPr>
        <p:spPr>
          <a:xfrm>
            <a:off x="4905471" y="3876318"/>
            <a:ext cx="3856400" cy="281823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2">
                    <a:lumMod val="75000"/>
                  </a:schemeClr>
                </a:solidFill>
              </a:rPr>
              <a:t>消費者の</a:t>
            </a:r>
          </a:p>
          <a:p>
            <a:pPr algn="ctr"/>
            <a:r>
              <a:rPr kumimoji="1" lang="en-US" altLang="ja-JP" sz="3200" dirty="0">
                <a:solidFill>
                  <a:srgbClr val="FF0000"/>
                </a:solidFill>
              </a:rPr>
              <a:t>8</a:t>
            </a:r>
            <a:r>
              <a:rPr kumimoji="1" lang="ja-JP" altLang="en-US" sz="3200" dirty="0" err="1">
                <a:solidFill>
                  <a:schemeClr val="tx2">
                    <a:lumMod val="75000"/>
                  </a:schemeClr>
                </a:solidFill>
              </a:rPr>
              <a:t>つの</a:t>
            </a:r>
            <a:r>
              <a:rPr kumimoji="1" lang="ja-JP" altLang="en-US" sz="3200" dirty="0">
                <a:solidFill>
                  <a:schemeClr val="tx2">
                    <a:lumMod val="75000"/>
                  </a:schemeClr>
                </a:solidFill>
              </a:rPr>
              <a:t>権利</a:t>
            </a:r>
          </a:p>
          <a:p>
            <a:pPr algn="ctr"/>
            <a:r>
              <a:rPr lang="en-US" altLang="ja-JP" sz="3200" dirty="0">
                <a:solidFill>
                  <a:srgbClr val="FF0000"/>
                </a:solidFill>
              </a:rPr>
              <a:t>5</a:t>
            </a:r>
            <a:r>
              <a:rPr lang="ja-JP" altLang="en-US" sz="3200" dirty="0" err="1">
                <a:solidFill>
                  <a:schemeClr val="tx2">
                    <a:lumMod val="75000"/>
                  </a:schemeClr>
                </a:solidFill>
              </a:rPr>
              <a:t>つの</a:t>
            </a:r>
            <a:r>
              <a:rPr lang="ja-JP" altLang="en-US" sz="3200" dirty="0">
                <a:solidFill>
                  <a:schemeClr val="tx2">
                    <a:lumMod val="75000"/>
                  </a:schemeClr>
                </a:solidFill>
              </a:rPr>
              <a:t>責任</a:t>
            </a:r>
            <a:endParaRPr lang="en-US" altLang="ja-JP" sz="3200" dirty="0">
              <a:solidFill>
                <a:schemeClr val="tx2">
                  <a:lumMod val="75000"/>
                </a:schemeClr>
              </a:solidFill>
            </a:endParaRPr>
          </a:p>
          <a:p>
            <a:pPr algn="ctr"/>
            <a:endParaRPr kumimoji="1" lang="en-US" altLang="ja-JP" sz="2400" dirty="0">
              <a:solidFill>
                <a:schemeClr val="tx2">
                  <a:lumMod val="75000"/>
                </a:schemeClr>
              </a:solidFill>
            </a:endParaRPr>
          </a:p>
          <a:p>
            <a:pPr algn="ctr"/>
            <a:r>
              <a:rPr kumimoji="1" lang="en-US" altLang="ja-JP" sz="2400" b="1" dirty="0">
                <a:solidFill>
                  <a:schemeClr val="tx2">
                    <a:lumMod val="75000"/>
                  </a:schemeClr>
                </a:solidFill>
              </a:rPr>
              <a:t>【</a:t>
            </a:r>
            <a:r>
              <a:rPr kumimoji="1" lang="ja-JP" altLang="en-US" sz="2400" b="1" dirty="0">
                <a:solidFill>
                  <a:schemeClr val="tx2">
                    <a:lumMod val="75000"/>
                  </a:schemeClr>
                </a:solidFill>
              </a:rPr>
              <a:t>国際消費者機構</a:t>
            </a:r>
            <a:r>
              <a:rPr lang="en-US" altLang="ja-JP" sz="2400" b="1" dirty="0">
                <a:solidFill>
                  <a:schemeClr val="tx2">
                    <a:lumMod val="75000"/>
                  </a:schemeClr>
                </a:solidFill>
              </a:rPr>
              <a:t>(CI)</a:t>
            </a:r>
            <a:r>
              <a:rPr kumimoji="1" lang="en-US" altLang="ja-JP" sz="2400" b="1" dirty="0">
                <a:solidFill>
                  <a:schemeClr val="tx2">
                    <a:lumMod val="75000"/>
                  </a:schemeClr>
                </a:solidFill>
              </a:rPr>
              <a:t>】</a:t>
            </a:r>
            <a:endParaRPr kumimoji="1" lang="ja-JP" altLang="en-US" sz="2400" b="1" dirty="0">
              <a:solidFill>
                <a:schemeClr val="tx2">
                  <a:lumMod val="75000"/>
                </a:schemeClr>
              </a:solidFill>
            </a:endParaRPr>
          </a:p>
        </p:txBody>
      </p:sp>
      <p:grpSp>
        <p:nvGrpSpPr>
          <p:cNvPr id="7" name="グループ化 6"/>
          <p:cNvGrpSpPr/>
          <p:nvPr/>
        </p:nvGrpSpPr>
        <p:grpSpPr>
          <a:xfrm>
            <a:off x="364796" y="5614436"/>
            <a:ext cx="4039402" cy="1080120"/>
            <a:chOff x="-2663819" y="2852936"/>
            <a:chExt cx="2856200" cy="1080120"/>
          </a:xfrm>
        </p:grpSpPr>
        <p:sp>
          <p:nvSpPr>
            <p:cNvPr id="3" name="角丸四角形 2"/>
            <p:cNvSpPr/>
            <p:nvPr/>
          </p:nvSpPr>
          <p:spPr>
            <a:xfrm>
              <a:off x="-2663819" y="2852936"/>
              <a:ext cx="2856200" cy="10801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Banner)リコール情報サイト"/>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81283" y="3040570"/>
              <a:ext cx="1012095" cy="7048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Banner)事故情報データバンクシステム"/>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12389" y="3040570"/>
              <a:ext cx="916485" cy="70485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フッター プレースホルダー 9"/>
          <p:cNvSpPr>
            <a:spLocks noGrp="1"/>
          </p:cNvSpPr>
          <p:nvPr>
            <p:ph type="ftr" sz="quarter" idx="11"/>
          </p:nvPr>
        </p:nvSpPr>
        <p:spPr>
          <a:xfrm>
            <a:off x="2681181" y="6560725"/>
            <a:ext cx="2895600" cy="365125"/>
          </a:xfrm>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69584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a:solidFill>
                  <a:prstClr val="black"/>
                </a:solidFill>
                <a:latin typeface="HGPｺﾞｼｯｸE" panose="020B0900000000000000" pitchFamily="50" charset="-128"/>
                <a:ea typeface="HGPｺﾞｼｯｸE" panose="020B0900000000000000" pitchFamily="50" charset="-128"/>
              </a:rPr>
              <a:t>                                                                                                   </a:t>
            </a:r>
            <a:endParaRPr lang="en-US" altLang="ja-JP" sz="1400" dirty="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買い物の流れ</a:t>
            </a:r>
            <a:endParaRPr lang="en-US" altLang="ja-JP" sz="3200" dirty="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6" name="図表 5"/>
          <p:cNvGraphicFramePr/>
          <p:nvPr>
            <p:extLst>
              <p:ext uri="{D42A27DB-BD31-4B8C-83A1-F6EECF244321}">
                <p14:modId xmlns:p14="http://schemas.microsoft.com/office/powerpoint/2010/main" val="1903821512"/>
              </p:ext>
            </p:extLst>
          </p:nvPr>
        </p:nvGraphicFramePr>
        <p:xfrm>
          <a:off x="755576" y="1268760"/>
          <a:ext cx="7632848" cy="4752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p:cNvSpPr txBox="1"/>
          <p:nvPr/>
        </p:nvSpPr>
        <p:spPr>
          <a:xfrm>
            <a:off x="5796136" y="1489140"/>
            <a:ext cx="2232248" cy="584775"/>
          </a:xfrm>
          <a:prstGeom prst="rect">
            <a:avLst/>
          </a:prstGeom>
          <a:noFill/>
        </p:spPr>
        <p:txBody>
          <a:bodyPr wrap="square" rtlCol="0">
            <a:spAutoFit/>
          </a:bodyPr>
          <a:lstStyle/>
          <a:p>
            <a:r>
              <a:rPr kumimoji="1" lang="ja-JP" altLang="en-US" sz="1600" dirty="0">
                <a:solidFill>
                  <a:srgbClr val="FF0000"/>
                </a:solidFill>
              </a:rPr>
              <a:t>誰のモノ・商品・</a:t>
            </a:r>
          </a:p>
          <a:p>
            <a:r>
              <a:rPr kumimoji="1" lang="ja-JP" altLang="en-US" sz="1600" dirty="0">
                <a:solidFill>
                  <a:srgbClr val="FF0000"/>
                </a:solidFill>
              </a:rPr>
              <a:t>購入理由</a:t>
            </a:r>
          </a:p>
        </p:txBody>
      </p:sp>
      <p:sp>
        <p:nvSpPr>
          <p:cNvPr id="25" name="テキスト ボックス 24"/>
          <p:cNvSpPr txBox="1"/>
          <p:nvPr/>
        </p:nvSpPr>
        <p:spPr>
          <a:xfrm>
            <a:off x="6767197" y="3760824"/>
            <a:ext cx="2232248" cy="1361912"/>
          </a:xfrm>
          <a:prstGeom prst="rect">
            <a:avLst/>
          </a:prstGeom>
          <a:noFill/>
        </p:spPr>
        <p:txBody>
          <a:bodyPr wrap="square" rtlCol="0">
            <a:spAutoFit/>
          </a:bodyPr>
          <a:lstStyle/>
          <a:p>
            <a:r>
              <a:rPr kumimoji="1" lang="ja-JP" altLang="en-US" sz="1600" dirty="0">
                <a:solidFill>
                  <a:srgbClr val="FF0000"/>
                </a:solidFill>
              </a:rPr>
              <a:t>・先輩・友人に聞く</a:t>
            </a:r>
          </a:p>
          <a:p>
            <a:r>
              <a:rPr kumimoji="1" lang="ja-JP" altLang="en-US" sz="1600" dirty="0">
                <a:solidFill>
                  <a:srgbClr val="FF0000"/>
                </a:solidFill>
              </a:rPr>
              <a:t>・店で店員に聞く</a:t>
            </a:r>
          </a:p>
          <a:p>
            <a:r>
              <a:rPr lang="ja-JP" altLang="en-US" sz="1600" dirty="0">
                <a:solidFill>
                  <a:srgbClr val="FF0000"/>
                </a:solidFill>
              </a:rPr>
              <a:t>・カタログを見る</a:t>
            </a:r>
          </a:p>
          <a:p>
            <a:r>
              <a:rPr kumimoji="1" lang="ja-JP" altLang="en-US" sz="1600" dirty="0">
                <a:solidFill>
                  <a:srgbClr val="FF0000"/>
                </a:solidFill>
              </a:rPr>
              <a:t>・インターネットで</a:t>
            </a:r>
          </a:p>
          <a:p>
            <a:r>
              <a:rPr lang="ja-JP" altLang="en-US" sz="1600" dirty="0">
                <a:solidFill>
                  <a:srgbClr val="FF0000"/>
                </a:solidFill>
              </a:rPr>
              <a:t>　　　　</a:t>
            </a:r>
            <a:r>
              <a:rPr kumimoji="1" lang="ja-JP" altLang="en-US" sz="1600" dirty="0">
                <a:solidFill>
                  <a:srgbClr val="FF0000"/>
                </a:solidFill>
              </a:rPr>
              <a:t>調べる　　等</a:t>
            </a:r>
          </a:p>
        </p:txBody>
      </p:sp>
      <p:sp>
        <p:nvSpPr>
          <p:cNvPr id="29" name="テキスト ボックス 28"/>
          <p:cNvSpPr txBox="1"/>
          <p:nvPr/>
        </p:nvSpPr>
        <p:spPr>
          <a:xfrm>
            <a:off x="611560" y="3724964"/>
            <a:ext cx="2232248" cy="830997"/>
          </a:xfrm>
          <a:prstGeom prst="rect">
            <a:avLst/>
          </a:prstGeom>
          <a:noFill/>
        </p:spPr>
        <p:txBody>
          <a:bodyPr wrap="square" rtlCol="0">
            <a:spAutoFit/>
          </a:bodyPr>
          <a:lstStyle/>
          <a:p>
            <a:r>
              <a:rPr kumimoji="1" lang="ja-JP" altLang="en-US" sz="1600" dirty="0">
                <a:solidFill>
                  <a:srgbClr val="FF0000"/>
                </a:solidFill>
              </a:rPr>
              <a:t>・使い心地</a:t>
            </a:r>
          </a:p>
          <a:p>
            <a:r>
              <a:rPr lang="ja-JP" altLang="en-US" sz="1600" dirty="0">
                <a:solidFill>
                  <a:srgbClr val="FF0000"/>
                </a:solidFill>
              </a:rPr>
              <a:t>・目的の達成</a:t>
            </a:r>
          </a:p>
          <a:p>
            <a:r>
              <a:rPr lang="ja-JP" altLang="en-US" sz="1600" dirty="0">
                <a:solidFill>
                  <a:srgbClr val="FF0000"/>
                </a:solidFill>
              </a:rPr>
              <a:t>・問題点確認、反省</a:t>
            </a:r>
            <a:endParaRPr kumimoji="1" lang="ja-JP" altLang="en-US" sz="1600" dirty="0">
              <a:solidFill>
                <a:srgbClr val="FF0000"/>
              </a:solidFill>
            </a:endParaRPr>
          </a:p>
        </p:txBody>
      </p:sp>
      <p:sp>
        <p:nvSpPr>
          <p:cNvPr id="30" name="テキスト ボックス 29"/>
          <p:cNvSpPr txBox="1"/>
          <p:nvPr/>
        </p:nvSpPr>
        <p:spPr>
          <a:xfrm>
            <a:off x="6300192" y="6021289"/>
            <a:ext cx="2448272" cy="830997"/>
          </a:xfrm>
          <a:prstGeom prst="rect">
            <a:avLst/>
          </a:prstGeom>
          <a:noFill/>
        </p:spPr>
        <p:txBody>
          <a:bodyPr wrap="square" rtlCol="0">
            <a:spAutoFit/>
          </a:bodyPr>
          <a:lstStyle/>
          <a:p>
            <a:r>
              <a:rPr kumimoji="1" lang="ja-JP" altLang="en-US" sz="1600" dirty="0">
                <a:solidFill>
                  <a:srgbClr val="FF0000"/>
                </a:solidFill>
              </a:rPr>
              <a:t>・環境・まわりへの配慮</a:t>
            </a:r>
          </a:p>
          <a:p>
            <a:r>
              <a:rPr lang="ja-JP" altLang="en-US" sz="1600" dirty="0">
                <a:solidFill>
                  <a:srgbClr val="FF0000"/>
                </a:solidFill>
              </a:rPr>
              <a:t>・支払い方法の確認</a:t>
            </a:r>
          </a:p>
          <a:p>
            <a:r>
              <a:rPr kumimoji="1" lang="ja-JP" altLang="en-US" sz="1600" dirty="0">
                <a:solidFill>
                  <a:srgbClr val="FF0000"/>
                </a:solidFill>
              </a:rPr>
              <a:t>・必要性</a:t>
            </a:r>
          </a:p>
        </p:txBody>
      </p:sp>
      <p:sp>
        <p:nvSpPr>
          <p:cNvPr id="31" name="テキスト ボックス 30"/>
          <p:cNvSpPr txBox="1"/>
          <p:nvPr/>
        </p:nvSpPr>
        <p:spPr>
          <a:xfrm>
            <a:off x="1308730" y="6021289"/>
            <a:ext cx="2543191" cy="584775"/>
          </a:xfrm>
          <a:prstGeom prst="rect">
            <a:avLst/>
          </a:prstGeom>
          <a:noFill/>
        </p:spPr>
        <p:txBody>
          <a:bodyPr wrap="square" rtlCol="0">
            <a:spAutoFit/>
          </a:bodyPr>
          <a:lstStyle/>
          <a:p>
            <a:r>
              <a:rPr kumimoji="1" lang="ja-JP" altLang="en-US" sz="1600" dirty="0">
                <a:solidFill>
                  <a:srgbClr val="FF0000"/>
                </a:solidFill>
              </a:rPr>
              <a:t>・商品内容、品質の確認</a:t>
            </a:r>
          </a:p>
          <a:p>
            <a:endParaRPr kumimoji="1" lang="ja-JP" altLang="en-US" sz="1600" dirty="0"/>
          </a:p>
        </p:txBody>
      </p:sp>
      <p:pic>
        <p:nvPicPr>
          <p:cNvPr id="11" name="Picture 3" descr="F:\消費生活センター　消費者教育\イラストいろいろ\pose_necchuu_computer_man.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82817" y="2735014"/>
            <a:ext cx="921008" cy="9210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KINGSTON\くらしの一日講座\イラストいろいろ\イラスト\「買物 イラスト」.files\yjimage(4).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69490" y="4912569"/>
            <a:ext cx="910779" cy="9616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消費生活センター　消費者教育\イラストいろいろ\magnifier6_girl.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2961" y="2824047"/>
            <a:ext cx="742943" cy="742942"/>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697200" y="1489140"/>
            <a:ext cx="2002592" cy="837635"/>
          </a:xfrm>
          <a:prstGeom prst="wedgeEllipseCallout">
            <a:avLst>
              <a:gd name="adj1" fmla="val 27693"/>
              <a:gd name="adj2" fmla="val 741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ysClr val="windowText" lastClr="000000"/>
                </a:solidFill>
                <a:latin typeface="HG丸ｺﾞｼｯｸM-PRO" panose="020F0600000000000000" pitchFamily="50" charset="-128"/>
                <a:ea typeface="HG丸ｺﾞｼｯｸM-PRO" panose="020F0600000000000000" pitchFamily="50" charset="-128"/>
              </a:rPr>
              <a:t>ふり返ってみよう</a:t>
            </a:r>
            <a:r>
              <a:rPr kumimoji="1" lang="en-US" altLang="ja-JP" b="1" dirty="0">
                <a:solidFill>
                  <a:sysClr val="windowText" lastClr="000000"/>
                </a:solidFill>
                <a:latin typeface="HG丸ｺﾞｼｯｸM-PRO" panose="020F0600000000000000" pitchFamily="50" charset="-128"/>
                <a:ea typeface="HG丸ｺﾞｼｯｸM-PRO" panose="020F0600000000000000" pitchFamily="50" charset="-128"/>
              </a:rPr>
              <a:t>!</a:t>
            </a:r>
            <a:endParaRPr kumimoji="1" lang="ja-JP" altLang="en-US"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 name="フッター プレースホルダー 3"/>
          <p:cNvSpPr>
            <a:spLocks noGrp="1"/>
          </p:cNvSpPr>
          <p:nvPr>
            <p:ph type="ftr" sz="quarter" idx="11"/>
          </p:nvPr>
        </p:nvSpPr>
        <p:spPr>
          <a:xfrm>
            <a:off x="3347864" y="6570530"/>
            <a:ext cx="2895600" cy="365125"/>
          </a:xfrm>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92284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a:solidFill>
                  <a:prstClr val="black"/>
                </a:solidFill>
                <a:latin typeface="HGPｺﾞｼｯｸE" panose="020B0900000000000000" pitchFamily="50" charset="-128"/>
                <a:ea typeface="HGPｺﾞｼｯｸE" panose="020B0900000000000000" pitchFamily="50" charset="-128"/>
              </a:rPr>
              <a:t>                                                                                                   </a:t>
            </a:r>
            <a:endParaRPr lang="en-US" altLang="ja-JP" sz="1400" dirty="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a:solidFill>
                  <a:prstClr val="black"/>
                </a:solidFill>
                <a:latin typeface="HGPｺﾞｼｯｸE" panose="020B0900000000000000" pitchFamily="50" charset="-128"/>
                <a:ea typeface="HGPｺﾞｼｯｸE" panose="020B0900000000000000" pitchFamily="50" charset="-128"/>
              </a:rPr>
              <a:t>3-</a:t>
            </a:r>
            <a:r>
              <a:rPr lang="ja-JP" altLang="en-US" sz="4400" dirty="0">
                <a:solidFill>
                  <a:prstClr val="black"/>
                </a:solidFill>
                <a:latin typeface="HGPｺﾞｼｯｸE" panose="020B0900000000000000" pitchFamily="50" charset="-128"/>
                <a:ea typeface="HGPｺﾞｼｯｸE" panose="020B0900000000000000" pitchFamily="50" charset="-128"/>
              </a:rPr>
              <a:t>①</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情報の収集・方法の検討</a:t>
            </a:r>
            <a:endParaRPr lang="en-US" altLang="ja-JP" sz="4400" dirty="0">
              <a:solidFill>
                <a:prstClr val="black"/>
              </a:solidFill>
              <a:latin typeface="HGPｺﾞｼｯｸE" panose="020B0900000000000000" pitchFamily="50" charset="-128"/>
              <a:ea typeface="HGPｺﾞｼｯｸE" panose="020B0900000000000000" pitchFamily="50" charset="-128"/>
            </a:endParaRPr>
          </a:p>
        </p:txBody>
      </p:sp>
      <p:sp>
        <p:nvSpPr>
          <p:cNvPr id="6" name="角丸四角形 5"/>
          <p:cNvSpPr/>
          <p:nvPr/>
        </p:nvSpPr>
        <p:spPr>
          <a:xfrm>
            <a:off x="224644" y="1307024"/>
            <a:ext cx="8694712" cy="2376264"/>
          </a:xfrm>
          <a:prstGeom prst="roundRect">
            <a:avLst/>
          </a:prstGeom>
          <a:solidFill>
            <a:schemeClr val="tx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00" dirty="0">
              <a:solidFill>
                <a:schemeClr val="tx1"/>
              </a:solidFill>
              <a:latin typeface="HG丸ｺﾞｼｯｸM-PRO" pitchFamily="50" charset="-128"/>
              <a:ea typeface="HG丸ｺﾞｼｯｸM-PRO" pitchFamily="50" charset="-128"/>
            </a:endParaRPr>
          </a:p>
        </p:txBody>
      </p:sp>
      <p:sp>
        <p:nvSpPr>
          <p:cNvPr id="7" name="テキスト ボックス 6"/>
          <p:cNvSpPr txBox="1"/>
          <p:nvPr/>
        </p:nvSpPr>
        <p:spPr>
          <a:xfrm>
            <a:off x="251520" y="1460082"/>
            <a:ext cx="8694712" cy="1046440"/>
          </a:xfrm>
          <a:prstGeom prst="rect">
            <a:avLst/>
          </a:prstGeom>
          <a:noFill/>
        </p:spPr>
        <p:txBody>
          <a:bodyPr wrap="square" rtlCol="0">
            <a:spAutoFit/>
          </a:bodyPr>
          <a:lstStyle/>
          <a:p>
            <a:r>
              <a:rPr lang="ja-JP" altLang="en-US" sz="2200" b="1" dirty="0">
                <a:solidFill>
                  <a:schemeClr val="bg1"/>
                </a:solidFill>
                <a:latin typeface="HG丸ｺﾞｼｯｸM-PRO" pitchFamily="50" charset="-128"/>
                <a:ea typeface="HG丸ｺﾞｼｯｸM-PRO" pitchFamily="50" charset="-128"/>
              </a:rPr>
              <a:t>目的にあったモノ・サービスの購入には、情報の収集・整理が必要</a:t>
            </a:r>
          </a:p>
          <a:p>
            <a:r>
              <a:rPr lang="ja-JP" altLang="en-US" sz="2200" b="1" dirty="0">
                <a:solidFill>
                  <a:schemeClr val="bg1"/>
                </a:solidFill>
                <a:latin typeface="HG丸ｺﾞｼｯｸM-PRO" pitchFamily="50" charset="-128"/>
                <a:ea typeface="HG丸ｺﾞｼｯｸM-PRO" pitchFamily="50" charset="-128"/>
              </a:rPr>
              <a:t>　　</a:t>
            </a:r>
            <a:r>
              <a:rPr lang="ja-JP" altLang="en-US" sz="4000" b="1" dirty="0">
                <a:solidFill>
                  <a:schemeClr val="bg1"/>
                </a:solidFill>
                <a:latin typeface="HG丸ｺﾞｼｯｸM-PRO" pitchFamily="50" charset="-128"/>
                <a:ea typeface="HG丸ｺﾞｼｯｸM-PRO" pitchFamily="50" charset="-128"/>
              </a:rPr>
              <a:t>⇓</a:t>
            </a:r>
            <a:r>
              <a:rPr lang="ja-JP" altLang="en-US" sz="2200" b="1" dirty="0">
                <a:solidFill>
                  <a:schemeClr val="bg1"/>
                </a:solidFill>
                <a:latin typeface="HG丸ｺﾞｼｯｸM-PRO" pitchFamily="50" charset="-128"/>
                <a:ea typeface="HG丸ｺﾞｼｯｸM-PRO" pitchFamily="50" charset="-128"/>
              </a:rPr>
              <a:t>　　</a:t>
            </a:r>
            <a:r>
              <a:rPr lang="ja-JP" altLang="en-US" sz="2800" b="1" dirty="0">
                <a:solidFill>
                  <a:srgbClr val="FFFF00"/>
                </a:solidFill>
                <a:latin typeface="HG丸ｺﾞｼｯｸM-PRO" pitchFamily="50" charset="-128"/>
                <a:ea typeface="HG丸ｺﾞｼｯｸM-PRO" pitchFamily="50" charset="-128"/>
              </a:rPr>
              <a:t>集めたい情報</a:t>
            </a:r>
          </a:p>
        </p:txBody>
      </p:sp>
      <p:grpSp>
        <p:nvGrpSpPr>
          <p:cNvPr id="16" name="グループ化 15"/>
          <p:cNvGrpSpPr/>
          <p:nvPr/>
        </p:nvGrpSpPr>
        <p:grpSpPr>
          <a:xfrm>
            <a:off x="308605" y="2478290"/>
            <a:ext cx="1702283" cy="1085899"/>
            <a:chOff x="474440" y="2506480"/>
            <a:chExt cx="1387071" cy="792089"/>
          </a:xfrm>
        </p:grpSpPr>
        <p:sp>
          <p:nvSpPr>
            <p:cNvPr id="10" name="円/楕円 9"/>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13" name="テキスト ボックス 12"/>
            <p:cNvSpPr txBox="1"/>
            <p:nvPr/>
          </p:nvSpPr>
          <p:spPr>
            <a:xfrm>
              <a:off x="781391" y="2691146"/>
              <a:ext cx="1080120" cy="336753"/>
            </a:xfrm>
            <a:prstGeom prst="rect">
              <a:avLst/>
            </a:prstGeom>
            <a:noFill/>
            <a:ln w="9525">
              <a:noFill/>
            </a:ln>
          </p:spPr>
          <p:txBody>
            <a:bodyPr wrap="square" rtlCol="0">
              <a:spAutoFit/>
            </a:bodyPr>
            <a:lstStyle/>
            <a:p>
              <a:r>
                <a:rPr kumimoji="1" lang="ja-JP" altLang="en-US" sz="2400" dirty="0">
                  <a:latin typeface="HGP創英角ｺﾞｼｯｸUB" pitchFamily="50" charset="-128"/>
                  <a:ea typeface="HGP創英角ｺﾞｼｯｸUB" pitchFamily="50" charset="-128"/>
                </a:rPr>
                <a:t>品質</a:t>
              </a:r>
            </a:p>
          </p:txBody>
        </p:sp>
      </p:grpSp>
      <p:grpSp>
        <p:nvGrpSpPr>
          <p:cNvPr id="20" name="グループ化 19"/>
          <p:cNvGrpSpPr/>
          <p:nvPr/>
        </p:nvGrpSpPr>
        <p:grpSpPr>
          <a:xfrm>
            <a:off x="1960645" y="2469768"/>
            <a:ext cx="1613939" cy="1085899"/>
            <a:chOff x="474440" y="2506480"/>
            <a:chExt cx="1315086" cy="792089"/>
          </a:xfrm>
        </p:grpSpPr>
        <p:sp>
          <p:nvSpPr>
            <p:cNvPr id="21" name="円/楕円 20"/>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22" name="テキスト ボックス 21"/>
            <p:cNvSpPr txBox="1"/>
            <p:nvPr/>
          </p:nvSpPr>
          <p:spPr>
            <a:xfrm>
              <a:off x="709406" y="2691146"/>
              <a:ext cx="1080120" cy="336753"/>
            </a:xfrm>
            <a:prstGeom prst="rect">
              <a:avLst/>
            </a:prstGeom>
            <a:noFill/>
            <a:ln w="9525">
              <a:noFill/>
            </a:ln>
          </p:spPr>
          <p:txBody>
            <a:bodyPr wrap="square" rtlCol="0">
              <a:spAutoFit/>
            </a:bodyPr>
            <a:lstStyle/>
            <a:p>
              <a:r>
                <a:rPr lang="ja-JP" altLang="en-US" sz="2400" dirty="0">
                  <a:latin typeface="HGP創英角ｺﾞｼｯｸUB" pitchFamily="50" charset="-128"/>
                  <a:ea typeface="HGP創英角ｺﾞｼｯｸUB" pitchFamily="50" charset="-128"/>
                </a:rPr>
                <a:t>機能</a:t>
              </a:r>
              <a:endParaRPr kumimoji="1" lang="ja-JP" altLang="en-US" sz="2400" dirty="0">
                <a:latin typeface="HGP創英角ｺﾞｼｯｸUB" pitchFamily="50" charset="-128"/>
                <a:ea typeface="HGP創英角ｺﾞｼｯｸUB" pitchFamily="50" charset="-128"/>
              </a:endParaRPr>
            </a:p>
          </p:txBody>
        </p:sp>
      </p:grpSp>
      <p:grpSp>
        <p:nvGrpSpPr>
          <p:cNvPr id="23" name="グループ化 22"/>
          <p:cNvGrpSpPr/>
          <p:nvPr/>
        </p:nvGrpSpPr>
        <p:grpSpPr>
          <a:xfrm>
            <a:off x="5249445" y="2472976"/>
            <a:ext cx="1493857" cy="1085899"/>
            <a:chOff x="474440" y="2506480"/>
            <a:chExt cx="1217240" cy="792089"/>
          </a:xfrm>
        </p:grpSpPr>
        <p:sp>
          <p:nvSpPr>
            <p:cNvPr id="24" name="円/楕円 23"/>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25" name="テキスト ボックス 24"/>
            <p:cNvSpPr txBox="1"/>
            <p:nvPr/>
          </p:nvSpPr>
          <p:spPr>
            <a:xfrm>
              <a:off x="611560" y="2637344"/>
              <a:ext cx="1080120" cy="516354"/>
            </a:xfrm>
            <a:prstGeom prst="rect">
              <a:avLst/>
            </a:prstGeom>
            <a:noFill/>
            <a:ln w="9525">
              <a:noFill/>
            </a:ln>
          </p:spPr>
          <p:txBody>
            <a:bodyPr wrap="square" rtlCol="0">
              <a:spAutoFit/>
            </a:bodyPr>
            <a:lstStyle/>
            <a:p>
              <a:r>
                <a:rPr lang="ja-JP" altLang="en-US" sz="2000" dirty="0">
                  <a:latin typeface="HGP創英角ｺﾞｼｯｸUB" pitchFamily="50" charset="-128"/>
                  <a:ea typeface="HGP創英角ｺﾞｼｯｸUB" pitchFamily="50" charset="-128"/>
                </a:rPr>
                <a:t>アフター</a:t>
              </a:r>
            </a:p>
            <a:p>
              <a:r>
                <a:rPr lang="ja-JP" altLang="en-US" sz="2000" dirty="0">
                  <a:latin typeface="HGP創英角ｺﾞｼｯｸUB" pitchFamily="50" charset="-128"/>
                  <a:ea typeface="HGP創英角ｺﾞｼｯｸUB" pitchFamily="50" charset="-128"/>
                </a:rPr>
                <a:t>サービス</a:t>
              </a:r>
              <a:endParaRPr kumimoji="1" lang="ja-JP" altLang="en-US" sz="2000" dirty="0">
                <a:latin typeface="HGP創英角ｺﾞｼｯｸUB" pitchFamily="50" charset="-128"/>
                <a:ea typeface="HGP創英角ｺﾞｼｯｸUB" pitchFamily="50" charset="-128"/>
              </a:endParaRPr>
            </a:p>
          </p:txBody>
        </p:sp>
      </p:grpSp>
      <p:grpSp>
        <p:nvGrpSpPr>
          <p:cNvPr id="26" name="グループ化 25"/>
          <p:cNvGrpSpPr/>
          <p:nvPr/>
        </p:nvGrpSpPr>
        <p:grpSpPr>
          <a:xfrm>
            <a:off x="3574585" y="2504959"/>
            <a:ext cx="1593505" cy="1085899"/>
            <a:chOff x="585703" y="2464868"/>
            <a:chExt cx="1298436" cy="792089"/>
          </a:xfrm>
        </p:grpSpPr>
        <p:sp>
          <p:nvSpPr>
            <p:cNvPr id="27" name="円/楕円 26"/>
            <p:cNvSpPr/>
            <p:nvPr/>
          </p:nvSpPr>
          <p:spPr>
            <a:xfrm>
              <a:off x="585703" y="2464868"/>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28" name="テキスト ボックス 27"/>
            <p:cNvSpPr txBox="1"/>
            <p:nvPr/>
          </p:nvSpPr>
          <p:spPr>
            <a:xfrm>
              <a:off x="804019" y="2691146"/>
              <a:ext cx="1080120" cy="336753"/>
            </a:xfrm>
            <a:prstGeom prst="rect">
              <a:avLst/>
            </a:prstGeom>
            <a:noFill/>
            <a:ln w="9525">
              <a:noFill/>
            </a:ln>
          </p:spPr>
          <p:txBody>
            <a:bodyPr wrap="square" rtlCol="0">
              <a:spAutoFit/>
            </a:bodyPr>
            <a:lstStyle/>
            <a:p>
              <a:r>
                <a:rPr kumimoji="1" lang="ja-JP" altLang="en-US" sz="2400" dirty="0">
                  <a:latin typeface="HGP創英角ｺﾞｼｯｸUB" pitchFamily="50" charset="-128"/>
                  <a:ea typeface="HGP創英角ｺﾞｼｯｸUB" pitchFamily="50" charset="-128"/>
                </a:rPr>
                <a:t>価格</a:t>
              </a:r>
            </a:p>
          </p:txBody>
        </p:sp>
      </p:grpSp>
      <p:grpSp>
        <p:nvGrpSpPr>
          <p:cNvPr id="29" name="グループ化 28"/>
          <p:cNvGrpSpPr/>
          <p:nvPr/>
        </p:nvGrpSpPr>
        <p:grpSpPr>
          <a:xfrm>
            <a:off x="6897261" y="2458545"/>
            <a:ext cx="1496267" cy="1085899"/>
            <a:chOff x="474440" y="2506480"/>
            <a:chExt cx="1219203" cy="792089"/>
          </a:xfrm>
        </p:grpSpPr>
        <p:sp>
          <p:nvSpPr>
            <p:cNvPr id="30" name="円/楕円 29"/>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31" name="テキスト ボックス 30"/>
            <p:cNvSpPr txBox="1"/>
            <p:nvPr/>
          </p:nvSpPr>
          <p:spPr>
            <a:xfrm>
              <a:off x="613523" y="2637344"/>
              <a:ext cx="1080120" cy="516354"/>
            </a:xfrm>
            <a:prstGeom prst="rect">
              <a:avLst/>
            </a:prstGeom>
            <a:noFill/>
            <a:ln w="9525">
              <a:noFill/>
            </a:ln>
          </p:spPr>
          <p:txBody>
            <a:bodyPr wrap="square" rtlCol="0">
              <a:spAutoFit/>
            </a:bodyPr>
            <a:lstStyle/>
            <a:p>
              <a:r>
                <a:rPr lang="ja-JP" altLang="en-US" sz="2000" dirty="0">
                  <a:latin typeface="HGP創英角ｺﾞｼｯｸUB" pitchFamily="50" charset="-128"/>
                  <a:ea typeface="HGP創英角ｺﾞｼｯｸUB" pitchFamily="50" charset="-128"/>
                </a:rPr>
                <a:t>環境への</a:t>
              </a:r>
            </a:p>
            <a:p>
              <a:r>
                <a:rPr lang="ja-JP" altLang="en-US" sz="2000" dirty="0">
                  <a:latin typeface="HGP創英角ｺﾞｼｯｸUB" pitchFamily="50" charset="-128"/>
                  <a:ea typeface="HGP創英角ｺﾞｼｯｸUB" pitchFamily="50" charset="-128"/>
                </a:rPr>
                <a:t>　配慮</a:t>
              </a:r>
              <a:endParaRPr kumimoji="1" lang="ja-JP" altLang="en-US" sz="2000" dirty="0">
                <a:latin typeface="HGP創英角ｺﾞｼｯｸUB" pitchFamily="50" charset="-128"/>
                <a:ea typeface="HGP創英角ｺﾞｼｯｸUB" pitchFamily="50" charset="-128"/>
              </a:endParaRPr>
            </a:p>
          </p:txBody>
        </p:sp>
      </p:grpSp>
      <p:sp>
        <p:nvSpPr>
          <p:cNvPr id="17" name="テキスト ボックス 16"/>
          <p:cNvSpPr txBox="1"/>
          <p:nvPr/>
        </p:nvSpPr>
        <p:spPr>
          <a:xfrm>
            <a:off x="8451136" y="2980838"/>
            <a:ext cx="792088" cy="461665"/>
          </a:xfrm>
          <a:prstGeom prst="rect">
            <a:avLst/>
          </a:prstGeom>
          <a:noFill/>
          <a:ln>
            <a:noFill/>
          </a:ln>
        </p:spPr>
        <p:txBody>
          <a:bodyPr wrap="square" rtlCol="0">
            <a:spAutoFit/>
          </a:bodyPr>
          <a:lstStyle/>
          <a:p>
            <a:r>
              <a:rPr kumimoji="1" lang="ja-JP" altLang="en-US" sz="2400" dirty="0">
                <a:latin typeface="HGP創英角ｺﾞｼｯｸUB" pitchFamily="50" charset="-128"/>
                <a:ea typeface="HGP創英角ｺﾞｼｯｸUB" pitchFamily="50" charset="-128"/>
              </a:rPr>
              <a:t>等</a:t>
            </a:r>
          </a:p>
        </p:txBody>
      </p:sp>
      <p:sp>
        <p:nvSpPr>
          <p:cNvPr id="19" name="角丸四角形 18"/>
          <p:cNvSpPr/>
          <p:nvPr/>
        </p:nvSpPr>
        <p:spPr>
          <a:xfrm>
            <a:off x="539386" y="3940850"/>
            <a:ext cx="8262997" cy="2664295"/>
          </a:xfrm>
          <a:prstGeom prst="roundRect">
            <a:avLst/>
          </a:prstGeom>
          <a:solidFill>
            <a:schemeClr val="accent3">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円/楕円 1023"/>
          <p:cNvSpPr/>
          <p:nvPr/>
        </p:nvSpPr>
        <p:spPr>
          <a:xfrm>
            <a:off x="323529" y="3933057"/>
            <a:ext cx="708889" cy="26798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HG丸ｺﾞｼｯｸM-PRO" pitchFamily="50" charset="-128"/>
                <a:ea typeface="HG丸ｺﾞｼｯｸM-PRO" pitchFamily="50" charset="-128"/>
              </a:rPr>
              <a:t>情報</a:t>
            </a:r>
          </a:p>
        </p:txBody>
      </p:sp>
      <p:sp>
        <p:nvSpPr>
          <p:cNvPr id="1025" name="テキスト ボックス 1024"/>
          <p:cNvSpPr txBox="1"/>
          <p:nvPr/>
        </p:nvSpPr>
        <p:spPr>
          <a:xfrm>
            <a:off x="1087864" y="4056643"/>
            <a:ext cx="2005971" cy="307777"/>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友達や家族からの情報</a:t>
            </a:r>
            <a:endParaRPr kumimoji="1" lang="ja-JP" altLang="en-US" sz="1400" dirty="0">
              <a:latin typeface="HG丸ｺﾞｼｯｸM-PRO" pitchFamily="50" charset="-128"/>
              <a:ea typeface="HG丸ｺﾞｼｯｸM-PRO" pitchFamily="50" charset="-128"/>
            </a:endParaRPr>
          </a:p>
        </p:txBody>
      </p:sp>
      <p:sp>
        <p:nvSpPr>
          <p:cNvPr id="36" name="テキスト ボックス 35"/>
          <p:cNvSpPr txBox="1"/>
          <p:nvPr/>
        </p:nvSpPr>
        <p:spPr>
          <a:xfrm>
            <a:off x="3000564" y="4653246"/>
            <a:ext cx="1668187" cy="52322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テレビ</a:t>
            </a:r>
          </a:p>
          <a:p>
            <a:r>
              <a:rPr lang="ja-JP" altLang="en-US" sz="1400" dirty="0">
                <a:latin typeface="HG丸ｺﾞｼｯｸM-PRO" pitchFamily="50" charset="-128"/>
                <a:ea typeface="HG丸ｺﾞｼｯｸM-PRO" pitchFamily="50" charset="-128"/>
              </a:rPr>
              <a:t>コマーシャル</a:t>
            </a:r>
            <a:endParaRPr kumimoji="1" lang="ja-JP" altLang="en-US" sz="1400" dirty="0">
              <a:latin typeface="HG丸ｺﾞｼｯｸM-PRO" pitchFamily="50" charset="-128"/>
              <a:ea typeface="HG丸ｺﾞｼｯｸM-PRO" pitchFamily="50" charset="-128"/>
            </a:endParaRPr>
          </a:p>
        </p:txBody>
      </p:sp>
      <p:sp>
        <p:nvSpPr>
          <p:cNvPr id="37" name="テキスト ボックス 36"/>
          <p:cNvSpPr txBox="1"/>
          <p:nvPr/>
        </p:nvSpPr>
        <p:spPr>
          <a:xfrm>
            <a:off x="1246023" y="5272998"/>
            <a:ext cx="2005971" cy="307777"/>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販売員の説明</a:t>
            </a:r>
            <a:endParaRPr kumimoji="1" lang="ja-JP" altLang="en-US" sz="1400" dirty="0">
              <a:latin typeface="HG丸ｺﾞｼｯｸM-PRO" pitchFamily="50" charset="-128"/>
              <a:ea typeface="HG丸ｺﾞｼｯｸM-PRO" pitchFamily="50" charset="-128"/>
            </a:endParaRPr>
          </a:p>
        </p:txBody>
      </p:sp>
      <p:sp>
        <p:nvSpPr>
          <p:cNvPr id="38" name="テキスト ボックス 37"/>
          <p:cNvSpPr txBox="1"/>
          <p:nvPr/>
        </p:nvSpPr>
        <p:spPr>
          <a:xfrm>
            <a:off x="4388824" y="5378557"/>
            <a:ext cx="2005971" cy="52322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インターネットを</a:t>
            </a:r>
          </a:p>
          <a:p>
            <a:r>
              <a:rPr lang="ja-JP" altLang="en-US" sz="1400" dirty="0">
                <a:latin typeface="HG丸ｺﾞｼｯｸM-PRO" pitchFamily="50" charset="-128"/>
                <a:ea typeface="HG丸ｺﾞｼｯｸM-PRO" pitchFamily="50" charset="-128"/>
              </a:rPr>
              <a:t>利用した情報検索</a:t>
            </a:r>
            <a:endParaRPr kumimoji="1" lang="ja-JP" altLang="en-US" sz="1400" dirty="0">
              <a:latin typeface="HG丸ｺﾞｼｯｸM-PRO" pitchFamily="50" charset="-128"/>
              <a:ea typeface="HG丸ｺﾞｼｯｸM-PRO" pitchFamily="50" charset="-128"/>
            </a:endParaRPr>
          </a:p>
        </p:txBody>
      </p:sp>
      <p:sp>
        <p:nvSpPr>
          <p:cNvPr id="41" name="テキスト ボックス 40"/>
          <p:cNvSpPr txBox="1"/>
          <p:nvPr/>
        </p:nvSpPr>
        <p:spPr>
          <a:xfrm>
            <a:off x="4608873" y="4045631"/>
            <a:ext cx="2005971" cy="52322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商品についている</a:t>
            </a:r>
          </a:p>
          <a:p>
            <a:r>
              <a:rPr lang="ja-JP" altLang="en-US" sz="1400" dirty="0">
                <a:latin typeface="HG丸ｺﾞｼｯｸM-PRO" pitchFamily="50" charset="-128"/>
                <a:ea typeface="HG丸ｺﾞｼｯｸM-PRO" pitchFamily="50" charset="-128"/>
              </a:rPr>
              <a:t>表示やマーク</a:t>
            </a:r>
            <a:endParaRPr kumimoji="1" lang="ja-JP" altLang="en-US" sz="1400" dirty="0">
              <a:latin typeface="HG丸ｺﾞｼｯｸM-PRO" pitchFamily="50" charset="-128"/>
              <a:ea typeface="HG丸ｺﾞｼｯｸM-PRO" pitchFamily="50" charset="-128"/>
            </a:endParaRPr>
          </a:p>
        </p:txBody>
      </p:sp>
      <p:sp>
        <p:nvSpPr>
          <p:cNvPr id="42" name="テキスト ボックス 41"/>
          <p:cNvSpPr txBox="1"/>
          <p:nvPr/>
        </p:nvSpPr>
        <p:spPr>
          <a:xfrm>
            <a:off x="7205476" y="5563108"/>
            <a:ext cx="2005971" cy="307777"/>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公的機関の情報誌</a:t>
            </a:r>
            <a:endParaRPr kumimoji="1" lang="ja-JP" altLang="en-US" sz="1400" dirty="0">
              <a:latin typeface="HG丸ｺﾞｼｯｸM-PRO" pitchFamily="50" charset="-128"/>
              <a:ea typeface="HG丸ｺﾞｼｯｸM-PRO" pitchFamily="50" charset="-128"/>
            </a:endParaRPr>
          </a:p>
        </p:txBody>
      </p:sp>
      <p:sp>
        <p:nvSpPr>
          <p:cNvPr id="43" name="テキスト ボックス 42"/>
          <p:cNvSpPr txBox="1"/>
          <p:nvPr/>
        </p:nvSpPr>
        <p:spPr>
          <a:xfrm>
            <a:off x="7205477" y="6012695"/>
            <a:ext cx="1553345" cy="52322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パンフレットや</a:t>
            </a:r>
          </a:p>
          <a:p>
            <a:r>
              <a:rPr lang="ja-JP" altLang="en-US" sz="1400" dirty="0">
                <a:latin typeface="HG丸ｺﾞｼｯｸM-PRO" pitchFamily="50" charset="-128"/>
                <a:ea typeface="HG丸ｺﾞｼｯｸM-PRO" pitchFamily="50" charset="-128"/>
              </a:rPr>
              <a:t>カタログ</a:t>
            </a:r>
            <a:endParaRPr kumimoji="1" lang="ja-JP" altLang="en-US" sz="1400" dirty="0">
              <a:latin typeface="HG丸ｺﾞｼｯｸM-PRO" pitchFamily="50" charset="-128"/>
              <a:ea typeface="HG丸ｺﾞｼｯｸM-PRO" pitchFamily="50" charset="-128"/>
            </a:endParaRPr>
          </a:p>
        </p:txBody>
      </p:sp>
      <p:sp>
        <p:nvSpPr>
          <p:cNvPr id="44" name="テキスト ボックス 43"/>
          <p:cNvSpPr txBox="1"/>
          <p:nvPr/>
        </p:nvSpPr>
        <p:spPr>
          <a:xfrm>
            <a:off x="7324638" y="4042915"/>
            <a:ext cx="1285084" cy="52322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雑誌や新聞の</a:t>
            </a:r>
          </a:p>
          <a:p>
            <a:r>
              <a:rPr lang="ja-JP" altLang="en-US" sz="1400" dirty="0">
                <a:latin typeface="HG丸ｺﾞｼｯｸM-PRO" pitchFamily="50" charset="-128"/>
                <a:ea typeface="HG丸ｺﾞｼｯｸM-PRO" pitchFamily="50" charset="-128"/>
              </a:rPr>
              <a:t>記事や広告</a:t>
            </a:r>
            <a:endParaRPr kumimoji="1" lang="ja-JP" altLang="en-US" sz="1400" dirty="0">
              <a:latin typeface="HG丸ｺﾞｼｯｸM-PRO" pitchFamily="50" charset="-128"/>
              <a:ea typeface="HG丸ｺﾞｼｯｸM-PRO" pitchFamily="50" charset="-128"/>
            </a:endParaRPr>
          </a:p>
        </p:txBody>
      </p:sp>
      <p:pic>
        <p:nvPicPr>
          <p:cNvPr id="2050" name="Picture 2" descr="F:\消費生活センター　消費者教育\イラストいろいろ\book_catalo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4398" y="5850774"/>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消費生活センター　消費者教育\イラストいろいろ\tv_shopping_tsuuhan_foreig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3000565" y="5130950"/>
            <a:ext cx="1015820" cy="10816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消費生活センター　消費者教育\イラストいろいろ\computer_server_base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20938" y="5855122"/>
            <a:ext cx="741743" cy="6650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 descr="鉱工業品のＪＩＳマークを表示"/>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2086" y="4606191"/>
            <a:ext cx="477703" cy="47770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0" descr="プラマーク画像"/>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17725" y="4568852"/>
            <a:ext cx="643697" cy="61757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消費生活センター　消費者教育\イラストいろいろ\jikosyoukai_boy.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67215" y="4379670"/>
            <a:ext cx="704224" cy="7042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消費生活センター　消費者教育\イラストいろいろ\shop_tenin_tokei (1).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95159" y="5599069"/>
            <a:ext cx="857251" cy="8572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新聞折込チラシのイラスト"/>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95306" y="4606191"/>
            <a:ext cx="714416" cy="7144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付録つきの雑誌のイラスト（大人）"/>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743302" y="4566135"/>
            <a:ext cx="1039060" cy="1039060"/>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323637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a:solidFill>
                  <a:prstClr val="black"/>
                </a:solidFill>
                <a:latin typeface="HGPｺﾞｼｯｸE" panose="020B0900000000000000" pitchFamily="50" charset="-128"/>
                <a:ea typeface="HGPｺﾞｼｯｸE" panose="020B0900000000000000" pitchFamily="50" charset="-128"/>
              </a:rPr>
              <a:t>                                                                                                   </a:t>
            </a:r>
            <a:endParaRPr lang="en-US" altLang="ja-JP" sz="1400" dirty="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a:solidFill>
                  <a:prstClr val="black"/>
                </a:solidFill>
                <a:latin typeface="HGPｺﾞｼｯｸE" panose="020B0900000000000000" pitchFamily="50" charset="-128"/>
                <a:ea typeface="HGPｺﾞｼｯｸE" panose="020B0900000000000000" pitchFamily="50" charset="-128"/>
              </a:rPr>
              <a:t>3-</a:t>
            </a:r>
            <a:r>
              <a:rPr lang="ja-JP" altLang="en-US" sz="4400" dirty="0">
                <a:solidFill>
                  <a:prstClr val="black"/>
                </a:solidFill>
                <a:latin typeface="HGPｺﾞｼｯｸE" panose="020B0900000000000000" pitchFamily="50" charset="-128"/>
                <a:ea typeface="HGPｺﾞｼｯｸE" panose="020B0900000000000000" pitchFamily="50" charset="-128"/>
              </a:rPr>
              <a:t>②</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評価・反省～</a:t>
            </a:r>
            <a:r>
              <a:rPr lang="ja-JP" altLang="en-US" sz="3200" dirty="0">
                <a:solidFill>
                  <a:prstClr val="black"/>
                </a:solidFill>
                <a:latin typeface="HGPｺﾞｼｯｸM" panose="020B0600000000000000" pitchFamily="50" charset="-128"/>
                <a:ea typeface="HGPｺﾞｼｯｸM" panose="020B0600000000000000" pitchFamily="50" charset="-128"/>
              </a:rPr>
              <a:t>次の行動へ</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pic>
        <p:nvPicPr>
          <p:cNvPr id="4099" name="Picture 3" descr="F:\消費生活センター　消費者教育\イラストいろいろ\tv_panel_quiz_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3019" y="1211015"/>
            <a:ext cx="5170140" cy="54889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167336" y="3876353"/>
            <a:ext cx="3384376" cy="1569660"/>
          </a:xfrm>
          <a:prstGeom prst="rect">
            <a:avLst/>
          </a:prstGeom>
          <a:noFill/>
        </p:spPr>
        <p:txBody>
          <a:bodyPr wrap="square" rtlCol="0">
            <a:spAutoFit/>
          </a:bodyPr>
          <a:lstStyle/>
          <a:p>
            <a:r>
              <a:rPr kumimoji="1" lang="ja-JP" altLang="en-US" sz="3200" dirty="0">
                <a:latin typeface="HG丸ｺﾞｼｯｸM-PRO" pitchFamily="50" charset="-128"/>
                <a:ea typeface="HG丸ｺﾞｼｯｸM-PRO" pitchFamily="50" charset="-128"/>
              </a:rPr>
              <a:t>買った後の</a:t>
            </a:r>
          </a:p>
          <a:p>
            <a:r>
              <a:rPr kumimoji="1" lang="ja-JP" altLang="en-US" sz="3200" dirty="0">
                <a:latin typeface="HG丸ｺﾞｼｯｸM-PRO" pitchFamily="50" charset="-128"/>
                <a:ea typeface="HG丸ｺﾞｼｯｸM-PRO" pitchFamily="50" charset="-128"/>
              </a:rPr>
              <a:t>　消費者の</a:t>
            </a:r>
          </a:p>
          <a:p>
            <a:r>
              <a:rPr lang="ja-JP" altLang="en-US" sz="3200" dirty="0">
                <a:latin typeface="HG丸ｺﾞｼｯｸM-PRO" pitchFamily="50" charset="-128"/>
                <a:ea typeface="HG丸ｺﾞｼｯｸM-PRO" pitchFamily="50" charset="-128"/>
              </a:rPr>
              <a:t>　　</a:t>
            </a:r>
            <a:r>
              <a:rPr kumimoji="1" lang="ja-JP" altLang="en-US" sz="3200" dirty="0">
                <a:latin typeface="HG丸ｺﾞｼｯｸM-PRO" pitchFamily="50" charset="-128"/>
                <a:ea typeface="HG丸ｺﾞｼｯｸM-PRO" pitchFamily="50" charset="-128"/>
              </a:rPr>
              <a:t>行動</a:t>
            </a:r>
            <a:r>
              <a:rPr lang="ja-JP" altLang="en-US" sz="3200" dirty="0">
                <a:latin typeface="HG丸ｺﾞｼｯｸM-PRO" pitchFamily="50" charset="-128"/>
                <a:ea typeface="HG丸ｺﾞｼｯｸM-PRO" pitchFamily="50" charset="-128"/>
              </a:rPr>
              <a:t>は</a:t>
            </a:r>
            <a:r>
              <a:rPr lang="en-US" altLang="ja-JP" sz="3200" dirty="0">
                <a:latin typeface="HG丸ｺﾞｼｯｸM-PRO" pitchFamily="50" charset="-128"/>
                <a:ea typeface="HG丸ｺﾞｼｯｸM-PRO" pitchFamily="50" charset="-128"/>
              </a:rPr>
              <a:t>…</a:t>
            </a:r>
            <a:endParaRPr kumimoji="1" lang="ja-JP" altLang="en-US" sz="3200" dirty="0">
              <a:latin typeface="HG丸ｺﾞｼｯｸM-PRO" pitchFamily="50" charset="-128"/>
              <a:ea typeface="HG丸ｺﾞｼｯｸM-PRO" pitchFamily="50" charset="-128"/>
            </a:endParaRPr>
          </a:p>
        </p:txBody>
      </p:sp>
      <p:grpSp>
        <p:nvGrpSpPr>
          <p:cNvPr id="6" name="グループ化 5"/>
          <p:cNvGrpSpPr/>
          <p:nvPr/>
        </p:nvGrpSpPr>
        <p:grpSpPr>
          <a:xfrm>
            <a:off x="251520" y="1386052"/>
            <a:ext cx="2592288" cy="1034837"/>
            <a:chOff x="251520" y="1386051"/>
            <a:chExt cx="2592288" cy="1034837"/>
          </a:xfrm>
        </p:grpSpPr>
        <p:sp>
          <p:nvSpPr>
            <p:cNvPr id="4" name="円/楕円 3"/>
            <p:cNvSpPr/>
            <p:nvPr/>
          </p:nvSpPr>
          <p:spPr>
            <a:xfrm>
              <a:off x="251520" y="1386051"/>
              <a:ext cx="2592288" cy="103483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17139" y="1596301"/>
              <a:ext cx="2333415" cy="646331"/>
            </a:xfrm>
            <a:prstGeom prst="rect">
              <a:avLst/>
            </a:prstGeom>
            <a:noFill/>
          </p:spPr>
          <p:txBody>
            <a:bodyPr wrap="square" rtlCol="0">
              <a:spAutoFit/>
            </a:bodyPr>
            <a:lstStyle/>
            <a:p>
              <a:r>
                <a:rPr lang="ja-JP" altLang="en-US" dirty="0">
                  <a:latin typeface="HG丸ｺﾞｼｯｸM-PRO" pitchFamily="50" charset="-128"/>
                  <a:ea typeface="HG丸ｺﾞｼｯｸM-PRO" pitchFamily="50" charset="-128"/>
                </a:rPr>
                <a:t>本当に必要なもの</a:t>
              </a:r>
            </a:p>
            <a:p>
              <a:r>
                <a:rPr lang="ja-JP" altLang="en-US" dirty="0">
                  <a:latin typeface="HG丸ｺﾞｼｯｸM-PRO" pitchFamily="50" charset="-128"/>
                  <a:ea typeface="HG丸ｺﾞｼｯｸM-PRO" pitchFamily="50" charset="-128"/>
                </a:rPr>
                <a:t>　　</a:t>
              </a:r>
              <a:r>
                <a:rPr lang="ja-JP" altLang="en-US" dirty="0" err="1">
                  <a:latin typeface="HG丸ｺﾞｼｯｸM-PRO" pitchFamily="50" charset="-128"/>
                  <a:ea typeface="HG丸ｺﾞｼｯｸM-PRO" pitchFamily="50" charset="-128"/>
                </a:rPr>
                <a:t>で</a:t>
              </a:r>
              <a:r>
                <a:rPr lang="ja-JP" altLang="en-US" dirty="0">
                  <a:latin typeface="HG丸ｺﾞｼｯｸM-PRO" pitchFamily="50" charset="-128"/>
                  <a:ea typeface="HG丸ｺﾞｼｯｸM-PRO" pitchFamily="50" charset="-128"/>
                </a:rPr>
                <a:t>したか</a:t>
              </a:r>
              <a:r>
                <a:rPr lang="en-US" altLang="ja-JP" dirty="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grpSp>
      <p:grpSp>
        <p:nvGrpSpPr>
          <p:cNvPr id="13" name="グループ化 12"/>
          <p:cNvGrpSpPr/>
          <p:nvPr/>
        </p:nvGrpSpPr>
        <p:grpSpPr>
          <a:xfrm>
            <a:off x="136663" y="2627920"/>
            <a:ext cx="2592288" cy="1034837"/>
            <a:chOff x="251520" y="1386051"/>
            <a:chExt cx="2592288" cy="1034837"/>
          </a:xfrm>
        </p:grpSpPr>
        <p:sp>
          <p:nvSpPr>
            <p:cNvPr id="14" name="円/楕円 13"/>
            <p:cNvSpPr/>
            <p:nvPr/>
          </p:nvSpPr>
          <p:spPr>
            <a:xfrm>
              <a:off x="251520" y="1386051"/>
              <a:ext cx="2592288" cy="103483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10395" y="1596301"/>
              <a:ext cx="2218556" cy="646331"/>
            </a:xfrm>
            <a:prstGeom prst="rect">
              <a:avLst/>
            </a:prstGeom>
            <a:noFill/>
          </p:spPr>
          <p:txBody>
            <a:bodyPr wrap="square" rtlCol="0">
              <a:spAutoFit/>
            </a:bodyPr>
            <a:lstStyle/>
            <a:p>
              <a:r>
                <a:rPr lang="ja-JP" altLang="en-US" dirty="0">
                  <a:latin typeface="HG丸ｺﾞｼｯｸM-PRO" pitchFamily="50" charset="-128"/>
                  <a:ea typeface="HG丸ｺﾞｼｯｸM-PRO" pitchFamily="50" charset="-128"/>
                </a:rPr>
                <a:t>　色やサイズは</a:t>
              </a:r>
            </a:p>
            <a:p>
              <a:r>
                <a:rPr lang="ja-JP" altLang="en-US" dirty="0">
                  <a:latin typeface="HG丸ｺﾞｼｯｸM-PRO" pitchFamily="50" charset="-128"/>
                  <a:ea typeface="HG丸ｺﾞｼｯｸM-PRO" pitchFamily="50" charset="-128"/>
                </a:rPr>
                <a:t>合っていましたか</a:t>
              </a:r>
              <a:r>
                <a:rPr lang="en-US" altLang="ja-JP" dirty="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grpSp>
      <p:grpSp>
        <p:nvGrpSpPr>
          <p:cNvPr id="16" name="グループ化 15"/>
          <p:cNvGrpSpPr/>
          <p:nvPr/>
        </p:nvGrpSpPr>
        <p:grpSpPr>
          <a:xfrm>
            <a:off x="6352187" y="1348504"/>
            <a:ext cx="2592291" cy="1034837"/>
            <a:chOff x="251520" y="1386051"/>
            <a:chExt cx="2592290" cy="1034837"/>
          </a:xfrm>
        </p:grpSpPr>
        <p:sp>
          <p:nvSpPr>
            <p:cNvPr id="17" name="円/楕円 16"/>
            <p:cNvSpPr/>
            <p:nvPr/>
          </p:nvSpPr>
          <p:spPr>
            <a:xfrm>
              <a:off x="251520" y="1386051"/>
              <a:ext cx="2592288" cy="103483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10395" y="1596301"/>
              <a:ext cx="2333415" cy="646331"/>
            </a:xfrm>
            <a:prstGeom prst="rect">
              <a:avLst/>
            </a:prstGeom>
            <a:noFill/>
          </p:spPr>
          <p:txBody>
            <a:bodyPr wrap="square" rtlCol="0">
              <a:spAutoFit/>
            </a:bodyPr>
            <a:lstStyle/>
            <a:p>
              <a:r>
                <a:rPr lang="ja-JP" altLang="en-US" dirty="0">
                  <a:latin typeface="HG丸ｺﾞｼｯｸM-PRO" pitchFamily="50" charset="-128"/>
                  <a:ea typeface="HG丸ｺﾞｼｯｸM-PRO" pitchFamily="50" charset="-128"/>
                </a:rPr>
                <a:t>正しい使い方を</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していますか</a:t>
              </a:r>
              <a:r>
                <a:rPr lang="en-US" altLang="ja-JP" dirty="0">
                  <a:latin typeface="HG丸ｺﾞｼｯｸM-PRO" pitchFamily="50" charset="-128"/>
                  <a:ea typeface="HG丸ｺﾞｼｯｸM-PRO" pitchFamily="50" charset="-128"/>
                </a:rPr>
                <a:t>?</a:t>
              </a:r>
              <a:endParaRPr lang="ja-JP" altLang="en-US" dirty="0">
                <a:latin typeface="HG丸ｺﾞｼｯｸM-PRO" pitchFamily="50" charset="-128"/>
                <a:ea typeface="HG丸ｺﾞｼｯｸM-PRO" pitchFamily="50" charset="-128"/>
              </a:endParaRPr>
            </a:p>
          </p:txBody>
        </p:sp>
      </p:grpSp>
      <p:grpSp>
        <p:nvGrpSpPr>
          <p:cNvPr id="20" name="グループ化 19"/>
          <p:cNvGrpSpPr/>
          <p:nvPr/>
        </p:nvGrpSpPr>
        <p:grpSpPr>
          <a:xfrm>
            <a:off x="6404704" y="2716044"/>
            <a:ext cx="2607636" cy="1034837"/>
            <a:chOff x="251520" y="1386051"/>
            <a:chExt cx="2607636" cy="1034837"/>
          </a:xfrm>
        </p:grpSpPr>
        <p:sp>
          <p:nvSpPr>
            <p:cNvPr id="21" name="円/楕円 20"/>
            <p:cNvSpPr/>
            <p:nvPr/>
          </p:nvSpPr>
          <p:spPr>
            <a:xfrm>
              <a:off x="251520" y="1386051"/>
              <a:ext cx="2592288" cy="103483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12964" y="1518471"/>
              <a:ext cx="2446192" cy="646331"/>
            </a:xfrm>
            <a:prstGeom prst="rect">
              <a:avLst/>
            </a:prstGeom>
            <a:noFill/>
          </p:spPr>
          <p:txBody>
            <a:bodyPr wrap="square" rtlCol="0">
              <a:spAutoFit/>
            </a:bodyPr>
            <a:lstStyle/>
            <a:p>
              <a:r>
                <a:rPr lang="ja-JP" altLang="en-US" dirty="0">
                  <a:latin typeface="HG丸ｺﾞｼｯｸM-PRO" pitchFamily="50" charset="-128"/>
                  <a:ea typeface="HG丸ｺﾞｼｯｸM-PRO" pitchFamily="50" charset="-128"/>
                </a:rPr>
                <a:t>動かないなどの</a:t>
              </a:r>
            </a:p>
            <a:p>
              <a:r>
                <a:rPr lang="ja-JP" altLang="en-US" dirty="0">
                  <a:latin typeface="HG丸ｺﾞｼｯｸM-PRO" pitchFamily="50" charset="-128"/>
                  <a:ea typeface="HG丸ｺﾞｼｯｸM-PRO" pitchFamily="50" charset="-128"/>
                </a:rPr>
                <a:t>不具合はないですか</a:t>
              </a:r>
              <a:r>
                <a:rPr lang="en-US" altLang="ja-JP" dirty="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grpSp>
      <p:grpSp>
        <p:nvGrpSpPr>
          <p:cNvPr id="23" name="グループ化 22"/>
          <p:cNvGrpSpPr/>
          <p:nvPr/>
        </p:nvGrpSpPr>
        <p:grpSpPr>
          <a:xfrm>
            <a:off x="6405618" y="3987319"/>
            <a:ext cx="2918911" cy="1034837"/>
            <a:chOff x="251520" y="1386051"/>
            <a:chExt cx="2918910" cy="1034837"/>
          </a:xfrm>
        </p:grpSpPr>
        <p:sp>
          <p:nvSpPr>
            <p:cNvPr id="24" name="円/楕円 23"/>
            <p:cNvSpPr/>
            <p:nvPr/>
          </p:nvSpPr>
          <p:spPr>
            <a:xfrm>
              <a:off x="251520" y="1386051"/>
              <a:ext cx="2592288" cy="103483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10393" y="1596301"/>
              <a:ext cx="2660037" cy="369332"/>
            </a:xfrm>
            <a:prstGeom prst="rect">
              <a:avLst/>
            </a:prstGeom>
            <a:noFill/>
          </p:spPr>
          <p:txBody>
            <a:bodyPr wrap="square" rtlCol="0">
              <a:spAutoFit/>
            </a:bodyPr>
            <a:lstStyle/>
            <a:p>
              <a:endParaRPr kumimoji="1" lang="ja-JP" altLang="en-US" dirty="0">
                <a:latin typeface="HG丸ｺﾞｼｯｸM-PRO" pitchFamily="50" charset="-128"/>
                <a:ea typeface="HG丸ｺﾞｼｯｸM-PRO" pitchFamily="50" charset="-128"/>
              </a:endParaRPr>
            </a:p>
          </p:txBody>
        </p:sp>
      </p:grpSp>
      <p:grpSp>
        <p:nvGrpSpPr>
          <p:cNvPr id="26" name="グループ化 25"/>
          <p:cNvGrpSpPr/>
          <p:nvPr/>
        </p:nvGrpSpPr>
        <p:grpSpPr>
          <a:xfrm>
            <a:off x="251520" y="3955479"/>
            <a:ext cx="2592288" cy="1034837"/>
            <a:chOff x="251520" y="1386051"/>
            <a:chExt cx="2592288" cy="1034837"/>
          </a:xfrm>
        </p:grpSpPr>
        <p:sp>
          <p:nvSpPr>
            <p:cNvPr id="27" name="円/楕円 26"/>
            <p:cNvSpPr/>
            <p:nvPr/>
          </p:nvSpPr>
          <p:spPr>
            <a:xfrm>
              <a:off x="251520" y="1386051"/>
              <a:ext cx="2592288" cy="103483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17139" y="1596301"/>
              <a:ext cx="2333415" cy="646331"/>
            </a:xfrm>
            <a:prstGeom prst="rect">
              <a:avLst/>
            </a:prstGeom>
            <a:noFill/>
          </p:spPr>
          <p:txBody>
            <a:bodyPr wrap="square" rtlCol="0">
              <a:spAutoFit/>
            </a:bodyPr>
            <a:lstStyle/>
            <a:p>
              <a:pPr lvl="0"/>
              <a:r>
                <a:rPr lang="ja-JP" altLang="en-US" dirty="0">
                  <a:solidFill>
                    <a:prstClr val="black"/>
                  </a:solidFill>
                  <a:latin typeface="HG丸ｺﾞｼｯｸM-PRO" pitchFamily="50" charset="-128"/>
                  <a:ea typeface="HG丸ｺﾞｼｯｸM-PRO" pitchFamily="50" charset="-128"/>
                </a:rPr>
                <a:t>取扱説明書を</a:t>
              </a:r>
            </a:p>
            <a:p>
              <a:pPr lvl="0"/>
              <a:r>
                <a:rPr lang="ja-JP" altLang="en-US" dirty="0">
                  <a:solidFill>
                    <a:prstClr val="black"/>
                  </a:solidFill>
                  <a:latin typeface="HG丸ｺﾞｼｯｸM-PRO" pitchFamily="50" charset="-128"/>
                  <a:ea typeface="HG丸ｺﾞｼｯｸM-PRO" pitchFamily="50" charset="-128"/>
                </a:rPr>
                <a:t>　　読みましたか</a:t>
              </a:r>
              <a:r>
                <a:rPr lang="en-US" altLang="ja-JP" dirty="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grpSp>
      <p:sp>
        <p:nvSpPr>
          <p:cNvPr id="7" name="角丸四角形 6"/>
          <p:cNvSpPr/>
          <p:nvPr/>
        </p:nvSpPr>
        <p:spPr>
          <a:xfrm>
            <a:off x="755576" y="5805264"/>
            <a:ext cx="14401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PｺﾞｼｯｸE" pitchFamily="50" charset="-128"/>
                <a:ea typeface="HGPｺﾞｼｯｸE" pitchFamily="50" charset="-128"/>
              </a:rPr>
              <a:t>評価</a:t>
            </a:r>
            <a:endParaRPr kumimoji="1" lang="ja-JP" altLang="en-US" sz="2800" dirty="0">
              <a:latin typeface="HGPｺﾞｼｯｸE" pitchFamily="50" charset="-128"/>
              <a:ea typeface="HGPｺﾞｼｯｸE" pitchFamily="50" charset="-128"/>
            </a:endParaRPr>
          </a:p>
        </p:txBody>
      </p:sp>
      <p:sp>
        <p:nvSpPr>
          <p:cNvPr id="29" name="角丸四角形 28"/>
          <p:cNvSpPr/>
          <p:nvPr/>
        </p:nvSpPr>
        <p:spPr>
          <a:xfrm>
            <a:off x="7110660" y="5863601"/>
            <a:ext cx="1440160" cy="64807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PｺﾞｼｯｸE" pitchFamily="50" charset="-128"/>
                <a:ea typeface="HGPｺﾞｼｯｸE" pitchFamily="50" charset="-128"/>
              </a:rPr>
              <a:t>反省</a:t>
            </a:r>
            <a:endParaRPr kumimoji="1" lang="ja-JP" altLang="en-US" sz="2800" dirty="0">
              <a:latin typeface="HGPｺﾞｼｯｸE" pitchFamily="50" charset="-128"/>
              <a:ea typeface="HGPｺﾞｼｯｸE" pitchFamily="50" charset="-128"/>
            </a:endParaRPr>
          </a:p>
        </p:txBody>
      </p:sp>
      <p:sp>
        <p:nvSpPr>
          <p:cNvPr id="9" name="テキスト ボックス 8"/>
          <p:cNvSpPr txBox="1"/>
          <p:nvPr/>
        </p:nvSpPr>
        <p:spPr>
          <a:xfrm>
            <a:off x="6771259" y="4197569"/>
            <a:ext cx="1849540"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環境への影響はないですか</a:t>
            </a:r>
            <a:r>
              <a:rPr kumimoji="1" lang="en-US" altLang="ja-JP" dirty="0">
                <a:latin typeface="HG丸ｺﾞｼｯｸM-PRO" panose="020F0600000000000000" pitchFamily="50" charset="-128"/>
                <a:ea typeface="HG丸ｺﾞｼｯｸM-PRO" panose="020F0600000000000000" pitchFamily="50" charset="-128"/>
              </a:rPr>
              <a:t>?</a:t>
            </a:r>
          </a:p>
        </p:txBody>
      </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08802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4-</a:t>
            </a:r>
            <a:r>
              <a:rPr lang="ja-JP" altLang="en-US" sz="4000" dirty="0">
                <a:solidFill>
                  <a:prstClr val="black"/>
                </a:solidFill>
                <a:latin typeface="HGPｺﾞｼｯｸE" panose="020B0900000000000000" pitchFamily="50" charset="-128"/>
                <a:ea typeface="HGPｺﾞｼｯｸE" panose="020B0900000000000000" pitchFamily="50" charset="-128"/>
              </a:rPr>
              <a:t>①</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「消費者市民社会」に向けて　</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4" name="円/楕円 3"/>
          <p:cNvSpPr/>
          <p:nvPr/>
        </p:nvSpPr>
        <p:spPr>
          <a:xfrm>
            <a:off x="539552" y="1209577"/>
            <a:ext cx="2376264" cy="136815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842583" y="1435469"/>
            <a:ext cx="2016224" cy="830997"/>
          </a:xfrm>
          <a:prstGeom prst="rect">
            <a:avLst/>
          </a:prstGeom>
          <a:noFill/>
        </p:spPr>
        <p:txBody>
          <a:bodyPr wrap="square" rtlCol="0">
            <a:spAutoFit/>
          </a:bodyPr>
          <a:lstStyle/>
          <a:p>
            <a:r>
              <a:rPr lang="ja-JP" altLang="en-US" sz="2400" dirty="0">
                <a:solidFill>
                  <a:prstClr val="black"/>
                </a:solidFill>
              </a:rPr>
              <a:t>今の自分の</a:t>
            </a:r>
          </a:p>
          <a:p>
            <a:r>
              <a:rPr lang="ja-JP" altLang="en-US" sz="2400" dirty="0">
                <a:solidFill>
                  <a:prstClr val="black"/>
                </a:solidFill>
              </a:rPr>
              <a:t>消費行動</a:t>
            </a:r>
          </a:p>
        </p:txBody>
      </p:sp>
      <p:sp>
        <p:nvSpPr>
          <p:cNvPr id="7" name="右矢印 6"/>
          <p:cNvSpPr/>
          <p:nvPr/>
        </p:nvSpPr>
        <p:spPr>
          <a:xfrm>
            <a:off x="3059832" y="1568138"/>
            <a:ext cx="792088" cy="565657"/>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4427984" y="1183978"/>
            <a:ext cx="4392488" cy="181297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4608005" y="1278100"/>
            <a:ext cx="3996444" cy="1508105"/>
          </a:xfrm>
          <a:prstGeom prst="rect">
            <a:avLst/>
          </a:prstGeom>
          <a:noFill/>
        </p:spPr>
        <p:txBody>
          <a:bodyPr wrap="square" rtlCol="0">
            <a:spAutoFit/>
          </a:bodyPr>
          <a:lstStyle/>
          <a:p>
            <a:r>
              <a:rPr lang="ja-JP" altLang="en-US" sz="2000" b="1" dirty="0">
                <a:solidFill>
                  <a:srgbClr val="FF0000"/>
                </a:solidFill>
              </a:rPr>
              <a:t>世界で起こっている様々な問題</a:t>
            </a:r>
          </a:p>
          <a:p>
            <a:r>
              <a:rPr lang="ja-JP" altLang="en-US" dirty="0">
                <a:solidFill>
                  <a:prstClr val="black"/>
                </a:solidFill>
              </a:rPr>
              <a:t>　</a:t>
            </a:r>
          </a:p>
          <a:p>
            <a:r>
              <a:rPr lang="ja-JP" altLang="en-US" dirty="0">
                <a:solidFill>
                  <a:prstClr val="black"/>
                </a:solidFill>
              </a:rPr>
              <a:t>　　安い価格の背景</a:t>
            </a:r>
            <a:r>
              <a:rPr lang="en-US" altLang="ja-JP" dirty="0">
                <a:solidFill>
                  <a:prstClr val="black"/>
                </a:solidFill>
              </a:rPr>
              <a:t>…</a:t>
            </a:r>
            <a:endParaRPr lang="ja-JP" altLang="en-US" dirty="0">
              <a:solidFill>
                <a:prstClr val="black"/>
              </a:solidFill>
            </a:endParaRPr>
          </a:p>
          <a:p>
            <a:r>
              <a:rPr lang="ja-JP" altLang="en-US" dirty="0">
                <a:solidFill>
                  <a:prstClr val="black"/>
                </a:solidFill>
              </a:rPr>
              <a:t>　　　　不当な取引・環境汚染・</a:t>
            </a:r>
          </a:p>
          <a:p>
            <a:r>
              <a:rPr lang="ja-JP" altLang="en-US" dirty="0">
                <a:solidFill>
                  <a:prstClr val="black"/>
                </a:solidFill>
              </a:rPr>
              <a:t>　　　　自然破壊・児童労働等</a:t>
            </a:r>
          </a:p>
        </p:txBody>
      </p:sp>
      <p:sp>
        <p:nvSpPr>
          <p:cNvPr id="11" name="角丸四角形 10"/>
          <p:cNvSpPr/>
          <p:nvPr/>
        </p:nvSpPr>
        <p:spPr>
          <a:xfrm>
            <a:off x="635371" y="3114757"/>
            <a:ext cx="8064896" cy="1582105"/>
          </a:xfrm>
          <a:prstGeom prst="roundRect">
            <a:avLst/>
          </a:prstGeom>
          <a:solidFill>
            <a:srgbClr val="92D05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752815" y="3428755"/>
            <a:ext cx="5644256" cy="954107"/>
          </a:xfrm>
          <a:prstGeom prst="rect">
            <a:avLst/>
          </a:prstGeom>
          <a:noFill/>
        </p:spPr>
        <p:txBody>
          <a:bodyPr wrap="square" rtlCol="0">
            <a:spAutoFit/>
          </a:bodyPr>
          <a:lstStyle/>
          <a:p>
            <a:r>
              <a:rPr lang="ja-JP" altLang="en-US" sz="2800" dirty="0">
                <a:solidFill>
                  <a:prstClr val="black"/>
                </a:solidFill>
              </a:rPr>
              <a:t>批判的な意識・社会的関心を持ち、</a:t>
            </a:r>
          </a:p>
          <a:p>
            <a:r>
              <a:rPr lang="ja-JP" altLang="en-US" sz="2800" dirty="0">
                <a:solidFill>
                  <a:prstClr val="black"/>
                </a:solidFill>
              </a:rPr>
              <a:t>責任ある消費者としての行動</a:t>
            </a:r>
          </a:p>
        </p:txBody>
      </p:sp>
      <p:sp>
        <p:nvSpPr>
          <p:cNvPr id="13" name="角丸四角形 12"/>
          <p:cNvSpPr/>
          <p:nvPr/>
        </p:nvSpPr>
        <p:spPr>
          <a:xfrm>
            <a:off x="1850693" y="5250353"/>
            <a:ext cx="5222171" cy="1419007"/>
          </a:xfrm>
          <a:prstGeom prst="roundRect">
            <a:avLst/>
          </a:prstGeom>
          <a:solidFill>
            <a:schemeClr val="accent6">
              <a:lumMod val="60000"/>
              <a:lumOff val="40000"/>
            </a:schemeClr>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2068448" y="5482802"/>
            <a:ext cx="4665523" cy="954107"/>
          </a:xfrm>
          <a:prstGeom prst="rect">
            <a:avLst/>
          </a:prstGeom>
          <a:noFill/>
        </p:spPr>
        <p:txBody>
          <a:bodyPr wrap="square" rtlCol="0">
            <a:spAutoFit/>
          </a:bodyPr>
          <a:lstStyle/>
          <a:p>
            <a:r>
              <a:rPr lang="ja-JP" altLang="en-US" sz="2800" dirty="0">
                <a:solidFill>
                  <a:prstClr val="black"/>
                </a:solidFill>
              </a:rPr>
              <a:t>事業者の製品開発や</a:t>
            </a:r>
          </a:p>
          <a:p>
            <a:r>
              <a:rPr lang="ja-JP" altLang="en-US" sz="2800" dirty="0">
                <a:solidFill>
                  <a:prstClr val="black"/>
                </a:solidFill>
              </a:rPr>
              <a:t>販売方法の改善</a:t>
            </a:r>
          </a:p>
        </p:txBody>
      </p:sp>
      <p:sp>
        <p:nvSpPr>
          <p:cNvPr id="15" name="下矢印 14"/>
          <p:cNvSpPr/>
          <p:nvPr/>
        </p:nvSpPr>
        <p:spPr>
          <a:xfrm>
            <a:off x="3273647" y="4696862"/>
            <a:ext cx="2376264" cy="43204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7" name="Picture 3" descr="G:\消費生活センター　消費者教育\イラストいろいろ\computer10_businesswo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9912" y="5316566"/>
            <a:ext cx="1352793" cy="1352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KINGSTON\くらしの一日講座\イラストいろいろ\自己責任.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02703" y="2975499"/>
            <a:ext cx="1590828" cy="1860617"/>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a:xfrm>
            <a:off x="6156176" y="6536683"/>
            <a:ext cx="2895600" cy="365125"/>
          </a:xfrm>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33673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HGPｺﾞｼｯｸE" panose="020B0900000000000000" pitchFamily="50" charset="-128"/>
                <a:ea typeface="HGPｺﾞｼｯｸE" panose="020B0900000000000000" pitchFamily="50" charset="-128"/>
              </a:rPr>
              <a:t>　　　　　　　「自転車の不具合」の場合</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 name="角丸四角形 1"/>
          <p:cNvSpPr/>
          <p:nvPr/>
        </p:nvSpPr>
        <p:spPr>
          <a:xfrm>
            <a:off x="324853" y="1266890"/>
            <a:ext cx="8500611" cy="28365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401360" y="1314694"/>
            <a:ext cx="8424105" cy="523220"/>
          </a:xfrm>
          <a:prstGeom prst="rect">
            <a:avLst/>
          </a:prstGeom>
          <a:noFill/>
        </p:spPr>
        <p:txBody>
          <a:bodyPr wrap="square" rtlCol="0">
            <a:spAutoFit/>
          </a:bodyPr>
          <a:lstStyle/>
          <a:p>
            <a:r>
              <a:rPr lang="ja-JP" altLang="en-US" sz="2800" dirty="0">
                <a:solidFill>
                  <a:prstClr val="black"/>
                </a:solidFill>
              </a:rPr>
              <a:t>消費者には、どのような行動が求められるのでしょう？</a:t>
            </a:r>
          </a:p>
        </p:txBody>
      </p:sp>
      <p:pic>
        <p:nvPicPr>
          <p:cNvPr id="20" name="Picture 2" descr="「復習」のイラスト文字"/>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4853" y="-29481"/>
            <a:ext cx="1757243" cy="104263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658565" y="1964044"/>
            <a:ext cx="5865764" cy="72008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84725" y="2025715"/>
            <a:ext cx="5839603" cy="646331"/>
          </a:xfrm>
          <a:prstGeom prst="rect">
            <a:avLst/>
          </a:prstGeom>
          <a:noFill/>
        </p:spPr>
        <p:txBody>
          <a:bodyPr wrap="square" rtlCol="0">
            <a:spAutoFit/>
          </a:bodyPr>
          <a:lstStyle/>
          <a:p>
            <a:r>
              <a:rPr kumimoji="1" lang="ja-JP" altLang="en-US" dirty="0">
                <a:latin typeface="HGPｺﾞｼｯｸE" pitchFamily="50" charset="-128"/>
                <a:ea typeface="HGPｺﾞｼｯｸE" pitchFamily="50" charset="-128"/>
              </a:rPr>
              <a:t>ヒント①　身体への危害発生、火災などの事故発生時には、</a:t>
            </a:r>
          </a:p>
          <a:p>
            <a:r>
              <a:rPr lang="ja-JP" altLang="en-US" dirty="0">
                <a:latin typeface="HGPｺﾞｼｯｸE" pitchFamily="50" charset="-128"/>
                <a:ea typeface="HGPｺﾞｼｯｸE" pitchFamily="50" charset="-128"/>
              </a:rPr>
              <a:t>　　　　　　</a:t>
            </a:r>
            <a:r>
              <a:rPr kumimoji="1" lang="ja-JP" altLang="en-US" dirty="0">
                <a:latin typeface="HGPｺﾞｼｯｸE" pitchFamily="50" charset="-128"/>
                <a:ea typeface="HGPｺﾞｼｯｸE" pitchFamily="50" charset="-128"/>
              </a:rPr>
              <a:t>まずどこへ連絡し、どのような行動をする？</a:t>
            </a:r>
          </a:p>
        </p:txBody>
      </p:sp>
      <p:sp>
        <p:nvSpPr>
          <p:cNvPr id="22" name="正方形/長方形 21"/>
          <p:cNvSpPr/>
          <p:nvPr/>
        </p:nvSpPr>
        <p:spPr>
          <a:xfrm>
            <a:off x="1639119" y="2941714"/>
            <a:ext cx="5865764" cy="72008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674857" y="2978588"/>
            <a:ext cx="5839603" cy="646331"/>
          </a:xfrm>
          <a:prstGeom prst="rect">
            <a:avLst/>
          </a:prstGeom>
          <a:noFill/>
        </p:spPr>
        <p:txBody>
          <a:bodyPr wrap="square" rtlCol="0">
            <a:spAutoFit/>
          </a:bodyPr>
          <a:lstStyle/>
          <a:p>
            <a:r>
              <a:rPr kumimoji="1" lang="ja-JP" altLang="en-US" dirty="0">
                <a:latin typeface="HGPｺﾞｼｯｸE" pitchFamily="50" charset="-128"/>
                <a:ea typeface="HGPｺﾞｼｯｸE" pitchFamily="50" charset="-128"/>
              </a:rPr>
              <a:t>ヒント②　消費者自身に損害が生じた場合の補償、</a:t>
            </a:r>
          </a:p>
          <a:p>
            <a:r>
              <a:rPr lang="ja-JP" altLang="en-US" dirty="0">
                <a:latin typeface="HGPｺﾞｼｯｸE" pitchFamily="50" charset="-128"/>
                <a:ea typeface="HGPｺﾞｼｯｸE" pitchFamily="50" charset="-128"/>
              </a:rPr>
              <a:t>　　　　　　事故</a:t>
            </a:r>
            <a:r>
              <a:rPr kumimoji="1" lang="ja-JP" altLang="en-US" dirty="0">
                <a:latin typeface="HGPｺﾞｼｯｸE" pitchFamily="50" charset="-128"/>
                <a:ea typeface="HGPｺﾞｼｯｸE" pitchFamily="50" charset="-128"/>
              </a:rPr>
              <a:t>の再発防止に関する連絡先はどこだろう？</a:t>
            </a:r>
          </a:p>
        </p:txBody>
      </p:sp>
      <p:sp>
        <p:nvSpPr>
          <p:cNvPr id="11" name="角丸四角形吹き出し 10"/>
          <p:cNvSpPr/>
          <p:nvPr/>
        </p:nvSpPr>
        <p:spPr>
          <a:xfrm>
            <a:off x="3203848" y="4502539"/>
            <a:ext cx="5472608" cy="1901493"/>
          </a:xfrm>
          <a:prstGeom prst="wedgeRoundRectCallout">
            <a:avLst>
              <a:gd name="adj1" fmla="val -60915"/>
              <a:gd name="adj2" fmla="val 4775"/>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347864" y="4668454"/>
            <a:ext cx="5184576" cy="1569660"/>
          </a:xfrm>
          <a:prstGeom prst="rect">
            <a:avLst/>
          </a:prstGeom>
          <a:noFill/>
        </p:spPr>
        <p:txBody>
          <a:bodyPr wrap="square" rtlCol="0">
            <a:spAutoFit/>
          </a:bodyPr>
          <a:lstStyle/>
          <a:p>
            <a:r>
              <a:rPr lang="ja-JP" altLang="en-US" sz="3200" dirty="0">
                <a:solidFill>
                  <a:srgbClr val="FF0000"/>
                </a:solidFill>
                <a:latin typeface="HGPｺﾞｼｯｸE" pitchFamily="50" charset="-128"/>
                <a:ea typeface="HGPｺﾞｼｯｸE" pitchFamily="50" charset="-128"/>
              </a:rPr>
              <a:t>被害を繰り返さないためには　　　　　</a:t>
            </a:r>
          </a:p>
          <a:p>
            <a:r>
              <a:rPr lang="ja-JP" altLang="en-US" sz="3200" dirty="0">
                <a:solidFill>
                  <a:srgbClr val="FF0000"/>
                </a:solidFill>
                <a:latin typeface="HGPｺﾞｼｯｸE" pitchFamily="50" charset="-128"/>
                <a:ea typeface="HGPｺﾞｼｯｸE" pitchFamily="50" charset="-128"/>
              </a:rPr>
              <a:t>　　　あなたの情報が</a:t>
            </a:r>
          </a:p>
          <a:p>
            <a:r>
              <a:rPr lang="ja-JP" altLang="en-US" sz="3200" dirty="0">
                <a:solidFill>
                  <a:srgbClr val="FF0000"/>
                </a:solidFill>
                <a:latin typeface="HGPｺﾞｼｯｸE" pitchFamily="50" charset="-128"/>
                <a:ea typeface="HGPｺﾞｼｯｸE" pitchFamily="50" charset="-128"/>
              </a:rPr>
              <a:t>　　　　　必要です</a:t>
            </a:r>
            <a:r>
              <a:rPr kumimoji="1" lang="ja-JP" altLang="en-US" sz="3200" dirty="0">
                <a:solidFill>
                  <a:srgbClr val="FF0000"/>
                </a:solidFill>
                <a:latin typeface="HGPｺﾞｼｯｸE" pitchFamily="50" charset="-128"/>
                <a:ea typeface="HGPｺﾞｼｯｸE" pitchFamily="50" charset="-128"/>
              </a:rPr>
              <a:t>！</a:t>
            </a:r>
          </a:p>
        </p:txBody>
      </p:sp>
      <p:pic>
        <p:nvPicPr>
          <p:cNvPr id="5125" name="Picture 5" descr="F:\消費生活センター　消費者教育\イラストいろいろ\pose_douzo_annai_businesswo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01359" y="4523674"/>
            <a:ext cx="2354829" cy="2118322"/>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7204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HGPｺﾞｼｯｸE" panose="020B0900000000000000" pitchFamily="50" charset="-128"/>
                <a:ea typeface="HGPｺﾞｼｯｸE" panose="020B0900000000000000" pitchFamily="50" charset="-128"/>
              </a:rPr>
              <a:t>　　　　　　　　「消費者市民社会」とは</a:t>
            </a:r>
            <a:r>
              <a:rPr lang="en-US" altLang="ja-JP" sz="4000" dirty="0">
                <a:solidFill>
                  <a:prstClr val="black"/>
                </a:solidFill>
                <a:latin typeface="HGPｺﾞｼｯｸE" panose="020B0900000000000000" pitchFamily="50" charset="-128"/>
                <a:ea typeface="HGPｺﾞｼｯｸE" panose="020B0900000000000000" pitchFamily="50" charset="-128"/>
              </a:rPr>
              <a:t>?</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 name="角丸四角形 1"/>
          <p:cNvSpPr/>
          <p:nvPr/>
        </p:nvSpPr>
        <p:spPr>
          <a:xfrm>
            <a:off x="501295" y="1419618"/>
            <a:ext cx="8064896" cy="2441431"/>
          </a:xfrm>
          <a:prstGeom prst="roundRect">
            <a:avLst/>
          </a:prstGeom>
          <a:solidFill>
            <a:srgbClr val="FDFDA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924919" y="1839595"/>
            <a:ext cx="7308812" cy="1877437"/>
          </a:xfrm>
          <a:prstGeom prst="rect">
            <a:avLst/>
          </a:prstGeom>
          <a:noFill/>
        </p:spPr>
        <p:txBody>
          <a:bodyPr wrap="square" rtlCol="0">
            <a:spAutoFit/>
          </a:bodyPr>
          <a:lstStyle/>
          <a:p>
            <a:r>
              <a:rPr lang="ja-JP" altLang="en-US" sz="3200" dirty="0">
                <a:solidFill>
                  <a:prstClr val="black"/>
                </a:solidFill>
                <a:latin typeface="HGPｺﾞｼｯｸE" pitchFamily="50" charset="-128"/>
                <a:ea typeface="HGPｺﾞｼｯｸE" pitchFamily="50" charset="-128"/>
              </a:rPr>
              <a:t>「消費者が、</a:t>
            </a:r>
          </a:p>
          <a:p>
            <a:r>
              <a:rPr lang="ja-JP" altLang="en-US" sz="3200" dirty="0">
                <a:solidFill>
                  <a:prstClr val="black"/>
                </a:solidFill>
                <a:latin typeface="HGPｺﾞｼｯｸE" pitchFamily="50" charset="-128"/>
                <a:ea typeface="HGPｺﾞｼｯｸE" pitchFamily="50" charset="-128"/>
              </a:rPr>
              <a:t>　　公正かつ持続可能な社会の形成に</a:t>
            </a:r>
          </a:p>
          <a:p>
            <a:r>
              <a:rPr lang="ja-JP" altLang="en-US" sz="3200" dirty="0">
                <a:solidFill>
                  <a:prstClr val="black"/>
                </a:solidFill>
                <a:latin typeface="HGPｺﾞｼｯｸE" pitchFamily="50" charset="-128"/>
                <a:ea typeface="HGPｺﾞｼｯｸE" pitchFamily="50" charset="-128"/>
              </a:rPr>
              <a:t>　　　積極的に参画する社会」　</a:t>
            </a:r>
          </a:p>
          <a:p>
            <a:r>
              <a:rPr lang="ja-JP" altLang="en-US" sz="2000" dirty="0">
                <a:solidFill>
                  <a:prstClr val="black"/>
                </a:solidFill>
                <a:latin typeface="HG丸ｺﾞｼｯｸM-PRO" pitchFamily="50" charset="-128"/>
                <a:ea typeface="HG丸ｺﾞｼｯｸM-PRO" pitchFamily="50" charset="-128"/>
              </a:rPr>
              <a:t>　　　　　　　　　　　　　　</a:t>
            </a:r>
            <a:r>
              <a:rPr lang="en-US" altLang="ja-JP" dirty="0">
                <a:solidFill>
                  <a:prstClr val="black"/>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消費者教育推進法第</a:t>
            </a:r>
            <a:r>
              <a:rPr lang="en-US" altLang="ja-JP" dirty="0">
                <a:solidFill>
                  <a:prstClr val="black"/>
                </a:solidFill>
                <a:latin typeface="HG丸ｺﾞｼｯｸM-PRO" pitchFamily="50" charset="-128"/>
                <a:ea typeface="HG丸ｺﾞｼｯｸM-PRO" pitchFamily="50" charset="-128"/>
              </a:rPr>
              <a:t>2</a:t>
            </a:r>
            <a:r>
              <a:rPr lang="ja-JP" altLang="en-US" dirty="0">
                <a:solidFill>
                  <a:prstClr val="black"/>
                </a:solidFill>
                <a:latin typeface="HG丸ｺﾞｼｯｸM-PRO" pitchFamily="50" charset="-128"/>
                <a:ea typeface="HG丸ｺﾞｼｯｸM-PRO" pitchFamily="50" charset="-128"/>
              </a:rPr>
              <a:t>条第</a:t>
            </a:r>
            <a:r>
              <a:rPr lang="en-US" altLang="ja-JP" dirty="0">
                <a:solidFill>
                  <a:prstClr val="black"/>
                </a:solidFill>
                <a:latin typeface="HG丸ｺﾞｼｯｸM-PRO" pitchFamily="50" charset="-128"/>
                <a:ea typeface="HG丸ｺﾞｼｯｸM-PRO" pitchFamily="50" charset="-128"/>
              </a:rPr>
              <a:t>2</a:t>
            </a:r>
            <a:r>
              <a:rPr lang="ja-JP" altLang="en-US" dirty="0">
                <a:solidFill>
                  <a:prstClr val="black"/>
                </a:solidFill>
                <a:latin typeface="HG丸ｺﾞｼｯｸM-PRO" pitchFamily="50" charset="-128"/>
                <a:ea typeface="HG丸ｺﾞｼｯｸM-PRO" pitchFamily="50" charset="-128"/>
              </a:rPr>
              <a:t>項</a:t>
            </a:r>
            <a:r>
              <a:rPr lang="en-US" altLang="ja-JP" dirty="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sp>
        <p:nvSpPr>
          <p:cNvPr id="16" name="角丸四角形 15"/>
          <p:cNvSpPr/>
          <p:nvPr/>
        </p:nvSpPr>
        <p:spPr>
          <a:xfrm>
            <a:off x="789325" y="1183978"/>
            <a:ext cx="3744416" cy="660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white"/>
                </a:solidFill>
              </a:rPr>
              <a:t>「消費者市民社会」</a:t>
            </a:r>
          </a:p>
        </p:txBody>
      </p:sp>
      <p:pic>
        <p:nvPicPr>
          <p:cNvPr id="10" name="Picture 2" descr="G:\消費生活センター　消費者教育\イラストいろいろ\syourai_sekkei_wo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16267" y="4345168"/>
            <a:ext cx="1363059" cy="13630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KINGSTON\くらしの一日講座\イラストいろいろ\group_hogosya_kyoushi_seit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9" y="4188472"/>
            <a:ext cx="1977967" cy="1618335"/>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3279" y="3955134"/>
            <a:ext cx="1012912" cy="1071563"/>
          </a:xfrm>
          <a:prstGeom prst="rect">
            <a:avLst/>
          </a:prstGeom>
        </p:spPr>
      </p:pic>
      <p:sp>
        <p:nvSpPr>
          <p:cNvPr id="5" name="テキスト ボックス 4"/>
          <p:cNvSpPr txBox="1"/>
          <p:nvPr/>
        </p:nvSpPr>
        <p:spPr>
          <a:xfrm>
            <a:off x="7553279" y="5039026"/>
            <a:ext cx="1406411" cy="369332"/>
          </a:xfrm>
          <a:prstGeom prst="rect">
            <a:avLst/>
          </a:prstGeom>
          <a:noFill/>
        </p:spPr>
        <p:txBody>
          <a:bodyPr wrap="square" rtlCol="0">
            <a:spAutoFit/>
          </a:bodyPr>
          <a:lstStyle/>
          <a:p>
            <a:r>
              <a:rPr lang="ja-JP" altLang="en-US" dirty="0">
                <a:solidFill>
                  <a:prstClr val="black"/>
                </a:solidFill>
              </a:rPr>
              <a:t>地球環境</a:t>
            </a:r>
          </a:p>
        </p:txBody>
      </p:sp>
      <p:sp>
        <p:nvSpPr>
          <p:cNvPr id="13" name="テキスト ボックス 12"/>
          <p:cNvSpPr txBox="1"/>
          <p:nvPr/>
        </p:nvSpPr>
        <p:spPr>
          <a:xfrm>
            <a:off x="5225936" y="5253759"/>
            <a:ext cx="1406411" cy="369332"/>
          </a:xfrm>
          <a:prstGeom prst="rect">
            <a:avLst/>
          </a:prstGeom>
          <a:noFill/>
        </p:spPr>
        <p:txBody>
          <a:bodyPr wrap="square" rtlCol="0">
            <a:spAutoFit/>
          </a:bodyPr>
          <a:lstStyle/>
          <a:p>
            <a:r>
              <a:rPr lang="ja-JP" altLang="en-US" dirty="0">
                <a:solidFill>
                  <a:prstClr val="black"/>
                </a:solidFill>
              </a:rPr>
              <a:t>社会情勢</a:t>
            </a:r>
          </a:p>
        </p:txBody>
      </p:sp>
      <p:sp>
        <p:nvSpPr>
          <p:cNvPr id="14" name="テキスト ボックス 13"/>
          <p:cNvSpPr txBox="1"/>
          <p:nvPr/>
        </p:nvSpPr>
        <p:spPr>
          <a:xfrm>
            <a:off x="2803221" y="6061335"/>
            <a:ext cx="3143025" cy="461665"/>
          </a:xfrm>
          <a:prstGeom prst="rect">
            <a:avLst/>
          </a:prstGeom>
          <a:noFill/>
        </p:spPr>
        <p:txBody>
          <a:bodyPr wrap="square" rtlCol="0">
            <a:spAutoFit/>
          </a:bodyPr>
          <a:lstStyle/>
          <a:p>
            <a:r>
              <a:rPr lang="ja-JP" altLang="en-US" sz="2400" dirty="0">
                <a:solidFill>
                  <a:prstClr val="black"/>
                </a:solidFill>
                <a:latin typeface="HGS創英角ﾎﾟｯﾌﾟ体" pitchFamily="50" charset="-128"/>
                <a:ea typeface="HGS創英角ﾎﾟｯﾌﾟ体" pitchFamily="50" charset="-128"/>
              </a:rPr>
              <a:t>社会の発展と改善</a:t>
            </a:r>
          </a:p>
        </p:txBody>
      </p:sp>
      <p:pic>
        <p:nvPicPr>
          <p:cNvPr id="1028" name="Picture 4" descr="F:\消費生活センター　消費者教育\イラストいろいろ\businesswoman5_ureshii.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61277" y="5199325"/>
            <a:ext cx="1299309" cy="1299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石油プラントのイラスト"/>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37684" y="5308917"/>
            <a:ext cx="1122006" cy="9957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労働組合のイラスト（真剣）"/>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25936" y="4232643"/>
            <a:ext cx="1146034" cy="1146034"/>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9"/>
          <a:stretch>
            <a:fillRect/>
          </a:stretch>
        </p:blipFill>
        <p:spPr>
          <a:xfrm>
            <a:off x="501295" y="-21427"/>
            <a:ext cx="1761897" cy="1042506"/>
          </a:xfrm>
          <a:prstGeom prst="rect">
            <a:avLst/>
          </a:prstGeom>
        </p:spPr>
      </p:pic>
      <p:sp>
        <p:nvSpPr>
          <p:cNvPr id="8" name="フッター プレースホルダー 7"/>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72875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1931" y="1141334"/>
            <a:ext cx="6726360" cy="830916"/>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滋賀県消費生活センター</a:t>
            </a:r>
            <a:endParaRPr lang="ja-JP" altLang="en-US" sz="4800" dirty="0">
              <a:solidFill>
                <a:srgbClr val="FF0000"/>
              </a:solidFill>
              <a:latin typeface="Arial" pitchFamily="34" charset="0"/>
            </a:endParaRPr>
          </a:p>
        </p:txBody>
      </p:sp>
      <p:sp>
        <p:nvSpPr>
          <p:cNvPr id="3" name="正方形/長方形 2"/>
          <p:cNvSpPr/>
          <p:nvPr/>
        </p:nvSpPr>
        <p:spPr>
          <a:xfrm>
            <a:off x="662955" y="2204865"/>
            <a:ext cx="7758608" cy="2478483"/>
          </a:xfrm>
          <a:prstGeom prst="rect">
            <a:avLst/>
          </a:prstGeom>
        </p:spPr>
        <p:txBody>
          <a:bodyPr wrap="square" lIns="91360" tIns="45680" rIns="91360" bIns="45680">
            <a:spAutoFit/>
          </a:bodyPr>
          <a:lstStyle/>
          <a:p>
            <a:pPr defTabSz="913593" eaLnBrk="0" fontAlgn="base" hangingPunct="0">
              <a:lnSpc>
                <a:spcPts val="4795"/>
              </a:lnSpc>
              <a:spcBef>
                <a:spcPct val="0"/>
              </a:spcBef>
              <a:spcAft>
                <a:spcPct val="0"/>
              </a:spcAft>
              <a:defRPr/>
            </a:pPr>
            <a:r>
              <a:rPr lang="ja-JP" altLang="en-US" sz="3600" dirty="0">
                <a:solidFill>
                  <a:prstClr val="black"/>
                </a:solidFill>
                <a:latin typeface="HGPｺﾞｼｯｸE" pitchFamily="50" charset="-128"/>
                <a:ea typeface="HGPｺﾞｼｯｸE" pitchFamily="50" charset="-128"/>
              </a:rPr>
              <a:t>電 話：０７４９ー２３ー０９９９</a:t>
            </a:r>
            <a:endParaRPr lang="en-US" altLang="ja-JP" sz="3600" dirty="0">
              <a:solidFill>
                <a:prstClr val="black"/>
              </a:solidFill>
              <a:latin typeface="HGPｺﾞｼｯｸE" pitchFamily="50" charset="-128"/>
              <a:ea typeface="HGPｺﾞｼｯｸE" pitchFamily="50" charset="-128"/>
            </a:endParaRPr>
          </a:p>
          <a:p>
            <a:pPr defTabSz="913593" eaLnBrk="0" fontAlgn="base" hangingPunct="0">
              <a:lnSpc>
                <a:spcPts val="4795"/>
              </a:lnSpc>
              <a:spcBef>
                <a:spcPct val="0"/>
              </a:spcBef>
              <a:spcAft>
                <a:spcPct val="0"/>
              </a:spcAft>
              <a:defRPr/>
            </a:pPr>
            <a:r>
              <a:rPr lang="en-US" altLang="ja-JP" sz="3600" dirty="0">
                <a:solidFill>
                  <a:prstClr val="black"/>
                </a:solidFill>
                <a:latin typeface="HGPｺﾞｼｯｸE" pitchFamily="50" charset="-128"/>
                <a:ea typeface="HGPｺﾞｼｯｸE" pitchFamily="50" charset="-128"/>
              </a:rPr>
              <a:t>FAX</a:t>
            </a:r>
            <a:r>
              <a:rPr lang="ja-JP" altLang="en-US" sz="3600" dirty="0">
                <a:solidFill>
                  <a:prstClr val="black"/>
                </a:solidFill>
                <a:latin typeface="HGPｺﾞｼｯｸE" pitchFamily="50" charset="-128"/>
                <a:ea typeface="HGPｺﾞｼｯｸE" pitchFamily="50" charset="-128"/>
              </a:rPr>
              <a:t> ：０７４９－２３－９０３０</a:t>
            </a:r>
            <a:endParaRPr lang="en-US" altLang="ja-JP" sz="3600" dirty="0">
              <a:solidFill>
                <a:prstClr val="black"/>
              </a:solidFill>
              <a:latin typeface="HGPｺﾞｼｯｸE" pitchFamily="50" charset="-128"/>
              <a:ea typeface="HGPｺﾞｼｯｸE" pitchFamily="50" charset="-128"/>
            </a:endParaRPr>
          </a:p>
          <a:p>
            <a:pPr defTabSz="913593" eaLnBrk="0" fontAlgn="base" hangingPunct="0">
              <a:lnSpc>
                <a:spcPts val="4795"/>
              </a:lnSpc>
              <a:spcBef>
                <a:spcPct val="0"/>
              </a:spcBef>
              <a:spcAft>
                <a:spcPct val="0"/>
              </a:spcAft>
              <a:defRPr/>
            </a:pPr>
            <a:r>
              <a:rPr lang="ja-JP" altLang="en-US" sz="3600" dirty="0">
                <a:solidFill>
                  <a:prstClr val="black"/>
                </a:solidFill>
                <a:latin typeface="HGPｺﾞｼｯｸE" pitchFamily="50" charset="-128"/>
                <a:ea typeface="HGPｺﾞｼｯｸE" pitchFamily="50" charset="-128"/>
              </a:rPr>
              <a:t>相談時間：午前９時１５分～午後４時</a:t>
            </a:r>
            <a:endParaRPr lang="en-US" altLang="ja-JP" sz="3600" dirty="0">
              <a:solidFill>
                <a:prstClr val="black"/>
              </a:solidFill>
              <a:latin typeface="HGPｺﾞｼｯｸE" pitchFamily="50" charset="-128"/>
              <a:ea typeface="HGPｺﾞｼｯｸE" pitchFamily="50" charset="-128"/>
            </a:endParaRPr>
          </a:p>
          <a:p>
            <a:pPr defTabSz="913593" eaLnBrk="0" fontAlgn="base" hangingPunct="0">
              <a:lnSpc>
                <a:spcPts val="4795"/>
              </a:lnSpc>
              <a:spcBef>
                <a:spcPct val="0"/>
              </a:spcBef>
              <a:spcAft>
                <a:spcPct val="0"/>
              </a:spcAft>
              <a:defRPr/>
            </a:pPr>
            <a:r>
              <a:rPr lang="ja-JP" altLang="en-US" sz="3600" dirty="0">
                <a:solidFill>
                  <a:prstClr val="black"/>
                </a:solidFill>
                <a:latin typeface="HGPｺﾞｼｯｸE" pitchFamily="50" charset="-128"/>
                <a:ea typeface="HGPｺﾞｼｯｸE" pitchFamily="50" charset="-128"/>
              </a:rPr>
              <a:t>　　　　　　</a:t>
            </a:r>
            <a:r>
              <a:rPr lang="ja-JP" altLang="en-US" sz="3200" dirty="0">
                <a:solidFill>
                  <a:prstClr val="black"/>
                </a:solidFill>
                <a:latin typeface="HGPｺﾞｼｯｸE" pitchFamily="50" charset="-128"/>
                <a:ea typeface="HGPｺﾞｼｯｸE" pitchFamily="50" charset="-128"/>
              </a:rPr>
              <a:t>月～金曜日</a:t>
            </a:r>
            <a:r>
              <a:rPr lang="ja-JP" altLang="en-US" sz="2800" dirty="0">
                <a:solidFill>
                  <a:prstClr val="black"/>
                </a:solidFill>
                <a:latin typeface="HGPｺﾞｼｯｸE" pitchFamily="50" charset="-128"/>
                <a:ea typeface="HGPｺﾞｼｯｸE" pitchFamily="50" charset="-128"/>
              </a:rPr>
              <a:t>（祝日・年末年始は除く）</a:t>
            </a:r>
          </a:p>
        </p:txBody>
      </p:sp>
      <p:sp>
        <p:nvSpPr>
          <p:cNvPr id="16" name="正方形/長方形 15"/>
          <p:cNvSpPr/>
          <p:nvPr/>
        </p:nvSpPr>
        <p:spPr>
          <a:xfrm>
            <a:off x="236682" y="5046279"/>
            <a:ext cx="6963604" cy="830916"/>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2400" dirty="0">
                <a:solidFill>
                  <a:srgbClr val="1F497D"/>
                </a:solidFill>
                <a:latin typeface="HGP創英角ﾎﾟｯﾌﾟ体" panose="040B0A00000000000000" pitchFamily="50" charset="-128"/>
                <a:ea typeface="HGP創英角ﾎﾟｯﾌﾟ体" panose="040B0A00000000000000" pitchFamily="50" charset="-128"/>
              </a:rPr>
              <a:t>もういちど・・・</a:t>
            </a: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消費者ホットライン</a:t>
            </a:r>
            <a:endParaRPr lang="ja-JP" altLang="en-US" sz="4800" dirty="0">
              <a:solidFill>
                <a:srgbClr val="FF0000"/>
              </a:solidFill>
              <a:latin typeface="Arial" pitchFamily="34" charset="0"/>
            </a:endParaRPr>
          </a:p>
        </p:txBody>
      </p:sp>
      <p:sp>
        <p:nvSpPr>
          <p:cNvPr id="7" name="正方形/長方形 6"/>
          <p:cNvSpPr/>
          <p:nvPr/>
        </p:nvSpPr>
        <p:spPr>
          <a:xfrm>
            <a:off x="973689" y="5877273"/>
            <a:ext cx="7755488" cy="646250"/>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3600" dirty="0">
                <a:solidFill>
                  <a:prstClr val="black"/>
                </a:solidFill>
                <a:latin typeface="HGP創英角ﾎﾟｯﾌﾟ体" panose="040B0A00000000000000" pitchFamily="50" charset="-128"/>
                <a:ea typeface="HGP創英角ﾎﾟｯﾌﾟ体" panose="040B0A00000000000000" pitchFamily="50" charset="-128"/>
              </a:rPr>
              <a:t>☎１８８  </a:t>
            </a:r>
            <a:r>
              <a:rPr lang="ja-JP" altLang="en-US" sz="3000" dirty="0">
                <a:solidFill>
                  <a:prstClr val="black"/>
                </a:solidFill>
                <a:latin typeface="HGPｺﾞｼｯｸE" pitchFamily="50" charset="-128"/>
                <a:ea typeface="HGPｺﾞｼｯｸE" pitchFamily="50" charset="-128"/>
              </a:rPr>
              <a:t>（お住まいのセンターに繋がります）</a:t>
            </a:r>
          </a:p>
        </p:txBody>
      </p:sp>
      <p:pic>
        <p:nvPicPr>
          <p:cNvPr id="17" name="Picture 2" descr="C:\Users\SHOHISOUDAN\Desktop\キャッフィー\tel-1.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37377" y="1556792"/>
            <a:ext cx="2067667" cy="173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1736" y="2"/>
            <a:ext cx="9144000" cy="764704"/>
          </a:xfrm>
          <a:prstGeom prst="rect">
            <a:avLst/>
          </a:prstGeom>
          <a:solidFill>
            <a:srgbClr val="00B050"/>
          </a:solidFill>
          <a:ln w="25400" cap="flat" cmpd="sng" algn="ctr">
            <a:noFill/>
            <a:prstDash val="solid"/>
          </a:ln>
          <a:effectLst/>
        </p:spPr>
        <p:txBody>
          <a:bodyPr lIns="91360" tIns="45680" rIns="91360" bIns="45680" rtlCol="0" anchor="ctr"/>
          <a:lstStyle/>
          <a:p>
            <a:pPr algn="ctr" defTabSz="913593">
              <a:defRPr/>
            </a:pPr>
            <a:r>
              <a:rPr kumimoji="0" lang="ja-JP" altLang="en-US" kern="0" dirty="0">
                <a:solidFill>
                  <a:prstClr val="white"/>
                </a:solidFill>
              </a:rPr>
              <a:t>　</a:t>
            </a:r>
          </a:p>
          <a:p>
            <a:pPr algn="ctr" defTabSz="913593">
              <a:defRPr/>
            </a:pPr>
            <a:endParaRPr kumimoji="0" lang="ja-JP" altLang="en-US" kern="0" dirty="0">
              <a:solidFill>
                <a:prstClr val="white"/>
              </a:solidFill>
            </a:endParaRPr>
          </a:p>
        </p:txBody>
      </p:sp>
      <p:sp>
        <p:nvSpPr>
          <p:cNvPr id="9" name="正方形/長方形 8"/>
          <p:cNvSpPr/>
          <p:nvPr/>
        </p:nvSpPr>
        <p:spPr>
          <a:xfrm>
            <a:off x="-1736" y="153203"/>
            <a:ext cx="9144000" cy="523139"/>
          </a:xfrm>
          <a:prstGeom prst="rect">
            <a:avLst/>
          </a:prstGeom>
          <a:noFill/>
          <a:ln w="57150">
            <a:noFill/>
          </a:ln>
        </p:spPr>
        <p:txBody>
          <a:bodyPr wrap="square" lIns="91360" tIns="45680" rIns="91360" bIns="45680">
            <a:spAutoFit/>
          </a:bodyPr>
          <a:lstStyle/>
          <a:p>
            <a:pPr defTabSz="913593"/>
            <a:r>
              <a:rPr lang="ja-JP" altLang="en-US" sz="2800" dirty="0">
                <a:solidFill>
                  <a:prstClr val="white"/>
                </a:solidFill>
                <a:latin typeface="HGSｺﾞｼｯｸE" pitchFamily="50" charset="-128"/>
                <a:ea typeface="HGSｺﾞｼｯｸE" pitchFamily="50" charset="-128"/>
                <a:cs typeface="メイリオ" panose="020B0604030504040204" pitchFamily="50" charset="-128"/>
              </a:rPr>
              <a:t>★被害を繰り返さないためにはあなたの情報が必要です</a:t>
            </a:r>
            <a:endParaRPr lang="en-US" altLang="ja-JP" sz="2800" dirty="0">
              <a:solidFill>
                <a:prstClr val="white"/>
              </a:solidFill>
              <a:latin typeface="HGSｺﾞｼｯｸE" pitchFamily="50" charset="-128"/>
              <a:ea typeface="HGSｺﾞｼｯｸE"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221248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KINGSTON\くらしの一日講座\イラストいろいろ\立札イラスト.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3" y="-1035496"/>
            <a:ext cx="8876665" cy="887666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987824" y="2636913"/>
            <a:ext cx="3528392" cy="1323439"/>
          </a:xfrm>
          <a:prstGeom prst="rect">
            <a:avLst/>
          </a:prstGeom>
          <a:noFill/>
        </p:spPr>
        <p:txBody>
          <a:bodyPr wrap="square" rtlCol="0">
            <a:spAutoFit/>
          </a:bodyPr>
          <a:lstStyle/>
          <a:p>
            <a:r>
              <a:rPr lang="ja-JP" altLang="en-US" sz="8000" dirty="0">
                <a:solidFill>
                  <a:prstClr val="black"/>
                </a:solidFill>
                <a:ea typeface="游ゴシック"/>
              </a:rPr>
              <a:t>資料編</a:t>
            </a:r>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0632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1.</a:t>
            </a:r>
            <a:r>
              <a:rPr lang="ja-JP" altLang="en-US" sz="4000" dirty="0">
                <a:solidFill>
                  <a:prstClr val="black"/>
                </a:solidFill>
                <a:latin typeface="HGPｺﾞｼｯｸE" panose="020B0900000000000000" pitchFamily="50" charset="-128"/>
                <a:ea typeface="HGPｺﾞｼｯｸE" panose="020B0900000000000000" pitchFamily="50" charset="-128"/>
              </a:rPr>
              <a:t>「消費者市民社会」とは</a:t>
            </a:r>
            <a:r>
              <a:rPr lang="en-US" altLang="ja-JP" sz="4000" dirty="0">
                <a:solidFill>
                  <a:prstClr val="black"/>
                </a:solidFill>
                <a:latin typeface="HGPｺﾞｼｯｸE" panose="020B0900000000000000" pitchFamily="50" charset="-128"/>
                <a:ea typeface="HGPｺﾞｼｯｸE" panose="020B0900000000000000" pitchFamily="50" charset="-128"/>
              </a:rPr>
              <a:t>?</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 name="角丸四角形 1"/>
          <p:cNvSpPr/>
          <p:nvPr/>
        </p:nvSpPr>
        <p:spPr>
          <a:xfrm>
            <a:off x="501295" y="1419618"/>
            <a:ext cx="8064896" cy="2441431"/>
          </a:xfrm>
          <a:prstGeom prst="roundRect">
            <a:avLst/>
          </a:prstGeom>
          <a:solidFill>
            <a:srgbClr val="FDFDA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924919" y="1839595"/>
            <a:ext cx="7308812" cy="1877437"/>
          </a:xfrm>
          <a:prstGeom prst="rect">
            <a:avLst/>
          </a:prstGeom>
          <a:noFill/>
        </p:spPr>
        <p:txBody>
          <a:bodyPr wrap="square" rtlCol="0">
            <a:spAutoFit/>
          </a:bodyPr>
          <a:lstStyle/>
          <a:p>
            <a:r>
              <a:rPr lang="ja-JP" altLang="en-US" sz="3200" dirty="0">
                <a:solidFill>
                  <a:prstClr val="black"/>
                </a:solidFill>
                <a:latin typeface="HGPｺﾞｼｯｸE" pitchFamily="50" charset="-128"/>
                <a:ea typeface="HGPｺﾞｼｯｸE" pitchFamily="50" charset="-128"/>
              </a:rPr>
              <a:t>「消費者が、</a:t>
            </a:r>
          </a:p>
          <a:p>
            <a:r>
              <a:rPr lang="ja-JP" altLang="en-US" sz="3200" dirty="0">
                <a:solidFill>
                  <a:prstClr val="black"/>
                </a:solidFill>
                <a:latin typeface="HGPｺﾞｼｯｸE" pitchFamily="50" charset="-128"/>
                <a:ea typeface="HGPｺﾞｼｯｸE" pitchFamily="50" charset="-128"/>
              </a:rPr>
              <a:t>　　公正かつ持続可能な社会の形成に</a:t>
            </a:r>
          </a:p>
          <a:p>
            <a:r>
              <a:rPr lang="ja-JP" altLang="en-US" sz="3200" dirty="0">
                <a:solidFill>
                  <a:prstClr val="black"/>
                </a:solidFill>
                <a:latin typeface="HGPｺﾞｼｯｸE" pitchFamily="50" charset="-128"/>
                <a:ea typeface="HGPｺﾞｼｯｸE" pitchFamily="50" charset="-128"/>
              </a:rPr>
              <a:t>　　　積極的に参画する社会」　</a:t>
            </a:r>
          </a:p>
          <a:p>
            <a:r>
              <a:rPr lang="ja-JP" altLang="en-US" sz="2000" dirty="0">
                <a:solidFill>
                  <a:prstClr val="black"/>
                </a:solidFill>
                <a:latin typeface="HG丸ｺﾞｼｯｸM-PRO" pitchFamily="50" charset="-128"/>
                <a:ea typeface="HG丸ｺﾞｼｯｸM-PRO" pitchFamily="50" charset="-128"/>
              </a:rPr>
              <a:t>　　　　　　　　　　　　　　</a:t>
            </a:r>
            <a:r>
              <a:rPr lang="en-US" altLang="ja-JP" dirty="0">
                <a:solidFill>
                  <a:prstClr val="black"/>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消費者教育推進法第</a:t>
            </a:r>
            <a:r>
              <a:rPr lang="en-US" altLang="ja-JP" dirty="0">
                <a:solidFill>
                  <a:prstClr val="black"/>
                </a:solidFill>
                <a:latin typeface="HG丸ｺﾞｼｯｸM-PRO" pitchFamily="50" charset="-128"/>
                <a:ea typeface="HG丸ｺﾞｼｯｸM-PRO" pitchFamily="50" charset="-128"/>
              </a:rPr>
              <a:t>2</a:t>
            </a:r>
            <a:r>
              <a:rPr lang="ja-JP" altLang="en-US" dirty="0">
                <a:solidFill>
                  <a:prstClr val="black"/>
                </a:solidFill>
                <a:latin typeface="HG丸ｺﾞｼｯｸM-PRO" pitchFamily="50" charset="-128"/>
                <a:ea typeface="HG丸ｺﾞｼｯｸM-PRO" pitchFamily="50" charset="-128"/>
              </a:rPr>
              <a:t>条第</a:t>
            </a:r>
            <a:r>
              <a:rPr lang="en-US" altLang="ja-JP" dirty="0">
                <a:solidFill>
                  <a:prstClr val="black"/>
                </a:solidFill>
                <a:latin typeface="HG丸ｺﾞｼｯｸM-PRO" pitchFamily="50" charset="-128"/>
                <a:ea typeface="HG丸ｺﾞｼｯｸM-PRO" pitchFamily="50" charset="-128"/>
              </a:rPr>
              <a:t>2</a:t>
            </a:r>
            <a:r>
              <a:rPr lang="ja-JP" altLang="en-US" dirty="0">
                <a:solidFill>
                  <a:prstClr val="black"/>
                </a:solidFill>
                <a:latin typeface="HG丸ｺﾞｼｯｸM-PRO" pitchFamily="50" charset="-128"/>
                <a:ea typeface="HG丸ｺﾞｼｯｸM-PRO" pitchFamily="50" charset="-128"/>
              </a:rPr>
              <a:t>項</a:t>
            </a:r>
            <a:r>
              <a:rPr lang="en-US" altLang="ja-JP" dirty="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sp>
        <p:nvSpPr>
          <p:cNvPr id="16" name="角丸四角形 15"/>
          <p:cNvSpPr/>
          <p:nvPr/>
        </p:nvSpPr>
        <p:spPr>
          <a:xfrm>
            <a:off x="789325" y="1183978"/>
            <a:ext cx="3744416" cy="660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white"/>
                </a:solidFill>
              </a:rPr>
              <a:t>「消費者市民社会」</a:t>
            </a:r>
          </a:p>
        </p:txBody>
      </p:sp>
      <p:pic>
        <p:nvPicPr>
          <p:cNvPr id="10" name="Picture 2" descr="G:\消費生活センター　消費者教育\イラストいろいろ\syourai_sekkei_wo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16267" y="4345168"/>
            <a:ext cx="1363059" cy="13630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KINGSTON\くらしの一日講座\イラストいろいろ\group_hogosya_kyoushi_seit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9" y="4188472"/>
            <a:ext cx="1977967" cy="1618335"/>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3279" y="3955134"/>
            <a:ext cx="1012912" cy="1071563"/>
          </a:xfrm>
          <a:prstGeom prst="rect">
            <a:avLst/>
          </a:prstGeom>
        </p:spPr>
      </p:pic>
      <p:sp>
        <p:nvSpPr>
          <p:cNvPr id="5" name="テキスト ボックス 4"/>
          <p:cNvSpPr txBox="1"/>
          <p:nvPr/>
        </p:nvSpPr>
        <p:spPr>
          <a:xfrm>
            <a:off x="7553279" y="5039026"/>
            <a:ext cx="1406411" cy="369332"/>
          </a:xfrm>
          <a:prstGeom prst="rect">
            <a:avLst/>
          </a:prstGeom>
          <a:noFill/>
        </p:spPr>
        <p:txBody>
          <a:bodyPr wrap="square" rtlCol="0">
            <a:spAutoFit/>
          </a:bodyPr>
          <a:lstStyle/>
          <a:p>
            <a:r>
              <a:rPr kumimoji="1" lang="ja-JP" altLang="en-US" dirty="0"/>
              <a:t>地球環境</a:t>
            </a:r>
          </a:p>
        </p:txBody>
      </p:sp>
      <p:sp>
        <p:nvSpPr>
          <p:cNvPr id="13" name="テキスト ボックス 12"/>
          <p:cNvSpPr txBox="1"/>
          <p:nvPr/>
        </p:nvSpPr>
        <p:spPr>
          <a:xfrm>
            <a:off x="5225936" y="5253759"/>
            <a:ext cx="1406411" cy="369332"/>
          </a:xfrm>
          <a:prstGeom prst="rect">
            <a:avLst/>
          </a:prstGeom>
          <a:noFill/>
        </p:spPr>
        <p:txBody>
          <a:bodyPr wrap="square" rtlCol="0">
            <a:spAutoFit/>
          </a:bodyPr>
          <a:lstStyle/>
          <a:p>
            <a:r>
              <a:rPr kumimoji="1" lang="ja-JP" altLang="en-US" dirty="0"/>
              <a:t>社会情勢</a:t>
            </a:r>
          </a:p>
        </p:txBody>
      </p:sp>
      <p:sp>
        <p:nvSpPr>
          <p:cNvPr id="14" name="テキスト ボックス 13"/>
          <p:cNvSpPr txBox="1"/>
          <p:nvPr/>
        </p:nvSpPr>
        <p:spPr>
          <a:xfrm>
            <a:off x="2803221" y="6061335"/>
            <a:ext cx="3143025" cy="461665"/>
          </a:xfrm>
          <a:prstGeom prst="rect">
            <a:avLst/>
          </a:prstGeom>
          <a:noFill/>
        </p:spPr>
        <p:txBody>
          <a:bodyPr wrap="square" rtlCol="0">
            <a:spAutoFit/>
          </a:bodyPr>
          <a:lstStyle/>
          <a:p>
            <a:r>
              <a:rPr kumimoji="1" lang="ja-JP" altLang="en-US" sz="2400" dirty="0">
                <a:latin typeface="HGS創英角ﾎﾟｯﾌﾟ体" pitchFamily="50" charset="-128"/>
                <a:ea typeface="HGS創英角ﾎﾟｯﾌﾟ体" pitchFamily="50" charset="-128"/>
              </a:rPr>
              <a:t>社会の発展と改善</a:t>
            </a:r>
          </a:p>
        </p:txBody>
      </p:sp>
      <p:pic>
        <p:nvPicPr>
          <p:cNvPr id="1028" name="Picture 4" descr="F:\消費生活センター　消費者教育\イラストいろいろ\businesswoman5_ureshii.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61277" y="5199325"/>
            <a:ext cx="1299309" cy="1299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石油プラントのイラスト"/>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37684" y="5308917"/>
            <a:ext cx="1122006" cy="9957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労働組合のイラスト（真剣）"/>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25936" y="4232643"/>
            <a:ext cx="1146034" cy="1146034"/>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4726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a:solidFill>
                  <a:prstClr val="black"/>
                </a:solidFill>
                <a:latin typeface="HGPｺﾞｼｯｸE" panose="020B0900000000000000" pitchFamily="50" charset="-128"/>
                <a:ea typeface="HGPｺﾞｼｯｸE" panose="020B0900000000000000" pitchFamily="50" charset="-128"/>
              </a:rPr>
              <a:t>                                                                                                   </a:t>
            </a:r>
            <a:endParaRPr lang="en-US" altLang="ja-JP" sz="1400" dirty="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a:solidFill>
                  <a:prstClr val="black"/>
                </a:solidFill>
                <a:latin typeface="HGPｺﾞｼｯｸE" panose="020B0900000000000000" pitchFamily="50" charset="-128"/>
                <a:ea typeface="HGPｺﾞｼｯｸE" panose="020B0900000000000000" pitchFamily="50" charset="-128"/>
              </a:rPr>
              <a:t>A-</a:t>
            </a:r>
            <a:r>
              <a:rPr lang="ja-JP" altLang="en-US" sz="4400" dirty="0">
                <a:solidFill>
                  <a:prstClr val="black"/>
                </a:solidFill>
                <a:latin typeface="HGPｺﾞｼｯｸE" panose="020B0900000000000000" pitchFamily="50" charset="-128"/>
                <a:ea typeface="HGPｺﾞｼｯｸE" panose="020B0900000000000000" pitchFamily="50" charset="-128"/>
              </a:rPr>
              <a:t>①</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表示・マーク</a:t>
            </a:r>
            <a:endParaRPr lang="en-US" altLang="ja-JP" sz="3200" dirty="0">
              <a:solidFill>
                <a:prstClr val="black"/>
              </a:solidFill>
              <a:latin typeface="HGPｺﾞｼｯｸE" panose="020B0900000000000000" pitchFamily="50" charset="-128"/>
              <a:ea typeface="HGPｺﾞｼｯｸE" panose="020B0900000000000000" pitchFamily="50" charset="-128"/>
            </a:endParaRPr>
          </a:p>
        </p:txBody>
      </p:sp>
      <p:grpSp>
        <p:nvGrpSpPr>
          <p:cNvPr id="14" name="グループ化 13"/>
          <p:cNvGrpSpPr/>
          <p:nvPr/>
        </p:nvGrpSpPr>
        <p:grpSpPr>
          <a:xfrm>
            <a:off x="337903" y="1202206"/>
            <a:ext cx="2712751" cy="5179122"/>
            <a:chOff x="395536" y="1202206"/>
            <a:chExt cx="2952328" cy="5179122"/>
          </a:xfrm>
        </p:grpSpPr>
        <p:sp>
          <p:nvSpPr>
            <p:cNvPr id="4" name="角丸四角形 3"/>
            <p:cNvSpPr/>
            <p:nvPr/>
          </p:nvSpPr>
          <p:spPr>
            <a:xfrm>
              <a:off x="395536" y="1412776"/>
              <a:ext cx="2952328" cy="4968552"/>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83568" y="1202206"/>
              <a:ext cx="2376264" cy="5040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296683" y="1214241"/>
              <a:ext cx="2016224" cy="584775"/>
            </a:xfrm>
            <a:prstGeom prst="rect">
              <a:avLst/>
            </a:prstGeom>
            <a:noFill/>
          </p:spPr>
          <p:txBody>
            <a:bodyPr wrap="square" rtlCol="0">
              <a:spAutoFit/>
            </a:bodyPr>
            <a:lstStyle/>
            <a:p>
              <a:r>
                <a:rPr lang="ja-JP" altLang="en-US" sz="3200" dirty="0"/>
                <a:t>安全</a:t>
              </a:r>
              <a:endParaRPr kumimoji="1" lang="ja-JP" altLang="en-US" sz="3200" dirty="0"/>
            </a:p>
          </p:txBody>
        </p:sp>
      </p:grpSp>
      <p:grpSp>
        <p:nvGrpSpPr>
          <p:cNvPr id="21" name="グループ化 20"/>
          <p:cNvGrpSpPr/>
          <p:nvPr/>
        </p:nvGrpSpPr>
        <p:grpSpPr>
          <a:xfrm>
            <a:off x="3362019" y="1231999"/>
            <a:ext cx="2664296" cy="5179122"/>
            <a:chOff x="395536" y="1202206"/>
            <a:chExt cx="2952328" cy="5179122"/>
          </a:xfrm>
        </p:grpSpPr>
        <p:sp>
          <p:nvSpPr>
            <p:cNvPr id="22" name="角丸四角形 21"/>
            <p:cNvSpPr/>
            <p:nvPr/>
          </p:nvSpPr>
          <p:spPr>
            <a:xfrm>
              <a:off x="395536" y="1412776"/>
              <a:ext cx="2952328" cy="4968552"/>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83568" y="1202206"/>
              <a:ext cx="2376264"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296683" y="1214241"/>
              <a:ext cx="2016223" cy="584775"/>
            </a:xfrm>
            <a:prstGeom prst="rect">
              <a:avLst/>
            </a:prstGeom>
            <a:noFill/>
          </p:spPr>
          <p:txBody>
            <a:bodyPr wrap="square" rtlCol="0">
              <a:spAutoFit/>
            </a:bodyPr>
            <a:lstStyle/>
            <a:p>
              <a:r>
                <a:rPr lang="ja-JP" altLang="en-US" sz="3200" dirty="0"/>
                <a:t>品質</a:t>
              </a:r>
              <a:endParaRPr kumimoji="1" lang="ja-JP" altLang="en-US" sz="3200" dirty="0"/>
            </a:p>
          </p:txBody>
        </p:sp>
      </p:grpSp>
      <p:grpSp>
        <p:nvGrpSpPr>
          <p:cNvPr id="25" name="グループ化 24"/>
          <p:cNvGrpSpPr/>
          <p:nvPr/>
        </p:nvGrpSpPr>
        <p:grpSpPr>
          <a:xfrm>
            <a:off x="6302540" y="1219131"/>
            <a:ext cx="2664296" cy="5179122"/>
            <a:chOff x="395536" y="1202206"/>
            <a:chExt cx="2952328" cy="5179122"/>
          </a:xfrm>
        </p:grpSpPr>
        <p:sp>
          <p:nvSpPr>
            <p:cNvPr id="26" name="角丸四角形 25"/>
            <p:cNvSpPr/>
            <p:nvPr/>
          </p:nvSpPr>
          <p:spPr>
            <a:xfrm>
              <a:off x="395536" y="1412776"/>
              <a:ext cx="2952328" cy="4968552"/>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683568" y="1202206"/>
              <a:ext cx="2376264" cy="5040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296683" y="1214241"/>
              <a:ext cx="2016223" cy="584775"/>
            </a:xfrm>
            <a:prstGeom prst="rect">
              <a:avLst/>
            </a:prstGeom>
            <a:noFill/>
          </p:spPr>
          <p:txBody>
            <a:bodyPr wrap="square" rtlCol="0">
              <a:spAutoFit/>
            </a:bodyPr>
            <a:lstStyle/>
            <a:p>
              <a:r>
                <a:rPr lang="ja-JP" altLang="en-US" sz="3200" dirty="0"/>
                <a:t>福祉</a:t>
              </a:r>
              <a:endParaRPr kumimoji="1" lang="ja-JP" altLang="en-US" sz="3200" dirty="0"/>
            </a:p>
          </p:txBody>
        </p:sp>
      </p:grpSp>
      <p:pic>
        <p:nvPicPr>
          <p:cNvPr id="2" name="Picture 2" descr="https://www.kanto.meti.go.jp/seisaku/seihin_anzen/images/psc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225" y="2060849"/>
            <a:ext cx="1029441" cy="8704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kanto.meti.go.jp/seisaku/seihin_anzen/images/psc2.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94278" y="2060849"/>
            <a:ext cx="878053" cy="8704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PSEマーク（特定電気用品）"/>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0677" y="3056216"/>
            <a:ext cx="1126929" cy="8865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SEマーク（特定以外の電気用品）"/>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15348" y="2976147"/>
            <a:ext cx="1153760" cy="95069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https://static.wixstatic.com/media/f19996_6e51b228f96c440189f07bda1b0668b4~mv2.jpg/v1/fill/w_87,h_66,al_c,q_80,usm_0.66_1.00_0.01/f19996_6e51b228f96c440189f07bda1b0668b4~mv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12" descr="https://static.wixstatic.com/media/f19996_6e51b228f96c440189f07bda1b0668b4~mv2.jpg/v1/fill/w_87,h_66,al_c,q_80,usm_0.66_1.00_0.01/f19996_6e51b228f96c440189f07bda1b0668b4~mv2.webp"/>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14" descr="https://static.wixstatic.com/media/f19996_6e51b228f96c440189f07bda1b0668b4~mv2.jpg/v1/fill/w_87,h_66,al_c,q_80,usm_0.66_1.00_0.01/f19996_6e51b228f96c440189f07bda1b0668b4~mv2.webp"/>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9" name="Picture 1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0021" y="4146495"/>
            <a:ext cx="745847" cy="56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descr="公益社団法人 日本煙火協会"/>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6878" y="5315908"/>
            <a:ext cx="1801575" cy="8717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鉱工業品のＪＩＳマークを表示"/>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26083" y="2100811"/>
            <a:ext cx="955407" cy="95540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ウールマーク | Best Wool Club"/>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26084" y="3208568"/>
            <a:ext cx="1593989" cy="1060728"/>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防炎ラベル："/>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587549" y="4385505"/>
            <a:ext cx="1632524" cy="97951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シルバーマーク制度について｜一般社団法人シルバーサービス振興会"/>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626371" y="1854454"/>
            <a:ext cx="1333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盲導犬マーク"/>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626373" y="3429002"/>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うさぎマーク"/>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26371" y="4933534"/>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s://www.tmt.or.jp/safety/img/ts-b_s.jp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694279" y="3961621"/>
            <a:ext cx="885044" cy="1062054"/>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特定保健用食品マーク"/>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805826" y="2091340"/>
            <a:ext cx="960559" cy="960559"/>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33196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a:solidFill>
                  <a:prstClr val="black"/>
                </a:solidFill>
                <a:latin typeface="HGPｺﾞｼｯｸE" panose="020B0900000000000000" pitchFamily="50" charset="-128"/>
                <a:ea typeface="HGPｺﾞｼｯｸE" panose="020B0900000000000000" pitchFamily="50" charset="-128"/>
              </a:rPr>
              <a:t>                                                                                                   </a:t>
            </a:r>
            <a:endParaRPr lang="en-US" altLang="ja-JP" sz="1400" dirty="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a:solidFill>
                  <a:prstClr val="black"/>
                </a:solidFill>
                <a:latin typeface="HGPｺﾞｼｯｸE" panose="020B0900000000000000" pitchFamily="50" charset="-128"/>
                <a:ea typeface="HGPｺﾞｼｯｸE" panose="020B0900000000000000" pitchFamily="50" charset="-128"/>
              </a:rPr>
              <a:t>A-</a:t>
            </a:r>
            <a:r>
              <a:rPr lang="ja-JP" altLang="en-US" sz="4400" dirty="0">
                <a:solidFill>
                  <a:prstClr val="black"/>
                </a:solidFill>
                <a:latin typeface="HGPｺﾞｼｯｸE" panose="020B0900000000000000" pitchFamily="50" charset="-128"/>
                <a:ea typeface="HGPｺﾞｼｯｸE" panose="020B0900000000000000" pitchFamily="50" charset="-128"/>
              </a:rPr>
              <a:t>②</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表示・マーク</a:t>
            </a:r>
            <a:endParaRPr lang="en-US" altLang="ja-JP" sz="3200" dirty="0">
              <a:solidFill>
                <a:prstClr val="black"/>
              </a:solidFill>
              <a:latin typeface="HGPｺﾞｼｯｸE" panose="020B0900000000000000" pitchFamily="50" charset="-128"/>
              <a:ea typeface="HGPｺﾞｼｯｸE" panose="020B0900000000000000" pitchFamily="50" charset="-128"/>
            </a:endParaRPr>
          </a:p>
        </p:txBody>
      </p:sp>
      <p:grpSp>
        <p:nvGrpSpPr>
          <p:cNvPr id="14" name="グループ化 13"/>
          <p:cNvGrpSpPr/>
          <p:nvPr/>
        </p:nvGrpSpPr>
        <p:grpSpPr>
          <a:xfrm>
            <a:off x="337903" y="1202206"/>
            <a:ext cx="2712751" cy="5179122"/>
            <a:chOff x="395536" y="1202206"/>
            <a:chExt cx="2952328" cy="5179122"/>
          </a:xfrm>
        </p:grpSpPr>
        <p:sp>
          <p:nvSpPr>
            <p:cNvPr id="4" name="角丸四角形 3"/>
            <p:cNvSpPr/>
            <p:nvPr/>
          </p:nvSpPr>
          <p:spPr>
            <a:xfrm>
              <a:off x="395536" y="1412776"/>
              <a:ext cx="2952328" cy="4968552"/>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683568" y="1202206"/>
              <a:ext cx="2376264" cy="5040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1296683" y="1214241"/>
              <a:ext cx="2016224" cy="584775"/>
            </a:xfrm>
            <a:prstGeom prst="rect">
              <a:avLst/>
            </a:prstGeom>
            <a:noFill/>
          </p:spPr>
          <p:txBody>
            <a:bodyPr wrap="square" rtlCol="0">
              <a:spAutoFit/>
            </a:bodyPr>
            <a:lstStyle/>
            <a:p>
              <a:r>
                <a:rPr lang="ja-JP" altLang="en-US" sz="3200" dirty="0">
                  <a:solidFill>
                    <a:prstClr val="black"/>
                  </a:solidFill>
                </a:rPr>
                <a:t>環境</a:t>
              </a:r>
            </a:p>
          </p:txBody>
        </p:sp>
      </p:grpSp>
      <p:grpSp>
        <p:nvGrpSpPr>
          <p:cNvPr id="21" name="グループ化 20"/>
          <p:cNvGrpSpPr/>
          <p:nvPr/>
        </p:nvGrpSpPr>
        <p:grpSpPr>
          <a:xfrm>
            <a:off x="3362019" y="1231999"/>
            <a:ext cx="2664296" cy="5179122"/>
            <a:chOff x="395536" y="1202206"/>
            <a:chExt cx="2952328" cy="5179122"/>
          </a:xfrm>
        </p:grpSpPr>
        <p:sp>
          <p:nvSpPr>
            <p:cNvPr id="22" name="角丸四角形 21"/>
            <p:cNvSpPr/>
            <p:nvPr/>
          </p:nvSpPr>
          <p:spPr>
            <a:xfrm>
              <a:off x="395536" y="1412776"/>
              <a:ext cx="2952328" cy="4968552"/>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 22"/>
            <p:cNvSpPr/>
            <p:nvPr/>
          </p:nvSpPr>
          <p:spPr>
            <a:xfrm>
              <a:off x="683568" y="1202206"/>
              <a:ext cx="2376264"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テキスト ボックス 23"/>
            <p:cNvSpPr txBox="1"/>
            <p:nvPr/>
          </p:nvSpPr>
          <p:spPr>
            <a:xfrm>
              <a:off x="1296683" y="1214241"/>
              <a:ext cx="2016223" cy="584775"/>
            </a:xfrm>
            <a:prstGeom prst="rect">
              <a:avLst/>
            </a:prstGeom>
            <a:noFill/>
          </p:spPr>
          <p:txBody>
            <a:bodyPr wrap="square" rtlCol="0">
              <a:spAutoFit/>
            </a:bodyPr>
            <a:lstStyle/>
            <a:p>
              <a:r>
                <a:rPr lang="ja-JP" altLang="en-US" sz="3200" dirty="0">
                  <a:solidFill>
                    <a:prstClr val="black"/>
                  </a:solidFill>
                </a:rPr>
                <a:t>分別</a:t>
              </a:r>
            </a:p>
          </p:txBody>
        </p:sp>
      </p:grpSp>
      <p:pic>
        <p:nvPicPr>
          <p:cNvPr id="2050" name="Picture 2" descr="エコマーク"/>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9648" y="2030640"/>
            <a:ext cx="1058016" cy="10505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グリーンマーク"/>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35041" y="1995413"/>
            <a:ext cx="1050955" cy="11210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3r-forum.jp/activity/r_mark/download/images/gif-left_R/left_R100.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8799" y="3429002"/>
            <a:ext cx="1761719" cy="7124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普及啓発ロゴ使用申請書（様式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5165" y="429309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ETボトル再利用品マーク"/>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699612" y="4327442"/>
            <a:ext cx="1086385" cy="130366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スチール缶マーク画像"/>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73281" y="2030640"/>
            <a:ext cx="998721" cy="921574"/>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紙パックマーク画像"/>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58911" y="2131862"/>
            <a:ext cx="1007472" cy="814536"/>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アルミ缶マーク画像"/>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16301" y="3186971"/>
            <a:ext cx="1065175" cy="908003"/>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段ボールマーク画像"/>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58912" y="3186971"/>
            <a:ext cx="1018523" cy="1007602"/>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プラマーク画像"/>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669960" y="4291654"/>
            <a:ext cx="1011515" cy="97046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PETボトルマーク画像"/>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43859" y="4437077"/>
            <a:ext cx="837576" cy="1007411"/>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紙マーク画像"/>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691515" y="5298071"/>
            <a:ext cx="914743" cy="889567"/>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6372200" y="2902525"/>
            <a:ext cx="2520280" cy="35085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6371368" y="2636913"/>
            <a:ext cx="2521113" cy="707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t>　けいこ</a:t>
            </a:r>
            <a:r>
              <a:rPr kumimoji="1" lang="ja-JP" altLang="en-US" sz="1600" dirty="0" err="1"/>
              <a:t>くひょうじ</a:t>
            </a:r>
            <a:endParaRPr kumimoji="1" lang="ja-JP" altLang="en-US" sz="1600" dirty="0"/>
          </a:p>
          <a:p>
            <a:pPr algn="ctr"/>
            <a:r>
              <a:rPr kumimoji="1" lang="ja-JP" altLang="en-US" sz="2400" dirty="0"/>
              <a:t>警告表示の例</a:t>
            </a:r>
          </a:p>
        </p:txBody>
      </p:sp>
      <p:pic>
        <p:nvPicPr>
          <p:cNvPr id="2086" name="Picture 38" descr="分解禁止"/>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740353" y="3537795"/>
            <a:ext cx="971551" cy="1333501"/>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接触禁止"/>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588225" y="3527822"/>
            <a:ext cx="971551" cy="1333501"/>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発火注意"/>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588225" y="5007217"/>
            <a:ext cx="971551" cy="1247775"/>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感電注意"/>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712158" y="4979273"/>
            <a:ext cx="971551" cy="1247775"/>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529978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4839173" y="1266681"/>
            <a:ext cx="3868320" cy="2522358"/>
          </a:xfrm>
          <a:prstGeom prst="roundRect">
            <a:avLst>
              <a:gd name="adj" fmla="val 466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0" y="3525"/>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B-</a:t>
            </a:r>
            <a:r>
              <a:rPr lang="ja-JP" altLang="en-US" sz="4000" dirty="0">
                <a:solidFill>
                  <a:prstClr val="black"/>
                </a:solidFill>
                <a:latin typeface="ＭＳ Ｐゴシック"/>
              </a:rPr>
              <a:t>①</a:t>
            </a:r>
            <a:r>
              <a:rPr lang="en-US" altLang="ja-JP" sz="4000" dirty="0">
                <a:solidFill>
                  <a:prstClr val="black"/>
                </a:solidFill>
                <a:latin typeface="ＭＳ Ｐゴシック"/>
              </a:rPr>
              <a:t>.</a:t>
            </a:r>
            <a:r>
              <a:rPr lang="ja-JP" altLang="en-US" sz="4000" dirty="0">
                <a:solidFill>
                  <a:prstClr val="black"/>
                </a:solidFill>
                <a:latin typeface="ＭＳ Ｐゴシック"/>
              </a:rPr>
              <a:t>消費者の</a:t>
            </a:r>
            <a:r>
              <a:rPr lang="en-US" altLang="ja-JP" sz="4000" dirty="0">
                <a:solidFill>
                  <a:prstClr val="black"/>
                </a:solidFill>
                <a:latin typeface="ＭＳ Ｐゴシック"/>
              </a:rPr>
              <a:t>8</a:t>
            </a:r>
            <a:r>
              <a:rPr lang="ja-JP" altLang="en-US" sz="4000" dirty="0" err="1">
                <a:solidFill>
                  <a:prstClr val="black"/>
                </a:solidFill>
                <a:latin typeface="ＭＳ Ｐゴシック"/>
              </a:rPr>
              <a:t>つの</a:t>
            </a:r>
            <a:r>
              <a:rPr lang="ja-JP" altLang="en-US" sz="4000" dirty="0">
                <a:solidFill>
                  <a:prstClr val="black"/>
                </a:solidFill>
                <a:latin typeface="ＭＳ Ｐゴシック"/>
              </a:rPr>
              <a:t>権利</a:t>
            </a:r>
            <a:endParaRPr lang="en-US" altLang="ja-JP" sz="4000" dirty="0">
              <a:solidFill>
                <a:prstClr val="black"/>
              </a:solidFill>
              <a:latin typeface="ＭＳ Ｐゴシック"/>
            </a:endParaRPr>
          </a:p>
        </p:txBody>
      </p:sp>
      <p:sp>
        <p:nvSpPr>
          <p:cNvPr id="21" name="角丸四角形 20"/>
          <p:cNvSpPr/>
          <p:nvPr/>
        </p:nvSpPr>
        <p:spPr>
          <a:xfrm>
            <a:off x="423132" y="4040412"/>
            <a:ext cx="3868320" cy="2556940"/>
          </a:xfrm>
          <a:prstGeom prst="roundRect">
            <a:avLst>
              <a:gd name="adj" fmla="val 466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4839173" y="4040413"/>
            <a:ext cx="3868320" cy="2556939"/>
          </a:xfrm>
          <a:prstGeom prst="roundRect">
            <a:avLst>
              <a:gd name="adj" fmla="val 466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423132" y="1266681"/>
            <a:ext cx="3868320" cy="2522359"/>
          </a:xfrm>
          <a:prstGeom prst="roundRect">
            <a:avLst>
              <a:gd name="adj" fmla="val 466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44627" y="1266681"/>
            <a:ext cx="3672408" cy="707886"/>
          </a:xfrm>
          <a:prstGeom prst="rect">
            <a:avLst/>
          </a:prstGeom>
          <a:noFill/>
        </p:spPr>
        <p:txBody>
          <a:bodyPr wrap="square" rtlCol="0">
            <a:spAutoFit/>
          </a:bodyPr>
          <a:lstStyle/>
          <a:p>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❶生活の基本ニーズが</a:t>
            </a:r>
          </a:p>
          <a:p>
            <a:pPr algn="ctr"/>
            <a:r>
              <a:rPr lang="ja-JP" altLang="en-US" sz="2000" dirty="0">
                <a:solidFill>
                  <a:prstClr val="black"/>
                </a:solidFill>
                <a:latin typeface="HG丸ｺﾞｼｯｸM-PRO" panose="020F0600000000000000" pitchFamily="50" charset="-128"/>
                <a:ea typeface="HG丸ｺﾞｼｯｸM-PRO" panose="020F0600000000000000" pitchFamily="50" charset="-128"/>
              </a:rPr>
              <a:t>保証される権利</a:t>
            </a:r>
          </a:p>
        </p:txBody>
      </p:sp>
      <p:sp>
        <p:nvSpPr>
          <p:cNvPr id="5" name="正方形/長方形 4"/>
          <p:cNvSpPr/>
          <p:nvPr/>
        </p:nvSpPr>
        <p:spPr>
          <a:xfrm>
            <a:off x="5004048" y="1299445"/>
            <a:ext cx="4227221" cy="400110"/>
          </a:xfrm>
          <a:prstGeom prst="rect">
            <a:avLst/>
          </a:prstGeom>
          <a:noFill/>
        </p:spPr>
        <p:txBody>
          <a:bodyPr wrap="square">
            <a:spAutoFit/>
          </a:bodyP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❷安全を求める権利</a:t>
            </a:r>
          </a:p>
        </p:txBody>
      </p:sp>
      <p:sp>
        <p:nvSpPr>
          <p:cNvPr id="7" name="正方形/長方形 6"/>
          <p:cNvSpPr/>
          <p:nvPr/>
        </p:nvSpPr>
        <p:spPr>
          <a:xfrm>
            <a:off x="550558" y="4104279"/>
            <a:ext cx="3060548" cy="400110"/>
          </a:xfrm>
          <a:prstGeom prst="rect">
            <a:avLst/>
          </a:prstGeom>
          <a:noFill/>
        </p:spPr>
        <p:txBody>
          <a:bodyPr wrap="square">
            <a:spAutoFit/>
          </a:bodyP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❸知らされる権利</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5004048" y="4078884"/>
            <a:ext cx="4572000" cy="400110"/>
          </a:xfrm>
          <a:prstGeom prst="rect">
            <a:avLst/>
          </a:prstGeom>
          <a:noFill/>
        </p:spPr>
        <p:txBody>
          <a:bodyPr>
            <a:spAutoFit/>
          </a:bodyP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❹選択する権利</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052" name="Picture 4" descr="ママチャリ・シティサイクルのイラスト（自転車）"/>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3170" y="2033585"/>
            <a:ext cx="1576188" cy="15761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スーツを着た女性のイラスト（疑問に思う顔）"/>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49883" y="2794856"/>
            <a:ext cx="598964" cy="814917"/>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7132196" y="1840488"/>
            <a:ext cx="1427312" cy="835342"/>
          </a:xfrm>
          <a:prstGeom prst="wedgeEllipseCallout">
            <a:avLst>
              <a:gd name="adj1" fmla="val -4844"/>
              <a:gd name="adj2" fmla="val 664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4" name="テキスト ボックス 3"/>
          <p:cNvSpPr txBox="1"/>
          <p:nvPr/>
        </p:nvSpPr>
        <p:spPr>
          <a:xfrm>
            <a:off x="7161776" y="2033585"/>
            <a:ext cx="1368152" cy="523220"/>
          </a:xfrm>
          <a:prstGeom prst="rect">
            <a:avLst/>
          </a:prstGeom>
          <a:noFill/>
        </p:spPr>
        <p:txBody>
          <a:bodyPr wrap="square" rtlCol="0">
            <a:spAutoFit/>
          </a:bodyPr>
          <a:lstStyle/>
          <a:p>
            <a:pPr lvl="0" algn="ctr"/>
            <a:r>
              <a:rPr lang="ja-JP" altLang="en-US" sz="1400" dirty="0">
                <a:solidFill>
                  <a:prstClr val="black"/>
                </a:solidFill>
              </a:rPr>
              <a:t>ブレーキは</a:t>
            </a:r>
            <a:endParaRPr lang="en-US" altLang="ja-JP" sz="1400" dirty="0">
              <a:solidFill>
                <a:prstClr val="black"/>
              </a:solidFill>
            </a:endParaRPr>
          </a:p>
          <a:p>
            <a:pPr lvl="0" algn="ctr"/>
            <a:r>
              <a:rPr lang="ja-JP" altLang="en-US" sz="1400" dirty="0">
                <a:solidFill>
                  <a:prstClr val="black"/>
                </a:solidFill>
              </a:rPr>
              <a:t>きくかな</a:t>
            </a:r>
            <a:r>
              <a:rPr lang="en-US" altLang="ja-JP" sz="1400" dirty="0">
                <a:solidFill>
                  <a:prstClr val="black"/>
                </a:solidFill>
              </a:rPr>
              <a:t>?</a:t>
            </a:r>
          </a:p>
        </p:txBody>
      </p:sp>
      <p:pic>
        <p:nvPicPr>
          <p:cNvPr id="2056" name="Picture 8" descr="ボールを比較している人のイラスト（女性）"/>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58834" y="465849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心配する人と吹き出しのイラスト（男性）"/>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1600" y="2011708"/>
            <a:ext cx="3185939" cy="17494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和風定食のイラスト"/>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20791" y="2273410"/>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水道のマーク（水滴）"/>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00878" y="2153675"/>
            <a:ext cx="619809" cy="64118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いろいろなアレルギー食品のマーク（特定原材料）"/>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74818" y="4457620"/>
            <a:ext cx="1052767" cy="105276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お菓子を選ぶ子供のイラスト（男の子）"/>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44225" y="4848653"/>
            <a:ext cx="1813067" cy="1714500"/>
          </a:xfrm>
          <a:prstGeom prst="rect">
            <a:avLst/>
          </a:prstGeom>
          <a:noFill/>
          <a:extLst>
            <a:ext uri="{909E8E84-426E-40DD-AFC4-6F175D3DCCD1}">
              <a14:hiddenFill xmlns:a14="http://schemas.microsoft.com/office/drawing/2010/main">
                <a:solidFill>
                  <a:srgbClr val="FFFFFF"/>
                </a:solidFill>
              </a14:hiddenFill>
            </a:ext>
          </a:extLst>
        </p:spPr>
      </p:pic>
      <p:sp>
        <p:nvSpPr>
          <p:cNvPr id="12" name="円形吹き出し 11"/>
          <p:cNvSpPr/>
          <p:nvPr/>
        </p:nvSpPr>
        <p:spPr>
          <a:xfrm>
            <a:off x="2288853" y="5742593"/>
            <a:ext cx="1663668" cy="630399"/>
          </a:xfrm>
          <a:prstGeom prst="wedgeEllipseCallout">
            <a:avLst>
              <a:gd name="adj1" fmla="val -76669"/>
              <a:gd name="adj2" fmla="val -710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アレルギーは大丈夫？</a:t>
            </a:r>
          </a:p>
        </p:txBody>
      </p:sp>
      <p:sp>
        <p:nvSpPr>
          <p:cNvPr id="25" name="円形吹き出し 24"/>
          <p:cNvSpPr/>
          <p:nvPr/>
        </p:nvSpPr>
        <p:spPr>
          <a:xfrm>
            <a:off x="6876256" y="4542219"/>
            <a:ext cx="1653672" cy="1335053"/>
          </a:xfrm>
          <a:prstGeom prst="wedgeEllipseCallout">
            <a:avLst>
              <a:gd name="adj1" fmla="val -74465"/>
              <a:gd name="adj2" fmla="val 286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比較して、</a:t>
            </a:r>
          </a:p>
          <a:p>
            <a:pPr algn="ctr"/>
            <a:r>
              <a:rPr lang="ja-JP" altLang="en-US" sz="1400" dirty="0">
                <a:solidFill>
                  <a:schemeClr val="tx1"/>
                </a:solidFill>
              </a:rPr>
              <a:t>いいものを</a:t>
            </a:r>
          </a:p>
          <a:p>
            <a:pPr algn="ctr"/>
            <a:r>
              <a:rPr lang="ja-JP" altLang="en-US" sz="1400" dirty="0">
                <a:solidFill>
                  <a:schemeClr val="tx1"/>
                </a:solidFill>
              </a:rPr>
              <a:t>選びたいな</a:t>
            </a:r>
            <a:endParaRPr kumimoji="1" lang="ja-JP" altLang="en-US" sz="1400" dirty="0">
              <a:solidFill>
                <a:schemeClr val="tx1"/>
              </a:solidFill>
            </a:endParaRPr>
          </a:p>
        </p:txBody>
      </p:sp>
      <p:sp>
        <p:nvSpPr>
          <p:cNvPr id="10" name="フッター プレースホルダー 9"/>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844823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4839173" y="1266681"/>
            <a:ext cx="3868320" cy="2376264"/>
          </a:xfrm>
          <a:prstGeom prst="roundRect">
            <a:avLst>
              <a:gd name="adj" fmla="val 466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0" y="3525"/>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B-</a:t>
            </a:r>
            <a:r>
              <a:rPr lang="ja-JP" altLang="en-US" sz="4000" dirty="0">
                <a:solidFill>
                  <a:prstClr val="black"/>
                </a:solidFill>
                <a:latin typeface="ＭＳ Ｐゴシック"/>
              </a:rPr>
              <a:t>②</a:t>
            </a:r>
            <a:r>
              <a:rPr lang="en-US" altLang="ja-JP" sz="4000" dirty="0">
                <a:solidFill>
                  <a:prstClr val="black"/>
                </a:solidFill>
                <a:latin typeface="ＭＳ Ｐゴシック"/>
              </a:rPr>
              <a:t>.</a:t>
            </a:r>
            <a:r>
              <a:rPr lang="ja-JP" altLang="en-US" sz="4000" dirty="0">
                <a:solidFill>
                  <a:prstClr val="black"/>
                </a:solidFill>
                <a:latin typeface="ＭＳ Ｐゴシック"/>
              </a:rPr>
              <a:t>消費者の</a:t>
            </a:r>
            <a:r>
              <a:rPr lang="en-US" altLang="ja-JP" sz="4000" dirty="0">
                <a:solidFill>
                  <a:prstClr val="black"/>
                </a:solidFill>
                <a:latin typeface="ＭＳ Ｐゴシック"/>
              </a:rPr>
              <a:t>8</a:t>
            </a:r>
            <a:r>
              <a:rPr lang="ja-JP" altLang="en-US" sz="4000" dirty="0" err="1">
                <a:solidFill>
                  <a:prstClr val="black"/>
                </a:solidFill>
                <a:latin typeface="ＭＳ Ｐゴシック"/>
              </a:rPr>
              <a:t>つの</a:t>
            </a:r>
            <a:r>
              <a:rPr lang="ja-JP" altLang="en-US" sz="4000" dirty="0">
                <a:solidFill>
                  <a:prstClr val="black"/>
                </a:solidFill>
                <a:latin typeface="ＭＳ Ｐゴシック"/>
              </a:rPr>
              <a:t>権利</a:t>
            </a:r>
            <a:endParaRPr lang="en-US" altLang="ja-JP" sz="4000" dirty="0">
              <a:solidFill>
                <a:prstClr val="black"/>
              </a:solidFill>
              <a:latin typeface="ＭＳ Ｐゴシック"/>
            </a:endParaRPr>
          </a:p>
        </p:txBody>
      </p:sp>
      <p:sp>
        <p:nvSpPr>
          <p:cNvPr id="21" name="角丸四角形 20"/>
          <p:cNvSpPr/>
          <p:nvPr/>
        </p:nvSpPr>
        <p:spPr>
          <a:xfrm>
            <a:off x="423132" y="4040412"/>
            <a:ext cx="3868320" cy="2556940"/>
          </a:xfrm>
          <a:prstGeom prst="roundRect">
            <a:avLst>
              <a:gd name="adj" fmla="val 466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4839173" y="4040413"/>
            <a:ext cx="3868320" cy="2556939"/>
          </a:xfrm>
          <a:prstGeom prst="roundRect">
            <a:avLst>
              <a:gd name="adj" fmla="val 466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423132" y="1266681"/>
            <a:ext cx="3868320" cy="2376264"/>
          </a:xfrm>
          <a:prstGeom prst="roundRect">
            <a:avLst>
              <a:gd name="adj" fmla="val 466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44627" y="1275886"/>
            <a:ext cx="3672408" cy="400110"/>
          </a:xfrm>
          <a:prstGeom prst="rect">
            <a:avLst/>
          </a:prstGeom>
          <a:noFill/>
        </p:spPr>
        <p:txBody>
          <a:bodyPr wrap="square" rtlCol="0">
            <a:spAutoFit/>
          </a:bodyPr>
          <a:lstStyle/>
          <a:p>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❺意見を反映させる権利</a:t>
            </a:r>
          </a:p>
        </p:txBody>
      </p:sp>
      <p:sp>
        <p:nvSpPr>
          <p:cNvPr id="5" name="正方形/長方形 4"/>
          <p:cNvSpPr/>
          <p:nvPr/>
        </p:nvSpPr>
        <p:spPr>
          <a:xfrm>
            <a:off x="5004048" y="1299446"/>
            <a:ext cx="4227221" cy="569387"/>
          </a:xfrm>
          <a:prstGeom prst="rect">
            <a:avLst/>
          </a:prstGeom>
        </p:spPr>
        <p:txBody>
          <a:bodyPr wrap="square">
            <a:spAutoFit/>
          </a:bodyPr>
          <a:lstStyle/>
          <a:p>
            <a:r>
              <a:rPr lang="ja-JP" altLang="en-US" sz="1100" dirty="0">
                <a:solidFill>
                  <a:prstClr val="black"/>
                </a:solidFill>
                <a:latin typeface="HG丸ｺﾞｼｯｸM-PRO" panose="020F0600000000000000" pitchFamily="50" charset="-128"/>
                <a:ea typeface="HG丸ｺﾞｼｯｸM-PRO" panose="020F0600000000000000" pitchFamily="50" charset="-128"/>
              </a:rPr>
              <a:t>　　ほしょう</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❻補償を受ける権利</a:t>
            </a:r>
          </a:p>
        </p:txBody>
      </p:sp>
      <p:sp>
        <p:nvSpPr>
          <p:cNvPr id="7" name="正方形/長方形 6"/>
          <p:cNvSpPr/>
          <p:nvPr/>
        </p:nvSpPr>
        <p:spPr>
          <a:xfrm>
            <a:off x="550558" y="4104279"/>
            <a:ext cx="3740895" cy="400110"/>
          </a:xfrm>
          <a:prstGeom prst="rect">
            <a:avLst/>
          </a:prstGeom>
        </p:spPr>
        <p:txBody>
          <a:bodyPr wrap="square">
            <a:spAutoFit/>
          </a:bodyP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❼消費者教育を受ける権利</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5004048" y="4078885"/>
            <a:ext cx="4572000" cy="569387"/>
          </a:xfrm>
          <a:prstGeom prst="rect">
            <a:avLst/>
          </a:prstGeom>
        </p:spPr>
        <p:txBody>
          <a:bodyPr>
            <a:spAutoFit/>
          </a:bodyPr>
          <a:lstStyle/>
          <a:p>
            <a:r>
              <a:rPr lang="ja-JP" altLang="en-US" sz="1100" dirty="0">
                <a:solidFill>
                  <a:prstClr val="black"/>
                </a:solidFill>
                <a:latin typeface="HG丸ｺﾞｼｯｸM-PRO" panose="020F0600000000000000" pitchFamily="50" charset="-128"/>
                <a:ea typeface="HG丸ｺﾞｼｯｸM-PRO" panose="020F0600000000000000" pitchFamily="50" charset="-128"/>
              </a:rPr>
              <a:t>　　　　　　　　　　　　　きょうじゅ</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❽健全な環境を享受する権利</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074" name="Picture 2" descr="電話をする人のイラスト（高齢男性・笑顔）"/>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4618" y="1895034"/>
            <a:ext cx="1181239" cy="16034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真剣な顔のテレフォン・オペレーターのイラスト（女性）"/>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9593" y="2308428"/>
            <a:ext cx="1097320" cy="10973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ヘアドライヤーのイラスト"/>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6228184" y="2813962"/>
            <a:ext cx="734472" cy="6893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やけどのイラスト（女性）"/>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73334" y="192596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テレフォン・オペレーターのイラスト（男性）"/>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17661" y="2670987"/>
            <a:ext cx="878476" cy="87847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黒板と先生のイラスト（女性）"/>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44763" y="4554584"/>
            <a:ext cx="1322688" cy="1322688"/>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教室で勉強をする子どもたちのイラスト"/>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421003" y="481589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ハイキングのイラスト「家族で紅葉狩り」"/>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473594" y="4667969"/>
            <a:ext cx="2599479"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383179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1355" y="1268762"/>
            <a:ext cx="2736304" cy="254204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 name="テキスト ボックス 3"/>
          <p:cNvSpPr txBox="1"/>
          <p:nvPr/>
        </p:nvSpPr>
        <p:spPr>
          <a:xfrm>
            <a:off x="330911" y="1432239"/>
            <a:ext cx="2586749" cy="338554"/>
          </a:xfrm>
          <a:prstGeom prst="rect">
            <a:avLst/>
          </a:prstGeom>
          <a:noFill/>
        </p:spPr>
        <p:txBody>
          <a:bodyPr wrap="square" rtlCol="0">
            <a:spAutoFit/>
          </a:bodyPr>
          <a:lstStyle/>
          <a:p>
            <a:r>
              <a:rPr lang="ja-JP" altLang="en-US" sz="1600" dirty="0">
                <a:solidFill>
                  <a:prstClr val="black"/>
                </a:solidFill>
                <a:latin typeface="HG丸ｺﾞｼｯｸM-PRO" pitchFamily="50" charset="-128"/>
                <a:ea typeface="HG丸ｺﾞｼｯｸM-PRO" pitchFamily="50" charset="-128"/>
              </a:rPr>
              <a:t>❶批判的意識を持つ責任</a:t>
            </a:r>
          </a:p>
        </p:txBody>
      </p:sp>
      <p:sp>
        <p:nvSpPr>
          <p:cNvPr id="18" name="角丸四角形 17"/>
          <p:cNvSpPr/>
          <p:nvPr/>
        </p:nvSpPr>
        <p:spPr>
          <a:xfrm>
            <a:off x="3099862" y="1270617"/>
            <a:ext cx="2762615" cy="254018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9" name="テキスト ボックス 18"/>
          <p:cNvSpPr txBox="1"/>
          <p:nvPr/>
        </p:nvSpPr>
        <p:spPr>
          <a:xfrm>
            <a:off x="3197254" y="1329428"/>
            <a:ext cx="2415777" cy="338554"/>
          </a:xfrm>
          <a:prstGeom prst="rect">
            <a:avLst/>
          </a:prstGeom>
          <a:noFill/>
        </p:spPr>
        <p:txBody>
          <a:bodyPr wrap="square" rtlCol="0">
            <a:spAutoFit/>
          </a:bodyPr>
          <a:lstStyle/>
          <a:p>
            <a:r>
              <a:rPr lang="ja-JP" altLang="en-US" sz="1600" dirty="0">
                <a:solidFill>
                  <a:prstClr val="black"/>
                </a:solidFill>
                <a:latin typeface="HG丸ｺﾞｼｯｸM-PRO" pitchFamily="50" charset="-128"/>
                <a:ea typeface="HG丸ｺﾞｼｯｸM-PRO" pitchFamily="50" charset="-128"/>
              </a:rPr>
              <a:t>❷主張し行動する責任</a:t>
            </a:r>
          </a:p>
        </p:txBody>
      </p:sp>
      <p:sp>
        <p:nvSpPr>
          <p:cNvPr id="21" name="角丸四角形 20"/>
          <p:cNvSpPr/>
          <p:nvPr/>
        </p:nvSpPr>
        <p:spPr>
          <a:xfrm>
            <a:off x="6158019" y="1268760"/>
            <a:ext cx="2736304" cy="254204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22" name="テキスト ボックス 21"/>
          <p:cNvSpPr txBox="1"/>
          <p:nvPr/>
        </p:nvSpPr>
        <p:spPr>
          <a:xfrm>
            <a:off x="6279909" y="1432239"/>
            <a:ext cx="2525819" cy="584775"/>
          </a:xfrm>
          <a:prstGeom prst="rect">
            <a:avLst/>
          </a:prstGeom>
          <a:noFill/>
        </p:spPr>
        <p:txBody>
          <a:bodyPr wrap="square" rtlCol="0">
            <a:spAutoFit/>
          </a:bodyPr>
          <a:lstStyle/>
          <a:p>
            <a:r>
              <a:rPr lang="ja-JP" altLang="en-US" sz="1600" dirty="0">
                <a:solidFill>
                  <a:prstClr val="black"/>
                </a:solidFill>
                <a:latin typeface="HG丸ｺﾞｼｯｸM-PRO" pitchFamily="50" charset="-128"/>
                <a:ea typeface="HG丸ｺﾞｼｯｸM-PRO" pitchFamily="50" charset="-128"/>
              </a:rPr>
              <a:t>❸社会的弱者への配慮をする責任</a:t>
            </a:r>
            <a:endParaRPr lang="en-US" altLang="ja-JP" sz="1600" b="1" dirty="0">
              <a:solidFill>
                <a:prstClr val="black"/>
              </a:solidFill>
              <a:latin typeface="HG丸ｺﾞｼｯｸM-PRO" pitchFamily="50" charset="-128"/>
              <a:ea typeface="HG丸ｺﾞｼｯｸM-PRO" pitchFamily="50" charset="-128"/>
            </a:endParaRPr>
          </a:p>
        </p:txBody>
      </p:sp>
      <p:sp>
        <p:nvSpPr>
          <p:cNvPr id="11" name="角丸四角形 10"/>
          <p:cNvSpPr/>
          <p:nvPr/>
        </p:nvSpPr>
        <p:spPr>
          <a:xfrm>
            <a:off x="179512" y="4030079"/>
            <a:ext cx="2736304" cy="259759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2" name="テキスト ボックス 11"/>
          <p:cNvSpPr txBox="1"/>
          <p:nvPr/>
        </p:nvSpPr>
        <p:spPr>
          <a:xfrm>
            <a:off x="426460" y="4248541"/>
            <a:ext cx="2341645" cy="584775"/>
          </a:xfrm>
          <a:prstGeom prst="rect">
            <a:avLst/>
          </a:prstGeom>
          <a:noFill/>
        </p:spPr>
        <p:txBody>
          <a:bodyPr wrap="square" rtlCol="0">
            <a:spAutoFit/>
          </a:bodyPr>
          <a:lstStyle/>
          <a:p>
            <a:r>
              <a:rPr lang="ja-JP" altLang="en-US" sz="1600" dirty="0">
                <a:solidFill>
                  <a:prstClr val="black"/>
                </a:solidFill>
                <a:latin typeface="HG丸ｺﾞｼｯｸM-PRO" pitchFamily="50" charset="-128"/>
                <a:ea typeface="HG丸ｺﾞｼｯｸM-PRO" pitchFamily="50" charset="-128"/>
              </a:rPr>
              <a:t>❹環境への配慮をする責任</a:t>
            </a:r>
          </a:p>
        </p:txBody>
      </p:sp>
      <p:sp>
        <p:nvSpPr>
          <p:cNvPr id="14" name="角丸四角形 13"/>
          <p:cNvSpPr/>
          <p:nvPr/>
        </p:nvSpPr>
        <p:spPr>
          <a:xfrm>
            <a:off x="3098018" y="3990700"/>
            <a:ext cx="2762615" cy="263697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5" name="テキスト ボックス 14"/>
          <p:cNvSpPr txBox="1"/>
          <p:nvPr/>
        </p:nvSpPr>
        <p:spPr>
          <a:xfrm>
            <a:off x="3345177" y="4257154"/>
            <a:ext cx="2415777" cy="338554"/>
          </a:xfrm>
          <a:prstGeom prst="rect">
            <a:avLst/>
          </a:prstGeom>
          <a:noFill/>
        </p:spPr>
        <p:txBody>
          <a:bodyPr wrap="square" rtlCol="0">
            <a:spAutoFit/>
          </a:bodyPr>
          <a:lstStyle/>
          <a:p>
            <a:r>
              <a:rPr lang="ja-JP" altLang="en-US" sz="1600" dirty="0">
                <a:solidFill>
                  <a:prstClr val="black"/>
                </a:solidFill>
                <a:latin typeface="HG丸ｺﾞｼｯｸM-PRO" pitchFamily="50" charset="-128"/>
                <a:ea typeface="HG丸ｺﾞｼｯｸM-PRO" pitchFamily="50" charset="-128"/>
              </a:rPr>
              <a:t>❺連帯する責任</a:t>
            </a:r>
            <a:endParaRPr lang="ja-JP" altLang="en-US" sz="1600" dirty="0">
              <a:solidFill>
                <a:prstClr val="black"/>
              </a:solidFill>
            </a:endParaRPr>
          </a:p>
        </p:txBody>
      </p:sp>
      <p:sp>
        <p:nvSpPr>
          <p:cNvPr id="28" name="正方形/長方形 27"/>
          <p:cNvSpPr/>
          <p:nvPr/>
        </p:nvSpPr>
        <p:spPr>
          <a:xfrm>
            <a:off x="14576" y="0"/>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B-</a:t>
            </a:r>
            <a:r>
              <a:rPr lang="ja-JP" altLang="en-US" sz="4000" dirty="0">
                <a:solidFill>
                  <a:prstClr val="black"/>
                </a:solidFill>
                <a:latin typeface="ＭＳ Ｐゴシック"/>
              </a:rPr>
              <a:t>③</a:t>
            </a:r>
            <a:r>
              <a:rPr lang="en-US" altLang="ja-JP" sz="4000" dirty="0">
                <a:solidFill>
                  <a:prstClr val="black"/>
                </a:solidFill>
                <a:latin typeface="ＭＳ Ｐゴシック"/>
              </a:rPr>
              <a:t>.</a:t>
            </a:r>
            <a:r>
              <a:rPr lang="ja-JP" altLang="en-US" sz="4000" dirty="0">
                <a:solidFill>
                  <a:prstClr val="black"/>
                </a:solidFill>
                <a:latin typeface="ＭＳ Ｐゴシック"/>
              </a:rPr>
              <a:t>消費者の</a:t>
            </a:r>
            <a:r>
              <a:rPr lang="en-US" altLang="ja-JP" sz="4000" dirty="0">
                <a:solidFill>
                  <a:prstClr val="black"/>
                </a:solidFill>
                <a:latin typeface="ＭＳ Ｐゴシック"/>
              </a:rPr>
              <a:t>5</a:t>
            </a:r>
            <a:r>
              <a:rPr lang="ja-JP" altLang="en-US" sz="4000" dirty="0" err="1">
                <a:solidFill>
                  <a:prstClr val="black"/>
                </a:solidFill>
                <a:latin typeface="ＭＳ Ｐゴシック"/>
              </a:rPr>
              <a:t>つの</a:t>
            </a:r>
            <a:r>
              <a:rPr lang="ja-JP" altLang="en-US" sz="4000" dirty="0">
                <a:solidFill>
                  <a:prstClr val="black"/>
                </a:solidFill>
                <a:latin typeface="ＭＳ Ｐゴシック"/>
              </a:rPr>
              <a:t>責任</a:t>
            </a:r>
            <a:endParaRPr lang="en-US" altLang="ja-JP" sz="4000" dirty="0">
              <a:solidFill>
                <a:prstClr val="black"/>
              </a:solidFill>
              <a:latin typeface="ＭＳ Ｐゴシック"/>
            </a:endParaRPr>
          </a:p>
        </p:txBody>
      </p:sp>
      <p:pic>
        <p:nvPicPr>
          <p:cNvPr id="13" name="Picture 51" descr="caffy_hirameki"/>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0274" y="4208474"/>
            <a:ext cx="1884143" cy="266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心配する人と吹き出しのイラスト（女性）"/>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1357" y="1770793"/>
            <a:ext cx="2762785" cy="19607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ファクトチェックのイラスト"/>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4696" y="2017014"/>
            <a:ext cx="802968" cy="88725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547664" y="2104822"/>
            <a:ext cx="864096" cy="646331"/>
          </a:xfrm>
          <a:prstGeom prst="rect">
            <a:avLst/>
          </a:prstGeom>
          <a:noFill/>
        </p:spPr>
        <p:txBody>
          <a:bodyPr wrap="square" rtlCol="0">
            <a:spAutoFit/>
          </a:bodyPr>
          <a:lstStyle/>
          <a:p>
            <a:r>
              <a:rPr lang="ja-JP" altLang="en-US" dirty="0"/>
              <a:t>本当</a:t>
            </a:r>
            <a:endParaRPr lang="en-US" altLang="ja-JP" dirty="0"/>
          </a:p>
          <a:p>
            <a:r>
              <a:rPr lang="ja-JP" altLang="en-US" dirty="0"/>
              <a:t>かな？</a:t>
            </a:r>
            <a:endParaRPr kumimoji="1" lang="ja-JP" altLang="en-US" dirty="0"/>
          </a:p>
        </p:txBody>
      </p:sp>
      <p:pic>
        <p:nvPicPr>
          <p:cNvPr id="5126" name="Picture 6" descr="プラカードを持っている男性のイラスト「笑顔」"/>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97860" y="1731146"/>
            <a:ext cx="2162928" cy="2040012"/>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588271" y="1893451"/>
            <a:ext cx="1945560" cy="523220"/>
          </a:xfrm>
          <a:prstGeom prst="rect">
            <a:avLst/>
          </a:prstGeom>
          <a:noFill/>
        </p:spPr>
        <p:txBody>
          <a:bodyPr wrap="square" rtlCol="0">
            <a:spAutoFit/>
          </a:bodyPr>
          <a:lstStyle/>
          <a:p>
            <a:r>
              <a:rPr lang="ja-JP" altLang="en-US" sz="1400" dirty="0"/>
              <a:t>○○が使いにくいので、改善してください！</a:t>
            </a:r>
            <a:endParaRPr kumimoji="1" lang="ja-JP" altLang="en-US" sz="1400" dirty="0"/>
          </a:p>
        </p:txBody>
      </p:sp>
      <p:pic>
        <p:nvPicPr>
          <p:cNvPr id="5132" name="Picture 12" descr="白紙のボードを比較している人のイラスト（男性）"/>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9894" y="4585815"/>
            <a:ext cx="2148783" cy="214878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49893" y="5187259"/>
            <a:ext cx="864096" cy="646331"/>
          </a:xfrm>
          <a:prstGeom prst="rect">
            <a:avLst/>
          </a:prstGeom>
          <a:noFill/>
        </p:spPr>
        <p:txBody>
          <a:bodyPr wrap="square" rtlCol="0">
            <a:spAutoFit/>
          </a:bodyPr>
          <a:lstStyle/>
          <a:p>
            <a:r>
              <a:rPr lang="ja-JP" altLang="en-US" dirty="0"/>
              <a:t>詰替用</a:t>
            </a:r>
            <a:endParaRPr kumimoji="1" lang="ja-JP" altLang="en-US" dirty="0"/>
          </a:p>
        </p:txBody>
      </p:sp>
      <p:sp>
        <p:nvSpPr>
          <p:cNvPr id="23" name="テキスト ボックス 22"/>
          <p:cNvSpPr txBox="1"/>
          <p:nvPr/>
        </p:nvSpPr>
        <p:spPr>
          <a:xfrm>
            <a:off x="2051720" y="5002593"/>
            <a:ext cx="864096" cy="584775"/>
          </a:xfrm>
          <a:prstGeom prst="rect">
            <a:avLst/>
          </a:prstGeom>
          <a:noFill/>
        </p:spPr>
        <p:txBody>
          <a:bodyPr wrap="square" rtlCol="0">
            <a:spAutoFit/>
          </a:bodyPr>
          <a:lstStyle/>
          <a:p>
            <a:r>
              <a:rPr lang="ja-JP" altLang="en-US" sz="1600" dirty="0"/>
              <a:t>ボトルタイプ</a:t>
            </a:r>
            <a:endParaRPr kumimoji="1" lang="ja-JP" altLang="en-US" sz="1600" dirty="0"/>
          </a:p>
        </p:txBody>
      </p:sp>
      <p:pic>
        <p:nvPicPr>
          <p:cNvPr id="5134" name="Picture 14" descr="有給休暇を申請する人のイラスト（女性）"/>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682670" y="463574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4139921" y="6215741"/>
            <a:ext cx="1486497" cy="307777"/>
          </a:xfrm>
          <a:prstGeom prst="rect">
            <a:avLst/>
          </a:prstGeom>
          <a:noFill/>
        </p:spPr>
        <p:txBody>
          <a:bodyPr wrap="square" rtlCol="0">
            <a:spAutoFit/>
          </a:bodyPr>
          <a:lstStyle/>
          <a:p>
            <a:r>
              <a:rPr lang="ja-JP" altLang="en-US" sz="1400" dirty="0"/>
              <a:t>要望書</a:t>
            </a:r>
            <a:endParaRPr kumimoji="1" lang="ja-JP" altLang="en-US" sz="1400" dirty="0"/>
          </a:p>
        </p:txBody>
      </p:sp>
      <p:pic>
        <p:nvPicPr>
          <p:cNvPr id="1026" name="Picture 2" descr="車椅子に乗る人とスロープのイラスト"/>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876256" y="2084139"/>
            <a:ext cx="1523812" cy="1523812"/>
          </a:xfrm>
          <a:prstGeom prst="rect">
            <a:avLst/>
          </a:prstGeom>
          <a:noFill/>
          <a:extLst>
            <a:ext uri="{909E8E84-426E-40DD-AFC4-6F175D3DCCD1}">
              <a14:hiddenFill xmlns:a14="http://schemas.microsoft.com/office/drawing/2010/main">
                <a:solidFill>
                  <a:srgbClr val="FFFFFF"/>
                </a:solidFill>
              </a14:hiddenFill>
            </a:ext>
          </a:extLst>
        </p:spPr>
      </p:pic>
      <p:sp>
        <p:nvSpPr>
          <p:cNvPr id="6" name="フッター プレースホルダー 5"/>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75379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17411" y="0"/>
            <a:ext cx="9144000" cy="9807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HGPｺﾞｼｯｸE" panose="020B0900000000000000" pitchFamily="50" charset="-128"/>
                <a:ea typeface="HGPｺﾞｼｯｸE" panose="020B0900000000000000" pitchFamily="50" charset="-128"/>
              </a:rPr>
              <a:t>★</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「あなたならどうしますか</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28111319"/>
              </p:ext>
            </p:extLst>
          </p:nvPr>
        </p:nvGraphicFramePr>
        <p:xfrm>
          <a:off x="251520" y="1196753"/>
          <a:ext cx="8568952" cy="4464496"/>
        </p:xfrm>
        <a:graphic>
          <a:graphicData uri="http://schemas.openxmlformats.org/drawingml/2006/table">
            <a:tbl>
              <a:tblPr firstRow="1" bandRow="1">
                <a:tableStyleId>{16D9F66E-5EB9-4882-86FB-DCBF35E3C3E4}</a:tableStyleId>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tblGrid>
              <a:tr h="2232248">
                <a:tc>
                  <a:txBody>
                    <a:bodyPr/>
                    <a:lstStyle/>
                    <a:p>
                      <a:endParaRPr kumimoji="1" lang="ja-JP" altLang="en-US" sz="1800" dirty="0"/>
                    </a:p>
                  </a:txBody>
                  <a:tcPr/>
                </a:tc>
                <a:tc>
                  <a:txBody>
                    <a:bodyPr/>
                    <a:lstStyle/>
                    <a:p>
                      <a:endParaRPr kumimoji="1" lang="ja-JP" altLang="en-US" sz="1800" dirty="0"/>
                    </a:p>
                  </a:txBody>
                  <a:tcPr/>
                </a:tc>
                <a:extLst>
                  <a:ext uri="{0D108BD9-81ED-4DB2-BD59-A6C34878D82A}">
                    <a16:rowId xmlns:a16="http://schemas.microsoft.com/office/drawing/2014/main" val="10000"/>
                  </a:ext>
                </a:extLst>
              </a:tr>
              <a:tr h="2232248">
                <a:tc>
                  <a:txBody>
                    <a:bodyPr/>
                    <a:lstStyle/>
                    <a:p>
                      <a:endParaRPr kumimoji="1" lang="ja-JP" altLang="en-US" sz="1800" dirty="0"/>
                    </a:p>
                  </a:txBody>
                  <a:tcPr/>
                </a:tc>
                <a:tc>
                  <a:txBody>
                    <a:bodyPr/>
                    <a:lstStyle/>
                    <a:p>
                      <a:endParaRPr kumimoji="1" lang="ja-JP" altLang="en-US" sz="1800" dirty="0"/>
                    </a:p>
                  </a:txBody>
                  <a:tcPr/>
                </a:tc>
                <a:extLst>
                  <a:ext uri="{0D108BD9-81ED-4DB2-BD59-A6C34878D82A}">
                    <a16:rowId xmlns:a16="http://schemas.microsoft.com/office/drawing/2014/main" val="10001"/>
                  </a:ext>
                </a:extLst>
              </a:tr>
            </a:tbl>
          </a:graphicData>
        </a:graphic>
      </p:graphicFrame>
      <p:sp>
        <p:nvSpPr>
          <p:cNvPr id="71" name="テキスト ボックス 70"/>
          <p:cNvSpPr txBox="1"/>
          <p:nvPr/>
        </p:nvSpPr>
        <p:spPr>
          <a:xfrm>
            <a:off x="4164859" y="3000634"/>
            <a:ext cx="360040" cy="369332"/>
          </a:xfrm>
          <a:prstGeom prst="rect">
            <a:avLst/>
          </a:prstGeom>
          <a:noFill/>
        </p:spPr>
        <p:txBody>
          <a:bodyPr wrap="square" rtlCol="0">
            <a:spAutoFit/>
          </a:bodyPr>
          <a:lstStyle/>
          <a:p>
            <a:r>
              <a:rPr kumimoji="1" lang="ja-JP" altLang="en-US" dirty="0"/>
              <a:t>①</a:t>
            </a:r>
          </a:p>
        </p:txBody>
      </p:sp>
      <p:sp>
        <p:nvSpPr>
          <p:cNvPr id="73" name="テキスト ボックス 72"/>
          <p:cNvSpPr txBox="1"/>
          <p:nvPr/>
        </p:nvSpPr>
        <p:spPr>
          <a:xfrm>
            <a:off x="4524899" y="3013806"/>
            <a:ext cx="360040" cy="369332"/>
          </a:xfrm>
          <a:prstGeom prst="rect">
            <a:avLst/>
          </a:prstGeom>
          <a:noFill/>
        </p:spPr>
        <p:txBody>
          <a:bodyPr wrap="square" rtlCol="0">
            <a:spAutoFit/>
          </a:bodyPr>
          <a:lstStyle/>
          <a:p>
            <a:r>
              <a:rPr lang="ja-JP" altLang="en-US" dirty="0"/>
              <a:t>②</a:t>
            </a:r>
            <a:endParaRPr kumimoji="1" lang="ja-JP" altLang="en-US" dirty="0"/>
          </a:p>
        </p:txBody>
      </p:sp>
      <p:sp>
        <p:nvSpPr>
          <p:cNvPr id="74" name="テキスト ボックス 73"/>
          <p:cNvSpPr txBox="1"/>
          <p:nvPr/>
        </p:nvSpPr>
        <p:spPr>
          <a:xfrm>
            <a:off x="4164859" y="3467529"/>
            <a:ext cx="360040" cy="369332"/>
          </a:xfrm>
          <a:prstGeom prst="rect">
            <a:avLst/>
          </a:prstGeom>
          <a:noFill/>
        </p:spPr>
        <p:txBody>
          <a:bodyPr wrap="square" rtlCol="0">
            <a:spAutoFit/>
          </a:bodyPr>
          <a:lstStyle/>
          <a:p>
            <a:r>
              <a:rPr lang="ja-JP" altLang="en-US" dirty="0"/>
              <a:t>③</a:t>
            </a:r>
            <a:endParaRPr kumimoji="1" lang="ja-JP" altLang="en-US" dirty="0"/>
          </a:p>
        </p:txBody>
      </p:sp>
      <p:sp>
        <p:nvSpPr>
          <p:cNvPr id="75" name="テキスト ボックス 74"/>
          <p:cNvSpPr txBox="1"/>
          <p:nvPr/>
        </p:nvSpPr>
        <p:spPr>
          <a:xfrm>
            <a:off x="4584980" y="3470206"/>
            <a:ext cx="360040" cy="369332"/>
          </a:xfrm>
          <a:prstGeom prst="rect">
            <a:avLst/>
          </a:prstGeom>
          <a:noFill/>
        </p:spPr>
        <p:txBody>
          <a:bodyPr wrap="square" rtlCol="0">
            <a:spAutoFit/>
          </a:bodyPr>
          <a:lstStyle/>
          <a:p>
            <a:r>
              <a:rPr lang="ja-JP" altLang="en-US" dirty="0"/>
              <a:t>④</a:t>
            </a:r>
            <a:endParaRPr kumimoji="1" lang="ja-JP" altLang="en-US" dirty="0"/>
          </a:p>
        </p:txBody>
      </p:sp>
      <p:sp>
        <p:nvSpPr>
          <p:cNvPr id="4" name="ストライプ矢印 3"/>
          <p:cNvSpPr/>
          <p:nvPr/>
        </p:nvSpPr>
        <p:spPr>
          <a:xfrm>
            <a:off x="333101" y="5760641"/>
            <a:ext cx="8559379" cy="980728"/>
          </a:xfrm>
          <a:prstGeom prst="stripedRightArrow">
            <a:avLst>
              <a:gd name="adj1" fmla="val 73300"/>
              <a:gd name="adj2" fmla="val 4483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latin typeface="HGPｺﾞｼｯｸE" pitchFamily="50" charset="-128"/>
                <a:ea typeface="HGPｺﾞｼｯｸE" pitchFamily="50" charset="-128"/>
              </a:rPr>
              <a:t>何か問題が発生したようです。こんな時、あなたならどうしますか</a:t>
            </a:r>
            <a:r>
              <a:rPr kumimoji="1" lang="en-US" altLang="ja-JP" sz="2200" dirty="0">
                <a:latin typeface="HGPｺﾞｼｯｸE" pitchFamily="50" charset="-128"/>
                <a:ea typeface="HGPｺﾞｼｯｸE" pitchFamily="50" charset="-128"/>
              </a:rPr>
              <a:t>?</a:t>
            </a:r>
            <a:endParaRPr kumimoji="1" lang="ja-JP" altLang="en-US" sz="2200" dirty="0">
              <a:latin typeface="HGPｺﾞｼｯｸE" pitchFamily="50" charset="-128"/>
              <a:ea typeface="HGPｺﾞｼｯｸE" pitchFamily="50" charset="-128"/>
            </a:endParaRPr>
          </a:p>
        </p:txBody>
      </p:sp>
      <p:grpSp>
        <p:nvGrpSpPr>
          <p:cNvPr id="29" name="グループ化 28"/>
          <p:cNvGrpSpPr/>
          <p:nvPr/>
        </p:nvGrpSpPr>
        <p:grpSpPr>
          <a:xfrm>
            <a:off x="354907" y="1358924"/>
            <a:ext cx="2480172" cy="1654883"/>
            <a:chOff x="439088" y="1407398"/>
            <a:chExt cx="2480172" cy="1654883"/>
          </a:xfrm>
        </p:grpSpPr>
        <p:sp>
          <p:nvSpPr>
            <p:cNvPr id="80" name="角丸四角形吹き出し 79"/>
            <p:cNvSpPr/>
            <p:nvPr/>
          </p:nvSpPr>
          <p:spPr>
            <a:xfrm>
              <a:off x="439088" y="1407398"/>
              <a:ext cx="2480172" cy="1654883"/>
            </a:xfrm>
            <a:prstGeom prst="wedgeRoundRectCallout">
              <a:avLst>
                <a:gd name="adj1" fmla="val 65756"/>
                <a:gd name="adj2" fmla="val 142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81" name="テキスト ボックス 80"/>
            <p:cNvSpPr txBox="1"/>
            <p:nvPr/>
          </p:nvSpPr>
          <p:spPr>
            <a:xfrm>
              <a:off x="528335" y="1407398"/>
              <a:ext cx="2275172" cy="923330"/>
            </a:xfrm>
            <a:prstGeom prst="rect">
              <a:avLst/>
            </a:prstGeom>
            <a:noFill/>
          </p:spPr>
          <p:txBody>
            <a:bodyPr wrap="square" rtlCol="0">
              <a:spAutoFit/>
            </a:bodyPr>
            <a:lstStyle/>
            <a:p>
              <a:r>
                <a:rPr lang="ja-JP" altLang="en-US" dirty="0">
                  <a:solidFill>
                    <a:prstClr val="black"/>
                  </a:solidFill>
                </a:rPr>
                <a:t>　　　　</a:t>
              </a:r>
              <a:r>
                <a:rPr lang="ja-JP" altLang="en-US" dirty="0" err="1">
                  <a:solidFill>
                    <a:prstClr val="black"/>
                  </a:solidFill>
                </a:rPr>
                <a:t>わ</a:t>
              </a:r>
              <a:r>
                <a:rPr lang="ja-JP" altLang="en-US" dirty="0">
                  <a:solidFill>
                    <a:prstClr val="black"/>
                  </a:solidFill>
                </a:rPr>
                <a:t>～</a:t>
              </a:r>
              <a:r>
                <a:rPr lang="ja-JP" altLang="en-US" dirty="0" err="1">
                  <a:solidFill>
                    <a:prstClr val="black"/>
                  </a:solidFill>
                </a:rPr>
                <a:t>っ</a:t>
              </a:r>
              <a:r>
                <a:rPr lang="en-US" altLang="ja-JP" dirty="0">
                  <a:solidFill>
                    <a:prstClr val="black"/>
                  </a:solidFill>
                </a:rPr>
                <a:t>!</a:t>
              </a:r>
              <a:endParaRPr lang="ja-JP" altLang="en-US" dirty="0">
                <a:solidFill>
                  <a:prstClr val="black"/>
                </a:solidFill>
              </a:endParaRPr>
            </a:p>
            <a:p>
              <a:r>
                <a:rPr lang="ja-JP" altLang="en-US" dirty="0">
                  <a:solidFill>
                    <a:prstClr val="black"/>
                  </a:solidFill>
                </a:rPr>
                <a:t>この自転車かわいい</a:t>
              </a:r>
              <a:r>
                <a:rPr lang="en-US" altLang="ja-JP" dirty="0">
                  <a:solidFill>
                    <a:prstClr val="black"/>
                  </a:solidFill>
                </a:rPr>
                <a:t>!</a:t>
              </a:r>
              <a:endParaRPr lang="ja-JP" altLang="en-US" dirty="0">
                <a:solidFill>
                  <a:prstClr val="black"/>
                </a:solidFill>
              </a:endParaRPr>
            </a:p>
            <a:p>
              <a:r>
                <a:rPr lang="ja-JP" altLang="en-US" dirty="0">
                  <a:solidFill>
                    <a:prstClr val="black"/>
                  </a:solidFill>
                </a:rPr>
                <a:t>　　</a:t>
              </a:r>
              <a:r>
                <a:rPr lang="en-US" altLang="ja-JP" dirty="0">
                  <a:solidFill>
                    <a:prstClr val="black"/>
                  </a:solidFill>
                </a:rPr>
                <a:t>WEB</a:t>
              </a:r>
              <a:r>
                <a:rPr lang="ja-JP" altLang="en-US" dirty="0">
                  <a:solidFill>
                    <a:prstClr val="black"/>
                  </a:solidFill>
                </a:rPr>
                <a:t>限定なんだ</a:t>
              </a:r>
              <a:r>
                <a:rPr lang="en-US" altLang="ja-JP" dirty="0">
                  <a:solidFill>
                    <a:prstClr val="black"/>
                  </a:solidFill>
                </a:rPr>
                <a:t>!</a:t>
              </a:r>
              <a:endParaRPr lang="ja-JP" altLang="en-US" dirty="0">
                <a:solidFill>
                  <a:prstClr val="black"/>
                </a:solidFill>
              </a:endParaRPr>
            </a:p>
          </p:txBody>
        </p:sp>
      </p:grpSp>
      <p:sp>
        <p:nvSpPr>
          <p:cNvPr id="77" name="角丸四角形吹き出し 76"/>
          <p:cNvSpPr/>
          <p:nvPr/>
        </p:nvSpPr>
        <p:spPr>
          <a:xfrm>
            <a:off x="6372201" y="1358924"/>
            <a:ext cx="2345657" cy="1056130"/>
          </a:xfrm>
          <a:prstGeom prst="wedgeRoundRectCallout">
            <a:avLst>
              <a:gd name="adj1" fmla="val -38412"/>
              <a:gd name="adj2" fmla="val 804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78" name="角丸四角形吹き出し 77"/>
          <p:cNvSpPr/>
          <p:nvPr/>
        </p:nvSpPr>
        <p:spPr>
          <a:xfrm>
            <a:off x="4780670" y="1314384"/>
            <a:ext cx="1310127" cy="840079"/>
          </a:xfrm>
          <a:prstGeom prst="wedgeRoundRectCallout">
            <a:avLst>
              <a:gd name="adj1" fmla="val -7813"/>
              <a:gd name="adj2" fmla="val 1219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69" name="テキスト ボックス 68"/>
          <p:cNvSpPr txBox="1"/>
          <p:nvPr/>
        </p:nvSpPr>
        <p:spPr>
          <a:xfrm>
            <a:off x="4780669" y="1358924"/>
            <a:ext cx="1310127" cy="646331"/>
          </a:xfrm>
          <a:prstGeom prst="rect">
            <a:avLst/>
          </a:prstGeom>
          <a:noFill/>
        </p:spPr>
        <p:txBody>
          <a:bodyPr wrap="square" rtlCol="0">
            <a:spAutoFit/>
          </a:bodyPr>
          <a:lstStyle/>
          <a:p>
            <a:pPr algn="ctr"/>
            <a:r>
              <a:rPr lang="ja-JP" altLang="en-US" dirty="0">
                <a:solidFill>
                  <a:prstClr val="black"/>
                </a:solidFill>
              </a:rPr>
              <a:t>よし</a:t>
            </a:r>
            <a:r>
              <a:rPr lang="en-US" altLang="ja-JP" dirty="0">
                <a:solidFill>
                  <a:prstClr val="black"/>
                </a:solidFill>
              </a:rPr>
              <a:t>!</a:t>
            </a:r>
          </a:p>
          <a:p>
            <a:pPr algn="ctr"/>
            <a:r>
              <a:rPr lang="ja-JP" altLang="en-US" dirty="0">
                <a:solidFill>
                  <a:prstClr val="black"/>
                </a:solidFill>
              </a:rPr>
              <a:t>買うぞ</a:t>
            </a:r>
            <a:r>
              <a:rPr lang="en-US" altLang="ja-JP" dirty="0">
                <a:solidFill>
                  <a:prstClr val="black"/>
                </a:solidFill>
              </a:rPr>
              <a:t>!</a:t>
            </a:r>
            <a:endParaRPr lang="ja-JP" altLang="en-US" dirty="0">
              <a:solidFill>
                <a:prstClr val="black"/>
              </a:solidFill>
            </a:endParaRPr>
          </a:p>
        </p:txBody>
      </p:sp>
      <p:sp>
        <p:nvSpPr>
          <p:cNvPr id="72" name="テキスト ボックス 71"/>
          <p:cNvSpPr txBox="1"/>
          <p:nvPr/>
        </p:nvSpPr>
        <p:spPr>
          <a:xfrm>
            <a:off x="6458556" y="1436584"/>
            <a:ext cx="2232248" cy="923330"/>
          </a:xfrm>
          <a:prstGeom prst="rect">
            <a:avLst/>
          </a:prstGeom>
          <a:noFill/>
        </p:spPr>
        <p:txBody>
          <a:bodyPr wrap="square" rtlCol="0">
            <a:spAutoFit/>
          </a:bodyPr>
          <a:lstStyle/>
          <a:p>
            <a:pPr algn="ctr"/>
            <a:r>
              <a:rPr lang="ja-JP" altLang="en-US" dirty="0">
                <a:solidFill>
                  <a:prstClr val="black"/>
                </a:solidFill>
              </a:rPr>
              <a:t>ちゃんと内容を</a:t>
            </a:r>
          </a:p>
          <a:p>
            <a:pPr algn="ctr"/>
            <a:r>
              <a:rPr lang="ja-JP" altLang="en-US" dirty="0">
                <a:solidFill>
                  <a:prstClr val="black"/>
                </a:solidFill>
              </a:rPr>
              <a:t>確認して・・・</a:t>
            </a:r>
          </a:p>
          <a:p>
            <a:pPr algn="ctr"/>
            <a:r>
              <a:rPr lang="ja-JP" altLang="en-US" dirty="0">
                <a:solidFill>
                  <a:prstClr val="black"/>
                </a:solidFill>
              </a:rPr>
              <a:t>限定の赤色を選択</a:t>
            </a:r>
            <a:r>
              <a:rPr lang="en-US" altLang="ja-JP" dirty="0">
                <a:solidFill>
                  <a:prstClr val="black"/>
                </a:solidFill>
              </a:rPr>
              <a:t>!</a:t>
            </a:r>
            <a:endParaRPr lang="ja-JP" altLang="en-US" dirty="0">
              <a:solidFill>
                <a:prstClr val="black"/>
              </a:solidFill>
            </a:endParaRPr>
          </a:p>
        </p:txBody>
      </p:sp>
      <p:sp>
        <p:nvSpPr>
          <p:cNvPr id="63" name="角丸四角形吹き出し 62"/>
          <p:cNvSpPr/>
          <p:nvPr/>
        </p:nvSpPr>
        <p:spPr>
          <a:xfrm>
            <a:off x="2835078" y="3611545"/>
            <a:ext cx="1480791" cy="936104"/>
          </a:xfrm>
          <a:prstGeom prst="wedgeRoundRectCallout">
            <a:avLst>
              <a:gd name="adj1" fmla="val -41891"/>
              <a:gd name="adj2" fmla="val 99712"/>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64" name="角丸四角形吹き出し 63"/>
          <p:cNvSpPr/>
          <p:nvPr/>
        </p:nvSpPr>
        <p:spPr>
          <a:xfrm>
            <a:off x="412104" y="4025552"/>
            <a:ext cx="1145557" cy="674497"/>
          </a:xfrm>
          <a:prstGeom prst="wedgeRoundRectCallout">
            <a:avLst>
              <a:gd name="adj1" fmla="val -39953"/>
              <a:gd name="adj2" fmla="val 1007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51" name="テキスト ボックス 50"/>
          <p:cNvSpPr txBox="1"/>
          <p:nvPr/>
        </p:nvSpPr>
        <p:spPr>
          <a:xfrm>
            <a:off x="412103" y="4025553"/>
            <a:ext cx="1116124" cy="646331"/>
          </a:xfrm>
          <a:prstGeom prst="rect">
            <a:avLst/>
          </a:prstGeom>
          <a:noFill/>
        </p:spPr>
        <p:txBody>
          <a:bodyPr wrap="square" rtlCol="0">
            <a:spAutoFit/>
          </a:bodyPr>
          <a:lstStyle/>
          <a:p>
            <a:pPr algn="ctr"/>
            <a:r>
              <a:rPr lang="ja-JP" altLang="en-US" dirty="0">
                <a:solidFill>
                  <a:prstClr val="black"/>
                </a:solidFill>
              </a:rPr>
              <a:t>やった</a:t>
            </a:r>
            <a:r>
              <a:rPr lang="en-US" altLang="ja-JP" dirty="0">
                <a:solidFill>
                  <a:prstClr val="black"/>
                </a:solidFill>
              </a:rPr>
              <a:t>!</a:t>
            </a:r>
          </a:p>
          <a:p>
            <a:pPr algn="ctr"/>
            <a:r>
              <a:rPr lang="ja-JP" altLang="en-US" dirty="0">
                <a:solidFill>
                  <a:prstClr val="black"/>
                </a:solidFill>
              </a:rPr>
              <a:t>届いた</a:t>
            </a:r>
            <a:r>
              <a:rPr lang="en-US" altLang="ja-JP" dirty="0">
                <a:solidFill>
                  <a:prstClr val="black"/>
                </a:solidFill>
              </a:rPr>
              <a:t>!</a:t>
            </a:r>
            <a:endParaRPr lang="ja-JP" altLang="en-US" dirty="0">
              <a:solidFill>
                <a:prstClr val="black"/>
              </a:solidFill>
            </a:endParaRPr>
          </a:p>
        </p:txBody>
      </p:sp>
      <p:sp>
        <p:nvSpPr>
          <p:cNvPr id="54" name="正方形/長方形 53"/>
          <p:cNvSpPr/>
          <p:nvPr/>
        </p:nvSpPr>
        <p:spPr>
          <a:xfrm>
            <a:off x="656958" y="3580927"/>
            <a:ext cx="1123671" cy="366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数日後</a:t>
            </a:r>
          </a:p>
        </p:txBody>
      </p:sp>
      <p:sp>
        <p:nvSpPr>
          <p:cNvPr id="55" name="テキスト ボックス 54"/>
          <p:cNvSpPr txBox="1"/>
          <p:nvPr/>
        </p:nvSpPr>
        <p:spPr>
          <a:xfrm>
            <a:off x="2835077" y="3718523"/>
            <a:ext cx="1408784" cy="646331"/>
          </a:xfrm>
          <a:prstGeom prst="rect">
            <a:avLst/>
          </a:prstGeom>
          <a:noFill/>
        </p:spPr>
        <p:txBody>
          <a:bodyPr wrap="square" rtlCol="0">
            <a:spAutoFit/>
          </a:bodyPr>
          <a:lstStyle/>
          <a:p>
            <a:pPr algn="ctr"/>
            <a:r>
              <a:rPr lang="ja-JP" altLang="en-US" dirty="0">
                <a:solidFill>
                  <a:prstClr val="black"/>
                </a:solidFill>
              </a:rPr>
              <a:t>お届けもの</a:t>
            </a:r>
          </a:p>
          <a:p>
            <a:pPr algn="ctr"/>
            <a:r>
              <a:rPr lang="ja-JP" altLang="en-US" dirty="0" err="1">
                <a:solidFill>
                  <a:prstClr val="black"/>
                </a:solidFill>
              </a:rPr>
              <a:t>です</a:t>
            </a:r>
            <a:r>
              <a:rPr lang="en-US" altLang="ja-JP" dirty="0">
                <a:solidFill>
                  <a:prstClr val="black"/>
                </a:solidFill>
              </a:rPr>
              <a:t>!</a:t>
            </a:r>
            <a:endParaRPr lang="ja-JP" altLang="en-US" dirty="0">
              <a:solidFill>
                <a:prstClr val="black"/>
              </a:solidFill>
            </a:endParaRPr>
          </a:p>
        </p:txBody>
      </p:sp>
      <p:sp>
        <p:nvSpPr>
          <p:cNvPr id="44" name="爆発 1 43"/>
          <p:cNvSpPr/>
          <p:nvPr/>
        </p:nvSpPr>
        <p:spPr>
          <a:xfrm>
            <a:off x="4971854" y="3579210"/>
            <a:ext cx="3036139" cy="1851967"/>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42" name="テキスト ボックス 41"/>
          <p:cNvSpPr txBox="1"/>
          <p:nvPr/>
        </p:nvSpPr>
        <p:spPr>
          <a:xfrm>
            <a:off x="5595055" y="3994479"/>
            <a:ext cx="1584176" cy="830997"/>
          </a:xfrm>
          <a:prstGeom prst="rect">
            <a:avLst/>
          </a:prstGeom>
          <a:noFill/>
        </p:spPr>
        <p:txBody>
          <a:bodyPr wrap="square" rtlCol="0">
            <a:spAutoFit/>
          </a:bodyPr>
          <a:lstStyle/>
          <a:p>
            <a:pPr algn="ctr"/>
            <a:r>
              <a:rPr lang="ja-JP" altLang="en-US" sz="2400" dirty="0">
                <a:solidFill>
                  <a:prstClr val="black"/>
                </a:solidFill>
                <a:latin typeface="HGP創英角ﾎﾟｯﾌﾟ体" pitchFamily="50" charset="-128"/>
                <a:ea typeface="HGP創英角ﾎﾟｯﾌﾟ体" pitchFamily="50" charset="-128"/>
              </a:rPr>
              <a:t>ええ</a:t>
            </a:r>
            <a:r>
              <a:rPr lang="en-US" altLang="ja-JP" sz="2400" dirty="0">
                <a:solidFill>
                  <a:prstClr val="black"/>
                </a:solidFill>
                <a:latin typeface="HGP創英角ﾎﾟｯﾌﾟ体" pitchFamily="50" charset="-128"/>
                <a:ea typeface="HGP創英角ﾎﾟｯﾌﾟ体" pitchFamily="50" charset="-128"/>
              </a:rPr>
              <a:t>!?</a:t>
            </a:r>
          </a:p>
          <a:p>
            <a:pPr algn="ctr"/>
            <a:r>
              <a:rPr lang="ja-JP" altLang="en-US" sz="2400" dirty="0">
                <a:solidFill>
                  <a:prstClr val="black"/>
                </a:solidFill>
                <a:latin typeface="HGP創英角ﾎﾟｯﾌﾟ体" pitchFamily="50" charset="-128"/>
                <a:ea typeface="HGP創英角ﾎﾟｯﾌﾟ体" pitchFamily="50" charset="-128"/>
              </a:rPr>
              <a:t>なにこれ</a:t>
            </a:r>
            <a:r>
              <a:rPr lang="en-US" altLang="ja-JP" sz="2400" dirty="0">
                <a:solidFill>
                  <a:prstClr val="black"/>
                </a:solidFill>
                <a:latin typeface="HGP創英角ﾎﾟｯﾌﾟ体" pitchFamily="50" charset="-128"/>
                <a:ea typeface="HGP創英角ﾎﾟｯﾌﾟ体" pitchFamily="50" charset="-128"/>
              </a:rPr>
              <a:t>!</a:t>
            </a:r>
            <a:endParaRPr lang="ja-JP" altLang="en-US" sz="2400" dirty="0">
              <a:solidFill>
                <a:prstClr val="black"/>
              </a:solidFill>
              <a:latin typeface="HGP創英角ﾎﾟｯﾌﾟ体" pitchFamily="50" charset="-128"/>
              <a:ea typeface="HGP創英角ﾎﾟｯﾌﾟ体" pitchFamily="50" charset="-128"/>
            </a:endParaRPr>
          </a:p>
        </p:txBody>
      </p:sp>
      <p:sp>
        <p:nvSpPr>
          <p:cNvPr id="35" name="テキスト ボックス 34"/>
          <p:cNvSpPr txBox="1"/>
          <p:nvPr/>
        </p:nvSpPr>
        <p:spPr>
          <a:xfrm rot="1708309">
            <a:off x="6825030" y="3552330"/>
            <a:ext cx="2304256" cy="646331"/>
          </a:xfrm>
          <a:prstGeom prst="rect">
            <a:avLst/>
          </a:prstGeom>
          <a:noFill/>
        </p:spPr>
        <p:txBody>
          <a:bodyPr wrap="square" rtlCol="0">
            <a:spAutoFit/>
          </a:bodyPr>
          <a:lstStyle/>
          <a:p>
            <a:pPr algn="ctr"/>
            <a:r>
              <a:rPr lang="ja-JP" altLang="en-US" sz="3600" dirty="0">
                <a:solidFill>
                  <a:srgbClr val="FF0000"/>
                </a:solidFill>
                <a:latin typeface="HGP創英角ﾎﾟｯﾌﾟ体" pitchFamily="50" charset="-128"/>
                <a:ea typeface="HGP創英角ﾎﾟｯﾌﾟ体" pitchFamily="50" charset="-128"/>
              </a:rPr>
              <a:t>ガーン</a:t>
            </a:r>
            <a:endParaRPr lang="en-US" altLang="ja-JP" sz="3600" dirty="0">
              <a:solidFill>
                <a:srgbClr val="FF0000"/>
              </a:solidFill>
              <a:latin typeface="HGP創英角ﾎﾟｯﾌﾟ体" pitchFamily="50" charset="-128"/>
              <a:ea typeface="HGP創英角ﾎﾟｯﾌﾟ体" pitchFamily="50" charset="-128"/>
            </a:endParaRPr>
          </a:p>
        </p:txBody>
      </p:sp>
      <p:pic>
        <p:nvPicPr>
          <p:cNvPr id="36" name="Picture 3" descr="F:\消費生活センター　消費者教育\イラストいろいろ\bicycle_red.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8845" y="2212936"/>
            <a:ext cx="1114239" cy="87075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F:\消費生活センター　消費者教育\イラストいろいろ\smartphone_suwaru_woma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1040" y="2280328"/>
            <a:ext cx="936105" cy="93610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消費生活センター　消費者教育\イラストいろいろ\smartphone_woman_stan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6624" y="1817001"/>
            <a:ext cx="1065709" cy="1522441"/>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rot="689186">
            <a:off x="6262252" y="2743273"/>
            <a:ext cx="1224136" cy="523220"/>
          </a:xfrm>
          <a:prstGeom prst="rect">
            <a:avLst/>
          </a:prstGeom>
          <a:noFill/>
        </p:spPr>
        <p:txBody>
          <a:bodyPr wrap="square" rtlCol="0">
            <a:spAutoFit/>
          </a:bodyPr>
          <a:lstStyle/>
          <a:p>
            <a:r>
              <a:rPr kumimoji="1" lang="ja-JP" altLang="en-US" sz="2800" dirty="0">
                <a:solidFill>
                  <a:srgbClr val="00B050"/>
                </a:solidFill>
                <a:latin typeface="HGP創英角ﾎﾟｯﾌﾟ体" pitchFamily="50" charset="-128"/>
                <a:ea typeface="HGP創英角ﾎﾟｯﾌﾟ体" pitchFamily="50" charset="-128"/>
              </a:rPr>
              <a:t>ポチッ</a:t>
            </a:r>
          </a:p>
        </p:txBody>
      </p:sp>
      <p:pic>
        <p:nvPicPr>
          <p:cNvPr id="40" name="Picture 6" descr="F:\消費生活センター　消費者教育\イラストいろいろ\yuubin_takuhaiin_man2.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81739" y="4192012"/>
            <a:ext cx="1367379" cy="13673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ナースキャップのない女性看護師のイラスト「驚き」"/>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02471" y="4192012"/>
            <a:ext cx="1015387" cy="14037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F:\消費生活センター　消費者教育\イラストいろいろ\bicycle_red.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323819">
            <a:off x="4637278" y="4467711"/>
            <a:ext cx="1099488" cy="982787"/>
          </a:xfrm>
          <a:prstGeom prst="rect">
            <a:avLst/>
          </a:prstGeom>
          <a:noFill/>
          <a:extLst>
            <a:ext uri="{909E8E84-426E-40DD-AFC4-6F175D3DCCD1}">
              <a14:hiddenFill xmlns:a14="http://schemas.microsoft.com/office/drawing/2010/main">
                <a:solidFill>
                  <a:srgbClr val="FFFFFF"/>
                </a:solidFill>
              </a14:hiddenFill>
            </a:ext>
          </a:extLst>
        </p:spPr>
      </p:pic>
      <p:sp>
        <p:nvSpPr>
          <p:cNvPr id="5" name="爆発 2 4"/>
          <p:cNvSpPr/>
          <p:nvPr/>
        </p:nvSpPr>
        <p:spPr>
          <a:xfrm>
            <a:off x="4780670" y="4757743"/>
            <a:ext cx="563865" cy="559592"/>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18368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0277" y="269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a:solidFill>
                  <a:prstClr val="black"/>
                </a:solidFill>
                <a:latin typeface="HGPｺﾞｼｯｸE" panose="020B0900000000000000" pitchFamily="50" charset="-128"/>
                <a:ea typeface="HGPｺﾞｼｯｸE" panose="020B0900000000000000" pitchFamily="50" charset="-128"/>
              </a:rPr>
              <a:t>                     </a:t>
            </a:r>
            <a:r>
              <a:rPr lang="ja-JP" altLang="en-US" sz="1200" dirty="0">
                <a:solidFill>
                  <a:prstClr val="black"/>
                </a:solidFill>
                <a:latin typeface="HGPｺﾞｼｯｸE" panose="020B0900000000000000" pitchFamily="50" charset="-128"/>
                <a:ea typeface="HGPｺﾞｼｯｸE" panose="020B0900000000000000" pitchFamily="50" charset="-128"/>
              </a:rPr>
              <a:t>　　　　　　　　　　　　　　　　　　　　　　　　　　　　　こわ　　　　　　　　　　　じこ　　　　　　　　はっせい　　　　　　</a:t>
            </a:r>
            <a:r>
              <a:rPr lang="en-US" altLang="ja-JP" sz="1200" dirty="0">
                <a:solidFill>
                  <a:prstClr val="black"/>
                </a:solidFill>
                <a:latin typeface="HGPｺﾞｼｯｸE" panose="020B0900000000000000" pitchFamily="50" charset="-128"/>
                <a:ea typeface="HGPｺﾞｼｯｸE" panose="020B0900000000000000" pitchFamily="50" charset="-128"/>
              </a:rPr>
              <a:t>                                                                              </a:t>
            </a:r>
            <a:endParaRPr lang="en-US" altLang="ja-JP" sz="1400" dirty="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1-①.【</a:t>
            </a:r>
            <a:r>
              <a:rPr lang="ja-JP" altLang="en-US" sz="3200" dirty="0">
                <a:solidFill>
                  <a:prstClr val="black"/>
                </a:solidFill>
                <a:latin typeface="HGPｺﾞｼｯｸE" panose="020B0900000000000000" pitchFamily="50" charset="-128"/>
                <a:ea typeface="HGPｺﾞｼｯｸE" panose="020B0900000000000000" pitchFamily="50" charset="-128"/>
              </a:rPr>
              <a:t>事例</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　自転車が壊れ、事故が発生した場合</a:t>
            </a:r>
            <a:endParaRPr lang="en-US" altLang="ja-JP" sz="3200" dirty="0">
              <a:solidFill>
                <a:prstClr val="black"/>
              </a:solidFill>
              <a:latin typeface="HGPｺﾞｼｯｸE" panose="020B0900000000000000" pitchFamily="50" charset="-128"/>
              <a:ea typeface="HGPｺﾞｼｯｸE" panose="020B0900000000000000" pitchFamily="50" charset="-128"/>
            </a:endParaRPr>
          </a:p>
        </p:txBody>
      </p:sp>
      <p:grpSp>
        <p:nvGrpSpPr>
          <p:cNvPr id="29" name="グループ化 28"/>
          <p:cNvGrpSpPr/>
          <p:nvPr/>
        </p:nvGrpSpPr>
        <p:grpSpPr>
          <a:xfrm>
            <a:off x="5292081" y="1484785"/>
            <a:ext cx="3608735" cy="2470694"/>
            <a:chOff x="-476896" y="1412775"/>
            <a:chExt cx="3608735" cy="994004"/>
          </a:xfrm>
        </p:grpSpPr>
        <p:sp>
          <p:nvSpPr>
            <p:cNvPr id="30" name="円形吹き出し 29"/>
            <p:cNvSpPr/>
            <p:nvPr/>
          </p:nvSpPr>
          <p:spPr>
            <a:xfrm>
              <a:off x="-476896" y="1412775"/>
              <a:ext cx="3608735" cy="994004"/>
            </a:xfrm>
            <a:prstGeom prst="wedgeEllipseCallout">
              <a:avLst>
                <a:gd name="adj1" fmla="val -94711"/>
                <a:gd name="adj2" fmla="val 885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1327" y="1563466"/>
              <a:ext cx="2592288" cy="631502"/>
            </a:xfrm>
            <a:prstGeom prst="rect">
              <a:avLst/>
            </a:prstGeom>
            <a:noFill/>
          </p:spPr>
          <p:txBody>
            <a:bodyPr wrap="square" rtlCol="0">
              <a:spAutoFit/>
            </a:bodyPr>
            <a:lstStyle/>
            <a:p>
              <a:pPr algn="ctr"/>
              <a:r>
                <a:rPr lang="ja-JP" altLang="en-US" sz="2400" dirty="0">
                  <a:solidFill>
                    <a:schemeClr val="bg1"/>
                  </a:solidFill>
                  <a:latin typeface="HGPｺﾞｼｯｸE" pitchFamily="50" charset="-128"/>
                  <a:ea typeface="HGPｺﾞｼｯｸE" pitchFamily="50" charset="-128"/>
                </a:rPr>
                <a:t>乗ったら、</a:t>
              </a:r>
            </a:p>
            <a:p>
              <a:pPr algn="ctr"/>
              <a:r>
                <a:rPr lang="ja-JP" altLang="en-US" sz="2400" dirty="0">
                  <a:solidFill>
                    <a:schemeClr val="bg1"/>
                  </a:solidFill>
                  <a:latin typeface="HGPｺﾞｼｯｸE" pitchFamily="50" charset="-128"/>
                  <a:ea typeface="HGPｺﾞｼｯｸE" pitchFamily="50" charset="-128"/>
                </a:rPr>
                <a:t>フレームが</a:t>
              </a:r>
            </a:p>
            <a:p>
              <a:pPr algn="ctr"/>
              <a:r>
                <a:rPr lang="ja-JP" altLang="en-US" sz="2400" dirty="0">
                  <a:solidFill>
                    <a:schemeClr val="bg1"/>
                  </a:solidFill>
                  <a:latin typeface="HGPｺﾞｼｯｸE" pitchFamily="50" charset="-128"/>
                  <a:ea typeface="HGPｺﾞｼｯｸE" pitchFamily="50" charset="-128"/>
                </a:rPr>
                <a:t>折れて</a:t>
              </a:r>
            </a:p>
            <a:p>
              <a:pPr algn="ctr"/>
              <a:r>
                <a:rPr lang="ja-JP" altLang="en-US" sz="2400" dirty="0">
                  <a:solidFill>
                    <a:schemeClr val="bg1"/>
                  </a:solidFill>
                  <a:latin typeface="HGPｺﾞｼｯｸE" pitchFamily="50" charset="-128"/>
                  <a:ea typeface="HGPｺﾞｼｯｸE" pitchFamily="50" charset="-128"/>
                </a:rPr>
                <a:t>ケガしちゃった・・・</a:t>
              </a:r>
              <a:endParaRPr lang="en-US" altLang="ja-JP" sz="2400" dirty="0">
                <a:solidFill>
                  <a:schemeClr val="bg1"/>
                </a:solidFill>
                <a:latin typeface="HGPｺﾞｼｯｸE" pitchFamily="50" charset="-128"/>
                <a:ea typeface="HGPｺﾞｼｯｸE" pitchFamily="50" charset="-128"/>
              </a:endParaRPr>
            </a:p>
          </p:txBody>
        </p:sp>
      </p:grpSp>
      <p:sp>
        <p:nvSpPr>
          <p:cNvPr id="3" name="角丸四角形 2"/>
          <p:cNvSpPr/>
          <p:nvPr/>
        </p:nvSpPr>
        <p:spPr>
          <a:xfrm>
            <a:off x="885124" y="4869160"/>
            <a:ext cx="7215268" cy="158417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HG丸ｺﾞｼｯｸM-PRO" pitchFamily="50" charset="-128"/>
                <a:ea typeface="HG丸ｺﾞｼｯｸM-PRO" pitchFamily="50" charset="-128"/>
              </a:rPr>
              <a:t>「</a:t>
            </a:r>
            <a:r>
              <a:rPr kumimoji="1" lang="ja-JP" altLang="en-US" sz="3200" dirty="0">
                <a:solidFill>
                  <a:schemeClr val="tx1"/>
                </a:solidFill>
                <a:latin typeface="HG丸ｺﾞｼｯｸM-PRO" pitchFamily="50" charset="-128"/>
                <a:ea typeface="HG丸ｺﾞｼｯｸM-PRO" pitchFamily="50" charset="-128"/>
              </a:rPr>
              <a:t>消費者」として私たちは</a:t>
            </a:r>
          </a:p>
          <a:p>
            <a:pPr algn="ctr"/>
            <a:r>
              <a:rPr lang="ja-JP" altLang="en-US" sz="3200" dirty="0">
                <a:solidFill>
                  <a:schemeClr val="tx1"/>
                </a:solidFill>
                <a:latin typeface="HG丸ｺﾞｼｯｸM-PRO" pitchFamily="50" charset="-128"/>
                <a:ea typeface="HG丸ｺﾞｼｯｸM-PRO" pitchFamily="50" charset="-128"/>
              </a:rPr>
              <a:t>　　</a:t>
            </a:r>
            <a:r>
              <a:rPr kumimoji="1" lang="ja-JP" altLang="en-US" sz="3200" dirty="0">
                <a:solidFill>
                  <a:schemeClr val="tx1"/>
                </a:solidFill>
                <a:latin typeface="HG丸ｺﾞｼｯｸM-PRO" pitchFamily="50" charset="-128"/>
                <a:ea typeface="HG丸ｺﾞｼｯｸM-PRO" pitchFamily="50" charset="-128"/>
              </a:rPr>
              <a:t>何をしたらよいでしょう。</a:t>
            </a:r>
          </a:p>
        </p:txBody>
      </p:sp>
      <p:pic>
        <p:nvPicPr>
          <p:cNvPr id="3074" name="Picture 2" descr="三角巾で腕をつる人のイラスト（女性）"/>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03062" y="1397297"/>
            <a:ext cx="3508897" cy="32146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自転車のイラスト「赤」"/>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27358" y="1268760"/>
            <a:ext cx="1285875" cy="1004888"/>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19990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1487" y="1"/>
            <a:ext cx="9144000" cy="7223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1-</a:t>
            </a:r>
            <a:r>
              <a:rPr lang="ja-JP" altLang="en-US" sz="3200" dirty="0">
                <a:solidFill>
                  <a:prstClr val="black"/>
                </a:solidFill>
                <a:latin typeface="HGPｺﾞｼｯｸE" panose="020B0900000000000000" pitchFamily="50" charset="-128"/>
                <a:ea typeface="HGPｺﾞｼｯｸE" panose="020B0900000000000000" pitchFamily="50" charset="-128"/>
              </a:rPr>
              <a:t>②</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事例</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　自転車が壊れ、事故が発生した場合</a:t>
            </a:r>
            <a:endParaRPr lang="en-US" altLang="ja-JP" sz="3200" dirty="0">
              <a:solidFill>
                <a:prstClr val="black"/>
              </a:solidFill>
              <a:latin typeface="HGPｺﾞｼｯｸE" panose="020B0900000000000000" pitchFamily="50" charset="-128"/>
              <a:ea typeface="HGPｺﾞｼｯｸE" panose="020B0900000000000000" pitchFamily="50" charset="-128"/>
            </a:endParaRPr>
          </a:p>
        </p:txBody>
      </p:sp>
      <p:grpSp>
        <p:nvGrpSpPr>
          <p:cNvPr id="31" name="グループ化 30"/>
          <p:cNvGrpSpPr/>
          <p:nvPr/>
        </p:nvGrpSpPr>
        <p:grpSpPr>
          <a:xfrm>
            <a:off x="827584" y="843816"/>
            <a:ext cx="3312368" cy="1458793"/>
            <a:chOff x="827584" y="1178119"/>
            <a:chExt cx="3312368" cy="1458793"/>
          </a:xfrm>
        </p:grpSpPr>
        <p:sp>
          <p:nvSpPr>
            <p:cNvPr id="8" name="正方形/長方形 7"/>
            <p:cNvSpPr/>
            <p:nvPr/>
          </p:nvSpPr>
          <p:spPr>
            <a:xfrm>
              <a:off x="827584" y="1183978"/>
              <a:ext cx="3312368" cy="1452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827584" y="1178119"/>
              <a:ext cx="3312368" cy="56967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1475656" y="1202031"/>
              <a:ext cx="2376264" cy="523220"/>
            </a:xfrm>
            <a:prstGeom prst="rect">
              <a:avLst/>
            </a:prstGeom>
            <a:noFill/>
          </p:spPr>
          <p:txBody>
            <a:bodyPr wrap="square" rtlCol="0">
              <a:spAutoFit/>
            </a:bodyPr>
            <a:lstStyle/>
            <a:p>
              <a:r>
                <a:rPr lang="ja-JP" altLang="en-US" sz="1400" dirty="0">
                  <a:solidFill>
                    <a:prstClr val="black"/>
                  </a:solidFill>
                </a:rPr>
                <a:t>スタート①</a:t>
              </a:r>
            </a:p>
            <a:p>
              <a:r>
                <a:rPr lang="ja-JP" altLang="en-US" sz="1400" dirty="0">
                  <a:solidFill>
                    <a:prstClr val="black"/>
                  </a:solidFill>
                </a:rPr>
                <a:t>あきらめず、事業者に連絡</a:t>
              </a:r>
            </a:p>
          </p:txBody>
        </p:sp>
        <p:pic>
          <p:nvPicPr>
            <p:cNvPr id="18" name="Picture 2" descr="F:\消費生活センター　消費者教育\イラストいろいろ\phone_woman3_cr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71850" y="1546687"/>
              <a:ext cx="733538" cy="1018803"/>
            </a:xfrm>
            <a:prstGeom prst="rect">
              <a:avLst/>
            </a:prstGeom>
            <a:noFill/>
            <a:extLst>
              <a:ext uri="{909E8E84-426E-40DD-AFC4-6F175D3DCCD1}">
                <a14:hiddenFill xmlns:a14="http://schemas.microsoft.com/office/drawing/2010/main">
                  <a:solidFill>
                    <a:srgbClr val="FFFFFF"/>
                  </a:solidFill>
                </a14:hiddenFill>
              </a:ext>
            </a:extLst>
          </p:spPr>
        </p:pic>
        <p:sp>
          <p:nvSpPr>
            <p:cNvPr id="19" name="円形吹き出し 18"/>
            <p:cNvSpPr/>
            <p:nvPr/>
          </p:nvSpPr>
          <p:spPr>
            <a:xfrm>
              <a:off x="989602" y="1895435"/>
              <a:ext cx="2124236" cy="576064"/>
            </a:xfrm>
            <a:prstGeom prst="wedgeEllipseCallout">
              <a:avLst>
                <a:gd name="adj1" fmla="val 59110"/>
                <a:gd name="adj2" fmla="val -1812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1" name="テキスト ボックス 20"/>
            <p:cNvSpPr txBox="1"/>
            <p:nvPr/>
          </p:nvSpPr>
          <p:spPr>
            <a:xfrm>
              <a:off x="1187624" y="1952634"/>
              <a:ext cx="1728192" cy="461665"/>
            </a:xfrm>
            <a:prstGeom prst="rect">
              <a:avLst/>
            </a:prstGeom>
            <a:noFill/>
          </p:spPr>
          <p:txBody>
            <a:bodyPr wrap="square" rtlCol="0">
              <a:spAutoFit/>
            </a:bodyPr>
            <a:lstStyle/>
            <a:p>
              <a:r>
                <a:rPr lang="ja-JP" altLang="en-US" sz="1200" dirty="0">
                  <a:solidFill>
                    <a:prstClr val="black"/>
                  </a:solidFill>
                </a:rPr>
                <a:t>乗ったら突然フレームが壊れたんです</a:t>
              </a:r>
              <a:r>
                <a:rPr lang="en-US" altLang="ja-JP" sz="1200" dirty="0">
                  <a:solidFill>
                    <a:prstClr val="black"/>
                  </a:solidFill>
                </a:rPr>
                <a:t>!</a:t>
              </a:r>
              <a:endParaRPr lang="ja-JP" altLang="en-US" sz="1200" dirty="0">
                <a:solidFill>
                  <a:prstClr val="black"/>
                </a:solidFill>
              </a:endParaRPr>
            </a:p>
          </p:txBody>
        </p:sp>
      </p:grpSp>
      <p:grpSp>
        <p:nvGrpSpPr>
          <p:cNvPr id="60" name="グループ化 59"/>
          <p:cNvGrpSpPr/>
          <p:nvPr/>
        </p:nvGrpSpPr>
        <p:grpSpPr>
          <a:xfrm>
            <a:off x="5076056" y="880762"/>
            <a:ext cx="3312368" cy="1464036"/>
            <a:chOff x="827584" y="1172876"/>
            <a:chExt cx="3312368" cy="1464036"/>
          </a:xfrm>
        </p:grpSpPr>
        <p:sp>
          <p:nvSpPr>
            <p:cNvPr id="61" name="正方形/長方形 60"/>
            <p:cNvSpPr/>
            <p:nvPr/>
          </p:nvSpPr>
          <p:spPr>
            <a:xfrm>
              <a:off x="827584" y="1183978"/>
              <a:ext cx="3312368" cy="145293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正方形/長方形 61"/>
            <p:cNvSpPr/>
            <p:nvPr/>
          </p:nvSpPr>
          <p:spPr>
            <a:xfrm>
              <a:off x="827584" y="1172876"/>
              <a:ext cx="3312368" cy="56967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テキスト ボックス 62"/>
            <p:cNvSpPr txBox="1"/>
            <p:nvPr/>
          </p:nvSpPr>
          <p:spPr>
            <a:xfrm>
              <a:off x="1475656" y="1202031"/>
              <a:ext cx="2376264" cy="523220"/>
            </a:xfrm>
            <a:prstGeom prst="rect">
              <a:avLst/>
            </a:prstGeom>
            <a:noFill/>
          </p:spPr>
          <p:txBody>
            <a:bodyPr wrap="square" rtlCol="0">
              <a:spAutoFit/>
            </a:bodyPr>
            <a:lstStyle/>
            <a:p>
              <a:r>
                <a:rPr lang="ja-JP" altLang="en-US" sz="1400" dirty="0">
                  <a:solidFill>
                    <a:prstClr val="black"/>
                  </a:solidFill>
                </a:rPr>
                <a:t>スタート②</a:t>
              </a:r>
            </a:p>
            <a:p>
              <a:r>
                <a:rPr lang="ja-JP" altLang="en-US" sz="1400" dirty="0">
                  <a:solidFill>
                    <a:prstClr val="black"/>
                  </a:solidFill>
                </a:rPr>
                <a:t>あきらめる・・・</a:t>
              </a:r>
            </a:p>
          </p:txBody>
        </p:sp>
        <p:sp>
          <p:nvSpPr>
            <p:cNvPr id="65" name="円形吹き出し 64"/>
            <p:cNvSpPr/>
            <p:nvPr/>
          </p:nvSpPr>
          <p:spPr>
            <a:xfrm>
              <a:off x="989602" y="1895435"/>
              <a:ext cx="2124236" cy="576064"/>
            </a:xfrm>
            <a:prstGeom prst="wedgeEllipseCallout">
              <a:avLst>
                <a:gd name="adj1" fmla="val 59110"/>
                <a:gd name="adj2" fmla="val -181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6" name="テキスト ボックス 65"/>
            <p:cNvSpPr txBox="1"/>
            <p:nvPr/>
          </p:nvSpPr>
          <p:spPr>
            <a:xfrm>
              <a:off x="1187624" y="1952634"/>
              <a:ext cx="1728192" cy="461665"/>
            </a:xfrm>
            <a:prstGeom prst="rect">
              <a:avLst/>
            </a:prstGeom>
            <a:noFill/>
          </p:spPr>
          <p:txBody>
            <a:bodyPr wrap="square" rtlCol="0">
              <a:spAutoFit/>
            </a:bodyPr>
            <a:lstStyle/>
            <a:p>
              <a:r>
                <a:rPr lang="ja-JP" altLang="en-US" sz="1200" dirty="0">
                  <a:solidFill>
                    <a:prstClr val="black"/>
                  </a:solidFill>
                </a:rPr>
                <a:t>私の使い方が</a:t>
              </a:r>
            </a:p>
            <a:p>
              <a:r>
                <a:rPr lang="ja-JP" altLang="en-US" sz="1200" dirty="0">
                  <a:solidFill>
                    <a:prstClr val="black"/>
                  </a:solidFill>
                </a:rPr>
                <a:t>　　　悪かったのかも</a:t>
              </a:r>
              <a:r>
                <a:rPr lang="en-US" altLang="ja-JP" sz="1200" dirty="0">
                  <a:solidFill>
                    <a:prstClr val="black"/>
                  </a:solidFill>
                </a:rPr>
                <a:t>…</a:t>
              </a:r>
              <a:endParaRPr lang="ja-JP" altLang="en-US" sz="1200" dirty="0">
                <a:solidFill>
                  <a:prstClr val="black"/>
                </a:solidFill>
              </a:endParaRPr>
            </a:p>
          </p:txBody>
        </p:sp>
      </p:grpSp>
      <p:pic>
        <p:nvPicPr>
          <p:cNvPr id="2048" name="Picture 3" descr="F:\消費生活センター　消費者教育\イラストいろいろ\woman04_cr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38395" y="1311298"/>
            <a:ext cx="725239" cy="895357"/>
          </a:xfrm>
          <a:prstGeom prst="rect">
            <a:avLst/>
          </a:prstGeom>
          <a:noFill/>
          <a:extLst>
            <a:ext uri="{909E8E84-426E-40DD-AFC4-6F175D3DCCD1}">
              <a14:hiddenFill xmlns:a14="http://schemas.microsoft.com/office/drawing/2010/main">
                <a:solidFill>
                  <a:srgbClr val="FFFFFF"/>
                </a:solidFill>
              </a14:hiddenFill>
            </a:ext>
          </a:extLst>
        </p:spPr>
      </p:pic>
      <p:sp>
        <p:nvSpPr>
          <p:cNvPr id="93" name="角丸四角形 92"/>
          <p:cNvSpPr/>
          <p:nvPr/>
        </p:nvSpPr>
        <p:spPr>
          <a:xfrm>
            <a:off x="791580" y="6381328"/>
            <a:ext cx="3313808" cy="36524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再発の防止</a:t>
            </a:r>
          </a:p>
        </p:txBody>
      </p:sp>
      <p:sp>
        <p:nvSpPr>
          <p:cNvPr id="115" name="正方形/長方形 114"/>
          <p:cNvSpPr/>
          <p:nvPr/>
        </p:nvSpPr>
        <p:spPr>
          <a:xfrm>
            <a:off x="5051265" y="3162237"/>
            <a:ext cx="3312368" cy="145293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6" name="正方形/長方形 115"/>
          <p:cNvSpPr/>
          <p:nvPr/>
        </p:nvSpPr>
        <p:spPr>
          <a:xfrm>
            <a:off x="5048350" y="3150054"/>
            <a:ext cx="3312368" cy="322736"/>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7" name="テキスト ボックス 116"/>
          <p:cNvSpPr txBox="1"/>
          <p:nvPr/>
        </p:nvSpPr>
        <p:spPr>
          <a:xfrm>
            <a:off x="5519317" y="3189971"/>
            <a:ext cx="2376264" cy="307777"/>
          </a:xfrm>
          <a:prstGeom prst="rect">
            <a:avLst/>
          </a:prstGeom>
          <a:noFill/>
        </p:spPr>
        <p:txBody>
          <a:bodyPr wrap="square" rtlCol="0">
            <a:spAutoFit/>
          </a:bodyPr>
          <a:lstStyle/>
          <a:p>
            <a:r>
              <a:rPr lang="ja-JP" altLang="en-US" sz="1400" dirty="0">
                <a:solidFill>
                  <a:prstClr val="black"/>
                </a:solidFill>
              </a:rPr>
              <a:t>他の人にも被害が続いていく</a:t>
            </a:r>
          </a:p>
        </p:txBody>
      </p:sp>
      <p:sp>
        <p:nvSpPr>
          <p:cNvPr id="118" name="円形吹き出し 117"/>
          <p:cNvSpPr/>
          <p:nvPr/>
        </p:nvSpPr>
        <p:spPr>
          <a:xfrm>
            <a:off x="5213283" y="3591653"/>
            <a:ext cx="1782199" cy="680800"/>
          </a:xfrm>
          <a:prstGeom prst="wedgeEllipseCallout">
            <a:avLst>
              <a:gd name="adj1" fmla="val 59110"/>
              <a:gd name="adj2" fmla="val -181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9" name="テキスト ボックス 118"/>
          <p:cNvSpPr txBox="1"/>
          <p:nvPr/>
        </p:nvSpPr>
        <p:spPr>
          <a:xfrm>
            <a:off x="5445519" y="3701220"/>
            <a:ext cx="1728192" cy="461665"/>
          </a:xfrm>
          <a:prstGeom prst="rect">
            <a:avLst/>
          </a:prstGeom>
          <a:noFill/>
        </p:spPr>
        <p:txBody>
          <a:bodyPr wrap="square" rtlCol="0">
            <a:spAutoFit/>
          </a:bodyPr>
          <a:lstStyle/>
          <a:p>
            <a:r>
              <a:rPr lang="ja-JP" altLang="en-US" sz="1200" dirty="0">
                <a:solidFill>
                  <a:prstClr val="black"/>
                </a:solidFill>
              </a:rPr>
              <a:t>フレームが壊れて</a:t>
            </a:r>
          </a:p>
          <a:p>
            <a:r>
              <a:rPr lang="ja-JP" altLang="en-US" sz="1200" dirty="0">
                <a:solidFill>
                  <a:prstClr val="black"/>
                </a:solidFill>
              </a:rPr>
              <a:t>ケガしてしまった</a:t>
            </a:r>
            <a:r>
              <a:rPr lang="en-US" altLang="ja-JP" sz="1200" dirty="0">
                <a:solidFill>
                  <a:prstClr val="black"/>
                </a:solidFill>
              </a:rPr>
              <a:t>…</a:t>
            </a:r>
            <a:endParaRPr lang="ja-JP" altLang="en-US" sz="1200" dirty="0">
              <a:solidFill>
                <a:prstClr val="black"/>
              </a:solidFill>
            </a:endParaRPr>
          </a:p>
        </p:txBody>
      </p:sp>
      <p:sp>
        <p:nvSpPr>
          <p:cNvPr id="121" name="円形吹き出し 120"/>
          <p:cNvSpPr/>
          <p:nvPr/>
        </p:nvSpPr>
        <p:spPr>
          <a:xfrm>
            <a:off x="5238075" y="5840503"/>
            <a:ext cx="2214245" cy="906071"/>
          </a:xfrm>
          <a:prstGeom prst="wedgeEllipseCallout">
            <a:avLst>
              <a:gd name="adj1" fmla="val 59110"/>
              <a:gd name="adj2" fmla="val -181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2" name="テキスト ボックス 121"/>
          <p:cNvSpPr txBox="1"/>
          <p:nvPr/>
        </p:nvSpPr>
        <p:spPr>
          <a:xfrm>
            <a:off x="5355298" y="5970372"/>
            <a:ext cx="2097023" cy="646331"/>
          </a:xfrm>
          <a:prstGeom prst="rect">
            <a:avLst/>
          </a:prstGeom>
          <a:noFill/>
        </p:spPr>
        <p:txBody>
          <a:bodyPr wrap="square" rtlCol="0">
            <a:spAutoFit/>
          </a:bodyPr>
          <a:lstStyle/>
          <a:p>
            <a:r>
              <a:rPr lang="ja-JP" altLang="en-US" sz="1200" dirty="0">
                <a:solidFill>
                  <a:prstClr val="black"/>
                </a:solidFill>
              </a:rPr>
              <a:t>どうしよう。困ったな、</a:t>
            </a:r>
            <a:endParaRPr lang="en-US" altLang="ja-JP" sz="1200" dirty="0">
              <a:solidFill>
                <a:prstClr val="black"/>
              </a:solidFill>
            </a:endParaRPr>
          </a:p>
          <a:p>
            <a:r>
              <a:rPr lang="ja-JP" altLang="en-US" sz="1200" dirty="0">
                <a:solidFill>
                  <a:prstClr val="black"/>
                </a:solidFill>
              </a:rPr>
              <a:t>と思ったら、消費生活センターへ相談しよう</a:t>
            </a:r>
            <a:r>
              <a:rPr lang="en-US" altLang="ja-JP" sz="1200" dirty="0">
                <a:solidFill>
                  <a:prstClr val="black"/>
                </a:solidFill>
              </a:rPr>
              <a:t>!</a:t>
            </a:r>
            <a:endParaRPr lang="ja-JP" altLang="en-US" sz="1200" dirty="0">
              <a:solidFill>
                <a:prstClr val="black"/>
              </a:solidFill>
            </a:endParaRPr>
          </a:p>
        </p:txBody>
      </p:sp>
      <p:sp>
        <p:nvSpPr>
          <p:cNvPr id="2065" name="円/楕円 2064"/>
          <p:cNvSpPr/>
          <p:nvPr/>
        </p:nvSpPr>
        <p:spPr>
          <a:xfrm>
            <a:off x="5076056" y="5066070"/>
            <a:ext cx="3456384" cy="5389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困った時は・・・</a:t>
            </a:r>
          </a:p>
        </p:txBody>
      </p:sp>
      <p:sp>
        <p:nvSpPr>
          <p:cNvPr id="2" name="下矢印 1"/>
          <p:cNvSpPr/>
          <p:nvPr/>
        </p:nvSpPr>
        <p:spPr>
          <a:xfrm>
            <a:off x="989603" y="2318169"/>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1" name="下矢印 90"/>
          <p:cNvSpPr/>
          <p:nvPr/>
        </p:nvSpPr>
        <p:spPr>
          <a:xfrm>
            <a:off x="989602" y="4801953"/>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2" name="グループ化 91"/>
          <p:cNvGrpSpPr/>
          <p:nvPr/>
        </p:nvGrpSpPr>
        <p:grpSpPr>
          <a:xfrm>
            <a:off x="251520" y="2435250"/>
            <a:ext cx="1872208" cy="3600076"/>
            <a:chOff x="179512" y="2493220"/>
            <a:chExt cx="1872208" cy="3600076"/>
          </a:xfrm>
        </p:grpSpPr>
        <p:grpSp>
          <p:nvGrpSpPr>
            <p:cNvPr id="99" name="グループ化 98"/>
            <p:cNvGrpSpPr/>
            <p:nvPr/>
          </p:nvGrpSpPr>
          <p:grpSpPr>
            <a:xfrm>
              <a:off x="302013" y="2493220"/>
              <a:ext cx="1633055" cy="807806"/>
              <a:chOff x="827584" y="1173388"/>
              <a:chExt cx="2264113" cy="807806"/>
            </a:xfrm>
          </p:grpSpPr>
          <p:sp>
            <p:nvSpPr>
              <p:cNvPr id="123" name="正方形/長方形 122"/>
              <p:cNvSpPr/>
              <p:nvPr/>
            </p:nvSpPr>
            <p:spPr>
              <a:xfrm>
                <a:off x="827584" y="1183978"/>
                <a:ext cx="2264113" cy="797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827584" y="1173388"/>
                <a:ext cx="2264112" cy="31305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テキスト ボックス 124"/>
              <p:cNvSpPr txBox="1"/>
              <p:nvPr/>
            </p:nvSpPr>
            <p:spPr>
              <a:xfrm>
                <a:off x="863585" y="1186542"/>
                <a:ext cx="2228110" cy="307777"/>
              </a:xfrm>
              <a:prstGeom prst="rect">
                <a:avLst/>
              </a:prstGeom>
              <a:noFill/>
            </p:spPr>
            <p:txBody>
              <a:bodyPr wrap="square" rtlCol="0">
                <a:spAutoFit/>
              </a:bodyPr>
              <a:lstStyle/>
              <a:p>
                <a:r>
                  <a:rPr lang="ja-JP" altLang="en-US" sz="1400" dirty="0">
                    <a:solidFill>
                      <a:prstClr val="black"/>
                    </a:solidFill>
                  </a:rPr>
                  <a:t>事業者が対応する</a:t>
                </a:r>
              </a:p>
            </p:txBody>
          </p:sp>
          <p:sp>
            <p:nvSpPr>
              <p:cNvPr id="126" name="テキスト ボックス 125"/>
              <p:cNvSpPr txBox="1"/>
              <p:nvPr/>
            </p:nvSpPr>
            <p:spPr>
              <a:xfrm>
                <a:off x="865522" y="1519529"/>
                <a:ext cx="2226175" cy="461665"/>
              </a:xfrm>
              <a:prstGeom prst="rect">
                <a:avLst/>
              </a:prstGeom>
              <a:noFill/>
            </p:spPr>
            <p:txBody>
              <a:bodyPr wrap="square" rtlCol="0">
                <a:spAutoFit/>
              </a:bodyPr>
              <a:lstStyle/>
              <a:p>
                <a:r>
                  <a:rPr lang="ja-JP" altLang="en-US" sz="1200" dirty="0">
                    <a:solidFill>
                      <a:prstClr val="black"/>
                    </a:solidFill>
                  </a:rPr>
                  <a:t>原因が究明されて、再発防止が図られる</a:t>
                </a:r>
              </a:p>
            </p:txBody>
          </p:sp>
        </p:grpSp>
        <p:sp>
          <p:nvSpPr>
            <p:cNvPr id="100" name="角丸四角形 99"/>
            <p:cNvSpPr/>
            <p:nvPr/>
          </p:nvSpPr>
          <p:spPr>
            <a:xfrm>
              <a:off x="318216" y="3448041"/>
              <a:ext cx="1633054" cy="287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商品の改善</a:t>
              </a:r>
            </a:p>
          </p:txBody>
        </p:sp>
        <p:grpSp>
          <p:nvGrpSpPr>
            <p:cNvPr id="101" name="グループ化 100"/>
            <p:cNvGrpSpPr/>
            <p:nvPr/>
          </p:nvGrpSpPr>
          <p:grpSpPr>
            <a:xfrm>
              <a:off x="303970" y="3953131"/>
              <a:ext cx="1641030" cy="1458006"/>
              <a:chOff x="303970" y="3953131"/>
              <a:chExt cx="1641030" cy="1458006"/>
            </a:xfrm>
          </p:grpSpPr>
          <p:sp>
            <p:nvSpPr>
              <p:cNvPr id="103" name="正方形/長方形 102"/>
              <p:cNvSpPr/>
              <p:nvPr/>
            </p:nvSpPr>
            <p:spPr>
              <a:xfrm>
                <a:off x="303970" y="3965698"/>
                <a:ext cx="1633055" cy="14444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正方形/長方形 103"/>
              <p:cNvSpPr/>
              <p:nvPr/>
            </p:nvSpPr>
            <p:spPr>
              <a:xfrm>
                <a:off x="303970" y="3953131"/>
                <a:ext cx="1633054" cy="5672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テキスト ボックス 104"/>
              <p:cNvSpPr txBox="1"/>
              <p:nvPr/>
            </p:nvSpPr>
            <p:spPr>
              <a:xfrm>
                <a:off x="337912" y="4004437"/>
                <a:ext cx="1607088" cy="523220"/>
              </a:xfrm>
              <a:prstGeom prst="rect">
                <a:avLst/>
              </a:prstGeom>
              <a:noFill/>
            </p:spPr>
            <p:txBody>
              <a:bodyPr wrap="square" rtlCol="0">
                <a:spAutoFit/>
              </a:bodyPr>
              <a:lstStyle/>
              <a:p>
                <a:r>
                  <a:rPr lang="ja-JP" altLang="en-US" sz="1400" dirty="0">
                    <a:solidFill>
                      <a:prstClr val="black"/>
                    </a:solidFill>
                  </a:rPr>
                  <a:t>よりよい商品が</a:t>
                </a:r>
              </a:p>
              <a:p>
                <a:r>
                  <a:rPr lang="ja-JP" altLang="en-US" sz="1400" dirty="0">
                    <a:solidFill>
                      <a:prstClr val="black"/>
                    </a:solidFill>
                  </a:rPr>
                  <a:t>　　　　生まれる</a:t>
                </a:r>
              </a:p>
            </p:txBody>
          </p:sp>
          <p:sp>
            <p:nvSpPr>
              <p:cNvPr id="106" name="テキスト ボックス 105"/>
              <p:cNvSpPr txBox="1"/>
              <p:nvPr/>
            </p:nvSpPr>
            <p:spPr>
              <a:xfrm>
                <a:off x="1082053" y="4580830"/>
                <a:ext cx="787205" cy="415499"/>
              </a:xfrm>
              <a:prstGeom prst="rect">
                <a:avLst/>
              </a:prstGeom>
              <a:noFill/>
            </p:spPr>
            <p:txBody>
              <a:bodyPr wrap="square" rtlCol="0">
                <a:spAutoFit/>
              </a:bodyPr>
              <a:lstStyle/>
              <a:p>
                <a:r>
                  <a:rPr lang="ja-JP" altLang="en-US" sz="1000" dirty="0">
                    <a:solidFill>
                      <a:prstClr val="black"/>
                    </a:solidFill>
                  </a:rPr>
                  <a:t>安全点検</a:t>
                </a:r>
              </a:p>
              <a:p>
                <a:r>
                  <a:rPr lang="ja-JP" altLang="en-US" sz="1000" dirty="0">
                    <a:solidFill>
                      <a:prstClr val="black"/>
                    </a:solidFill>
                  </a:rPr>
                  <a:t>確認済</a:t>
                </a:r>
              </a:p>
            </p:txBody>
          </p:sp>
          <p:pic>
            <p:nvPicPr>
              <p:cNvPr id="111" name="Picture 4" descr="F:\消費生活センター　消費者教育\イラストいろいろ\bicycle_re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4775" y="4721004"/>
                <a:ext cx="883108" cy="690133"/>
              </a:xfrm>
              <a:prstGeom prst="rect">
                <a:avLst/>
              </a:prstGeom>
              <a:noFill/>
              <a:extLst>
                <a:ext uri="{909E8E84-426E-40DD-AFC4-6F175D3DCCD1}">
                  <a14:hiddenFill xmlns:a14="http://schemas.microsoft.com/office/drawing/2010/main">
                    <a:solidFill>
                      <a:srgbClr val="FFFFFF"/>
                    </a:solidFill>
                  </a14:hiddenFill>
                </a:ext>
              </a:extLst>
            </p:spPr>
          </p:pic>
          <p:sp>
            <p:nvSpPr>
              <p:cNvPr id="114" name="星 4 113"/>
              <p:cNvSpPr/>
              <p:nvPr/>
            </p:nvSpPr>
            <p:spPr>
              <a:xfrm>
                <a:off x="356891" y="4594953"/>
                <a:ext cx="216024" cy="252101"/>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星 4 119"/>
              <p:cNvSpPr/>
              <p:nvPr/>
            </p:nvSpPr>
            <p:spPr>
              <a:xfrm>
                <a:off x="810707" y="4654833"/>
                <a:ext cx="216024" cy="252101"/>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2" name="角丸四角形 101"/>
            <p:cNvSpPr/>
            <p:nvPr/>
          </p:nvSpPr>
          <p:spPr>
            <a:xfrm>
              <a:off x="179512" y="5589240"/>
              <a:ext cx="187220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消費者の声が商品</a:t>
              </a:r>
            </a:p>
            <a:p>
              <a:pPr algn="ctr"/>
              <a:r>
                <a:rPr lang="ja-JP" altLang="en-US" sz="1400" dirty="0">
                  <a:solidFill>
                    <a:prstClr val="white"/>
                  </a:solidFill>
                </a:rPr>
                <a:t>開発に活かされる</a:t>
              </a:r>
            </a:p>
          </p:txBody>
        </p:sp>
      </p:grpSp>
      <p:sp>
        <p:nvSpPr>
          <p:cNvPr id="127" name="下矢印 126"/>
          <p:cNvSpPr/>
          <p:nvPr/>
        </p:nvSpPr>
        <p:spPr>
          <a:xfrm>
            <a:off x="3326283" y="2327657"/>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8" name="下矢印 127"/>
          <p:cNvSpPr/>
          <p:nvPr/>
        </p:nvSpPr>
        <p:spPr>
          <a:xfrm>
            <a:off x="3306902" y="4801953"/>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45" name="グループ化 144"/>
          <p:cNvGrpSpPr/>
          <p:nvPr/>
        </p:nvGrpSpPr>
        <p:grpSpPr>
          <a:xfrm>
            <a:off x="2241910" y="2484890"/>
            <a:ext cx="2034039" cy="3584244"/>
            <a:chOff x="2267744" y="2524806"/>
            <a:chExt cx="2034038" cy="3584244"/>
          </a:xfrm>
        </p:grpSpPr>
        <p:sp>
          <p:nvSpPr>
            <p:cNvPr id="146" name="角丸四角形 145"/>
            <p:cNvSpPr/>
            <p:nvPr/>
          </p:nvSpPr>
          <p:spPr>
            <a:xfrm>
              <a:off x="2267744" y="5604994"/>
              <a:ext cx="187220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消費者へ注意喚起</a:t>
              </a:r>
            </a:p>
          </p:txBody>
        </p:sp>
        <p:grpSp>
          <p:nvGrpSpPr>
            <p:cNvPr id="147" name="グループ化 146"/>
            <p:cNvGrpSpPr/>
            <p:nvPr/>
          </p:nvGrpSpPr>
          <p:grpSpPr>
            <a:xfrm>
              <a:off x="2335759" y="3961763"/>
              <a:ext cx="1946302" cy="1448379"/>
              <a:chOff x="252409" y="3961763"/>
              <a:chExt cx="1946302" cy="1448379"/>
            </a:xfrm>
          </p:grpSpPr>
          <p:sp>
            <p:nvSpPr>
              <p:cNvPr id="158" name="正方形/長方形 157"/>
              <p:cNvSpPr/>
              <p:nvPr/>
            </p:nvSpPr>
            <p:spPr>
              <a:xfrm>
                <a:off x="252409" y="3965698"/>
                <a:ext cx="1795464" cy="14444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9" name="正方形/長方形 158"/>
              <p:cNvSpPr/>
              <p:nvPr/>
            </p:nvSpPr>
            <p:spPr>
              <a:xfrm>
                <a:off x="261079" y="3961763"/>
                <a:ext cx="1778123" cy="5672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0" name="テキスト ボックス 159"/>
              <p:cNvSpPr txBox="1"/>
              <p:nvPr/>
            </p:nvSpPr>
            <p:spPr>
              <a:xfrm>
                <a:off x="329936" y="3998408"/>
                <a:ext cx="1868775" cy="523220"/>
              </a:xfrm>
              <a:prstGeom prst="rect">
                <a:avLst/>
              </a:prstGeom>
              <a:noFill/>
            </p:spPr>
            <p:txBody>
              <a:bodyPr wrap="square" rtlCol="0">
                <a:spAutoFit/>
              </a:bodyPr>
              <a:lstStyle/>
              <a:p>
                <a:r>
                  <a:rPr lang="ja-JP" altLang="en-US" sz="1400" dirty="0">
                    <a:solidFill>
                      <a:prstClr val="black"/>
                    </a:solidFill>
                  </a:rPr>
                  <a:t>消費生活センターへ</a:t>
                </a:r>
              </a:p>
              <a:p>
                <a:r>
                  <a:rPr lang="ja-JP" altLang="en-US" sz="1400" dirty="0">
                    <a:solidFill>
                      <a:prstClr val="black"/>
                    </a:solidFill>
                  </a:rPr>
                  <a:t>　　　　相談</a:t>
                </a:r>
              </a:p>
            </p:txBody>
          </p:sp>
        </p:grpSp>
        <p:pic>
          <p:nvPicPr>
            <p:cNvPr id="148" name="Picture 5" descr="F:\消費生活センター　消費者教育\イラストいろいろ\kaisya_soudan_woman_man_smil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10074" y="4719782"/>
              <a:ext cx="584225" cy="614974"/>
            </a:xfrm>
            <a:prstGeom prst="rect">
              <a:avLst/>
            </a:prstGeom>
            <a:noFill/>
            <a:extLst>
              <a:ext uri="{909E8E84-426E-40DD-AFC4-6F175D3DCCD1}">
                <a14:hiddenFill xmlns:a14="http://schemas.microsoft.com/office/drawing/2010/main">
                  <a:solidFill>
                    <a:srgbClr val="FFFFFF"/>
                  </a:solidFill>
                </a14:hiddenFill>
              </a:ext>
            </a:extLst>
          </p:spPr>
        </p:pic>
        <p:sp>
          <p:nvSpPr>
            <p:cNvPr id="149" name="円形吹き出し 148"/>
            <p:cNvSpPr/>
            <p:nvPr/>
          </p:nvSpPr>
          <p:spPr>
            <a:xfrm>
              <a:off x="2994300" y="4594953"/>
              <a:ext cx="958310" cy="741024"/>
            </a:xfrm>
            <a:prstGeom prst="wedgeEllipseCallout">
              <a:avLst>
                <a:gd name="adj1" fmla="val -68362"/>
                <a:gd name="adj2" fmla="val 3295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0" name="テキスト ボックス 149"/>
            <p:cNvSpPr txBox="1"/>
            <p:nvPr/>
          </p:nvSpPr>
          <p:spPr>
            <a:xfrm>
              <a:off x="3087432" y="4673211"/>
              <a:ext cx="1008112" cy="646331"/>
            </a:xfrm>
            <a:prstGeom prst="rect">
              <a:avLst/>
            </a:prstGeom>
            <a:noFill/>
          </p:spPr>
          <p:txBody>
            <a:bodyPr wrap="square" rtlCol="0">
              <a:spAutoFit/>
            </a:bodyPr>
            <a:lstStyle/>
            <a:p>
              <a:r>
                <a:rPr lang="ja-JP" altLang="en-US" sz="900" dirty="0">
                  <a:solidFill>
                    <a:prstClr val="black"/>
                  </a:solidFill>
                </a:rPr>
                <a:t>乗ったら突然</a:t>
              </a:r>
            </a:p>
            <a:p>
              <a:r>
                <a:rPr lang="ja-JP" altLang="en-US" sz="900" dirty="0">
                  <a:solidFill>
                    <a:prstClr val="black"/>
                  </a:solidFill>
                </a:rPr>
                <a:t>フレームが</a:t>
              </a:r>
            </a:p>
            <a:p>
              <a:r>
                <a:rPr lang="ja-JP" altLang="en-US" sz="900" dirty="0">
                  <a:solidFill>
                    <a:prstClr val="black"/>
                  </a:solidFill>
                </a:rPr>
                <a:t>壊れてケガ</a:t>
              </a:r>
            </a:p>
            <a:p>
              <a:r>
                <a:rPr lang="ja-JP" altLang="en-US" sz="900" dirty="0">
                  <a:solidFill>
                    <a:prstClr val="black"/>
                  </a:solidFill>
                </a:rPr>
                <a:t>したんです</a:t>
              </a:r>
            </a:p>
          </p:txBody>
        </p:sp>
        <p:grpSp>
          <p:nvGrpSpPr>
            <p:cNvPr id="151" name="グループ化 150"/>
            <p:cNvGrpSpPr/>
            <p:nvPr/>
          </p:nvGrpSpPr>
          <p:grpSpPr>
            <a:xfrm>
              <a:off x="2430516" y="2524806"/>
              <a:ext cx="1871266" cy="952413"/>
              <a:chOff x="314343" y="3989237"/>
              <a:chExt cx="1871266" cy="1067595"/>
            </a:xfrm>
          </p:grpSpPr>
          <p:sp>
            <p:nvSpPr>
              <p:cNvPr id="155" name="正方形/長方形 154"/>
              <p:cNvSpPr/>
              <p:nvPr/>
            </p:nvSpPr>
            <p:spPr>
              <a:xfrm>
                <a:off x="314343" y="3998408"/>
                <a:ext cx="1745644" cy="1058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6" name="正方形/長方形 155"/>
              <p:cNvSpPr/>
              <p:nvPr/>
            </p:nvSpPr>
            <p:spPr>
              <a:xfrm>
                <a:off x="314343" y="3989237"/>
                <a:ext cx="1752266" cy="33274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7" name="テキスト ボックス 156"/>
              <p:cNvSpPr txBox="1"/>
              <p:nvPr/>
            </p:nvSpPr>
            <p:spPr>
              <a:xfrm>
                <a:off x="349657" y="4001273"/>
                <a:ext cx="1835952" cy="344999"/>
              </a:xfrm>
              <a:prstGeom prst="rect">
                <a:avLst/>
              </a:prstGeom>
              <a:noFill/>
            </p:spPr>
            <p:txBody>
              <a:bodyPr wrap="square" rtlCol="0">
                <a:spAutoFit/>
              </a:bodyPr>
              <a:lstStyle/>
              <a:p>
                <a:r>
                  <a:rPr lang="ja-JP" altLang="en-US" sz="1400" dirty="0">
                    <a:solidFill>
                      <a:prstClr val="black"/>
                    </a:solidFill>
                  </a:rPr>
                  <a:t>事業者が対応しない</a:t>
                </a:r>
              </a:p>
            </p:txBody>
          </p:sp>
        </p:grpSp>
        <p:pic>
          <p:nvPicPr>
            <p:cNvPr id="152" name="Picture 6" descr="F:\消費生活センター　消費者教育\イラストいろいろ\kibishii_kewashii_man (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31197" y="2902418"/>
              <a:ext cx="497210" cy="497210"/>
            </a:xfrm>
            <a:prstGeom prst="rect">
              <a:avLst/>
            </a:prstGeom>
            <a:noFill/>
            <a:extLst>
              <a:ext uri="{909E8E84-426E-40DD-AFC4-6F175D3DCCD1}">
                <a14:hiddenFill xmlns:a14="http://schemas.microsoft.com/office/drawing/2010/main">
                  <a:solidFill>
                    <a:srgbClr val="FFFFFF"/>
                  </a:solidFill>
                </a14:hiddenFill>
              </a:ext>
            </a:extLst>
          </p:spPr>
        </p:pic>
        <p:sp>
          <p:nvSpPr>
            <p:cNvPr id="153" name="円形吹き出し 152"/>
            <p:cNvSpPr/>
            <p:nvPr/>
          </p:nvSpPr>
          <p:spPr>
            <a:xfrm>
              <a:off x="2483767" y="2911306"/>
              <a:ext cx="1047429" cy="501862"/>
            </a:xfrm>
            <a:prstGeom prst="wedgeEllipseCallout">
              <a:avLst>
                <a:gd name="adj1" fmla="val 58595"/>
                <a:gd name="adj2" fmla="val 3512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4" name="テキスト ボックス 153"/>
            <p:cNvSpPr txBox="1"/>
            <p:nvPr/>
          </p:nvSpPr>
          <p:spPr>
            <a:xfrm>
              <a:off x="2523085" y="2936055"/>
              <a:ext cx="1008112" cy="507831"/>
            </a:xfrm>
            <a:prstGeom prst="rect">
              <a:avLst/>
            </a:prstGeom>
            <a:noFill/>
          </p:spPr>
          <p:txBody>
            <a:bodyPr wrap="square" rtlCol="0">
              <a:spAutoFit/>
            </a:bodyPr>
            <a:lstStyle/>
            <a:p>
              <a:r>
                <a:rPr lang="ja-JP" altLang="en-US" sz="900" dirty="0">
                  <a:solidFill>
                    <a:prstClr val="black"/>
                  </a:solidFill>
                </a:rPr>
                <a:t>使い方が問題なのでは</a:t>
              </a:r>
              <a:r>
                <a:rPr lang="en-US" altLang="ja-JP" sz="900" dirty="0">
                  <a:solidFill>
                    <a:prstClr val="black"/>
                  </a:solidFill>
                </a:rPr>
                <a:t>?   </a:t>
              </a:r>
              <a:r>
                <a:rPr lang="ja-JP" altLang="en-US" sz="900" dirty="0">
                  <a:solidFill>
                    <a:prstClr val="black"/>
                  </a:solidFill>
                </a:rPr>
                <a:t>うちは</a:t>
              </a:r>
            </a:p>
            <a:p>
              <a:r>
                <a:rPr lang="ja-JP" altLang="en-US" sz="900" dirty="0">
                  <a:solidFill>
                    <a:prstClr val="black"/>
                  </a:solidFill>
                </a:rPr>
                <a:t>    責任なし</a:t>
              </a:r>
              <a:r>
                <a:rPr lang="en-US" altLang="ja-JP" sz="900" dirty="0">
                  <a:solidFill>
                    <a:prstClr val="black"/>
                  </a:solidFill>
                </a:rPr>
                <a:t>!</a:t>
              </a:r>
              <a:endParaRPr lang="ja-JP" altLang="en-US" sz="900" dirty="0">
                <a:solidFill>
                  <a:prstClr val="black"/>
                </a:solidFill>
              </a:endParaRPr>
            </a:p>
          </p:txBody>
        </p:sp>
      </p:grpSp>
      <p:sp>
        <p:nvSpPr>
          <p:cNvPr id="5" name="上矢印 4"/>
          <p:cNvSpPr/>
          <p:nvPr/>
        </p:nvSpPr>
        <p:spPr>
          <a:xfrm>
            <a:off x="3746037" y="3654043"/>
            <a:ext cx="180739" cy="250074"/>
          </a:xfrm>
          <a:prstGeom prst="upArrow">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円/楕円 5"/>
          <p:cNvSpPr/>
          <p:nvPr/>
        </p:nvSpPr>
        <p:spPr>
          <a:xfrm>
            <a:off x="3515864" y="3373251"/>
            <a:ext cx="641085" cy="245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solidFill>
                <a:prstClr val="white"/>
              </a:solidFill>
            </a:endParaRPr>
          </a:p>
        </p:txBody>
      </p:sp>
      <p:sp>
        <p:nvSpPr>
          <p:cNvPr id="7" name="テキスト ボックス 6"/>
          <p:cNvSpPr txBox="1"/>
          <p:nvPr/>
        </p:nvSpPr>
        <p:spPr>
          <a:xfrm>
            <a:off x="3553145" y="3392668"/>
            <a:ext cx="703083" cy="230832"/>
          </a:xfrm>
          <a:prstGeom prst="rect">
            <a:avLst/>
          </a:prstGeom>
          <a:noFill/>
        </p:spPr>
        <p:txBody>
          <a:bodyPr wrap="square" rtlCol="0">
            <a:spAutoFit/>
          </a:bodyPr>
          <a:lstStyle/>
          <a:p>
            <a:r>
              <a:rPr lang="ja-JP" altLang="en-US" sz="900" dirty="0">
                <a:solidFill>
                  <a:prstClr val="black"/>
                </a:solidFill>
              </a:rPr>
              <a:t>あっせん</a:t>
            </a:r>
          </a:p>
        </p:txBody>
      </p:sp>
      <p:sp>
        <p:nvSpPr>
          <p:cNvPr id="67" name="下矢印 66"/>
          <p:cNvSpPr/>
          <p:nvPr/>
        </p:nvSpPr>
        <p:spPr>
          <a:xfrm>
            <a:off x="6383414" y="2348880"/>
            <a:ext cx="648071" cy="773440"/>
          </a:xfrm>
          <a:prstGeom prst="downArrow">
            <a:avLst/>
          </a:prstGeom>
          <a:solidFill>
            <a:schemeClr val="accent6">
              <a:lumMod val="60000"/>
              <a:lumOff val="40000"/>
            </a:schemeClr>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050" name="Picture 2" descr="F:\消費生活センター　消費者教育\イラストいろいろ\business_woman1_3_cry.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38395" y="5565679"/>
            <a:ext cx="1060127" cy="1191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三角巾で腕をつる人のイラスト（男性）"/>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51141" y="3591653"/>
            <a:ext cx="949251" cy="972536"/>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a:xfrm>
            <a:off x="3542026" y="6661394"/>
            <a:ext cx="2895600" cy="241297"/>
          </a:xfrm>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33322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762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HGPｺﾞｼｯｸE" panose="020B0900000000000000" pitchFamily="50" charset="-128"/>
                <a:ea typeface="HGPｺﾞｼｯｸE" panose="020B0900000000000000" pitchFamily="50" charset="-128"/>
              </a:rPr>
              <a:t>★</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振り返ってみましょう</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pic>
        <p:nvPicPr>
          <p:cNvPr id="1027" name="Picture 3" descr="F:\消費生活センター　消費者教育\イラストいろいろ\tv_panel_quiz_wo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1124745"/>
            <a:ext cx="7704856" cy="542655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55776" y="3838020"/>
            <a:ext cx="4176464" cy="1569660"/>
          </a:xfrm>
          <a:prstGeom prst="rect">
            <a:avLst/>
          </a:prstGeom>
          <a:noFill/>
        </p:spPr>
        <p:txBody>
          <a:bodyPr wrap="square" rtlCol="0">
            <a:spAutoFit/>
          </a:bodyPr>
          <a:lstStyle/>
          <a:p>
            <a:r>
              <a:rPr kumimoji="1" lang="ja-JP" altLang="en-US" sz="3200" dirty="0">
                <a:latin typeface="HG丸ｺﾞｼｯｸM-PRO" pitchFamily="50" charset="-128"/>
                <a:ea typeface="HG丸ｺﾞｼｯｸM-PRO" pitchFamily="50" charset="-128"/>
              </a:rPr>
              <a:t>消費者の行動は</a:t>
            </a:r>
            <a:endParaRPr kumimoji="1" lang="en-US" altLang="ja-JP" sz="3200" dirty="0">
              <a:latin typeface="HG丸ｺﾞｼｯｸM-PRO" pitchFamily="50" charset="-128"/>
              <a:ea typeface="HG丸ｺﾞｼｯｸM-PRO" pitchFamily="50" charset="-128"/>
            </a:endParaRPr>
          </a:p>
          <a:p>
            <a:r>
              <a:rPr lang="en-US" altLang="ja-JP" sz="3200" dirty="0">
                <a:latin typeface="HG丸ｺﾞｼｯｸM-PRO" pitchFamily="50" charset="-128"/>
                <a:ea typeface="HG丸ｺﾞｼｯｸM-PRO" pitchFamily="50" charset="-128"/>
              </a:rPr>
              <a:t>  </a:t>
            </a:r>
            <a:r>
              <a:rPr kumimoji="1" lang="ja-JP" altLang="en-US" sz="3200" dirty="0">
                <a:latin typeface="HG丸ｺﾞｼｯｸM-PRO" pitchFamily="50" charset="-128"/>
                <a:ea typeface="HG丸ｺﾞｼｯｸM-PRO" pitchFamily="50" charset="-128"/>
              </a:rPr>
              <a:t>どんな意味が</a:t>
            </a:r>
            <a:endParaRPr kumimoji="1" lang="en-US" altLang="ja-JP" sz="3200" dirty="0">
              <a:latin typeface="HG丸ｺﾞｼｯｸM-PRO" pitchFamily="50" charset="-128"/>
              <a:ea typeface="HG丸ｺﾞｼｯｸM-PRO" pitchFamily="50" charset="-128"/>
            </a:endParaRPr>
          </a:p>
          <a:p>
            <a:r>
              <a:rPr lang="en-US" altLang="ja-JP" sz="3200" dirty="0">
                <a:latin typeface="HG丸ｺﾞｼｯｸM-PRO" pitchFamily="50" charset="-128"/>
                <a:ea typeface="HG丸ｺﾞｼｯｸM-PRO" pitchFamily="50" charset="-128"/>
              </a:rPr>
              <a:t>  </a:t>
            </a:r>
            <a:r>
              <a:rPr kumimoji="1" lang="ja-JP" altLang="en-US" sz="3200" dirty="0">
                <a:latin typeface="HG丸ｺﾞｼｯｸM-PRO" pitchFamily="50" charset="-128"/>
                <a:ea typeface="HG丸ｺﾞｼｯｸM-PRO" pitchFamily="50" charset="-128"/>
              </a:rPr>
              <a:t>あるのでしょうか</a:t>
            </a:r>
            <a:r>
              <a:rPr kumimoji="1" lang="en-US" altLang="ja-JP" sz="3200" dirty="0">
                <a:latin typeface="HG丸ｺﾞｼｯｸM-PRO" pitchFamily="50" charset="-128"/>
                <a:ea typeface="HG丸ｺﾞｼｯｸM-PRO" pitchFamily="50" charset="-128"/>
              </a:rPr>
              <a:t>?</a:t>
            </a:r>
          </a:p>
        </p:txBody>
      </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43951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2-</a:t>
            </a:r>
            <a:r>
              <a:rPr lang="ja-JP" altLang="en-US" sz="4000" dirty="0">
                <a:solidFill>
                  <a:prstClr val="black"/>
                </a:solidFill>
                <a:latin typeface="HGPｺﾞｼｯｸE" panose="020B0900000000000000" pitchFamily="50" charset="-128"/>
                <a:ea typeface="HGPｺﾞｼｯｸE" panose="020B0900000000000000" pitchFamily="50" charset="-128"/>
              </a:rPr>
              <a:t>①</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「買い物は投票」</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5" name="角丸四角形 4"/>
          <p:cNvSpPr/>
          <p:nvPr/>
        </p:nvSpPr>
        <p:spPr>
          <a:xfrm>
            <a:off x="251521" y="1203182"/>
            <a:ext cx="3672409" cy="17303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93537" y="1278891"/>
            <a:ext cx="4055009" cy="1415772"/>
          </a:xfrm>
          <a:prstGeom prst="rect">
            <a:avLst/>
          </a:prstGeom>
          <a:noFill/>
        </p:spPr>
        <p:txBody>
          <a:bodyPr wrap="square" rtlCol="0">
            <a:spAutoFit/>
          </a:bodyPr>
          <a:lstStyle/>
          <a:p>
            <a:r>
              <a:rPr kumimoji="1" lang="ja-JP" altLang="en-US" sz="2800" dirty="0"/>
              <a:t>●商品を買う</a:t>
            </a:r>
            <a:endParaRPr kumimoji="1" lang="en-US" altLang="ja-JP" sz="2800" dirty="0"/>
          </a:p>
          <a:p>
            <a:r>
              <a:rPr lang="en-US" altLang="ja-JP" sz="2000" dirty="0"/>
              <a:t>   </a:t>
            </a:r>
            <a:endParaRPr lang="ja-JP" altLang="en-US" sz="2000" dirty="0"/>
          </a:p>
          <a:p>
            <a:r>
              <a:rPr lang="en-US" altLang="ja-JP" sz="2000" dirty="0"/>
              <a:t> </a:t>
            </a:r>
            <a:r>
              <a:rPr kumimoji="1" lang="en-US" altLang="ja-JP" dirty="0"/>
              <a:t>=</a:t>
            </a:r>
            <a:r>
              <a:rPr kumimoji="1" lang="ja-JP" altLang="en-US" dirty="0"/>
              <a:t>商品を作った事業者を</a:t>
            </a:r>
            <a:endParaRPr kumimoji="1" lang="en-US" altLang="ja-JP" dirty="0"/>
          </a:p>
          <a:p>
            <a:r>
              <a:rPr lang="en-US" altLang="ja-JP" dirty="0"/>
              <a:t>  </a:t>
            </a:r>
            <a:r>
              <a:rPr lang="ja-JP" altLang="en-US" dirty="0"/>
              <a:t>　</a:t>
            </a:r>
            <a:r>
              <a:rPr lang="en-US" altLang="ja-JP" dirty="0"/>
              <a:t>   </a:t>
            </a:r>
            <a:r>
              <a:rPr kumimoji="1" lang="ja-JP" altLang="en-US" dirty="0"/>
              <a:t>支持する</a:t>
            </a:r>
          </a:p>
        </p:txBody>
      </p:sp>
      <p:sp>
        <p:nvSpPr>
          <p:cNvPr id="23" name="角丸四角形 22"/>
          <p:cNvSpPr/>
          <p:nvPr/>
        </p:nvSpPr>
        <p:spPr>
          <a:xfrm>
            <a:off x="4559200" y="1203182"/>
            <a:ext cx="4409256" cy="173035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593165" y="1278892"/>
            <a:ext cx="4375291" cy="1508105"/>
          </a:xfrm>
          <a:prstGeom prst="rect">
            <a:avLst/>
          </a:prstGeom>
          <a:noFill/>
        </p:spPr>
        <p:txBody>
          <a:bodyPr wrap="square" rtlCol="0">
            <a:spAutoFit/>
          </a:bodyPr>
          <a:lstStyle/>
          <a:p>
            <a:r>
              <a:rPr lang="ja-JP" altLang="en-US" sz="2800" dirty="0"/>
              <a:t>■問題がある</a:t>
            </a:r>
          </a:p>
          <a:p>
            <a:r>
              <a:rPr lang="ja-JP" altLang="en-US" sz="2800" dirty="0"/>
              <a:t>     商品を買わない</a:t>
            </a:r>
          </a:p>
          <a:p>
            <a:r>
              <a:rPr lang="en-US" altLang="ja-JP" dirty="0"/>
              <a:t>   </a:t>
            </a:r>
            <a:r>
              <a:rPr lang="ja-JP" altLang="en-US" dirty="0"/>
              <a:t>　</a:t>
            </a:r>
            <a:r>
              <a:rPr lang="en-US" altLang="ja-JP" dirty="0"/>
              <a:t>  =</a:t>
            </a:r>
            <a:r>
              <a:rPr lang="ja-JP" altLang="en-US" dirty="0"/>
              <a:t>商品を作った事業者を</a:t>
            </a:r>
            <a:endParaRPr lang="en-US" altLang="ja-JP" dirty="0"/>
          </a:p>
          <a:p>
            <a:r>
              <a:rPr lang="en-US" altLang="ja-JP" dirty="0"/>
              <a:t>   </a:t>
            </a:r>
            <a:r>
              <a:rPr lang="ja-JP" altLang="en-US" dirty="0"/>
              <a:t>　</a:t>
            </a:r>
            <a:r>
              <a:rPr lang="en-US" altLang="ja-JP" dirty="0"/>
              <a:t>    </a:t>
            </a:r>
            <a:r>
              <a:rPr lang="ja-JP" altLang="en-US" dirty="0"/>
              <a:t>支持しない</a:t>
            </a:r>
            <a:endParaRPr kumimoji="1" lang="ja-JP" altLang="en-US" dirty="0"/>
          </a:p>
        </p:txBody>
      </p:sp>
      <p:sp>
        <p:nvSpPr>
          <p:cNvPr id="13" name="フローチャート : 書類 12"/>
          <p:cNvSpPr/>
          <p:nvPr/>
        </p:nvSpPr>
        <p:spPr>
          <a:xfrm>
            <a:off x="2483769" y="5517233"/>
            <a:ext cx="6090028" cy="1017112"/>
          </a:xfrm>
          <a:prstGeom prst="flowChartDocumen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G:\KINGSTON\くらしの一日講座\イラストいろいろ\reji_kaiinsyou_smartphon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45082" y="1888607"/>
            <a:ext cx="748305" cy="748305"/>
          </a:xfrm>
          <a:prstGeom prst="rect">
            <a:avLst/>
          </a:prstGeom>
          <a:noFill/>
          <a:extLst>
            <a:ext uri="{909E8E84-426E-40DD-AFC4-6F175D3DCCD1}">
              <a14:hiddenFill xmlns:a14="http://schemas.microsoft.com/office/drawing/2010/main">
                <a:solidFill>
                  <a:srgbClr val="FFFFFF"/>
                </a:solidFill>
              </a14:hiddenFill>
            </a:ext>
          </a:extLst>
        </p:spPr>
      </p:pic>
      <p:sp>
        <p:nvSpPr>
          <p:cNvPr id="14" name="下矢印 13"/>
          <p:cNvSpPr/>
          <p:nvPr/>
        </p:nvSpPr>
        <p:spPr>
          <a:xfrm>
            <a:off x="6660232" y="2933541"/>
            <a:ext cx="1656184" cy="2743553"/>
          </a:xfrm>
          <a:prstGeom prst="downArrow">
            <a:avLst>
              <a:gd name="adj1" fmla="val 50000"/>
              <a:gd name="adj2" fmla="val 43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30613" y="3212977"/>
            <a:ext cx="8350704" cy="11322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選挙と同じ</a:t>
            </a:r>
            <a:endParaRPr kumimoji="1" lang="en-US" altLang="ja-JP" sz="2800" dirty="0">
              <a:solidFill>
                <a:schemeClr val="tx1"/>
              </a:solidFill>
            </a:endParaRPr>
          </a:p>
          <a:p>
            <a:pPr algn="ctr"/>
            <a:r>
              <a:rPr lang="en-US" altLang="ja-JP" sz="2000" dirty="0">
                <a:solidFill>
                  <a:schemeClr val="tx1"/>
                </a:solidFill>
              </a:rPr>
              <a:t>(</a:t>
            </a:r>
            <a:r>
              <a:rPr lang="ja-JP" altLang="en-US" sz="2000" dirty="0">
                <a:solidFill>
                  <a:schemeClr val="tx1"/>
                </a:solidFill>
              </a:rPr>
              <a:t>私たちの貴重な一票を投票することと同じ意味</a:t>
            </a:r>
            <a:r>
              <a:rPr lang="en-US" altLang="ja-JP" sz="2000" dirty="0">
                <a:solidFill>
                  <a:schemeClr val="tx1"/>
                </a:solidFill>
              </a:rPr>
              <a:t>)</a:t>
            </a:r>
          </a:p>
        </p:txBody>
      </p:sp>
      <p:sp>
        <p:nvSpPr>
          <p:cNvPr id="15" name="テキスト ボックス 14"/>
          <p:cNvSpPr txBox="1"/>
          <p:nvPr/>
        </p:nvSpPr>
        <p:spPr>
          <a:xfrm>
            <a:off x="2627785" y="5726272"/>
            <a:ext cx="6717979" cy="523220"/>
          </a:xfrm>
          <a:prstGeom prst="rect">
            <a:avLst/>
          </a:prstGeom>
          <a:noFill/>
        </p:spPr>
        <p:txBody>
          <a:bodyPr wrap="square" rtlCol="0">
            <a:spAutoFit/>
          </a:bodyPr>
          <a:lstStyle/>
          <a:p>
            <a:r>
              <a:rPr lang="ja-JP" altLang="en-US" sz="2800" dirty="0"/>
              <a:t>商品の改善・</a:t>
            </a:r>
            <a:r>
              <a:rPr kumimoji="1" lang="ja-JP" altLang="en-US" sz="2800" dirty="0"/>
              <a:t>事業者の姿勢を変える</a:t>
            </a:r>
          </a:p>
        </p:txBody>
      </p:sp>
      <p:pic>
        <p:nvPicPr>
          <p:cNvPr id="1029" name="Picture 5" descr="G:\KINGSTON\くらしの一日講座\イラストいろいろ\pose_udemakuri_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0931" y="4847551"/>
            <a:ext cx="1686793" cy="1686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消費生活センター　消費者教育\イラストいろいろ\no_man.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39453" y="1447429"/>
            <a:ext cx="1241864" cy="1241864"/>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2483768" y="4653136"/>
            <a:ext cx="3888432" cy="648072"/>
          </a:xfrm>
          <a:prstGeom prst="ellips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075541" y="4705853"/>
            <a:ext cx="3060848" cy="461665"/>
          </a:xfrm>
          <a:prstGeom prst="rect">
            <a:avLst/>
          </a:prstGeom>
          <a:noFill/>
        </p:spPr>
        <p:txBody>
          <a:bodyPr wrap="square" rtlCol="0">
            <a:spAutoFit/>
          </a:bodyPr>
          <a:lstStyle/>
          <a:p>
            <a:r>
              <a:rPr kumimoji="1" lang="ja-JP" altLang="en-US" sz="2400" dirty="0">
                <a:latin typeface="HG丸ｺﾞｼｯｸM-PRO" pitchFamily="50" charset="-128"/>
                <a:ea typeface="HG丸ｺﾞｼｯｸM-PRO" pitchFamily="50" charset="-128"/>
              </a:rPr>
              <a:t>誰に投票するか</a:t>
            </a:r>
            <a:r>
              <a:rPr kumimoji="1" lang="en-US" altLang="ja-JP" sz="2400" dirty="0">
                <a:latin typeface="HG丸ｺﾞｼｯｸM-PRO" pitchFamily="50" charset="-128"/>
                <a:ea typeface="HG丸ｺﾞｼｯｸM-PRO" pitchFamily="50" charset="-128"/>
              </a:rPr>
              <a:t>?!</a:t>
            </a:r>
            <a:endParaRPr kumimoji="1" lang="ja-JP" altLang="en-US" sz="2400" dirty="0">
              <a:latin typeface="HG丸ｺﾞｼｯｸM-PRO" pitchFamily="50" charset="-128"/>
              <a:ea typeface="HG丸ｺﾞｼｯｸM-PRO" pitchFamily="50" charset="-128"/>
            </a:endParaRP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03946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pSp>
        <p:nvGrpSpPr>
          <p:cNvPr id="5" name="グループ化 4"/>
          <p:cNvGrpSpPr/>
          <p:nvPr/>
        </p:nvGrpSpPr>
        <p:grpSpPr>
          <a:xfrm>
            <a:off x="436903" y="958845"/>
            <a:ext cx="3384376" cy="1872208"/>
            <a:chOff x="611560" y="1183978"/>
            <a:chExt cx="3384376" cy="1872208"/>
          </a:xfrm>
        </p:grpSpPr>
        <p:sp>
          <p:nvSpPr>
            <p:cNvPr id="2" name="円/楕円 1"/>
            <p:cNvSpPr/>
            <p:nvPr/>
          </p:nvSpPr>
          <p:spPr>
            <a:xfrm>
              <a:off x="611560" y="1183978"/>
              <a:ext cx="3384376" cy="1872208"/>
            </a:xfrm>
            <a:prstGeom prst="ellipse">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99592" y="1519917"/>
              <a:ext cx="2808312" cy="1200329"/>
            </a:xfrm>
            <a:prstGeom prst="rect">
              <a:avLst/>
            </a:prstGeom>
            <a:noFill/>
          </p:spPr>
          <p:txBody>
            <a:bodyPr wrap="square" rtlCol="0">
              <a:spAutoFit/>
            </a:bodyPr>
            <a:lstStyle/>
            <a:p>
              <a:r>
                <a:rPr kumimoji="1" lang="ja-JP" altLang="en-US" dirty="0">
                  <a:latin typeface="HG丸ｺﾞｼｯｸM-PRO" pitchFamily="50" charset="-128"/>
                  <a:ea typeface="HG丸ｺﾞｼｯｸM-PRO" pitchFamily="50" charset="-128"/>
                </a:rPr>
                <a:t>新聞、雑誌の広告や</a:t>
              </a:r>
              <a:r>
                <a:rPr kumimoji="1" lang="en-US" altLang="ja-JP" dirty="0">
                  <a:latin typeface="HG丸ｺﾞｼｯｸM-PRO" pitchFamily="50" charset="-128"/>
                  <a:ea typeface="HG丸ｺﾞｼｯｸM-PRO" pitchFamily="50" charset="-128"/>
                </a:rPr>
                <a:t>TVCM</a:t>
              </a:r>
              <a:r>
                <a:rPr kumimoji="1" lang="ja-JP" altLang="en-US" dirty="0" err="1">
                  <a:latin typeface="HG丸ｺﾞｼｯｸM-PRO" pitchFamily="50" charset="-128"/>
                  <a:ea typeface="HG丸ｺﾞｼｯｸM-PRO" pitchFamily="50" charset="-128"/>
                </a:rPr>
                <a:t>、</a:t>
              </a:r>
              <a:r>
                <a:rPr kumimoji="1" lang="ja-JP" altLang="en-US" dirty="0">
                  <a:latin typeface="HG丸ｺﾞｼｯｸM-PRO" pitchFamily="50" charset="-128"/>
                  <a:ea typeface="HG丸ｺﾞｼｯｸM-PRO" pitchFamily="50" charset="-128"/>
                </a:rPr>
                <a:t>ネット広告等を見て、商品が急に欲しくなったりしませんか</a:t>
              </a:r>
              <a:r>
                <a:rPr kumimoji="1" lang="en-US" altLang="ja-JP" dirty="0">
                  <a:latin typeface="HG丸ｺﾞｼｯｸM-PRO" pitchFamily="50" charset="-128"/>
                  <a:ea typeface="HG丸ｺﾞｼｯｸM-PRO" pitchFamily="50" charset="-128"/>
                </a:rPr>
                <a:t>?</a:t>
              </a:r>
            </a:p>
          </p:txBody>
        </p:sp>
      </p:grpSp>
      <p:grpSp>
        <p:nvGrpSpPr>
          <p:cNvPr id="8" name="グループ化 7"/>
          <p:cNvGrpSpPr/>
          <p:nvPr/>
        </p:nvGrpSpPr>
        <p:grpSpPr>
          <a:xfrm>
            <a:off x="5364088" y="869243"/>
            <a:ext cx="4514339" cy="1872208"/>
            <a:chOff x="611560" y="1183978"/>
            <a:chExt cx="3912204" cy="1872208"/>
          </a:xfrm>
        </p:grpSpPr>
        <p:sp>
          <p:nvSpPr>
            <p:cNvPr id="10" name="円/楕円 9"/>
            <p:cNvSpPr/>
            <p:nvPr/>
          </p:nvSpPr>
          <p:spPr>
            <a:xfrm>
              <a:off x="611560" y="1183978"/>
              <a:ext cx="3024336" cy="1872208"/>
            </a:xfrm>
            <a:prstGeom prst="ellipse">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985980" y="1515834"/>
              <a:ext cx="3537784" cy="1200329"/>
            </a:xfrm>
            <a:prstGeom prst="rect">
              <a:avLst/>
            </a:prstGeom>
            <a:noFill/>
          </p:spPr>
          <p:txBody>
            <a:bodyPr wrap="square" rtlCol="0">
              <a:spAutoFit/>
            </a:bodyPr>
            <a:lstStyle/>
            <a:p>
              <a:r>
                <a:rPr lang="ja-JP" altLang="en-US" dirty="0">
                  <a:latin typeface="HG丸ｺﾞｼｯｸM-PRO" pitchFamily="50" charset="-128"/>
                  <a:ea typeface="HG丸ｺﾞｼｯｸM-PRO" pitchFamily="50" charset="-128"/>
                </a:rPr>
                <a:t>自分の買い物が、環境や</a:t>
              </a:r>
            </a:p>
            <a:p>
              <a:r>
                <a:rPr lang="ja-JP" altLang="en-US" dirty="0">
                  <a:latin typeface="HG丸ｺﾞｼｯｸM-PRO" pitchFamily="50" charset="-128"/>
                  <a:ea typeface="HG丸ｺﾞｼｯｸM-PRO" pitchFamily="50" charset="-128"/>
                </a:rPr>
                <a:t>未来の子孫への影響が</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あることに</a:t>
              </a:r>
            </a:p>
            <a:p>
              <a:r>
                <a:rPr lang="ja-JP" altLang="en-US" dirty="0">
                  <a:latin typeface="HG丸ｺﾞｼｯｸM-PRO" pitchFamily="50" charset="-128"/>
                  <a:ea typeface="HG丸ｺﾞｼｯｸM-PRO" pitchFamily="50" charset="-128"/>
                </a:rPr>
                <a:t>配慮していますか</a:t>
              </a:r>
              <a:r>
                <a:rPr lang="en-US" altLang="ja-JP" dirty="0">
                  <a:latin typeface="HG丸ｺﾞｼｯｸM-PRO" pitchFamily="50" charset="-128"/>
                  <a:ea typeface="HG丸ｺﾞｼｯｸM-PRO" pitchFamily="50" charset="-128"/>
                </a:rPr>
                <a:t>?</a:t>
              </a:r>
              <a:endParaRPr kumimoji="1" lang="en-US" altLang="ja-JP" dirty="0">
                <a:latin typeface="HG丸ｺﾞｼｯｸM-PRO" pitchFamily="50" charset="-128"/>
                <a:ea typeface="HG丸ｺﾞｼｯｸM-PRO" pitchFamily="50" charset="-128"/>
              </a:endParaRPr>
            </a:p>
          </p:txBody>
        </p:sp>
      </p:grpSp>
      <p:grpSp>
        <p:nvGrpSpPr>
          <p:cNvPr id="12" name="グループ化 11"/>
          <p:cNvGrpSpPr/>
          <p:nvPr/>
        </p:nvGrpSpPr>
        <p:grpSpPr>
          <a:xfrm>
            <a:off x="3226264" y="2497682"/>
            <a:ext cx="3098867" cy="1512168"/>
            <a:chOff x="611560" y="1183978"/>
            <a:chExt cx="3098867" cy="1512168"/>
          </a:xfrm>
        </p:grpSpPr>
        <p:sp>
          <p:nvSpPr>
            <p:cNvPr id="13" name="円/楕円 12"/>
            <p:cNvSpPr/>
            <p:nvPr/>
          </p:nvSpPr>
          <p:spPr>
            <a:xfrm>
              <a:off x="611560" y="1183978"/>
              <a:ext cx="3024336" cy="1512168"/>
            </a:xfrm>
            <a:prstGeom prst="ellipse">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02115" y="1457918"/>
              <a:ext cx="2808312" cy="923330"/>
            </a:xfrm>
            <a:prstGeom prst="rect">
              <a:avLst/>
            </a:prstGeom>
            <a:noFill/>
          </p:spPr>
          <p:txBody>
            <a:bodyPr wrap="square" rtlCol="0">
              <a:spAutoFit/>
            </a:bodyPr>
            <a:lstStyle/>
            <a:p>
              <a:r>
                <a:rPr kumimoji="1" lang="ja-JP" altLang="en-US" dirty="0">
                  <a:latin typeface="HG丸ｺﾞｼｯｸM-PRO" pitchFamily="50" charset="-128"/>
                  <a:ea typeface="HG丸ｺﾞｼｯｸM-PRO" pitchFamily="50" charset="-128"/>
                </a:rPr>
                <a:t>買い物に関するお金の</a:t>
              </a:r>
              <a:endParaRPr kumimoji="1" lang="en-US" altLang="ja-JP" dirty="0">
                <a:latin typeface="HG丸ｺﾞｼｯｸM-PRO" pitchFamily="50" charset="-128"/>
                <a:ea typeface="HG丸ｺﾞｼｯｸM-PRO" pitchFamily="50" charset="-128"/>
              </a:endParaRPr>
            </a:p>
            <a:p>
              <a:r>
                <a:rPr kumimoji="1" lang="ja-JP" altLang="en-US" dirty="0">
                  <a:latin typeface="HG丸ｺﾞｼｯｸM-PRO" pitchFamily="50" charset="-128"/>
                  <a:ea typeface="HG丸ｺﾞｼｯｸM-PRO" pitchFamily="50" charset="-128"/>
                </a:rPr>
                <a:t>管理はきちんと</a:t>
              </a:r>
              <a:endParaRPr kumimoji="1" lang="en-US" altLang="ja-JP" dirty="0">
                <a:latin typeface="HG丸ｺﾞｼｯｸM-PRO" pitchFamily="50" charset="-128"/>
                <a:ea typeface="HG丸ｺﾞｼｯｸM-PRO" pitchFamily="50" charset="-128"/>
              </a:endParaRPr>
            </a:p>
            <a:p>
              <a:r>
                <a:rPr kumimoji="1" lang="ja-JP" altLang="en-US" dirty="0">
                  <a:latin typeface="HG丸ｺﾞｼｯｸM-PRO" pitchFamily="50" charset="-128"/>
                  <a:ea typeface="HG丸ｺﾞｼｯｸM-PRO" pitchFamily="50" charset="-128"/>
                </a:rPr>
                <a:t>できていますか</a:t>
              </a:r>
              <a:r>
                <a:rPr kumimoji="1" lang="en-US" altLang="ja-JP" dirty="0">
                  <a:latin typeface="HG丸ｺﾞｼｯｸM-PRO" pitchFamily="50" charset="-128"/>
                  <a:ea typeface="HG丸ｺﾞｼｯｸM-PRO" pitchFamily="50" charset="-128"/>
                </a:rPr>
                <a:t>?</a:t>
              </a:r>
            </a:p>
          </p:txBody>
        </p:sp>
      </p:grpSp>
      <p:grpSp>
        <p:nvGrpSpPr>
          <p:cNvPr id="15" name="グループ化 14"/>
          <p:cNvGrpSpPr/>
          <p:nvPr/>
        </p:nvGrpSpPr>
        <p:grpSpPr>
          <a:xfrm>
            <a:off x="5901411" y="3763827"/>
            <a:ext cx="3024336" cy="1202228"/>
            <a:chOff x="611560" y="1287037"/>
            <a:chExt cx="3024336" cy="818498"/>
          </a:xfrm>
        </p:grpSpPr>
        <p:sp>
          <p:nvSpPr>
            <p:cNvPr id="16" name="円/楕円 15"/>
            <p:cNvSpPr/>
            <p:nvPr/>
          </p:nvSpPr>
          <p:spPr>
            <a:xfrm>
              <a:off x="611560" y="1287037"/>
              <a:ext cx="3024336" cy="818498"/>
            </a:xfrm>
            <a:prstGeom prst="ellipse">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10159" y="1459204"/>
              <a:ext cx="2808312" cy="440034"/>
            </a:xfrm>
            <a:prstGeom prst="rect">
              <a:avLst/>
            </a:prstGeom>
            <a:noFill/>
          </p:spPr>
          <p:txBody>
            <a:bodyPr wrap="square" rtlCol="0">
              <a:spAutoFit/>
            </a:bodyPr>
            <a:lstStyle/>
            <a:p>
              <a:r>
                <a:rPr lang="ja-JP" altLang="en-US" dirty="0">
                  <a:latin typeface="HG丸ｺﾞｼｯｸM-PRO" pitchFamily="50" charset="-128"/>
                  <a:ea typeface="HG丸ｺﾞｼｯｸM-PRO" pitchFamily="50" charset="-128"/>
                </a:rPr>
                <a:t>個人情報を安易に</a:t>
              </a:r>
            </a:p>
            <a:p>
              <a:r>
                <a:rPr lang="ja-JP" altLang="en-US" dirty="0">
                  <a:latin typeface="HG丸ｺﾞｼｯｸM-PRO" pitchFamily="50" charset="-128"/>
                  <a:ea typeface="HG丸ｺﾞｼｯｸM-PRO" pitchFamily="50" charset="-128"/>
                </a:rPr>
                <a:t>　伝えていませんか</a:t>
              </a:r>
              <a:r>
                <a:rPr lang="en-US" altLang="ja-JP" dirty="0">
                  <a:latin typeface="HG丸ｺﾞｼｯｸM-PRO" pitchFamily="50" charset="-128"/>
                  <a:ea typeface="HG丸ｺﾞｼｯｸM-PRO" pitchFamily="50" charset="-128"/>
                </a:rPr>
                <a:t>?</a:t>
              </a:r>
            </a:p>
          </p:txBody>
        </p:sp>
      </p:grpSp>
      <p:grpSp>
        <p:nvGrpSpPr>
          <p:cNvPr id="18" name="グループ化 17"/>
          <p:cNvGrpSpPr/>
          <p:nvPr/>
        </p:nvGrpSpPr>
        <p:grpSpPr>
          <a:xfrm>
            <a:off x="323528" y="3493636"/>
            <a:ext cx="3119096" cy="1553126"/>
            <a:chOff x="516800" y="1287036"/>
            <a:chExt cx="3119096" cy="1553126"/>
          </a:xfrm>
        </p:grpSpPr>
        <p:sp>
          <p:nvSpPr>
            <p:cNvPr id="19" name="円/楕円 18"/>
            <p:cNvSpPr/>
            <p:nvPr/>
          </p:nvSpPr>
          <p:spPr>
            <a:xfrm>
              <a:off x="516800" y="1287036"/>
              <a:ext cx="3119096" cy="1553126"/>
            </a:xfrm>
            <a:prstGeom prst="ellipse">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03851" y="1628800"/>
              <a:ext cx="2808312" cy="923330"/>
            </a:xfrm>
            <a:prstGeom prst="rect">
              <a:avLst/>
            </a:prstGeom>
            <a:noFill/>
          </p:spPr>
          <p:txBody>
            <a:bodyPr wrap="square" rtlCol="0">
              <a:spAutoFit/>
            </a:bodyPr>
            <a:lstStyle/>
            <a:p>
              <a:r>
                <a:rPr lang="ja-JP" altLang="en-US" dirty="0">
                  <a:latin typeface="HG丸ｺﾞｼｯｸM-PRO" pitchFamily="50" charset="-128"/>
                  <a:ea typeface="HG丸ｺﾞｼｯｸM-PRO" pitchFamily="50" charset="-128"/>
                </a:rPr>
                <a:t>トラブル・困ったことがあったら、すぐに相談していますか</a:t>
              </a:r>
              <a:r>
                <a:rPr lang="en-US" altLang="ja-JP" dirty="0">
                  <a:latin typeface="HG丸ｺﾞｼｯｸM-PRO" pitchFamily="50" charset="-128"/>
                  <a:ea typeface="HG丸ｺﾞｼｯｸM-PRO" pitchFamily="50" charset="-128"/>
                </a:rPr>
                <a:t>?</a:t>
              </a:r>
            </a:p>
          </p:txBody>
        </p:sp>
      </p:grpSp>
      <p:grpSp>
        <p:nvGrpSpPr>
          <p:cNvPr id="21" name="グループ化 20"/>
          <p:cNvGrpSpPr/>
          <p:nvPr/>
        </p:nvGrpSpPr>
        <p:grpSpPr>
          <a:xfrm>
            <a:off x="3272128" y="4928106"/>
            <a:ext cx="3044619" cy="1512168"/>
            <a:chOff x="611560" y="1183978"/>
            <a:chExt cx="3044619" cy="1512168"/>
          </a:xfrm>
        </p:grpSpPr>
        <p:sp>
          <p:nvSpPr>
            <p:cNvPr id="22" name="円/楕円 21"/>
            <p:cNvSpPr/>
            <p:nvPr/>
          </p:nvSpPr>
          <p:spPr>
            <a:xfrm>
              <a:off x="611560" y="1183978"/>
              <a:ext cx="3024336" cy="1512168"/>
            </a:xfrm>
            <a:prstGeom prst="ellipse">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47867" y="1515834"/>
              <a:ext cx="2808312" cy="923330"/>
            </a:xfrm>
            <a:prstGeom prst="rect">
              <a:avLst/>
            </a:prstGeom>
            <a:noFill/>
          </p:spPr>
          <p:txBody>
            <a:bodyPr wrap="square" rtlCol="0">
              <a:spAutoFit/>
            </a:bodyPr>
            <a:lstStyle/>
            <a:p>
              <a:r>
                <a:rPr kumimoji="1" lang="ja-JP" altLang="en-US" dirty="0">
                  <a:latin typeface="HG丸ｺﾞｼｯｸM-PRO" pitchFamily="50" charset="-128"/>
                  <a:ea typeface="HG丸ｺﾞｼｯｸM-PRO" pitchFamily="50" charset="-128"/>
                </a:rPr>
                <a:t>トラブル・困った場合の相談先を</a:t>
              </a:r>
              <a:endParaRPr kumimoji="1" lang="en-US" altLang="ja-JP" dirty="0">
                <a:latin typeface="HG丸ｺﾞｼｯｸM-PRO" pitchFamily="50" charset="-128"/>
                <a:ea typeface="HG丸ｺﾞｼｯｸM-PRO" pitchFamily="50" charset="-128"/>
              </a:endParaRPr>
            </a:p>
            <a:p>
              <a:r>
                <a:rPr lang="en-US" altLang="ja-JP" dirty="0">
                  <a:latin typeface="HG丸ｺﾞｼｯｸM-PRO" pitchFamily="50" charset="-128"/>
                  <a:ea typeface="HG丸ｺﾞｼｯｸM-PRO" pitchFamily="50" charset="-128"/>
                </a:rPr>
                <a:t>     </a:t>
              </a:r>
              <a:r>
                <a:rPr kumimoji="1" lang="ja-JP" altLang="en-US" dirty="0">
                  <a:latin typeface="HG丸ｺﾞｼｯｸM-PRO" pitchFamily="50" charset="-128"/>
                  <a:ea typeface="HG丸ｺﾞｼｯｸM-PRO" pitchFamily="50" charset="-128"/>
                </a:rPr>
                <a:t>知っていますか</a:t>
              </a:r>
              <a:r>
                <a:rPr kumimoji="1" lang="en-US" altLang="ja-JP" dirty="0">
                  <a:latin typeface="HG丸ｺﾞｼｯｸM-PRO" pitchFamily="50" charset="-128"/>
                  <a:ea typeface="HG丸ｺﾞｼｯｸM-PRO" pitchFamily="50" charset="-128"/>
                </a:rPr>
                <a:t>?</a:t>
              </a:r>
            </a:p>
          </p:txBody>
        </p:sp>
      </p:grpSp>
      <p:pic>
        <p:nvPicPr>
          <p:cNvPr id="1026" name="Picture 2" descr="F:\消費生活センター　消費者教育\イラストいろいろ\magnifier6_gir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0194" y="5270083"/>
            <a:ext cx="1322407" cy="13224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消費生活センター　消費者教育\イラストいろいろ\syourai_sekkei_wo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6961" y="5137789"/>
            <a:ext cx="1586993" cy="1586993"/>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0" y="-27383"/>
            <a:ext cx="9144000" cy="74969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3200" dirty="0">
                <a:solidFill>
                  <a:prstClr val="black"/>
                </a:solidFill>
                <a:latin typeface="HGPｺﾞｼｯｸE" panose="020B0900000000000000" pitchFamily="50" charset="-128"/>
                <a:ea typeface="HGPｺﾞｼｯｸE" panose="020B0900000000000000" pitchFamily="50" charset="-128"/>
              </a:rPr>
              <a:t>★</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普段の生活を振り返ってみましょう</a:t>
            </a:r>
            <a:r>
              <a:rPr lang="en-US" altLang="ja-JP" sz="3200" dirty="0">
                <a:solidFill>
                  <a:prstClr val="black"/>
                </a:solidFill>
                <a:latin typeface="HGPｺﾞｼｯｸE" panose="020B0900000000000000" pitchFamily="50" charset="-128"/>
                <a:ea typeface="HGPｺﾞｼｯｸE" panose="020B0900000000000000" pitchFamily="50" charset="-128"/>
              </a:rPr>
              <a:t>!</a:t>
            </a:r>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15204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2-</a:t>
            </a:r>
            <a:r>
              <a:rPr lang="ja-JP" altLang="en-US" sz="4000" dirty="0">
                <a:solidFill>
                  <a:prstClr val="black"/>
                </a:solidFill>
                <a:latin typeface="HGPｺﾞｼｯｸE" panose="020B0900000000000000" pitchFamily="50" charset="-128"/>
                <a:ea typeface="HGPｺﾞｼｯｸE" panose="020B0900000000000000" pitchFamily="50" charset="-128"/>
              </a:rPr>
              <a:t>②</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「自立した消費者」を目指して・・・</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pSp>
        <p:nvGrpSpPr>
          <p:cNvPr id="4" name="グループ化 3"/>
          <p:cNvGrpSpPr/>
          <p:nvPr/>
        </p:nvGrpSpPr>
        <p:grpSpPr>
          <a:xfrm>
            <a:off x="4784283" y="1198046"/>
            <a:ext cx="4176464" cy="2592288"/>
            <a:chOff x="251520" y="1160403"/>
            <a:chExt cx="4176464" cy="2592288"/>
          </a:xfrm>
        </p:grpSpPr>
        <p:sp>
          <p:nvSpPr>
            <p:cNvPr id="2" name="角丸四角形 1"/>
            <p:cNvSpPr/>
            <p:nvPr/>
          </p:nvSpPr>
          <p:spPr>
            <a:xfrm>
              <a:off x="251520" y="1160403"/>
              <a:ext cx="4176464" cy="25922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95535" y="1340768"/>
              <a:ext cx="3746709" cy="1600438"/>
            </a:xfrm>
            <a:prstGeom prst="rect">
              <a:avLst/>
            </a:prstGeom>
            <a:noFill/>
          </p:spPr>
          <p:txBody>
            <a:bodyPr wrap="square" rtlCol="0">
              <a:spAutoFit/>
            </a:bodyPr>
            <a:lstStyle/>
            <a:p>
              <a:r>
                <a:rPr lang="en-US" altLang="ja-JP" sz="2600" dirty="0"/>
                <a:t>2.</a:t>
              </a:r>
              <a:r>
                <a:rPr lang="ja-JP" altLang="en-US" sz="2600" dirty="0"/>
                <a:t>自主的かつ合理的に</a:t>
              </a:r>
            </a:p>
            <a:p>
              <a:r>
                <a:rPr lang="ja-JP" altLang="en-US" sz="2600" dirty="0"/>
                <a:t>　行動する　</a:t>
              </a:r>
            </a:p>
            <a:p>
              <a:r>
                <a:rPr lang="ja-JP" altLang="en-US" sz="2600" dirty="0"/>
                <a:t>　</a:t>
              </a:r>
              <a:r>
                <a:rPr lang="en-US" altLang="ja-JP" sz="2000" dirty="0"/>
                <a:t>(</a:t>
              </a:r>
              <a:r>
                <a:rPr lang="ja-JP" altLang="en-US" sz="2000" dirty="0"/>
                <a:t>うわさに</a:t>
              </a:r>
              <a:endParaRPr lang="en-US" altLang="ja-JP" sz="2000" dirty="0"/>
            </a:p>
            <a:p>
              <a:r>
                <a:rPr lang="en-US" altLang="ja-JP" sz="2000" dirty="0"/>
                <a:t>      </a:t>
              </a:r>
              <a:r>
                <a:rPr lang="ja-JP" altLang="en-US" sz="2000" dirty="0"/>
                <a:t>まどわされない</a:t>
              </a:r>
              <a:r>
                <a:rPr lang="en-US" altLang="ja-JP" sz="2000" dirty="0"/>
                <a:t>)</a:t>
              </a:r>
              <a:endParaRPr kumimoji="1" lang="ja-JP" altLang="en-US" sz="2000" dirty="0"/>
            </a:p>
          </p:txBody>
        </p:sp>
      </p:grpSp>
      <p:sp>
        <p:nvSpPr>
          <p:cNvPr id="10" name="角丸四角形 9"/>
          <p:cNvSpPr/>
          <p:nvPr/>
        </p:nvSpPr>
        <p:spPr>
          <a:xfrm>
            <a:off x="395536" y="1197298"/>
            <a:ext cx="4176464" cy="259228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39552" y="1377664"/>
            <a:ext cx="2808312" cy="2092881"/>
          </a:xfrm>
          <a:prstGeom prst="rect">
            <a:avLst/>
          </a:prstGeom>
          <a:noFill/>
        </p:spPr>
        <p:txBody>
          <a:bodyPr wrap="square" rtlCol="0">
            <a:spAutoFit/>
          </a:bodyPr>
          <a:lstStyle/>
          <a:p>
            <a:r>
              <a:rPr lang="en-US" altLang="ja-JP" sz="2600" dirty="0"/>
              <a:t>1.</a:t>
            </a:r>
            <a:r>
              <a:rPr lang="ja-JP" altLang="en-US" sz="2600" dirty="0"/>
              <a:t>自らすすんで</a:t>
            </a:r>
          </a:p>
          <a:p>
            <a:r>
              <a:rPr lang="ja-JP" altLang="en-US" sz="2600" dirty="0"/>
              <a:t>　必要な知識を</a:t>
            </a:r>
          </a:p>
          <a:p>
            <a:r>
              <a:rPr lang="ja-JP" altLang="en-US" sz="2600" dirty="0"/>
              <a:t>　習得し、　</a:t>
            </a:r>
          </a:p>
          <a:p>
            <a:r>
              <a:rPr lang="ja-JP" altLang="en-US" sz="2600" dirty="0"/>
              <a:t>　必要な情報を</a:t>
            </a:r>
          </a:p>
          <a:p>
            <a:r>
              <a:rPr lang="ja-JP" altLang="en-US" sz="2600" dirty="0"/>
              <a:t>　収集する</a:t>
            </a:r>
            <a:endParaRPr kumimoji="1" lang="ja-JP" altLang="en-US" sz="2600" dirty="0"/>
          </a:p>
        </p:txBody>
      </p:sp>
      <p:pic>
        <p:nvPicPr>
          <p:cNvPr id="12" name="Picture 2" descr="G:\KINGSTON\くらしの一日講座\イラストいろいろ\shigoto_woman_casua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44607" y="1512107"/>
            <a:ext cx="1283147" cy="12831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KINGSTON\くらしの一日講座\イラストいろいろ\factcheck_wo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52320" y="2366991"/>
            <a:ext cx="1222687" cy="122268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a:off x="438852" y="4005064"/>
            <a:ext cx="4176464" cy="2592288"/>
            <a:chOff x="251520" y="1160403"/>
            <a:chExt cx="4176464" cy="2592288"/>
          </a:xfrm>
        </p:grpSpPr>
        <p:sp>
          <p:nvSpPr>
            <p:cNvPr id="14" name="角丸四角形 13"/>
            <p:cNvSpPr/>
            <p:nvPr/>
          </p:nvSpPr>
          <p:spPr>
            <a:xfrm>
              <a:off x="251520" y="1160403"/>
              <a:ext cx="4176464" cy="25922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5536" y="1340768"/>
              <a:ext cx="2808312" cy="892552"/>
            </a:xfrm>
            <a:prstGeom prst="rect">
              <a:avLst/>
            </a:prstGeom>
            <a:noFill/>
          </p:spPr>
          <p:txBody>
            <a:bodyPr wrap="square" rtlCol="0">
              <a:spAutoFit/>
            </a:bodyPr>
            <a:lstStyle/>
            <a:p>
              <a:r>
                <a:rPr lang="en-US" altLang="ja-JP" sz="2600" dirty="0"/>
                <a:t>3.</a:t>
              </a:r>
              <a:r>
                <a:rPr lang="ja-JP" altLang="en-US" sz="2600" dirty="0"/>
                <a:t>環境の保全へ　</a:t>
              </a:r>
            </a:p>
            <a:p>
              <a:r>
                <a:rPr lang="ja-JP" altLang="en-US" sz="2600" dirty="0"/>
                <a:t>　配慮する</a:t>
              </a:r>
              <a:endParaRPr kumimoji="1" lang="ja-JP" altLang="en-US" sz="2600" dirty="0"/>
            </a:p>
          </p:txBody>
        </p:sp>
      </p:grpSp>
      <p:pic>
        <p:nvPicPr>
          <p:cNvPr id="6148" name="Picture 4" descr="ゴミの分別のイラスト"/>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7644" y="5031815"/>
            <a:ext cx="1387072" cy="13870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綺麗な地球のイラスト（環境問題）"/>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1601" y="5077982"/>
            <a:ext cx="1270379" cy="12703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消費生活センター　消費者教育\イラストいろいろ\business_serifu_woman.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15318" y="4005065"/>
            <a:ext cx="4345431" cy="277265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004048" y="4581129"/>
            <a:ext cx="2016224" cy="1015663"/>
          </a:xfrm>
          <a:prstGeom prst="rect">
            <a:avLst/>
          </a:prstGeom>
          <a:noFill/>
        </p:spPr>
        <p:txBody>
          <a:bodyPr wrap="square" rtlCol="0">
            <a:spAutoFit/>
          </a:bodyPr>
          <a:lstStyle/>
          <a:p>
            <a:pPr algn="ctr"/>
            <a:r>
              <a:rPr lang="ja-JP" altLang="en-US" sz="2000" dirty="0">
                <a:solidFill>
                  <a:srgbClr val="FF0000"/>
                </a:solidFill>
                <a:latin typeface="HGPｺﾞｼｯｸE" pitchFamily="50" charset="-128"/>
                <a:ea typeface="HGPｺﾞｼｯｸE" pitchFamily="50" charset="-128"/>
              </a:rPr>
              <a:t>自分が</a:t>
            </a:r>
          </a:p>
          <a:p>
            <a:pPr algn="ctr"/>
            <a:r>
              <a:rPr lang="ja-JP" altLang="en-US" sz="2000" dirty="0">
                <a:solidFill>
                  <a:srgbClr val="FF0000"/>
                </a:solidFill>
                <a:latin typeface="HGPｺﾞｼｯｸE" pitchFamily="50" charset="-128"/>
                <a:ea typeface="HGPｺﾞｼｯｸE" pitchFamily="50" charset="-128"/>
              </a:rPr>
              <a:t>「する」「考える」</a:t>
            </a:r>
          </a:p>
          <a:p>
            <a:pPr algn="ctr"/>
            <a:r>
              <a:rPr lang="ja-JP" altLang="en-US" sz="2000" dirty="0">
                <a:solidFill>
                  <a:srgbClr val="FF0000"/>
                </a:solidFill>
                <a:latin typeface="HGPｺﾞｼｯｸE" pitchFamily="50" charset="-128"/>
                <a:ea typeface="HGPｺﾞｼｯｸE" pitchFamily="50" charset="-128"/>
              </a:rPr>
              <a:t>ことが重要</a:t>
            </a:r>
          </a:p>
        </p:txBody>
      </p:sp>
      <p:sp>
        <p:nvSpPr>
          <p:cNvPr id="5" name="フッター プレースホルダー 4"/>
          <p:cNvSpPr>
            <a:spLocks noGrp="1"/>
          </p:cNvSpPr>
          <p:nvPr>
            <p:ph type="ftr" sz="quarter" idx="11"/>
          </p:nvPr>
        </p:nvSpPr>
        <p:spPr>
          <a:xfrm>
            <a:off x="4615316" y="6529764"/>
            <a:ext cx="2895600" cy="365125"/>
          </a:xfrm>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3120226445"/>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スパイス">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4684</TotalTime>
  <Words>5279</Words>
  <Application>Microsoft Office PowerPoint</Application>
  <PresentationFormat>画面に合わせる (4:3)</PresentationFormat>
  <Paragraphs>686</Paragraphs>
  <Slides>24</Slides>
  <Notes>24</Notes>
  <HiddenSlides>0</HiddenSlides>
  <MMClips>0</MMClips>
  <ScaleCrop>false</ScaleCrop>
  <HeadingPairs>
    <vt:vector size="6" baseType="variant">
      <vt:variant>
        <vt:lpstr>使用されているフォント</vt:lpstr>
      </vt:variant>
      <vt:variant>
        <vt:i4>18</vt:i4>
      </vt:variant>
      <vt:variant>
        <vt:lpstr>テーマ</vt:lpstr>
      </vt:variant>
      <vt:variant>
        <vt:i4>5</vt:i4>
      </vt:variant>
      <vt:variant>
        <vt:lpstr>スライド タイトル</vt:lpstr>
      </vt:variant>
      <vt:variant>
        <vt:i4>24</vt:i4>
      </vt:variant>
    </vt:vector>
  </HeadingPairs>
  <TitlesOfParts>
    <vt:vector size="47" baseType="lpstr">
      <vt:lpstr>HGPｺﾞｼｯｸE</vt:lpstr>
      <vt:lpstr>HGPｺﾞｼｯｸM</vt:lpstr>
      <vt:lpstr>HGP創英角ｺﾞｼｯｸUB</vt:lpstr>
      <vt:lpstr>HGP創英角ﾎﾟｯﾌﾟ体</vt:lpstr>
      <vt:lpstr>HGSｺﾞｼｯｸE</vt:lpstr>
      <vt:lpstr>HGS創英角ﾎﾟｯﾌﾟ体</vt:lpstr>
      <vt:lpstr>HG丸ｺﾞｼｯｸM-PRO</vt:lpstr>
      <vt:lpstr>HG創英角ｺﾞｼｯｸUB</vt:lpstr>
      <vt:lpstr>ＭＳ Ｐゴシック</vt:lpstr>
      <vt:lpstr>ＭＳ ゴシック</vt:lpstr>
      <vt:lpstr>Arial</vt:lpstr>
      <vt:lpstr>Calibri</vt:lpstr>
      <vt:lpstr>Calibri Light</vt:lpstr>
      <vt:lpstr>Century Gothic</vt:lpstr>
      <vt:lpstr>Century Schoolbook</vt:lpstr>
      <vt:lpstr>Lucida Sans Unicode</vt:lpstr>
      <vt:lpstr>Wingdings</vt:lpstr>
      <vt:lpstr>Wingdings 2</vt:lpstr>
      <vt:lpstr>Stack of books design template</vt:lpstr>
      <vt:lpstr>1_HDOfficeLightV0</vt:lpstr>
      <vt:lpstr>6_Office テーマ</vt:lpstr>
      <vt:lpstr>3_Office テーマ</vt:lpstr>
      <vt:lpstr>スパイス</vt:lpstr>
      <vt:lpstr>「未来につながる行動」 　　をとろう!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大植　將人</cp:lastModifiedBy>
  <cp:revision>323</cp:revision>
  <cp:lastPrinted>2021-03-12T06:35:57Z</cp:lastPrinted>
  <dcterms:created xsi:type="dcterms:W3CDTF">2020-05-10T07:20:51Z</dcterms:created>
  <dcterms:modified xsi:type="dcterms:W3CDTF">2023-04-10T07:42:11Z</dcterms:modified>
</cp:coreProperties>
</file>