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780" r:id="rId3"/>
    <p:sldMasterId id="2147483792" r:id="rId4"/>
    <p:sldMasterId id="2147483816" r:id="rId5"/>
    <p:sldMasterId id="2147483840" r:id="rId6"/>
    <p:sldMasterId id="2147483854" r:id="rId7"/>
    <p:sldMasterId id="2147483878" r:id="rId8"/>
    <p:sldMasterId id="2147483902" r:id="rId9"/>
    <p:sldMasterId id="2147483926" r:id="rId10"/>
    <p:sldMasterId id="2147483938" r:id="rId11"/>
  </p:sldMasterIdLst>
  <p:notesMasterIdLst>
    <p:notesMasterId r:id="rId37"/>
  </p:notesMasterIdLst>
  <p:handoutMasterIdLst>
    <p:handoutMasterId r:id="rId38"/>
  </p:handoutMasterIdLst>
  <p:sldIdLst>
    <p:sldId id="315" r:id="rId12"/>
    <p:sldId id="294" r:id="rId13"/>
    <p:sldId id="318" r:id="rId14"/>
    <p:sldId id="319" r:id="rId15"/>
    <p:sldId id="316" r:id="rId16"/>
    <p:sldId id="328" r:id="rId17"/>
    <p:sldId id="337" r:id="rId18"/>
    <p:sldId id="327" r:id="rId19"/>
    <p:sldId id="334" r:id="rId20"/>
    <p:sldId id="330" r:id="rId21"/>
    <p:sldId id="281" r:id="rId22"/>
    <p:sldId id="338" r:id="rId23"/>
    <p:sldId id="325" r:id="rId24"/>
    <p:sldId id="326" r:id="rId25"/>
    <p:sldId id="335" r:id="rId26"/>
    <p:sldId id="340" r:id="rId27"/>
    <p:sldId id="341" r:id="rId28"/>
    <p:sldId id="291" r:id="rId29"/>
    <p:sldId id="320" r:id="rId30"/>
    <p:sldId id="310" r:id="rId31"/>
    <p:sldId id="290" r:id="rId32"/>
    <p:sldId id="322" r:id="rId33"/>
    <p:sldId id="300" r:id="rId34"/>
    <p:sldId id="331" r:id="rId35"/>
    <p:sldId id="333" r:id="rId3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C20E"/>
    <a:srgbClr val="FF7C80"/>
    <a:srgbClr val="F6F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6" d="100"/>
          <a:sy n="76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0"/>
    </p:cViewPr>
  </p:sorterViewPr>
  <p:notesViewPr>
    <p:cSldViewPr>
      <p:cViewPr>
        <p:scale>
          <a:sx n="98" d="100"/>
          <a:sy n="98" d="100"/>
        </p:scale>
        <p:origin x="-1866" y="1224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高齢者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4192</c:v>
                </c:pt>
                <c:pt idx="1">
                  <c:v>3818</c:v>
                </c:pt>
                <c:pt idx="2">
                  <c:v>3751</c:v>
                </c:pt>
                <c:pt idx="3">
                  <c:v>4467</c:v>
                </c:pt>
                <c:pt idx="4">
                  <c:v>5573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0C-40EB-93E0-F4535C3CF1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一般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9757</c:v>
                </c:pt>
                <c:pt idx="1">
                  <c:v>9519</c:v>
                </c:pt>
                <c:pt idx="2">
                  <c:v>8826</c:v>
                </c:pt>
                <c:pt idx="3">
                  <c:v>9237</c:v>
                </c:pt>
                <c:pt idx="4">
                  <c:v>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0C-40EB-93E0-F4535C3CF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3200048"/>
        <c:axId val="633203312"/>
      </c:barChart>
      <c:catAx>
        <c:axId val="63320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3203312"/>
        <c:crosses val="autoZero"/>
        <c:auto val="1"/>
        <c:lblAlgn val="ctr"/>
        <c:lblOffset val="100"/>
        <c:noMultiLvlLbl val="0"/>
      </c:catAx>
      <c:valAx>
        <c:axId val="63320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32000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/>
              <a:t>2018</a:t>
            </a:r>
            <a:r>
              <a:rPr lang="ja-JP" altLang="en-US" dirty="0"/>
              <a:t>年度　契約者年齢</a:t>
            </a:r>
          </a:p>
        </c:rich>
      </c:tx>
      <c:layout>
        <c:manualLayout>
          <c:xMode val="edge"/>
          <c:yMode val="edge"/>
          <c:x val="0.18348397539582839"/>
          <c:y val="1.410954338406843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相談者年齢</c:v>
                </c:pt>
              </c:strCache>
            </c:strRef>
          </c:tx>
          <c:dLbls>
            <c:dLbl>
              <c:idx val="0"/>
              <c:layout>
                <c:manualLayout>
                  <c:x val="-1.8001831252693438E-2"/>
                  <c:y val="0.114251194311743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66-4671-BFE3-13C46B7C9F78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10代</c:v>
                </c:pt>
                <c:pt idx="1">
                  <c:v>20代</c:v>
                </c:pt>
                <c:pt idx="2">
                  <c:v>30代</c:v>
                </c:pt>
                <c:pt idx="3">
                  <c:v>40代</c:v>
                </c:pt>
                <c:pt idx="4">
                  <c:v>50代</c:v>
                </c:pt>
                <c:pt idx="5">
                  <c:v>60代</c:v>
                </c:pt>
                <c:pt idx="6">
                  <c:v>70代-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1.4999999999999999E-2</c:v>
                </c:pt>
                <c:pt idx="1">
                  <c:v>5.2999999999999999E-2</c:v>
                </c:pt>
                <c:pt idx="2">
                  <c:v>7.0999999999999994E-2</c:v>
                </c:pt>
                <c:pt idx="3">
                  <c:v>0.112</c:v>
                </c:pt>
                <c:pt idx="4">
                  <c:v>0.156</c:v>
                </c:pt>
                <c:pt idx="5">
                  <c:v>0.20100000000000001</c:v>
                </c:pt>
                <c:pt idx="6">
                  <c:v>0.25800000000000001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6-4671-BFE3-13C46B7C9F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5A4C5-D6A2-4624-B38C-DEC224E2ABB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0617FCF4-7013-409F-9FAA-98F53464C126}">
      <dgm:prSet phldrT="[テキスト]"/>
      <dgm:spPr/>
      <dgm:t>
        <a:bodyPr/>
        <a:lstStyle/>
        <a:p>
          <a:r>
            <a:rPr kumimoji="1" lang="ja-JP" altLang="en-US" dirty="0"/>
            <a:t>相談</a:t>
          </a:r>
        </a:p>
      </dgm:t>
    </dgm:pt>
    <dgm:pt modelId="{B1BEA386-9E36-4091-99AD-1BFE2E213B17}" type="parTrans" cxnId="{AE6B6F55-06C3-4B7B-A36D-2B97F59DB581}">
      <dgm:prSet/>
      <dgm:spPr/>
      <dgm:t>
        <a:bodyPr/>
        <a:lstStyle/>
        <a:p>
          <a:endParaRPr kumimoji="1" lang="ja-JP" altLang="en-US"/>
        </a:p>
      </dgm:t>
    </dgm:pt>
    <dgm:pt modelId="{BA45F909-ED75-4600-A4ED-300C9552F8B5}" type="sibTrans" cxnId="{AE6B6F55-06C3-4B7B-A36D-2B97F59DB581}">
      <dgm:prSet/>
      <dgm:spPr/>
      <dgm:t>
        <a:bodyPr/>
        <a:lstStyle/>
        <a:p>
          <a:endParaRPr kumimoji="1" lang="ja-JP" altLang="en-US"/>
        </a:p>
      </dgm:t>
    </dgm:pt>
    <dgm:pt modelId="{7320C109-E08F-4DE7-AEC2-D45BE1657BE3}">
      <dgm:prSet phldrT="[テキスト]"/>
      <dgm:spPr/>
      <dgm:t>
        <a:bodyPr/>
        <a:lstStyle/>
        <a:p>
          <a:r>
            <a:rPr kumimoji="1" lang="ja-JP" altLang="en-US" dirty="0"/>
            <a:t>助言・あっせん</a:t>
          </a:r>
        </a:p>
      </dgm:t>
    </dgm:pt>
    <dgm:pt modelId="{D59AC829-1C7E-4605-9A3E-D0E59010AED0}" type="parTrans" cxnId="{9BB8F94C-BEE5-447A-884F-162CD4B018CB}">
      <dgm:prSet/>
      <dgm:spPr/>
      <dgm:t>
        <a:bodyPr/>
        <a:lstStyle/>
        <a:p>
          <a:endParaRPr kumimoji="1" lang="ja-JP" altLang="en-US"/>
        </a:p>
      </dgm:t>
    </dgm:pt>
    <dgm:pt modelId="{36323985-761C-4748-9629-D7857BAE568E}" type="sibTrans" cxnId="{9BB8F94C-BEE5-447A-884F-162CD4B018CB}">
      <dgm:prSet/>
      <dgm:spPr/>
      <dgm:t>
        <a:bodyPr/>
        <a:lstStyle/>
        <a:p>
          <a:endParaRPr kumimoji="1" lang="ja-JP" altLang="en-US"/>
        </a:p>
      </dgm:t>
    </dgm:pt>
    <dgm:pt modelId="{9DA8DCE0-6BC9-43C5-831B-702E10CEACE9}">
      <dgm:prSet phldrT="[テキスト]"/>
      <dgm:spPr/>
      <dgm:t>
        <a:bodyPr/>
        <a:lstStyle/>
        <a:p>
          <a:r>
            <a:rPr kumimoji="1" lang="ja-JP" altLang="en-US"/>
            <a:t>解決</a:t>
          </a:r>
          <a:endParaRPr kumimoji="1" lang="ja-JP" altLang="en-US" dirty="0"/>
        </a:p>
      </dgm:t>
    </dgm:pt>
    <dgm:pt modelId="{0A53FF9F-0E14-4A79-B1DC-12DC019BF04D}" type="parTrans" cxnId="{FB4D6569-40A2-46E3-9480-BA2020599815}">
      <dgm:prSet/>
      <dgm:spPr/>
      <dgm:t>
        <a:bodyPr/>
        <a:lstStyle/>
        <a:p>
          <a:endParaRPr kumimoji="1" lang="ja-JP" altLang="en-US"/>
        </a:p>
      </dgm:t>
    </dgm:pt>
    <dgm:pt modelId="{D480CA30-7961-4C18-900D-3F7D2B25CBE5}" type="sibTrans" cxnId="{FB4D6569-40A2-46E3-9480-BA2020599815}">
      <dgm:prSet/>
      <dgm:spPr/>
      <dgm:t>
        <a:bodyPr/>
        <a:lstStyle/>
        <a:p>
          <a:endParaRPr kumimoji="1" lang="ja-JP" altLang="en-US"/>
        </a:p>
      </dgm:t>
    </dgm:pt>
    <dgm:pt modelId="{000044E5-D09D-4BB1-B5E1-0192E7E1E92D}">
      <dgm:prSet phldrT="[テキスト]"/>
      <dgm:spPr/>
      <dgm:t>
        <a:bodyPr/>
        <a:lstStyle/>
        <a:p>
          <a:endParaRPr kumimoji="1" lang="ja-JP" altLang="en-US" dirty="0">
            <a:latin typeface="AR P丸ゴシック体M" pitchFamily="50" charset="-128"/>
            <a:ea typeface="AR P丸ゴシック体M" pitchFamily="50" charset="-128"/>
          </a:endParaRPr>
        </a:p>
      </dgm:t>
    </dgm:pt>
    <dgm:pt modelId="{46160CA9-BFE8-44AD-B3D4-5CC557014FB1}" type="sibTrans" cxnId="{773959E3-23AF-47FE-A1D9-0ED6AEB58796}">
      <dgm:prSet/>
      <dgm:spPr/>
      <dgm:t>
        <a:bodyPr/>
        <a:lstStyle/>
        <a:p>
          <a:endParaRPr kumimoji="1" lang="ja-JP" altLang="en-US"/>
        </a:p>
      </dgm:t>
    </dgm:pt>
    <dgm:pt modelId="{B2592D3F-6793-4C6F-A96A-484D4F9FE255}" type="parTrans" cxnId="{773959E3-23AF-47FE-A1D9-0ED6AEB58796}">
      <dgm:prSet/>
      <dgm:spPr/>
      <dgm:t>
        <a:bodyPr/>
        <a:lstStyle/>
        <a:p>
          <a:endParaRPr kumimoji="1" lang="ja-JP" altLang="en-US"/>
        </a:p>
      </dgm:t>
    </dgm:pt>
    <dgm:pt modelId="{16E2A531-3BC5-4CE9-AE49-191CB572B40B}" type="pres">
      <dgm:prSet presAssocID="{F3B5A4C5-D6A2-4624-B38C-DEC224E2ABB1}" presName="rootnode" presStyleCnt="0">
        <dgm:presLayoutVars>
          <dgm:chMax/>
          <dgm:chPref/>
          <dgm:dir/>
          <dgm:animLvl val="lvl"/>
        </dgm:presLayoutVars>
      </dgm:prSet>
      <dgm:spPr/>
    </dgm:pt>
    <dgm:pt modelId="{E8926758-52A9-4E5D-806E-119FCD6E8F21}" type="pres">
      <dgm:prSet presAssocID="{0617FCF4-7013-409F-9FAA-98F53464C126}" presName="composite" presStyleCnt="0"/>
      <dgm:spPr/>
    </dgm:pt>
    <dgm:pt modelId="{7A8F6558-9965-4A5F-A904-2F24288442CA}" type="pres">
      <dgm:prSet presAssocID="{0617FCF4-7013-409F-9FAA-98F53464C126}" presName="bentUpArrow1" presStyleLbl="alignImgPlace1" presStyleIdx="0" presStyleCnt="2"/>
      <dgm:spPr>
        <a:solidFill>
          <a:schemeClr val="accent1">
            <a:lumMod val="60000"/>
            <a:lumOff val="40000"/>
          </a:schemeClr>
        </a:solidFill>
      </dgm:spPr>
    </dgm:pt>
    <dgm:pt modelId="{26C54023-4508-4507-A756-7810D514A26A}" type="pres">
      <dgm:prSet presAssocID="{0617FCF4-7013-409F-9FAA-98F53464C12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8A561F0-66BB-4EC2-AB7A-C2C5B74E543F}" type="pres">
      <dgm:prSet presAssocID="{0617FCF4-7013-409F-9FAA-98F53464C126}" presName="ChildText" presStyleLbl="revTx" presStyleIdx="0" presStyleCnt="3" custScaleX="227493" custLinFactX="200000" custLinFactNeighborX="221549" custLinFactNeighborY="19833">
        <dgm:presLayoutVars>
          <dgm:chMax val="0"/>
          <dgm:chPref val="0"/>
          <dgm:bulletEnabled val="1"/>
        </dgm:presLayoutVars>
      </dgm:prSet>
      <dgm:spPr/>
    </dgm:pt>
    <dgm:pt modelId="{AEE793A2-02B7-40A5-A28D-072A0C59D3FF}" type="pres">
      <dgm:prSet presAssocID="{BA45F909-ED75-4600-A4ED-300C9552F8B5}" presName="sibTrans" presStyleCnt="0"/>
      <dgm:spPr/>
    </dgm:pt>
    <dgm:pt modelId="{DE246E79-2146-4AE5-BC2B-B3463774F441}" type="pres">
      <dgm:prSet presAssocID="{7320C109-E08F-4DE7-AEC2-D45BE1657BE3}" presName="composite" presStyleCnt="0"/>
      <dgm:spPr/>
    </dgm:pt>
    <dgm:pt modelId="{F98A2ACA-8567-46E6-9880-6B11E0328CD2}" type="pres">
      <dgm:prSet presAssocID="{7320C109-E08F-4DE7-AEC2-D45BE1657BE3}" presName="bentUpArrow1" presStyleLbl="alignImgPlace1" presStyleIdx="1" presStyleCnt="2"/>
      <dgm:spPr>
        <a:solidFill>
          <a:schemeClr val="accent2">
            <a:lumMod val="60000"/>
            <a:lumOff val="40000"/>
          </a:schemeClr>
        </a:solidFill>
      </dgm:spPr>
    </dgm:pt>
    <dgm:pt modelId="{E30AD8C5-4E19-4441-87A8-703B0819FB07}" type="pres">
      <dgm:prSet presAssocID="{7320C109-E08F-4DE7-AEC2-D45BE1657BE3}" presName="ParentText" presStyleLbl="node1" presStyleIdx="1" presStyleCnt="3" custLinFactNeighborX="-24068" custLinFactNeighborY="700">
        <dgm:presLayoutVars>
          <dgm:chMax val="1"/>
          <dgm:chPref val="1"/>
          <dgm:bulletEnabled val="1"/>
        </dgm:presLayoutVars>
      </dgm:prSet>
      <dgm:spPr/>
    </dgm:pt>
    <dgm:pt modelId="{853BC850-1723-49C6-ADBF-E4270BAAE2E8}" type="pres">
      <dgm:prSet presAssocID="{7320C109-E08F-4DE7-AEC2-D45BE1657BE3}" presName="ChildText" presStyleLbl="revTx" presStyleIdx="1" presStyleCnt="3" custScaleX="218688" custLinFactNeighborX="29004" custLinFactNeighborY="807">
        <dgm:presLayoutVars>
          <dgm:chMax val="0"/>
          <dgm:chPref val="0"/>
          <dgm:bulletEnabled val="1"/>
        </dgm:presLayoutVars>
      </dgm:prSet>
      <dgm:spPr/>
    </dgm:pt>
    <dgm:pt modelId="{DB32358D-065E-4B08-A9F1-C7BD294C1BC3}" type="pres">
      <dgm:prSet presAssocID="{36323985-761C-4748-9629-D7857BAE568E}" presName="sibTrans" presStyleCnt="0"/>
      <dgm:spPr/>
    </dgm:pt>
    <dgm:pt modelId="{FCE25439-C751-4219-A483-3EEBDCA26566}" type="pres">
      <dgm:prSet presAssocID="{9DA8DCE0-6BC9-43C5-831B-702E10CEACE9}" presName="composite" presStyleCnt="0"/>
      <dgm:spPr/>
    </dgm:pt>
    <dgm:pt modelId="{90580CE4-8E88-4A78-9C17-DAD698F4B40B}" type="pres">
      <dgm:prSet presAssocID="{9DA8DCE0-6BC9-43C5-831B-702E10CEACE9}" presName="ParentText" presStyleLbl="node1" presStyleIdx="2" presStyleCnt="3" custLinFactNeighborX="-28763" custLinFactNeighborY="2241">
        <dgm:presLayoutVars>
          <dgm:chMax val="1"/>
          <dgm:chPref val="1"/>
          <dgm:bulletEnabled val="1"/>
        </dgm:presLayoutVars>
      </dgm:prSet>
      <dgm:spPr/>
    </dgm:pt>
    <dgm:pt modelId="{EE16FA07-D7FA-4132-8FCF-222108F86704}" type="pres">
      <dgm:prSet presAssocID="{9DA8DCE0-6BC9-43C5-831B-702E10CEACE9}" presName="FinalChildText" presStyleLbl="revTx" presStyleIdx="2" presStyleCnt="3" custScaleX="161831" custLinFactY="-5425" custLinFactNeighborX="46606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0625C927-07C3-4164-8B50-46B82E70C120}" type="presOf" srcId="{7320C109-E08F-4DE7-AEC2-D45BE1657BE3}" destId="{E30AD8C5-4E19-4441-87A8-703B0819FB07}" srcOrd="0" destOrd="0" presId="urn:microsoft.com/office/officeart/2005/8/layout/StepDownProcess"/>
    <dgm:cxn modelId="{FB4D6569-40A2-46E3-9480-BA2020599815}" srcId="{F3B5A4C5-D6A2-4624-B38C-DEC224E2ABB1}" destId="{9DA8DCE0-6BC9-43C5-831B-702E10CEACE9}" srcOrd="2" destOrd="0" parTransId="{0A53FF9F-0E14-4A79-B1DC-12DC019BF04D}" sibTransId="{D480CA30-7961-4C18-900D-3F7D2B25CBE5}"/>
    <dgm:cxn modelId="{9BB8F94C-BEE5-447A-884F-162CD4B018CB}" srcId="{F3B5A4C5-D6A2-4624-B38C-DEC224E2ABB1}" destId="{7320C109-E08F-4DE7-AEC2-D45BE1657BE3}" srcOrd="1" destOrd="0" parTransId="{D59AC829-1C7E-4605-9A3E-D0E59010AED0}" sibTransId="{36323985-761C-4748-9629-D7857BAE568E}"/>
    <dgm:cxn modelId="{AE6B6F55-06C3-4B7B-A36D-2B97F59DB581}" srcId="{F3B5A4C5-D6A2-4624-B38C-DEC224E2ABB1}" destId="{0617FCF4-7013-409F-9FAA-98F53464C126}" srcOrd="0" destOrd="0" parTransId="{B1BEA386-9E36-4091-99AD-1BFE2E213B17}" sibTransId="{BA45F909-ED75-4600-A4ED-300C9552F8B5}"/>
    <dgm:cxn modelId="{FAD0C155-4BF0-4D8E-8CDA-D6A712F6146F}" type="presOf" srcId="{F3B5A4C5-D6A2-4624-B38C-DEC224E2ABB1}" destId="{16E2A531-3BC5-4CE9-AE49-191CB572B40B}" srcOrd="0" destOrd="0" presId="urn:microsoft.com/office/officeart/2005/8/layout/StepDownProcess"/>
    <dgm:cxn modelId="{1A4B90B9-A5BB-4F6A-9576-C745F718F401}" type="presOf" srcId="{9DA8DCE0-6BC9-43C5-831B-702E10CEACE9}" destId="{90580CE4-8E88-4A78-9C17-DAD698F4B40B}" srcOrd="0" destOrd="0" presId="urn:microsoft.com/office/officeart/2005/8/layout/StepDownProcess"/>
    <dgm:cxn modelId="{1F1670DB-9DF0-4F97-B5DD-06A100DFEE2D}" type="presOf" srcId="{0617FCF4-7013-409F-9FAA-98F53464C126}" destId="{26C54023-4508-4507-A756-7810D514A26A}" srcOrd="0" destOrd="0" presId="urn:microsoft.com/office/officeart/2005/8/layout/StepDownProcess"/>
    <dgm:cxn modelId="{773959E3-23AF-47FE-A1D9-0ED6AEB58796}" srcId="{9DA8DCE0-6BC9-43C5-831B-702E10CEACE9}" destId="{000044E5-D09D-4BB1-B5E1-0192E7E1E92D}" srcOrd="0" destOrd="0" parTransId="{B2592D3F-6793-4C6F-A96A-484D4F9FE255}" sibTransId="{46160CA9-BFE8-44AD-B3D4-5CC557014FB1}"/>
    <dgm:cxn modelId="{990653F1-DE19-4D3C-A19D-A07A6DE53B00}" type="presOf" srcId="{000044E5-D09D-4BB1-B5E1-0192E7E1E92D}" destId="{EE16FA07-D7FA-4132-8FCF-222108F86704}" srcOrd="0" destOrd="0" presId="urn:microsoft.com/office/officeart/2005/8/layout/StepDownProcess"/>
    <dgm:cxn modelId="{0861A89C-6B52-47A8-9473-BE8F25D6F4B0}" type="presParOf" srcId="{16E2A531-3BC5-4CE9-AE49-191CB572B40B}" destId="{E8926758-52A9-4E5D-806E-119FCD6E8F21}" srcOrd="0" destOrd="0" presId="urn:microsoft.com/office/officeart/2005/8/layout/StepDownProcess"/>
    <dgm:cxn modelId="{5AD56876-E94D-403D-ABA5-A8FF9DE8B595}" type="presParOf" srcId="{E8926758-52A9-4E5D-806E-119FCD6E8F21}" destId="{7A8F6558-9965-4A5F-A904-2F24288442CA}" srcOrd="0" destOrd="0" presId="urn:microsoft.com/office/officeart/2005/8/layout/StepDownProcess"/>
    <dgm:cxn modelId="{6C277EC7-1AD6-47FB-A3E3-7236389835B4}" type="presParOf" srcId="{E8926758-52A9-4E5D-806E-119FCD6E8F21}" destId="{26C54023-4508-4507-A756-7810D514A26A}" srcOrd="1" destOrd="0" presId="urn:microsoft.com/office/officeart/2005/8/layout/StepDownProcess"/>
    <dgm:cxn modelId="{D681A7B3-9019-4E96-988B-BD01BC61DB36}" type="presParOf" srcId="{E8926758-52A9-4E5D-806E-119FCD6E8F21}" destId="{48A561F0-66BB-4EC2-AB7A-C2C5B74E543F}" srcOrd="2" destOrd="0" presId="urn:microsoft.com/office/officeart/2005/8/layout/StepDownProcess"/>
    <dgm:cxn modelId="{04B03A9D-67CF-45CD-AA67-A861D4B37DD8}" type="presParOf" srcId="{16E2A531-3BC5-4CE9-AE49-191CB572B40B}" destId="{AEE793A2-02B7-40A5-A28D-072A0C59D3FF}" srcOrd="1" destOrd="0" presId="urn:microsoft.com/office/officeart/2005/8/layout/StepDownProcess"/>
    <dgm:cxn modelId="{94446B17-4DE9-4E4F-9416-E0EBC8C00304}" type="presParOf" srcId="{16E2A531-3BC5-4CE9-AE49-191CB572B40B}" destId="{DE246E79-2146-4AE5-BC2B-B3463774F441}" srcOrd="2" destOrd="0" presId="urn:microsoft.com/office/officeart/2005/8/layout/StepDownProcess"/>
    <dgm:cxn modelId="{4B7D1221-66DD-48CD-A160-53C383E4CA51}" type="presParOf" srcId="{DE246E79-2146-4AE5-BC2B-B3463774F441}" destId="{F98A2ACA-8567-46E6-9880-6B11E0328CD2}" srcOrd="0" destOrd="0" presId="urn:microsoft.com/office/officeart/2005/8/layout/StepDownProcess"/>
    <dgm:cxn modelId="{3BE7E720-3CE1-45A3-B9DC-0BC58D962662}" type="presParOf" srcId="{DE246E79-2146-4AE5-BC2B-B3463774F441}" destId="{E30AD8C5-4E19-4441-87A8-703B0819FB07}" srcOrd="1" destOrd="0" presId="urn:microsoft.com/office/officeart/2005/8/layout/StepDownProcess"/>
    <dgm:cxn modelId="{F41EC8B6-DD00-46D9-8D61-41CB3D6AFC0D}" type="presParOf" srcId="{DE246E79-2146-4AE5-BC2B-B3463774F441}" destId="{853BC850-1723-49C6-ADBF-E4270BAAE2E8}" srcOrd="2" destOrd="0" presId="urn:microsoft.com/office/officeart/2005/8/layout/StepDownProcess"/>
    <dgm:cxn modelId="{109143D8-D5B9-40D1-8FF7-F8B783CCA8E8}" type="presParOf" srcId="{16E2A531-3BC5-4CE9-AE49-191CB572B40B}" destId="{DB32358D-065E-4B08-A9F1-C7BD294C1BC3}" srcOrd="3" destOrd="0" presId="urn:microsoft.com/office/officeart/2005/8/layout/StepDownProcess"/>
    <dgm:cxn modelId="{0747E3D3-A478-4E64-8B8C-754CF3DBA605}" type="presParOf" srcId="{16E2A531-3BC5-4CE9-AE49-191CB572B40B}" destId="{FCE25439-C751-4219-A483-3EEBDCA26566}" srcOrd="4" destOrd="0" presId="urn:microsoft.com/office/officeart/2005/8/layout/StepDownProcess"/>
    <dgm:cxn modelId="{6D06AE87-3D8E-4B1A-B338-77991473C57C}" type="presParOf" srcId="{FCE25439-C751-4219-A483-3EEBDCA26566}" destId="{90580CE4-8E88-4A78-9C17-DAD698F4B40B}" srcOrd="0" destOrd="0" presId="urn:microsoft.com/office/officeart/2005/8/layout/StepDownProcess"/>
    <dgm:cxn modelId="{160D3264-E1CF-4575-836C-99021F6E0F65}" type="presParOf" srcId="{FCE25439-C751-4219-A483-3EEBDCA26566}" destId="{EE16FA07-D7FA-4132-8FCF-222108F86704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F6558-9965-4A5F-A904-2F24288442CA}">
      <dsp:nvSpPr>
        <dsp:cNvPr id="0" name=""/>
        <dsp:cNvSpPr/>
      </dsp:nvSpPr>
      <dsp:spPr>
        <a:xfrm rot="5400000">
          <a:off x="327465" y="1645059"/>
          <a:ext cx="1222463" cy="13917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54023-4508-4507-A756-7810D514A26A}">
      <dsp:nvSpPr>
        <dsp:cNvPr id="0" name=""/>
        <dsp:cNvSpPr/>
      </dsp:nvSpPr>
      <dsp:spPr>
        <a:xfrm>
          <a:off x="3586" y="289934"/>
          <a:ext cx="2057909" cy="144046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400" kern="1200" dirty="0"/>
            <a:t>相談</a:t>
          </a:r>
        </a:p>
      </dsp:txBody>
      <dsp:txXfrm>
        <a:off x="73917" y="360265"/>
        <a:ext cx="1917247" cy="1299807"/>
      </dsp:txXfrm>
    </dsp:sp>
    <dsp:sp modelId="{48A561F0-66BB-4EC2-AB7A-C2C5B74E543F}">
      <dsp:nvSpPr>
        <dsp:cNvPr id="0" name=""/>
        <dsp:cNvSpPr/>
      </dsp:nvSpPr>
      <dsp:spPr>
        <a:xfrm>
          <a:off x="4947978" y="658221"/>
          <a:ext cx="3404949" cy="1164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A2ACA-8567-46E6-9880-6B11E0328CD2}">
      <dsp:nvSpPr>
        <dsp:cNvPr id="0" name=""/>
        <dsp:cNvSpPr/>
      </dsp:nvSpPr>
      <dsp:spPr>
        <a:xfrm rot="5400000">
          <a:off x="2491664" y="3263182"/>
          <a:ext cx="1222463" cy="13917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AD8C5-4E19-4441-87A8-703B0819FB07}">
      <dsp:nvSpPr>
        <dsp:cNvPr id="0" name=""/>
        <dsp:cNvSpPr/>
      </dsp:nvSpPr>
      <dsp:spPr>
        <a:xfrm>
          <a:off x="1672487" y="1918140"/>
          <a:ext cx="2057909" cy="144046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400" kern="1200" dirty="0"/>
            <a:t>助言・あっせん</a:t>
          </a:r>
        </a:p>
      </dsp:txBody>
      <dsp:txXfrm>
        <a:off x="1742818" y="1988471"/>
        <a:ext cx="1917247" cy="1299807"/>
      </dsp:txXfrm>
    </dsp:sp>
    <dsp:sp modelId="{853BC850-1723-49C6-ADBF-E4270BAAE2E8}">
      <dsp:nvSpPr>
        <dsp:cNvPr id="0" name=""/>
        <dsp:cNvSpPr/>
      </dsp:nvSpPr>
      <dsp:spPr>
        <a:xfrm>
          <a:off x="3771587" y="2054834"/>
          <a:ext cx="3273162" cy="1164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80CE4-8E88-4A78-9C17-DAD698F4B40B}">
      <dsp:nvSpPr>
        <dsp:cNvPr id="0" name=""/>
        <dsp:cNvSpPr/>
      </dsp:nvSpPr>
      <dsp:spPr>
        <a:xfrm>
          <a:off x="3740067" y="3558460"/>
          <a:ext cx="2057909" cy="144046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400" kern="1200"/>
            <a:t>解決</a:t>
          </a:r>
          <a:endParaRPr kumimoji="1" lang="ja-JP" altLang="en-US" sz="3400" kern="1200" dirty="0"/>
        </a:p>
      </dsp:txBody>
      <dsp:txXfrm>
        <a:off x="3810398" y="3628791"/>
        <a:ext cx="1917247" cy="1299807"/>
      </dsp:txXfrm>
    </dsp:sp>
    <dsp:sp modelId="{EE16FA07-D7FA-4132-8FCF-222108F86704}">
      <dsp:nvSpPr>
        <dsp:cNvPr id="0" name=""/>
        <dsp:cNvSpPr/>
      </dsp:nvSpPr>
      <dsp:spPr>
        <a:xfrm>
          <a:off x="5930759" y="2436149"/>
          <a:ext cx="2422168" cy="1164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2800" kern="1200" dirty="0">
            <a:latin typeface="AR P丸ゴシック体M" pitchFamily="50" charset="-128"/>
            <a:ea typeface="AR P丸ゴシック体M" pitchFamily="50" charset="-128"/>
          </a:endParaRPr>
        </a:p>
      </dsp:txBody>
      <dsp:txXfrm>
        <a:off x="5930759" y="2436149"/>
        <a:ext cx="2422168" cy="1164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3D13-A5D3-4F1B-86FD-236C792D1AAD}" type="datetimeFigureOut">
              <a:rPr kumimoji="1" lang="ja-JP" altLang="en-US" smtClean="0"/>
              <a:t>2023/4/10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C32A5-4F9F-4159-9FB3-99396BFE87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3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CF7F-823B-47F8-A509-1E475B8EF82B}" type="datetimeFigureOut">
              <a:rPr kumimoji="1" lang="ja-JP" altLang="en-US" smtClean="0"/>
              <a:t>2023/4/10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B297-7789-48C2-BB08-FF24EF2C89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8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ja-JP" altLang="en-US" dirty="0"/>
          </a:p>
          <a:p>
            <a:pPr>
              <a:lnSpc>
                <a:spcPct val="80000"/>
              </a:lnSpc>
            </a:pPr>
            <a:r>
              <a:rPr kumimoji="1" lang="ja-JP" altLang="en-US" dirty="0"/>
              <a:t>「消費生活センター」とはどんなところかを見ていきましょう。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ja-JP" smtClean="0">
                <a:solidFill>
                  <a:prstClr val="black"/>
                </a:solidFill>
              </a:rPr>
              <a:pPr/>
              <a:t>1</a:t>
            </a:fld>
            <a:endParaRPr altLang="en-US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2288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｢</a:t>
            </a:r>
            <a:r>
              <a:rPr lang="ja-JP" altLang="en-US" dirty="0"/>
              <a:t>消費生活相談窓口」とはどんなところなんでしょうか。</a:t>
            </a:r>
          </a:p>
          <a:p>
            <a:endParaRPr kumimoji="1" lang="ja-JP" altLang="en-US" dirty="0"/>
          </a:p>
          <a:p>
            <a:r>
              <a:rPr lang="ja-JP" altLang="en-US" dirty="0"/>
              <a:t>まず、「消費者と事業者の間のトラブル」について対応しています。</a:t>
            </a:r>
          </a:p>
          <a:p>
            <a:r>
              <a:rPr lang="ja-JP" altLang="en-US" dirty="0"/>
              <a:t>個人間の取引は対象となりません。</a:t>
            </a:r>
          </a:p>
          <a:p>
            <a:endParaRPr lang="ja-JP" altLang="en-US" dirty="0"/>
          </a:p>
          <a:p>
            <a:r>
              <a:rPr lang="ja-JP" altLang="en-US" dirty="0"/>
              <a:t>そして、</a:t>
            </a:r>
          </a:p>
          <a:p>
            <a:r>
              <a:rPr lang="ja-JP" altLang="en-US" dirty="0"/>
              <a:t>「消費生活に関する契約のトラブル」について、相談できるところです。</a:t>
            </a:r>
          </a:p>
          <a:p>
            <a:r>
              <a:rPr kumimoji="1" lang="ja-JP" altLang="en-US" dirty="0"/>
              <a:t>例えば、通販で買ったものが壊れていたというトラブルや</a:t>
            </a:r>
          </a:p>
          <a:p>
            <a:r>
              <a:rPr lang="ja-JP" altLang="en-US" dirty="0"/>
              <a:t>家に不具合があると訪問を受けて契約したリフォーム工事等の契約に関する</a:t>
            </a:r>
          </a:p>
          <a:p>
            <a:r>
              <a:rPr kumimoji="1" lang="ja-JP" altLang="en-US" dirty="0"/>
              <a:t>トラブルです。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では</a:t>
            </a:r>
            <a:r>
              <a:rPr kumimoji="1" lang="ja-JP" altLang="en-US" dirty="0"/>
              <a:t>、なぜ、「消費生活センター」というところがあり、そこで、消費生活相談を</a:t>
            </a:r>
          </a:p>
          <a:p>
            <a:r>
              <a:rPr lang="ja-JP" altLang="en-US" dirty="0"/>
              <a:t>受けているのでしょうか。</a:t>
            </a:r>
          </a:p>
          <a:p>
            <a:endParaRPr kumimoji="1" lang="ja-JP" altLang="en-US" dirty="0"/>
          </a:p>
          <a:p>
            <a:r>
              <a:rPr lang="ja-JP" altLang="en-US" dirty="0"/>
              <a:t>それは、消費者と事業者の格差が存在するからです。</a:t>
            </a:r>
          </a:p>
          <a:p>
            <a:endParaRPr kumimoji="1" lang="ja-JP" altLang="en-US" dirty="0"/>
          </a:p>
          <a:p>
            <a:r>
              <a:rPr lang="ja-JP" altLang="en-US" dirty="0"/>
              <a:t>具体的には、情報の質・量、そして、交渉力という点で、事業者は消費者とくらべ</a:t>
            </a:r>
          </a:p>
          <a:p>
            <a:r>
              <a:rPr kumimoji="1" lang="ja-JP" altLang="en-US" dirty="0"/>
              <a:t>豊富な情報と、交渉力をもつことで、優位な立場にあります。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その格差があることで、消費者は、何かトラブルがあっても交渉し、トラブルを解決することは困難です。</a:t>
            </a:r>
          </a:p>
          <a:p>
            <a:endParaRPr lang="ja-JP" altLang="en-US" dirty="0"/>
          </a:p>
          <a:p>
            <a:r>
              <a:rPr kumimoji="1" lang="ja-JP" altLang="en-US" dirty="0"/>
              <a:t>そのため、その格差を埋める、消費者を支えるという意味で、</a:t>
            </a:r>
          </a:p>
          <a:p>
            <a:r>
              <a:rPr kumimoji="1" lang="ja-JP" altLang="en-US" dirty="0"/>
              <a:t>消費生活相談を行政サービスの一つとして行っています。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消費生活センターの存在は、法的根拠に基づいて、設置されています。</a:t>
            </a:r>
          </a:p>
          <a:p>
            <a:endParaRPr lang="ja-JP" altLang="en-US" dirty="0"/>
          </a:p>
          <a:p>
            <a:endParaRPr kumimoji="1" lang="ja-JP" altLang="en-US" dirty="0"/>
          </a:p>
          <a:p>
            <a:r>
              <a:rPr lang="ja-JP" altLang="en-US" dirty="0"/>
              <a:t>①消費者基本法</a:t>
            </a:r>
            <a:r>
              <a:rPr lang="en-US" altLang="ja-JP" dirty="0"/>
              <a:t>…</a:t>
            </a:r>
            <a:r>
              <a:rPr lang="ja-JP" altLang="en-US" dirty="0"/>
              <a:t>消費生活相談の根拠・事業者の責務・消費者の努力</a:t>
            </a:r>
          </a:p>
          <a:p>
            <a:r>
              <a:rPr kumimoji="1" lang="ja-JP" altLang="en-US" dirty="0"/>
              <a:t>②消費者安全法</a:t>
            </a:r>
            <a:r>
              <a:rPr kumimoji="1" lang="en-US" altLang="ja-JP" dirty="0"/>
              <a:t>…</a:t>
            </a:r>
            <a:r>
              <a:rPr kumimoji="1" lang="ja-JP" altLang="en-US" dirty="0"/>
              <a:t>地方自治体で必要な情報提供を行うこと、苦情の相談に</a:t>
            </a:r>
          </a:p>
          <a:p>
            <a:r>
              <a:rPr lang="ja-JP" altLang="en-US" dirty="0"/>
              <a:t>　　　　　　　　　　　　</a:t>
            </a:r>
            <a:r>
              <a:rPr kumimoji="1" lang="ja-JP" altLang="en-US" dirty="0"/>
              <a:t>応じること・処理のために斡旋を行うこと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消費生活センターの</a:t>
            </a:r>
            <a:r>
              <a:rPr lang="ja-JP" altLang="en-US" dirty="0"/>
              <a:t>目標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①消費者と事業者との間の情報の量・質、交渉力の格差を埋めること</a:t>
            </a:r>
          </a:p>
          <a:p>
            <a:r>
              <a:rPr lang="ja-JP" altLang="en-US" dirty="0"/>
              <a:t>②消費者の権利の尊重と自立を支援すること</a:t>
            </a:r>
          </a:p>
          <a:p>
            <a:r>
              <a:rPr kumimoji="1" lang="ja-JP" altLang="en-US" dirty="0"/>
              <a:t>③消費者被害を救済し、消費者被害の未然防止、または、拡大を防止すること</a:t>
            </a:r>
          </a:p>
          <a:p>
            <a:r>
              <a:rPr lang="ja-JP" altLang="en-US" dirty="0"/>
              <a:t>④消費生活相談のデータを消費者政策や法改正にフィードバックさせること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00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消費生活相談にともなって、企業や行政の取り組みがあります。</a:t>
            </a:r>
          </a:p>
          <a:p>
            <a:endParaRPr lang="ja-JP" altLang="en-US" dirty="0"/>
          </a:p>
          <a:p>
            <a:r>
              <a:rPr kumimoji="1" lang="ja-JP" altLang="en-US" dirty="0"/>
              <a:t>企業に苦情や相談をすることで、商品のリコールや商品開発に消費者の声が</a:t>
            </a:r>
          </a:p>
          <a:p>
            <a:r>
              <a:rPr lang="ja-JP" altLang="en-US" dirty="0"/>
              <a:t>活かされていくことになります。</a:t>
            </a:r>
          </a:p>
          <a:p>
            <a:endParaRPr kumimoji="1" lang="ja-JP" altLang="en-US" dirty="0"/>
          </a:p>
          <a:p>
            <a:r>
              <a:rPr lang="ja-JP" altLang="en-US" dirty="0"/>
              <a:t>また、行政では、苦情・相談で各省庁・関係機関との連携があり、企業への指導・勧告がされます。</a:t>
            </a:r>
          </a:p>
          <a:p>
            <a:endParaRPr kumimoji="1" lang="ja-JP" altLang="en-US" dirty="0"/>
          </a:p>
          <a:p>
            <a:r>
              <a:rPr lang="ja-JP" altLang="en-US" dirty="0"/>
              <a:t>これらは、消費者の苦情や相談を出発点として、安心・安全な社会形成に向けた</a:t>
            </a:r>
          </a:p>
          <a:p>
            <a:r>
              <a:rPr lang="ja-JP" altLang="en-US" dirty="0"/>
              <a:t>消費者の自立を支援するしくみです。</a:t>
            </a:r>
          </a:p>
          <a:p>
            <a:endParaRPr lang="ja-JP" altLang="en-US" dirty="0"/>
          </a:p>
          <a:p>
            <a:r>
              <a:rPr lang="ja-JP" altLang="en-US" dirty="0"/>
              <a:t>あなたの行動によって社会が変わることを知っておきましょう。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814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dirty="0">
                <a:solidFill>
                  <a:prstClr val="black"/>
                </a:solidFill>
              </a:rPr>
              <a:t>相談をすることには、自分の被害救済だけではない意味があります。</a:t>
            </a:r>
          </a:p>
          <a:p>
            <a:pPr lvl="0"/>
            <a:endParaRPr lang="ja-JP" altLang="en-US" dirty="0">
              <a:solidFill>
                <a:prstClr val="black"/>
              </a:solidFill>
            </a:endParaRPr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まず、</a:t>
            </a:r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①相談によって被害が救済されると、その情報から、啓発・注意喚起等から</a:t>
            </a:r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　　被害の未然防止や、拡大防止に繋がります。</a:t>
            </a:r>
          </a:p>
          <a:p>
            <a:pPr lvl="0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dirty="0">
                <a:solidFill>
                  <a:prstClr val="black"/>
                </a:solidFill>
              </a:rPr>
              <a:t>また、</a:t>
            </a:r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②相談されたものを全国的なデータベースに入力し、データ化・集約して、</a:t>
            </a:r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　　消費者政策に活用されたり、法改正に繋がることもあります。</a:t>
            </a:r>
          </a:p>
          <a:p>
            <a:pPr lvl="0"/>
            <a:endParaRPr lang="ja-JP" altLang="en-US" dirty="0">
              <a:solidFill>
                <a:prstClr val="black"/>
              </a:solidFill>
            </a:endParaRPr>
          </a:p>
          <a:p>
            <a:pPr lvl="0"/>
            <a:endParaRPr lang="ja-JP" altLang="en-US" dirty="0">
              <a:solidFill>
                <a:prstClr val="black"/>
              </a:solidFill>
            </a:endParaRPr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相談には、重要な意味を持ちます。</a:t>
            </a:r>
          </a:p>
          <a:p>
            <a:pPr lvl="0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消費生活相談窓口とは、具体的にどんなところでしょうか。</a:t>
            </a:r>
          </a:p>
          <a:p>
            <a:endParaRPr lang="ja-JP" altLang="en-US" dirty="0"/>
          </a:p>
          <a:p>
            <a:r>
              <a:rPr kumimoji="1" lang="ja-JP" altLang="en-US" dirty="0"/>
              <a:t>①地方公共団体の窓口で、専門の相談員が対応します。</a:t>
            </a:r>
          </a:p>
          <a:p>
            <a:r>
              <a:rPr lang="ja-JP" altLang="en-US" dirty="0"/>
              <a:t>②各市町、都道府県に相談窓口が設置されています。</a:t>
            </a:r>
          </a:p>
          <a:p>
            <a:r>
              <a:rPr kumimoji="1" lang="ja-JP" altLang="en-US" dirty="0"/>
              <a:t>③相談は、無料で、秘密は厳守されます。</a:t>
            </a:r>
          </a:p>
          <a:p>
            <a:endParaRPr lang="ja-JP" altLang="en-US" dirty="0"/>
          </a:p>
          <a:p>
            <a:r>
              <a:rPr kumimoji="1" lang="ja-JP" altLang="en-US" dirty="0"/>
              <a:t>この窓口では、相談を適切・迅速に処理、その相談をデータ化します。</a:t>
            </a:r>
          </a:p>
          <a:p>
            <a:r>
              <a:rPr lang="ja-JP" altLang="en-US" dirty="0"/>
              <a:t>更に、相談を消費者教育・啓発に活かすことが行われています。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消費生活センターでは、どんな相談を受付けるのでしょう。</a:t>
            </a:r>
          </a:p>
          <a:p>
            <a:endParaRPr lang="ja-JP" altLang="en-US" dirty="0"/>
          </a:p>
          <a:p>
            <a:r>
              <a:rPr kumimoji="1" lang="ja-JP" altLang="en-US" dirty="0"/>
              <a:t>①</a:t>
            </a:r>
            <a:r>
              <a:rPr lang="ja-JP" altLang="en-US" dirty="0"/>
              <a:t>苦情</a:t>
            </a:r>
            <a:r>
              <a:rPr kumimoji="1" lang="ja-JP" altLang="en-US" dirty="0"/>
              <a:t>・・・訪問販売でした契約をやめたい、届いた商品が壊れていた等</a:t>
            </a:r>
          </a:p>
          <a:p>
            <a:r>
              <a:rPr lang="ja-JP" altLang="en-US" dirty="0"/>
              <a:t>　　　　　　　困っていることや、不満に思っていることを申し出る。</a:t>
            </a:r>
            <a:endParaRPr kumimoji="1" lang="ja-JP" altLang="en-US" dirty="0"/>
          </a:p>
          <a:p>
            <a:r>
              <a:rPr lang="ja-JP" altLang="en-US" dirty="0"/>
              <a:t>②問い合わせ・・・契約の仕組みなどわからないことを聞く。</a:t>
            </a:r>
          </a:p>
          <a:p>
            <a:r>
              <a:rPr kumimoji="1" lang="ja-JP" altLang="en-US" dirty="0"/>
              <a:t>③</a:t>
            </a:r>
            <a:r>
              <a:rPr lang="ja-JP" altLang="en-US" dirty="0"/>
              <a:t>要望</a:t>
            </a:r>
            <a:r>
              <a:rPr kumimoji="1" lang="ja-JP" altLang="en-US" dirty="0"/>
              <a:t>・・販売方法や、</a:t>
            </a:r>
            <a:r>
              <a:rPr kumimoji="1" lang="ja-JP" altLang="en-US"/>
              <a:t>広告等について</a:t>
            </a:r>
            <a:r>
              <a:rPr kumimoji="1" lang="ja-JP" altLang="en-US" dirty="0"/>
              <a:t>、消費者としての希望を申し出る。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0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75225" cy="3732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さて、毎日の生活の中で、困った時、どうしていますか</a:t>
            </a:r>
            <a:r>
              <a:rPr kumimoji="1" lang="en-US" altLang="ja-JP" dirty="0"/>
              <a:t>?</a:t>
            </a:r>
          </a:p>
          <a:p>
            <a:endParaRPr lang="en-US" altLang="ja-JP" dirty="0"/>
          </a:p>
          <a:p>
            <a:r>
              <a:rPr lang="ja-JP" altLang="en-US" dirty="0"/>
              <a:t>「相談」ということをしていませんか</a:t>
            </a:r>
            <a:r>
              <a:rPr lang="en-US" altLang="ja-JP" dirty="0"/>
              <a:t>?</a:t>
            </a:r>
          </a:p>
          <a:p>
            <a:endParaRPr lang="en-US" altLang="ja-JP" dirty="0"/>
          </a:p>
          <a:p>
            <a:r>
              <a:rPr lang="ja-JP" altLang="en-US" dirty="0"/>
              <a:t>友達や、家の人、先生に相談したりしていませんか</a:t>
            </a:r>
            <a:r>
              <a:rPr lang="en-US" altLang="ja-JP" dirty="0"/>
              <a:t>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F080-33D6-460C-AE4C-C8DDE1F44DAF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85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では、相談すると、どうなるのでしようか。</a:t>
            </a:r>
          </a:p>
          <a:p>
            <a:r>
              <a:rPr lang="ja-JP" altLang="en-US" dirty="0"/>
              <a:t>相談は、相談員が受付けます。</a:t>
            </a:r>
          </a:p>
          <a:p>
            <a:r>
              <a:rPr lang="ja-JP" altLang="en-US" dirty="0"/>
              <a:t>内容・状況によって、以下の対応になります。</a:t>
            </a:r>
          </a:p>
          <a:p>
            <a:endParaRPr lang="ja-JP" altLang="en-US" dirty="0"/>
          </a:p>
          <a:p>
            <a:r>
              <a:rPr lang="ja-JP" altLang="en-US" dirty="0"/>
              <a:t>①助言</a:t>
            </a:r>
            <a:r>
              <a:rPr lang="en-US" altLang="ja-JP" dirty="0"/>
              <a:t>…</a:t>
            </a:r>
            <a:r>
              <a:rPr lang="ja-JP" altLang="en-US" dirty="0"/>
              <a:t>解決の為のアドバイスや、自主交渉をバックアップします。</a:t>
            </a:r>
          </a:p>
          <a:p>
            <a:r>
              <a:rPr lang="ja-JP" altLang="en-US" dirty="0"/>
              <a:t>②あっせん</a:t>
            </a:r>
            <a:r>
              <a:rPr lang="en-US" altLang="ja-JP" dirty="0"/>
              <a:t>…</a:t>
            </a:r>
            <a:r>
              <a:rPr lang="ja-JP" altLang="en-US" dirty="0"/>
              <a:t>相談員が企業との交渉を行い、解決を目指します。</a:t>
            </a:r>
          </a:p>
          <a:p>
            <a:r>
              <a:rPr lang="ja-JP" altLang="en-US" dirty="0"/>
              <a:t>③他の専門機関を紹介</a:t>
            </a:r>
            <a:r>
              <a:rPr lang="en-US" altLang="ja-JP" dirty="0"/>
              <a:t>…</a:t>
            </a:r>
            <a:r>
              <a:rPr lang="ja-JP" altLang="en-US" dirty="0"/>
              <a:t>相談解決に向けてより専門的な窓口を紹介します。</a:t>
            </a:r>
          </a:p>
          <a:p>
            <a:r>
              <a:rPr lang="ja-JP" altLang="en-US" dirty="0"/>
              <a:t>④情報提供</a:t>
            </a:r>
            <a:r>
              <a:rPr lang="en-US" altLang="ja-JP" dirty="0"/>
              <a:t>…</a:t>
            </a:r>
            <a:r>
              <a:rPr lang="ja-JP" altLang="en-US" dirty="0"/>
              <a:t>しくみや、対処などに役立つ情報を提供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75225" cy="37322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では、例えば、</a:t>
            </a:r>
          </a:p>
          <a:p>
            <a:endParaRPr lang="ja-JP" altLang="en-US" dirty="0"/>
          </a:p>
          <a:p>
            <a:r>
              <a:rPr lang="ja-JP" altLang="en-US" dirty="0"/>
              <a:t>高齢の女性</a:t>
            </a:r>
            <a:r>
              <a:rPr kumimoji="1" lang="ja-JP" altLang="en-US" dirty="0"/>
              <a:t>のところに、「消防署の方から来ました」という人がやってきました。</a:t>
            </a:r>
          </a:p>
          <a:p>
            <a:r>
              <a:rPr lang="ja-JP" altLang="en-US" dirty="0"/>
              <a:t>そこで、「消火器を設置しなければならないのですよ」と言われ、</a:t>
            </a:r>
          </a:p>
          <a:p>
            <a:r>
              <a:rPr kumimoji="1" lang="ja-JP" altLang="en-US" dirty="0"/>
              <a:t>「それなら買わないとだめだね。わかりました」と</a:t>
            </a:r>
            <a:r>
              <a:rPr lang="ja-JP" altLang="en-US" dirty="0"/>
              <a:t>返事をして、</a:t>
            </a:r>
          </a:p>
          <a:p>
            <a:r>
              <a:rPr kumimoji="1" lang="ja-JP" altLang="en-US" dirty="0"/>
              <a:t>契約書を書いてしまいました。</a:t>
            </a:r>
          </a:p>
          <a:p>
            <a:endParaRPr lang="ja-JP" altLang="en-US" dirty="0"/>
          </a:p>
          <a:p>
            <a:r>
              <a:rPr kumimoji="1" lang="ja-JP" altLang="en-US" dirty="0"/>
              <a:t>こんなことが起きたらどうしますか</a:t>
            </a:r>
            <a:r>
              <a:rPr lang="en-US" altLang="ja-JP" dirty="0"/>
              <a:t>?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80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このようなトラブルを消費生活センターに相談したとします。</a:t>
            </a:r>
          </a:p>
          <a:p>
            <a:r>
              <a:rPr lang="ja-JP" altLang="en-US" dirty="0"/>
              <a:t>どのような</a:t>
            </a:r>
            <a:r>
              <a:rPr kumimoji="1" lang="ja-JP" altLang="en-US" dirty="0"/>
              <a:t>処理の流れとなるのでしょうか。</a:t>
            </a:r>
          </a:p>
          <a:p>
            <a:endParaRPr lang="ja-JP" altLang="en-US" dirty="0"/>
          </a:p>
          <a:p>
            <a:r>
              <a:rPr lang="ja-JP" altLang="en-US" dirty="0"/>
              <a:t>まず</a:t>
            </a:r>
          </a:p>
          <a:p>
            <a:r>
              <a:rPr kumimoji="1" lang="ja-JP" altLang="en-US" dirty="0"/>
              <a:t>①相談・・・購入のきっかけとして、どんな人がいつ来たのか、</a:t>
            </a:r>
          </a:p>
          <a:p>
            <a:r>
              <a:rPr lang="ja-JP" altLang="en-US" dirty="0"/>
              <a:t>　　　　　　　</a:t>
            </a:r>
            <a:r>
              <a:rPr kumimoji="1" lang="ja-JP" altLang="en-US" dirty="0"/>
              <a:t>契約書をいつ書いたのか等確認</a:t>
            </a:r>
          </a:p>
          <a:p>
            <a:r>
              <a:rPr lang="ja-JP" altLang="en-US" dirty="0"/>
              <a:t>　　　　　　　解決に向けて、どうなると良いと思っているのかを確認</a:t>
            </a:r>
          </a:p>
          <a:p>
            <a:endParaRPr kumimoji="1" lang="ja-JP" altLang="en-US" dirty="0"/>
          </a:p>
          <a:p>
            <a:r>
              <a:rPr lang="ja-JP" altLang="en-US" dirty="0"/>
              <a:t>②助言・あっせん</a:t>
            </a:r>
          </a:p>
          <a:p>
            <a:r>
              <a:rPr lang="ja-JP" altLang="en-US" dirty="0"/>
              <a:t>　　　　　・・・本人の希望を基に、今回であれば、クーリング・オフをするよう</a:t>
            </a:r>
          </a:p>
          <a:p>
            <a:r>
              <a:rPr lang="ja-JP" altLang="en-US" dirty="0"/>
              <a:t>　　　　　　　アドバイスします。</a:t>
            </a:r>
          </a:p>
          <a:p>
            <a:r>
              <a:rPr lang="ja-JP" altLang="en-US" dirty="0"/>
              <a:t>　　　　　　　そして、本人が通知し、相談員が業者と返品や返金の手続きに</a:t>
            </a:r>
          </a:p>
          <a:p>
            <a:r>
              <a:rPr lang="ja-JP" altLang="en-US" dirty="0"/>
              <a:t>　　　　　　　ついてどのようにするか連絡をします。</a:t>
            </a:r>
          </a:p>
          <a:p>
            <a:r>
              <a:rPr lang="ja-JP" altLang="en-US" dirty="0"/>
              <a:t>　　　　　　　業者が申し出を認めない場合には、相談員から交渉</a:t>
            </a:r>
            <a:r>
              <a:rPr lang="en-US" altLang="ja-JP" dirty="0"/>
              <a:t>(</a:t>
            </a:r>
            <a:r>
              <a:rPr lang="ja-JP" altLang="en-US" dirty="0"/>
              <a:t>あっせん</a:t>
            </a:r>
            <a:r>
              <a:rPr lang="en-US" altLang="ja-JP" dirty="0"/>
              <a:t>)</a:t>
            </a:r>
            <a:r>
              <a:rPr lang="ja-JP" altLang="en-US" dirty="0"/>
              <a:t>を</a:t>
            </a:r>
          </a:p>
          <a:p>
            <a:r>
              <a:rPr lang="ja-JP" altLang="en-US" dirty="0"/>
              <a:t>　　　　　　　行います。</a:t>
            </a:r>
          </a:p>
          <a:p>
            <a:r>
              <a:rPr lang="ja-JP" altLang="en-US" dirty="0"/>
              <a:t>　　　　　　　また、業者に対し、今後の勧誘をやめるよう申し出る場合もあります。</a:t>
            </a:r>
          </a:p>
          <a:p>
            <a:endParaRPr lang="ja-JP" altLang="en-US" dirty="0"/>
          </a:p>
          <a:p>
            <a:r>
              <a:rPr lang="ja-JP" altLang="en-US" dirty="0"/>
              <a:t>③処理・・・購入したものの返品や返金の結果を確認し、</a:t>
            </a:r>
          </a:p>
          <a:p>
            <a:r>
              <a:rPr lang="ja-JP" altLang="en-US" dirty="0"/>
              <a:t>　　　　　　　本人には今後注意すべき点等を伝えます。</a:t>
            </a:r>
          </a:p>
          <a:p>
            <a:r>
              <a:rPr kumimoji="1" lang="ja-JP" altLang="en-US" dirty="0"/>
              <a:t>　　　　　　　　　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6BFC-DC71-407B-92B3-98EFC988EBC6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5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75225" cy="3732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どのように相談するのでしょうか。</a:t>
            </a:r>
          </a:p>
          <a:p>
            <a:endParaRPr lang="ja-JP" altLang="en-US" dirty="0"/>
          </a:p>
          <a:p>
            <a:r>
              <a:rPr kumimoji="1" lang="ja-JP" altLang="en-US" dirty="0"/>
              <a:t>滋賀県では、次の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方法があります。</a:t>
            </a:r>
          </a:p>
          <a:p>
            <a:endParaRPr lang="ja-JP" altLang="en-US" dirty="0"/>
          </a:p>
          <a:p>
            <a:r>
              <a:rPr kumimoji="1" lang="ja-JP" altLang="en-US" dirty="0"/>
              <a:t>まず、電話です。</a:t>
            </a:r>
          </a:p>
          <a:p>
            <a:r>
              <a:rPr lang="ja-JP" altLang="en-US" dirty="0"/>
              <a:t>全国統一の消費者ホットラインからや、それぞれの窓口の相談電話番号に</a:t>
            </a:r>
          </a:p>
          <a:p>
            <a:r>
              <a:rPr lang="ja-JP" altLang="en-US" dirty="0"/>
              <a:t>か</a:t>
            </a:r>
            <a:r>
              <a:rPr kumimoji="1" lang="ja-JP" altLang="en-US" dirty="0"/>
              <a:t>けることで、相談が出来ます。</a:t>
            </a:r>
          </a:p>
          <a:p>
            <a:r>
              <a:rPr kumimoji="1" lang="ja-JP" altLang="en-US" dirty="0"/>
              <a:t>また、直接出向いての相談も受けられます。</a:t>
            </a:r>
          </a:p>
          <a:p>
            <a:endParaRPr lang="ja-JP" altLang="en-US" dirty="0"/>
          </a:p>
          <a:p>
            <a:r>
              <a:rPr kumimoji="1" lang="ja-JP" altLang="en-US" dirty="0"/>
              <a:t>滋賀県消費生活センターでは、メールを利用した</a:t>
            </a:r>
          </a:p>
          <a:p>
            <a:r>
              <a:rPr lang="ja-JP" altLang="en-US" dirty="0"/>
              <a:t>「インターネット相談」も行われています。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F080-33D6-460C-AE4C-C8DDE1F44DAF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85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75225" cy="3732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では、一度、自分で消費生活センターへ相談</a:t>
            </a:r>
            <a:r>
              <a:rPr kumimoji="1" lang="ja-JP" altLang="en-US"/>
              <a:t>してみましょう</a:t>
            </a:r>
            <a:r>
              <a:rPr kumimoji="1" lang="ja-JP" altLang="en-US" dirty="0"/>
              <a:t>。</a:t>
            </a:r>
          </a:p>
          <a:p>
            <a:endParaRPr lang="ja-JP" altLang="en-US" dirty="0"/>
          </a:p>
          <a:p>
            <a:r>
              <a:rPr kumimoji="1" lang="ja-JP" altLang="en-US" dirty="0"/>
              <a:t>例として、「通信販売で商品を注文したが、届くと色が違っていた。注文したものに</a:t>
            </a:r>
          </a:p>
          <a:p>
            <a:r>
              <a:rPr lang="ja-JP" altLang="en-US" dirty="0"/>
              <a:t>代えてほしい」という相談をしてみましょう。</a:t>
            </a:r>
          </a:p>
          <a:p>
            <a:endParaRPr kumimoji="1" lang="ja-JP" altLang="en-US" dirty="0"/>
          </a:p>
          <a:p>
            <a:r>
              <a:rPr lang="ja-JP" altLang="en-US" dirty="0"/>
              <a:t>電話をかける場合、消費者ホットラインを活用するのも良いですね。</a:t>
            </a:r>
          </a:p>
          <a:p>
            <a:r>
              <a:rPr kumimoji="1" lang="ja-JP" altLang="en-US" dirty="0"/>
              <a:t>何番だったでしょうか。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F080-33D6-460C-AE4C-C8DDE1F44DAF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85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最後に、何か困った時に相談する場所として、滋賀県</a:t>
            </a:r>
            <a:r>
              <a:rPr lang="ja-JP" altLang="en-US" dirty="0"/>
              <a:t>消費生活センターを</a:t>
            </a:r>
          </a:p>
          <a:p>
            <a:r>
              <a:rPr lang="ja-JP" altLang="en-US" dirty="0"/>
              <a:t>ご紹介します。</a:t>
            </a:r>
          </a:p>
          <a:p>
            <a:r>
              <a:rPr lang="ja-JP" altLang="en-US" dirty="0"/>
              <a:t>直接相談員が対応する電話番号は、</a:t>
            </a:r>
            <a:r>
              <a:rPr lang="en-US" altLang="ja-JP" dirty="0"/>
              <a:t>0749-23-0999</a:t>
            </a:r>
            <a:r>
              <a:rPr lang="ja-JP" altLang="en-US" dirty="0"/>
              <a:t>　です。</a:t>
            </a:r>
          </a:p>
          <a:p>
            <a:r>
              <a:rPr lang="ja-JP" altLang="en-US" dirty="0"/>
              <a:t>相談時間は、午前</a:t>
            </a:r>
            <a:r>
              <a:rPr lang="en-US" altLang="ja-JP" dirty="0"/>
              <a:t>9</a:t>
            </a:r>
            <a:r>
              <a:rPr lang="ja-JP" altLang="en-US" dirty="0"/>
              <a:t>時</a:t>
            </a:r>
            <a:r>
              <a:rPr lang="en-US" altLang="ja-JP" dirty="0"/>
              <a:t>15</a:t>
            </a:r>
            <a:r>
              <a:rPr lang="ja-JP" altLang="en-US" dirty="0"/>
              <a:t>分～午後</a:t>
            </a:r>
            <a:r>
              <a:rPr lang="en-US" altLang="ja-JP" dirty="0"/>
              <a:t>4</a:t>
            </a:r>
            <a:r>
              <a:rPr lang="ja-JP" altLang="en-US" dirty="0"/>
              <a:t>時までです。</a:t>
            </a:r>
          </a:p>
          <a:p>
            <a:r>
              <a:rPr lang="ja-JP" altLang="en-US" dirty="0"/>
              <a:t>平日と土曜はやっています。</a:t>
            </a:r>
          </a:p>
          <a:p>
            <a:endParaRPr lang="ja-JP" altLang="en-US" dirty="0"/>
          </a:p>
          <a:p>
            <a:r>
              <a:rPr lang="ja-JP" altLang="en-US" dirty="0"/>
              <a:t>消費者ホットラインは、「</a:t>
            </a:r>
            <a:r>
              <a:rPr lang="en-US" altLang="ja-JP" dirty="0"/>
              <a:t>188</a:t>
            </a:r>
            <a:r>
              <a:rPr lang="ja-JP" altLang="en-US" dirty="0"/>
              <a:t>」でしたね。</a:t>
            </a:r>
          </a:p>
          <a:p>
            <a:r>
              <a:rPr kumimoji="1" lang="ja-JP" altLang="en-US" dirty="0"/>
              <a:t>ぜひ覚えておいてください。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82EC2-B1AB-40AD-ABD0-D09ECE396F1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2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さて、空き巣被害にあったり、</a:t>
            </a:r>
          </a:p>
          <a:p>
            <a:r>
              <a:rPr lang="ja-JP" altLang="en-US" dirty="0"/>
              <a:t>車での事故の場合は、「</a:t>
            </a:r>
            <a:r>
              <a:rPr lang="en-US" altLang="ja-JP" dirty="0"/>
              <a:t>110</a:t>
            </a:r>
            <a:r>
              <a:rPr lang="ja-JP" altLang="en-US" dirty="0"/>
              <a:t>番」、に電話をしたりしませんか</a:t>
            </a:r>
            <a:r>
              <a:rPr lang="en-US" altLang="ja-JP" dirty="0"/>
              <a:t>?</a:t>
            </a:r>
          </a:p>
          <a:p>
            <a:endParaRPr lang="en-US" altLang="ja-JP" dirty="0"/>
          </a:p>
          <a:p>
            <a:r>
              <a:rPr lang="ja-JP" altLang="en-US" dirty="0"/>
              <a:t>ここはどこでしょうか</a:t>
            </a:r>
            <a:r>
              <a:rPr lang="en-US" altLang="ja-JP" dirty="0"/>
              <a:t>?</a:t>
            </a:r>
          </a:p>
          <a:p>
            <a:endParaRPr lang="en-US" altLang="ja-JP" dirty="0"/>
          </a:p>
          <a:p>
            <a:r>
              <a:rPr lang="en-US" altLang="ja-JP" dirty="0"/>
              <a:t>｢</a:t>
            </a:r>
            <a:r>
              <a:rPr lang="ja-JP" altLang="en-US" dirty="0"/>
              <a:t>警察」ですね。</a:t>
            </a:r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655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8819" indent="-288007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52030" indent="-230406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12842" indent="-230406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73653" indent="-230406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0D7C4A57-0DA5-4196-BFCB-F04B9D4164BE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8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では、火事が起こったり、怪我・急病のような場合は、どこに連絡しますか</a:t>
            </a:r>
            <a:r>
              <a:rPr lang="en-US" altLang="ja-JP" dirty="0"/>
              <a:t>?</a:t>
            </a:r>
          </a:p>
          <a:p>
            <a:endParaRPr lang="en-US" altLang="ja-JP" dirty="0"/>
          </a:p>
          <a:p>
            <a:r>
              <a:rPr lang="en-US" altLang="ja-JP" dirty="0"/>
              <a:t>119</a:t>
            </a:r>
            <a:r>
              <a:rPr lang="ja-JP" altLang="en-US" dirty="0"/>
              <a:t>番ですね。</a:t>
            </a:r>
          </a:p>
          <a:p>
            <a:endParaRPr lang="ja-JP" altLang="en-US" dirty="0"/>
          </a:p>
          <a:p>
            <a:r>
              <a:rPr lang="ja-JP" altLang="en-US" dirty="0"/>
              <a:t>これは、どこでしょう</a:t>
            </a:r>
            <a:r>
              <a:rPr lang="en-US" altLang="ja-JP" dirty="0"/>
              <a:t>?   </a:t>
            </a:r>
            <a:r>
              <a:rPr lang="ja-JP" altLang="en-US" dirty="0"/>
              <a:t>火事や救急に対応してくれる「消防署」ですね。</a:t>
            </a:r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655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8819" indent="-288007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52030" indent="-230406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12842" indent="-230406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73653" indent="-230406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0D7C4A57-0DA5-4196-BFCB-F04B9D4164BE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8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72050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では、みなさんは、こんなことで困ったことはないですか</a:t>
            </a:r>
            <a:r>
              <a:rPr kumimoji="1" lang="en-US" altLang="ja-JP" dirty="0"/>
              <a:t>?</a:t>
            </a:r>
          </a:p>
          <a:p>
            <a:endParaRPr lang="en-US" altLang="ja-JP" dirty="0"/>
          </a:p>
          <a:p>
            <a:r>
              <a:rPr kumimoji="1" lang="ja-JP" altLang="en-US" dirty="0"/>
              <a:t>①サイトを見ていたら、突然高額請求を受けた。</a:t>
            </a:r>
          </a:p>
          <a:p>
            <a:r>
              <a:rPr kumimoji="1" lang="ja-JP" altLang="en-US" dirty="0"/>
              <a:t>②インターネット通販で商品を頼んだが違うものが届いた。</a:t>
            </a:r>
          </a:p>
          <a:p>
            <a:r>
              <a:rPr lang="ja-JP" altLang="en-US" dirty="0"/>
              <a:t>③無料ゲームのつもりだったのに、有料のアイテムになっていた。</a:t>
            </a:r>
          </a:p>
          <a:p>
            <a:r>
              <a:rPr lang="ja-JP" altLang="en-US" dirty="0"/>
              <a:t>④電話で健康食品を勧められ、買うことになってしまった。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5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このような契約で困った時にはどこに相談すればいいのでしょう</a:t>
            </a:r>
            <a:r>
              <a:rPr lang="en-US" altLang="ja-JP" dirty="0"/>
              <a:t>?</a:t>
            </a:r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655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8819" indent="-288007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52030" indent="-230406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12842" indent="-230406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73653" indent="-230406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0D7C4A57-0DA5-4196-BFCB-F04B9D4164BE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8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契約トラブルの時には、</a:t>
            </a:r>
          </a:p>
          <a:p>
            <a:endParaRPr kumimoji="1" lang="ja-JP" altLang="en-US" dirty="0"/>
          </a:p>
          <a:p>
            <a:r>
              <a:rPr lang="ja-JP" altLang="en-US" dirty="0"/>
              <a:t>この「消費者ホットライン　</a:t>
            </a:r>
            <a:r>
              <a:rPr lang="en-US" altLang="ja-JP" dirty="0"/>
              <a:t>188</a:t>
            </a:r>
            <a:r>
              <a:rPr lang="ja-JP" altLang="en-US" dirty="0"/>
              <a:t>」が相談できるところになります。</a:t>
            </a:r>
          </a:p>
          <a:p>
            <a:r>
              <a:rPr kumimoji="1" lang="ja-JP" altLang="en-US" dirty="0"/>
              <a:t>覚え方としては、「いやや」という言葉になっています。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38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  <a:p>
            <a:r>
              <a:rPr lang="ja-JP" altLang="en-US" dirty="0"/>
              <a:t>では、滋賀県の消費生活相談窓口に入っている相談件数の推移です。</a:t>
            </a:r>
          </a:p>
          <a:p>
            <a:endParaRPr lang="ja-JP" altLang="en-US" dirty="0"/>
          </a:p>
          <a:p>
            <a:r>
              <a:rPr lang="en-US" altLang="ja-JP" dirty="0"/>
              <a:t>2018</a:t>
            </a:r>
            <a:r>
              <a:rPr lang="ja-JP" altLang="en-US" dirty="0"/>
              <a:t>年度までのまとめとなっていますが、</a:t>
            </a:r>
          </a:p>
          <a:p>
            <a:r>
              <a:rPr lang="ja-JP" altLang="en-US" dirty="0"/>
              <a:t>一旦減っていた相談がまた増えている状況が見えます。</a:t>
            </a:r>
          </a:p>
          <a:p>
            <a:r>
              <a:rPr lang="ja-JP" altLang="en-US" dirty="0"/>
              <a:t>高齢者の割合が</a:t>
            </a:r>
            <a:r>
              <a:rPr lang="en-US" altLang="ja-JP" dirty="0"/>
              <a:t>3</a:t>
            </a:r>
            <a:r>
              <a:rPr lang="ja-JP" altLang="en-US" dirty="0"/>
              <a:t>割を超えているのがわかります。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911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8819" indent="-2880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52030" indent="-23040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12842" indent="-23040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73653" indent="-23040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34465" indent="-230406" defTabSz="4608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95277" indent="-230406" defTabSz="4608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56089" indent="-230406" defTabSz="4608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16901" indent="-230406" defTabSz="4608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A87C832-7C99-48EF-8979-D02B9B968490}" type="slidenum">
              <a:rPr lang="ja-JP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ja-JP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78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年齢別にみると、</a:t>
            </a:r>
            <a:r>
              <a:rPr kumimoji="1" lang="en-US" altLang="ja-JP" dirty="0"/>
              <a:t>60</a:t>
            </a:r>
            <a:r>
              <a:rPr kumimoji="1" lang="ja-JP" altLang="en-US" dirty="0"/>
              <a:t>代、</a:t>
            </a:r>
            <a:r>
              <a:rPr kumimoji="1" lang="en-US" altLang="ja-JP" dirty="0"/>
              <a:t>70</a:t>
            </a:r>
            <a:r>
              <a:rPr kumimoji="1" lang="ja-JP" altLang="en-US" dirty="0"/>
              <a:t>代で、ほぼ半数を占めていることがわかります。</a:t>
            </a:r>
          </a:p>
          <a:p>
            <a:endParaRPr lang="ja-JP" altLang="en-US" dirty="0"/>
          </a:p>
          <a:p>
            <a:r>
              <a:rPr kumimoji="1" lang="ja-JP" altLang="en-US" dirty="0"/>
              <a:t>また、具体的な相談の中身ですが、</a:t>
            </a:r>
          </a:p>
          <a:p>
            <a:r>
              <a:rPr lang="ja-JP" altLang="en-US" dirty="0"/>
              <a:t>この年は、ハガキによる架空請求が突出していました。</a:t>
            </a:r>
          </a:p>
          <a:p>
            <a:r>
              <a:rPr kumimoji="1" lang="ja-JP" altLang="en-US" dirty="0"/>
              <a:t>他に、インターネット等で取引される情報商材のトラブルが目立ちます。</a:t>
            </a:r>
          </a:p>
          <a:p>
            <a:r>
              <a:rPr lang="ja-JP" altLang="en-US" dirty="0"/>
              <a:t>警告画面が表示され、申し込んだセキュリティソフトのトラブルも増えていました。</a:t>
            </a:r>
          </a:p>
          <a:p>
            <a:r>
              <a:rPr kumimoji="1" lang="ja-JP" altLang="en-US" dirty="0"/>
              <a:t>直近では、健康食品を中心としたインターネット通販での定期購入に関する相談も激増しています。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23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8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C54880C-667B-4C6F-B4AC-DC7946757C89}" type="datetime1">
              <a:rPr lang="en-US" altLang="ja-JP" smtClean="0">
                <a:solidFill>
                  <a:srgbClr val="000000"/>
                </a:solidFill>
              </a:rPr>
              <a:t>4/10/2023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©2020</a:t>
            </a:r>
            <a:r>
              <a:rPr lang="ja-JP" altLang="en-US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DC1F64-7691-4BB9-87A3-A589A3CC211B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0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9C3C3C-E1C1-41A5-A871-B52F640B4B67}" type="datetime1">
              <a:rPr lang="en-US" altLang="ja-JP" smtClean="0">
                <a:solidFill>
                  <a:srgbClr val="000000"/>
                </a:solidFill>
              </a:rPr>
              <a:t>4/10/2023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©2020</a:t>
            </a:r>
            <a:r>
              <a:rPr lang="ja-JP" altLang="en-US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43D3B-9B1D-4CE4-94F4-1E9798B3CE5A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87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2E3D-BB17-44DF-80E6-43E52944981F}" type="datetime1">
              <a:rPr lang="en-US" altLang="ja-JP" smtClean="0"/>
              <a:t>4/10/2023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D074-75D5-4A38-B564-C7DD108B57A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20853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E8C3-553B-4EA1-9B85-B211F12D9375}" type="datetime1">
              <a:rPr lang="en-US" altLang="ja-JP" smtClean="0"/>
              <a:t>4/10/2023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0083-C036-4C62-A01A-15C7ACB8F8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1969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DCD6-3C8E-45F1-8578-8B75F059BE7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47622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3994-DDD1-4C3E-BA31-433B7093E96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40483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1266-5F87-4A42-8BA2-7BB0F50D515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6364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DCDD5-FD04-4F7A-86A8-5A56029FE74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13060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3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5" indent="0">
              <a:buNone/>
              <a:defRPr sz="1600" b="1"/>
            </a:lvl4pPr>
            <a:lvl5pPr marL="1826528" indent="0">
              <a:buNone/>
              <a:defRPr sz="1600" b="1"/>
            </a:lvl5pPr>
            <a:lvl6pPr marL="2283161" indent="0">
              <a:buNone/>
              <a:defRPr sz="1600" b="1"/>
            </a:lvl6pPr>
            <a:lvl7pPr marL="2739794" indent="0">
              <a:buNone/>
              <a:defRPr sz="1600" b="1"/>
            </a:lvl7pPr>
            <a:lvl8pPr marL="3196425" indent="0">
              <a:buNone/>
              <a:defRPr sz="1600" b="1"/>
            </a:lvl8pPr>
            <a:lvl9pPr marL="3653059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3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5" indent="0">
              <a:buNone/>
              <a:defRPr sz="1600" b="1"/>
            </a:lvl4pPr>
            <a:lvl5pPr marL="1826528" indent="0">
              <a:buNone/>
              <a:defRPr sz="1600" b="1"/>
            </a:lvl5pPr>
            <a:lvl6pPr marL="2283161" indent="0">
              <a:buNone/>
              <a:defRPr sz="1600" b="1"/>
            </a:lvl6pPr>
            <a:lvl7pPr marL="2739794" indent="0">
              <a:buNone/>
              <a:defRPr sz="1600" b="1"/>
            </a:lvl7pPr>
            <a:lvl8pPr marL="3196425" indent="0">
              <a:buNone/>
              <a:defRPr sz="1600" b="1"/>
            </a:lvl8pPr>
            <a:lvl9pPr marL="3653059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4CC5-C374-437A-B015-E55CD656799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59405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CB66-425A-498C-936F-DB621063E96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3048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B3C3-DA74-4540-B624-088DFC01491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44377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3" indent="0">
              <a:buNone/>
              <a:defRPr sz="1200"/>
            </a:lvl2pPr>
            <a:lvl3pPr marL="913264" indent="0">
              <a:buNone/>
              <a:defRPr sz="1000"/>
            </a:lvl3pPr>
            <a:lvl4pPr marL="1369895" indent="0">
              <a:buNone/>
              <a:defRPr sz="900"/>
            </a:lvl4pPr>
            <a:lvl5pPr marL="1826528" indent="0">
              <a:buNone/>
              <a:defRPr sz="900"/>
            </a:lvl5pPr>
            <a:lvl6pPr marL="2283161" indent="0">
              <a:buNone/>
              <a:defRPr sz="900"/>
            </a:lvl6pPr>
            <a:lvl7pPr marL="2739794" indent="0">
              <a:buNone/>
              <a:defRPr sz="900"/>
            </a:lvl7pPr>
            <a:lvl8pPr marL="3196425" indent="0">
              <a:buNone/>
              <a:defRPr sz="900"/>
            </a:lvl8pPr>
            <a:lvl9pPr marL="3653059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6C80-9178-4D2E-AD7A-E81518849E0C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799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94475" y="685841"/>
            <a:ext cx="1771650" cy="54403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9525" y="685841"/>
            <a:ext cx="5162550" cy="54403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B950D-B2EA-462C-B562-F6C0E3E60EDE}" type="datetime1">
              <a:rPr lang="en-US" altLang="ja-JP" smtClean="0">
                <a:solidFill>
                  <a:srgbClr val="000000"/>
                </a:solidFill>
              </a:rPr>
              <a:t>4/10/2023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©2020</a:t>
            </a:r>
            <a:r>
              <a:rPr lang="ja-JP" altLang="en-US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1D49-A042-4296-B143-040DF0693812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074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33" indent="0">
              <a:buNone/>
              <a:defRPr sz="2800"/>
            </a:lvl2pPr>
            <a:lvl3pPr marL="913264" indent="0">
              <a:buNone/>
              <a:defRPr sz="2400"/>
            </a:lvl3pPr>
            <a:lvl4pPr marL="1369895" indent="0">
              <a:buNone/>
              <a:defRPr sz="2000"/>
            </a:lvl4pPr>
            <a:lvl5pPr marL="1826528" indent="0">
              <a:buNone/>
              <a:defRPr sz="2000"/>
            </a:lvl5pPr>
            <a:lvl6pPr marL="2283161" indent="0">
              <a:buNone/>
              <a:defRPr sz="2000"/>
            </a:lvl6pPr>
            <a:lvl7pPr marL="2739794" indent="0">
              <a:buNone/>
              <a:defRPr sz="2000"/>
            </a:lvl7pPr>
            <a:lvl8pPr marL="3196425" indent="0">
              <a:buNone/>
              <a:defRPr sz="2000"/>
            </a:lvl8pPr>
            <a:lvl9pPr marL="3653059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3" indent="0">
              <a:buNone/>
              <a:defRPr sz="1200"/>
            </a:lvl2pPr>
            <a:lvl3pPr marL="913264" indent="0">
              <a:buNone/>
              <a:defRPr sz="1000"/>
            </a:lvl3pPr>
            <a:lvl4pPr marL="1369895" indent="0">
              <a:buNone/>
              <a:defRPr sz="900"/>
            </a:lvl4pPr>
            <a:lvl5pPr marL="1826528" indent="0">
              <a:buNone/>
              <a:defRPr sz="900"/>
            </a:lvl5pPr>
            <a:lvl6pPr marL="2283161" indent="0">
              <a:buNone/>
              <a:defRPr sz="900"/>
            </a:lvl6pPr>
            <a:lvl7pPr marL="2739794" indent="0">
              <a:buNone/>
              <a:defRPr sz="900"/>
            </a:lvl7pPr>
            <a:lvl8pPr marL="3196425" indent="0">
              <a:buNone/>
              <a:defRPr sz="900"/>
            </a:lvl8pPr>
            <a:lvl9pPr marL="3653059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70BF-CC78-490D-9E7E-D4A4D28DBF9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14379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982B-59D6-4C99-80E8-D23EEA4BDB0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02578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0304-C3C7-4387-9BD4-D7CD60654ED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23650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7D6E-A2A6-4393-8820-CAEC5735DE0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379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3585-BC25-4482-81C5-F773FB0F5E2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332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BDD4-3B87-4076-B13C-5FE46A07C0E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189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7003-619C-497C-86DA-C895C59E76E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879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5D80-A9D0-4F57-A040-86CD4CA032D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483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0DB2-7A7B-420E-AC1D-217121F4F94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786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5630-AB19-4C2D-9904-05E1D1C3B2FC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372200" y="6492875"/>
            <a:ext cx="2895600" cy="365125"/>
          </a:xfrm>
        </p:spPr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59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1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FDBC-85AC-4C78-A6F0-80F0F3ED9656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4/10/2023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311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36F-A849-406A-88FC-CE7F279E845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45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815F-6742-4A36-8519-826B4EB0662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348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3C02-89D1-40A6-B684-9ADC306BD58C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44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0A02-9F08-4B50-95DB-0D0E58572F1C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62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60D-7D9B-4E98-82FC-D1729A55C9FE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4/10/2023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1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75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43D-2C37-4082-9DF8-9D4113761172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4/10/2023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45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5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5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FE59-FFB0-404D-8BC2-37EB1FCB0FFB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4/10/2023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7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3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92"/>
            <a:ext cx="386715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72" y="1681851"/>
            <a:ext cx="38862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72" y="2507592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6A59-5123-4782-B9DC-620F180BC411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4/10/2023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47CB-46AD-4AF7-8BC5-7DB03AFC3E0E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4/10/2023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3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1A8D-C99F-4C10-BA6D-49DE65A69A20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4/10/2023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4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42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F0A4-F6FA-4C92-821F-A2DEA474BB25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4/10/2023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3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01C97-5961-40B6-B978-AA6D37CA2DB3}" type="datetime1">
              <a:rPr lang="en-US" altLang="ja-JP" smtClean="0">
                <a:solidFill>
                  <a:srgbClr val="000000"/>
                </a:solidFill>
              </a:rPr>
              <a:t>4/10/2023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©2020</a:t>
            </a:r>
            <a:r>
              <a:rPr lang="ja-JP" altLang="en-US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0B3F-6A8B-4C47-B6CA-DDD8723D3602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86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6B2E-14CE-4F0E-AB74-6D66DD5E806C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4/10/2023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72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C615-DAB3-414C-A2CD-91C03D3AB3CF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4/10/2023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09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0404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C6A0-3B53-4FD0-96E5-4B2B45A4C2DD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4/10/2023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35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604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FA704-53C7-42D7-A79A-1497126672D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4411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9992-35C3-4FD4-B428-7D1ADAFBF57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8889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FC40-54BD-4AB2-A1D0-0B1E17CD8E5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1987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4366-CDB6-49F7-8C4C-3B915042D37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474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11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11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8FF2-897C-4DF4-BA2C-F892B7228FB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6057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39F2-5E8E-4C06-9917-B31CB91BDE7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8944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25FD-7564-4A70-B9E2-78FE4A52CDF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357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EE89D-2660-4370-BFD5-4BD22C9A32B3}" type="datetime1">
              <a:rPr lang="en-US" altLang="ja-JP" smtClean="0">
                <a:solidFill>
                  <a:srgbClr val="000000"/>
                </a:solidFill>
              </a:rPr>
              <a:t>4/10/2023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©2020</a:t>
            </a:r>
            <a:r>
              <a:rPr lang="ja-JP" altLang="en-US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79F43-515E-4380-9F95-E9183684161F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1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14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510E-5CB5-492E-B11A-5A6D4337A41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0364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A514-A0AC-475D-B614-DAE511A186E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0343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168E-DE59-40A3-826D-E1DAF660895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5462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7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7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C3517-EDED-47CD-A1BA-DD3220A6BFB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8763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FF35-E65E-4DB4-B8AC-26925B2DACC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49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9264-1AD5-42C2-8B1A-7AD97A9657FC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8204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8BA6-0776-49B1-90F0-CC970287BE7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582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525F-BF68-446B-B498-E7EF69535E9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5464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84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8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C3A7-FBDB-4371-B03C-0A20621FA46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7772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1D9E-20CD-4489-A528-E5D1A0D0689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259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9525" y="1600206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984625" y="1600206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CC5AFC-D9EB-4871-BE9C-D5E42DFCB5B8}" type="datetime1">
              <a:rPr lang="en-US" altLang="ja-JP" smtClean="0">
                <a:solidFill>
                  <a:srgbClr val="000000"/>
                </a:solidFill>
              </a:rPr>
              <a:t>4/10/2023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©2020</a:t>
            </a:r>
            <a:r>
              <a:rPr lang="ja-JP" altLang="en-US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E18D5-361D-47FB-84DC-061FBD7A5B2F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79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282B-DA2E-4E0A-950F-37787FC27D1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9876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FF44-C010-41CD-B0A4-FCFF9390296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2786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0D97-28BA-4A58-B5A9-3EC52E32CF9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095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46CFE-7096-43A1-8178-7AEC05815CB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7897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DC62-0CFE-46DC-ADB1-54196210069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174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A66A-17CA-4B74-B11F-2117B57760B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7643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D2133-4A14-4015-AE46-F2824D5988D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1892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DAC3-0B07-4495-939F-587765F99DF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3389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E025-2A5A-46F4-9340-DD264972F4F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2740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8B94-D055-40F1-950A-F0F0257C089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740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FC88E-405F-4110-94C8-73D59E4ECB10}" type="datetime1">
              <a:rPr lang="en-US" altLang="ja-JP" smtClean="0">
                <a:solidFill>
                  <a:srgbClr val="000000"/>
                </a:solidFill>
              </a:rPr>
              <a:t>4/10/2023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©2020</a:t>
            </a:r>
            <a:r>
              <a:rPr lang="ja-JP" altLang="en-US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2BA6E-BCAC-495A-A85B-8879C0C21B5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6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973F-4EAA-4875-8C07-4D4C7A440C3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6057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FF8D9-C65A-4C0B-95C0-4117D191002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69629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7B43-916E-4036-AE74-2004A2A729A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6473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2D6F-D755-4202-96F7-B414320FFF6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4593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C7E1-5D25-4876-8E59-4504E2B0805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2484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40642-1868-421A-BDB7-036271A888A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9725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ja-JP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ja-JP"/>
              <a:t>マスター タイトルの書式設定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ja-JP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ja-JP" altLang="en-US"/>
              <a:t>マスター サブタイトルの書式設定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ja-JP" sz="2000" baseline="0"/>
            </a:lvl1pPr>
          </a:lstStyle>
          <a:p>
            <a:r>
              <a:rPr kumimoji="0" lang="ja-JP"/>
              <a:t>会社のロゴ</a:t>
            </a:r>
          </a:p>
        </p:txBody>
      </p:sp>
    </p:spTree>
    <p:extLst>
      <p:ext uri="{BB962C8B-B14F-4D97-AF65-F5344CB8AC3E}">
        <p14:creationId xmlns:p14="http://schemas.microsoft.com/office/powerpoint/2010/main" val="7793205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ja-JP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ja-JP"/>
              <a:t>マスター 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E5D4-108C-41E0-A3A8-A8E94AFE7CB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ja-JP" sz="1800"/>
            </a:lvl1pPr>
          </a:lstStyle>
          <a:p>
            <a:r>
              <a:rPr kumimoji="0" lang="ja-JP"/>
              <a:t>会社のロゴ</a:t>
            </a:r>
          </a:p>
        </p:txBody>
      </p:sp>
    </p:spTree>
    <p:extLst>
      <p:ext uri="{BB962C8B-B14F-4D97-AF65-F5344CB8AC3E}">
        <p14:creationId xmlns:p14="http://schemas.microsoft.com/office/powerpoint/2010/main" val="29180757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ja-JP"/>
            </a:lvl1pPr>
          </a:lstStyle>
          <a:p>
            <a:r>
              <a:rPr kumimoji="0" lang="ja-JP"/>
              <a:t>マスター タイトルの書式設定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ja-JP" sz="3200">
                <a:latin typeface="+mn-lt"/>
              </a:defRPr>
            </a:lvl1pPr>
            <a:lvl2pPr eaLnBrk="1" latinLnBrk="0" hangingPunct="1">
              <a:defRPr kumimoji="0" lang="ja-JP" sz="2800">
                <a:latin typeface="+mn-lt"/>
              </a:defRPr>
            </a:lvl2pPr>
            <a:lvl3pPr eaLnBrk="1" latinLnBrk="0" hangingPunct="1">
              <a:defRPr kumimoji="0" lang="ja-JP" sz="2400">
                <a:latin typeface="+mn-lt"/>
              </a:defRPr>
            </a:lvl3pPr>
            <a:lvl4pPr eaLnBrk="1" latinLnBrk="0" hangingPunct="1">
              <a:defRPr kumimoji="0" lang="ja-JP" sz="2400">
                <a:latin typeface="+mn-lt"/>
              </a:defRPr>
            </a:lvl4pPr>
            <a:lvl5pPr eaLnBrk="1" latinLnBrk="0" hangingPunct="1">
              <a:defRPr kumimoji="0" lang="ja-JP" sz="2400">
                <a:latin typeface="+mn-lt"/>
              </a:defRPr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88AF-521B-4490-AEAA-2DC30BAC065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74186614"/>
      </p:ext>
    </p:extLst>
  </p:cSld>
  <p:clrMapOvr>
    <a:masterClrMapping/>
  </p:clrMapOvr>
  <p:transition spd="slow"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ja-JP" sz="2800"/>
            </a:lvl1pPr>
            <a:lvl2pPr eaLnBrk="1" latinLnBrk="0" hangingPunct="1">
              <a:defRPr kumimoji="0" lang="ja-JP" sz="2400"/>
            </a:lvl2pPr>
            <a:lvl3pPr eaLnBrk="1" latinLnBrk="0" hangingPunct="1">
              <a:defRPr kumimoji="0" lang="ja-JP" sz="2000"/>
            </a:lvl3pPr>
            <a:lvl4pPr eaLnBrk="1" latinLnBrk="0" hangingPunct="1">
              <a:defRPr kumimoji="0" lang="ja-JP" sz="1800"/>
            </a:lvl4pPr>
            <a:lvl5pPr eaLnBrk="1" latinLnBrk="0" hangingPunct="1">
              <a:defRPr kumimoji="0" lang="ja-JP" sz="1800"/>
            </a:lvl5pPr>
            <a:lvl6pPr eaLnBrk="1" latinLnBrk="0" hangingPunct="1">
              <a:defRPr kumimoji="0" lang="ja-JP" sz="1800"/>
            </a:lvl6pPr>
            <a:lvl7pPr eaLnBrk="1" latinLnBrk="0" hangingPunct="1">
              <a:defRPr kumimoji="0" lang="ja-JP" sz="1800"/>
            </a:lvl7pPr>
            <a:lvl8pPr eaLnBrk="1" latinLnBrk="0" hangingPunct="1">
              <a:defRPr kumimoji="0" lang="ja-JP" sz="1800"/>
            </a:lvl8pPr>
            <a:lvl9pPr eaLnBrk="1" latinLnBrk="0" hangingPunct="1">
              <a:defRPr kumimoji="0" lang="ja-JP"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ja-JP" sz="2800"/>
            </a:lvl1pPr>
            <a:lvl2pPr eaLnBrk="1" latinLnBrk="0" hangingPunct="1">
              <a:defRPr kumimoji="0" lang="ja-JP" sz="2400"/>
            </a:lvl2pPr>
            <a:lvl3pPr eaLnBrk="1" latinLnBrk="0" hangingPunct="1">
              <a:defRPr kumimoji="0" lang="ja-JP" sz="2000"/>
            </a:lvl3pPr>
            <a:lvl4pPr eaLnBrk="1" latinLnBrk="0" hangingPunct="1">
              <a:defRPr kumimoji="0" lang="ja-JP" sz="1800"/>
            </a:lvl4pPr>
            <a:lvl5pPr eaLnBrk="1" latinLnBrk="0" hangingPunct="1">
              <a:defRPr kumimoji="0" lang="ja-JP" sz="1800"/>
            </a:lvl5pPr>
            <a:lvl6pPr eaLnBrk="1" latinLnBrk="0" hangingPunct="1">
              <a:defRPr kumimoji="0" lang="ja-JP" sz="1800"/>
            </a:lvl6pPr>
            <a:lvl7pPr eaLnBrk="1" latinLnBrk="0" hangingPunct="1">
              <a:defRPr kumimoji="0" lang="ja-JP" sz="1800"/>
            </a:lvl7pPr>
            <a:lvl8pPr eaLnBrk="1" latinLnBrk="0" hangingPunct="1">
              <a:defRPr kumimoji="0" lang="ja-JP" sz="1800"/>
            </a:lvl8pPr>
            <a:lvl9pPr eaLnBrk="1" latinLnBrk="0" hangingPunct="1">
              <a:defRPr kumimoji="0" lang="ja-JP"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4144-44F3-4AC2-8A8C-C904FE5DCB8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4750886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548B6-F6E5-4F72-A50E-47FB8834FCB6}" type="datetime1">
              <a:rPr lang="en-US" altLang="ja-JP" smtClean="0">
                <a:solidFill>
                  <a:srgbClr val="000000"/>
                </a:solidFill>
              </a:rPr>
              <a:t>4/10/2023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©2020</a:t>
            </a:r>
            <a:r>
              <a:rPr lang="ja-JP" altLang="en-US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9266B-3AC5-41DF-A274-25891425CB65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220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ja-JP"/>
            </a:lvl1pPr>
          </a:lstStyle>
          <a:p>
            <a:pPr eaLnBrk="1" latinLnBrk="0" hangingPunct="1"/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ja-JP" sz="2400" b="1"/>
            </a:lvl1pPr>
            <a:lvl2pPr marL="457200" indent="0" eaLnBrk="1" latinLnBrk="0" hangingPunct="1">
              <a:buNone/>
              <a:defRPr kumimoji="0" lang="ja-JP" sz="2000" b="1"/>
            </a:lvl2pPr>
            <a:lvl3pPr marL="914400" indent="0" eaLnBrk="1" latinLnBrk="0" hangingPunct="1">
              <a:buNone/>
              <a:defRPr kumimoji="0" lang="ja-JP" sz="1800" b="1"/>
            </a:lvl3pPr>
            <a:lvl4pPr marL="1371600" indent="0" eaLnBrk="1" latinLnBrk="0" hangingPunct="1">
              <a:buNone/>
              <a:defRPr kumimoji="0" lang="ja-JP" sz="1600" b="1"/>
            </a:lvl4pPr>
            <a:lvl5pPr marL="1828800" indent="0" eaLnBrk="1" latinLnBrk="0" hangingPunct="1">
              <a:buNone/>
              <a:defRPr kumimoji="0" lang="ja-JP" sz="1600" b="1"/>
            </a:lvl5pPr>
            <a:lvl6pPr marL="2286000" indent="0" eaLnBrk="1" latinLnBrk="0" hangingPunct="1">
              <a:buNone/>
              <a:defRPr kumimoji="0" lang="ja-JP" sz="1600" b="1"/>
            </a:lvl6pPr>
            <a:lvl7pPr marL="2743200" indent="0" eaLnBrk="1" latinLnBrk="0" hangingPunct="1">
              <a:buNone/>
              <a:defRPr kumimoji="0" lang="ja-JP" sz="1600" b="1"/>
            </a:lvl7pPr>
            <a:lvl8pPr marL="3200400" indent="0" eaLnBrk="1" latinLnBrk="0" hangingPunct="1">
              <a:buNone/>
              <a:defRPr kumimoji="0" lang="ja-JP" sz="1600" b="1"/>
            </a:lvl8pPr>
            <a:lvl9pPr marL="3657600" indent="0" eaLnBrk="1" latinLnBrk="0" hangingPunct="1">
              <a:buNone/>
              <a:defRPr kumimoji="0" lang="ja-JP" sz="1600" b="1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ja-JP" sz="2400"/>
            </a:lvl1pPr>
            <a:lvl2pPr eaLnBrk="1" latinLnBrk="0" hangingPunct="1">
              <a:defRPr kumimoji="0" lang="ja-JP" sz="2000"/>
            </a:lvl2pPr>
            <a:lvl3pPr eaLnBrk="1" latinLnBrk="0" hangingPunct="1">
              <a:defRPr kumimoji="0" lang="ja-JP" sz="1800"/>
            </a:lvl3pPr>
            <a:lvl4pPr eaLnBrk="1" latinLnBrk="0" hangingPunct="1">
              <a:defRPr kumimoji="0" lang="ja-JP" sz="1600"/>
            </a:lvl4pPr>
            <a:lvl5pPr eaLnBrk="1" latinLnBrk="0" hangingPunct="1">
              <a:defRPr kumimoji="0" lang="ja-JP" sz="1600"/>
            </a:lvl5pPr>
            <a:lvl6pPr eaLnBrk="1" latinLnBrk="0" hangingPunct="1">
              <a:defRPr kumimoji="0" lang="ja-JP" sz="1600"/>
            </a:lvl6pPr>
            <a:lvl7pPr eaLnBrk="1" latinLnBrk="0" hangingPunct="1">
              <a:defRPr kumimoji="0" lang="ja-JP" sz="1600"/>
            </a:lvl7pPr>
            <a:lvl8pPr eaLnBrk="1" latinLnBrk="0" hangingPunct="1">
              <a:defRPr kumimoji="0" lang="ja-JP" sz="1600"/>
            </a:lvl8pPr>
            <a:lvl9pPr eaLnBrk="1" latinLnBrk="0" hangingPunct="1">
              <a:defRPr kumimoji="0" lang="ja-JP"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ja-JP" sz="2400" b="1"/>
            </a:lvl1pPr>
            <a:lvl2pPr marL="457200" indent="0" eaLnBrk="1" latinLnBrk="0" hangingPunct="1">
              <a:buNone/>
              <a:defRPr kumimoji="0" lang="ja-JP" sz="2000" b="1"/>
            </a:lvl2pPr>
            <a:lvl3pPr marL="914400" indent="0" eaLnBrk="1" latinLnBrk="0" hangingPunct="1">
              <a:buNone/>
              <a:defRPr kumimoji="0" lang="ja-JP" sz="1800" b="1"/>
            </a:lvl3pPr>
            <a:lvl4pPr marL="1371600" indent="0" eaLnBrk="1" latinLnBrk="0" hangingPunct="1">
              <a:buNone/>
              <a:defRPr kumimoji="0" lang="ja-JP" sz="1600" b="1"/>
            </a:lvl4pPr>
            <a:lvl5pPr marL="1828800" indent="0" eaLnBrk="1" latinLnBrk="0" hangingPunct="1">
              <a:buNone/>
              <a:defRPr kumimoji="0" lang="ja-JP" sz="1600" b="1"/>
            </a:lvl5pPr>
            <a:lvl6pPr marL="2286000" indent="0" eaLnBrk="1" latinLnBrk="0" hangingPunct="1">
              <a:buNone/>
              <a:defRPr kumimoji="0" lang="ja-JP" sz="1600" b="1"/>
            </a:lvl6pPr>
            <a:lvl7pPr marL="2743200" indent="0" eaLnBrk="1" latinLnBrk="0" hangingPunct="1">
              <a:buNone/>
              <a:defRPr kumimoji="0" lang="ja-JP" sz="1600" b="1"/>
            </a:lvl7pPr>
            <a:lvl8pPr marL="3200400" indent="0" eaLnBrk="1" latinLnBrk="0" hangingPunct="1">
              <a:buNone/>
              <a:defRPr kumimoji="0" lang="ja-JP" sz="1600" b="1"/>
            </a:lvl8pPr>
            <a:lvl9pPr marL="3657600" indent="0" eaLnBrk="1" latinLnBrk="0" hangingPunct="1">
              <a:buNone/>
              <a:defRPr kumimoji="0" lang="ja-JP" sz="1600" b="1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ja-JP" sz="2400"/>
            </a:lvl1pPr>
            <a:lvl2pPr eaLnBrk="1" latinLnBrk="0" hangingPunct="1">
              <a:defRPr kumimoji="0" lang="ja-JP" sz="2000"/>
            </a:lvl2pPr>
            <a:lvl3pPr eaLnBrk="1" latinLnBrk="0" hangingPunct="1">
              <a:defRPr kumimoji="0" lang="ja-JP" sz="1800"/>
            </a:lvl3pPr>
            <a:lvl4pPr eaLnBrk="1" latinLnBrk="0" hangingPunct="1">
              <a:defRPr kumimoji="0" lang="ja-JP" sz="1600"/>
            </a:lvl4pPr>
            <a:lvl5pPr eaLnBrk="1" latinLnBrk="0" hangingPunct="1">
              <a:defRPr kumimoji="0" lang="ja-JP" sz="1600"/>
            </a:lvl5pPr>
            <a:lvl6pPr eaLnBrk="1" latinLnBrk="0" hangingPunct="1">
              <a:defRPr kumimoji="0" lang="ja-JP" sz="1600"/>
            </a:lvl6pPr>
            <a:lvl7pPr eaLnBrk="1" latinLnBrk="0" hangingPunct="1">
              <a:defRPr kumimoji="0" lang="ja-JP" sz="1600"/>
            </a:lvl7pPr>
            <a:lvl8pPr eaLnBrk="1" latinLnBrk="0" hangingPunct="1">
              <a:defRPr kumimoji="0" lang="ja-JP" sz="1600"/>
            </a:lvl8pPr>
            <a:lvl9pPr eaLnBrk="1" latinLnBrk="0" hangingPunct="1">
              <a:defRPr kumimoji="0" lang="ja-JP"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9FDC-9602-4574-B7E3-2742FC43777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8072119"/>
      </p:ext>
    </p:extLst>
  </p:cSld>
  <p:clrMapOvr>
    <a:masterClrMapping/>
  </p:clrMapOvr>
  <p:transition spd="slow"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ja-JP" sz="2000" b="1"/>
            </a:lvl1pPr>
          </a:lstStyle>
          <a:p>
            <a:pPr eaLnBrk="1" latinLnBrk="0" hangingPunct="1"/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ja-JP" sz="3200"/>
            </a:lvl1pPr>
            <a:lvl2pPr eaLnBrk="1" latinLnBrk="0" hangingPunct="1">
              <a:defRPr kumimoji="0" lang="ja-JP" sz="2800"/>
            </a:lvl2pPr>
            <a:lvl3pPr eaLnBrk="1" latinLnBrk="0" hangingPunct="1">
              <a:defRPr kumimoji="0" lang="ja-JP" sz="2400"/>
            </a:lvl3pPr>
            <a:lvl4pPr eaLnBrk="1" latinLnBrk="0" hangingPunct="1">
              <a:defRPr kumimoji="0" lang="ja-JP" sz="2000"/>
            </a:lvl4pPr>
            <a:lvl5pPr eaLnBrk="1" latinLnBrk="0" hangingPunct="1">
              <a:defRPr kumimoji="0" lang="ja-JP" sz="2000"/>
            </a:lvl5pPr>
            <a:lvl6pPr eaLnBrk="1" latinLnBrk="0" hangingPunct="1">
              <a:defRPr kumimoji="0" lang="ja-JP" sz="2000"/>
            </a:lvl6pPr>
            <a:lvl7pPr eaLnBrk="1" latinLnBrk="0" hangingPunct="1">
              <a:defRPr kumimoji="0" lang="ja-JP" sz="2000"/>
            </a:lvl7pPr>
            <a:lvl8pPr eaLnBrk="1" latinLnBrk="0" hangingPunct="1">
              <a:defRPr kumimoji="0" lang="ja-JP" sz="2000"/>
            </a:lvl8pPr>
            <a:lvl9pPr eaLnBrk="1" latinLnBrk="0" hangingPunct="1">
              <a:defRPr kumimoji="0" lang="ja-JP" sz="20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ja-JP" sz="1400"/>
            </a:lvl1pPr>
            <a:lvl2pPr marL="457200" indent="0" eaLnBrk="1" latinLnBrk="0" hangingPunct="1">
              <a:buNone/>
              <a:defRPr kumimoji="0" lang="ja-JP" sz="1200"/>
            </a:lvl2pPr>
            <a:lvl3pPr marL="914400" indent="0" eaLnBrk="1" latinLnBrk="0" hangingPunct="1">
              <a:buNone/>
              <a:defRPr kumimoji="0" lang="ja-JP" sz="1000"/>
            </a:lvl3pPr>
            <a:lvl4pPr marL="1371600" indent="0" eaLnBrk="1" latinLnBrk="0" hangingPunct="1">
              <a:buNone/>
              <a:defRPr kumimoji="0" lang="ja-JP" sz="900"/>
            </a:lvl4pPr>
            <a:lvl5pPr marL="1828800" indent="0" eaLnBrk="1" latinLnBrk="0" hangingPunct="1">
              <a:buNone/>
              <a:defRPr kumimoji="0" lang="ja-JP" sz="900"/>
            </a:lvl5pPr>
            <a:lvl6pPr marL="2286000" indent="0" eaLnBrk="1" latinLnBrk="0" hangingPunct="1">
              <a:buNone/>
              <a:defRPr kumimoji="0" lang="ja-JP" sz="900"/>
            </a:lvl6pPr>
            <a:lvl7pPr marL="2743200" indent="0" eaLnBrk="1" latinLnBrk="0" hangingPunct="1">
              <a:buNone/>
              <a:defRPr kumimoji="0" lang="ja-JP" sz="900"/>
            </a:lvl7pPr>
            <a:lvl8pPr marL="3200400" indent="0" eaLnBrk="1" latinLnBrk="0" hangingPunct="1">
              <a:buNone/>
              <a:defRPr kumimoji="0" lang="ja-JP" sz="900"/>
            </a:lvl8pPr>
            <a:lvl9pPr marL="3657600" indent="0" eaLnBrk="1" latinLnBrk="0" hangingPunct="1">
              <a:buNone/>
              <a:defRPr kumimoji="0" lang="ja-JP"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BB4C-DC38-4E6D-88B0-F4FA39937DD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0585417"/>
      </p:ext>
    </p:extLst>
  </p:cSld>
  <p:clrMapOvr>
    <a:masterClrMapping/>
  </p:clrMapOvr>
  <p:transition spd="slow"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ja-JP" sz="2000" b="1"/>
            </a:lvl1pPr>
          </a:lstStyle>
          <a:p>
            <a:pPr eaLnBrk="1" latinLnBrk="0" hangingPunct="1"/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ja-JP" sz="3200"/>
            </a:lvl1pPr>
            <a:lvl2pPr marL="457200" indent="0" eaLnBrk="1" latinLnBrk="0" hangingPunct="1">
              <a:buNone/>
              <a:defRPr kumimoji="0" lang="ja-JP" sz="2800"/>
            </a:lvl2pPr>
            <a:lvl3pPr marL="914400" indent="0" eaLnBrk="1" latinLnBrk="0" hangingPunct="1">
              <a:buNone/>
              <a:defRPr kumimoji="0" lang="ja-JP" sz="2400"/>
            </a:lvl3pPr>
            <a:lvl4pPr marL="1371600" indent="0" eaLnBrk="1" latinLnBrk="0" hangingPunct="1">
              <a:buNone/>
              <a:defRPr kumimoji="0" lang="ja-JP" sz="2000"/>
            </a:lvl4pPr>
            <a:lvl5pPr marL="1828800" indent="0" eaLnBrk="1" latinLnBrk="0" hangingPunct="1">
              <a:buNone/>
              <a:defRPr kumimoji="0" lang="ja-JP" sz="2000"/>
            </a:lvl5pPr>
            <a:lvl6pPr marL="2286000" indent="0" eaLnBrk="1" latinLnBrk="0" hangingPunct="1">
              <a:buNone/>
              <a:defRPr kumimoji="0" lang="ja-JP" sz="2000"/>
            </a:lvl6pPr>
            <a:lvl7pPr marL="2743200" indent="0" eaLnBrk="1" latinLnBrk="0" hangingPunct="1">
              <a:buNone/>
              <a:defRPr kumimoji="0" lang="ja-JP" sz="2000"/>
            </a:lvl7pPr>
            <a:lvl8pPr marL="3200400" indent="0" eaLnBrk="1" latinLnBrk="0" hangingPunct="1">
              <a:buNone/>
              <a:defRPr kumimoji="0" lang="ja-JP" sz="2000"/>
            </a:lvl8pPr>
            <a:lvl9pPr marL="3657600" indent="0" eaLnBrk="1" latinLnBrk="0" hangingPunct="1">
              <a:buNone/>
              <a:defRPr kumimoji="0" lang="ja-JP" sz="2000"/>
            </a:lvl9pPr>
          </a:lstStyle>
          <a:p>
            <a:pPr eaLnBrk="1" latinLnBrk="0" hangingPunct="1"/>
            <a:r>
              <a:rPr lang="ja-JP" altLang="en-US"/>
              <a:t>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ja-JP" sz="1400"/>
            </a:lvl1pPr>
            <a:lvl2pPr marL="457200" indent="0" eaLnBrk="1" latinLnBrk="0" hangingPunct="1">
              <a:buNone/>
              <a:defRPr kumimoji="0" lang="ja-JP" sz="1200"/>
            </a:lvl2pPr>
            <a:lvl3pPr marL="914400" indent="0" eaLnBrk="1" latinLnBrk="0" hangingPunct="1">
              <a:buNone/>
              <a:defRPr kumimoji="0" lang="ja-JP" sz="1000"/>
            </a:lvl3pPr>
            <a:lvl4pPr marL="1371600" indent="0" eaLnBrk="1" latinLnBrk="0" hangingPunct="1">
              <a:buNone/>
              <a:defRPr kumimoji="0" lang="ja-JP" sz="900"/>
            </a:lvl4pPr>
            <a:lvl5pPr marL="1828800" indent="0" eaLnBrk="1" latinLnBrk="0" hangingPunct="1">
              <a:buNone/>
              <a:defRPr kumimoji="0" lang="ja-JP" sz="900"/>
            </a:lvl5pPr>
            <a:lvl6pPr marL="2286000" indent="0" eaLnBrk="1" latinLnBrk="0" hangingPunct="1">
              <a:buNone/>
              <a:defRPr kumimoji="0" lang="ja-JP" sz="900"/>
            </a:lvl6pPr>
            <a:lvl7pPr marL="2743200" indent="0" eaLnBrk="1" latinLnBrk="0" hangingPunct="1">
              <a:buNone/>
              <a:defRPr kumimoji="0" lang="ja-JP" sz="900"/>
            </a:lvl7pPr>
            <a:lvl8pPr marL="3200400" indent="0" eaLnBrk="1" latinLnBrk="0" hangingPunct="1">
              <a:buNone/>
              <a:defRPr kumimoji="0" lang="ja-JP" sz="900"/>
            </a:lvl8pPr>
            <a:lvl9pPr marL="3657600" indent="0" eaLnBrk="1" latinLnBrk="0" hangingPunct="1">
              <a:buNone/>
              <a:defRPr kumimoji="0" lang="ja-JP"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9D0F-CDF7-4590-8FFD-7DA25E09101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91906141"/>
      </p:ext>
    </p:extLst>
  </p:cSld>
  <p:clrMapOvr>
    <a:masterClrMapping/>
  </p:clrMapOvr>
  <p:transition spd="slow"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13A6-C746-41BC-BA93-C29BF9A52EA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2438270"/>
      </p:ext>
    </p:extLst>
  </p:cSld>
  <p:clrMapOvr>
    <a:masterClrMapping/>
  </p:clrMapOvr>
  <p:transition spd="slow"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6CCA-9DB3-4AC2-9BC3-50EC9071B2C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01805656"/>
      </p:ext>
    </p:extLst>
  </p:cSld>
  <p:clrMapOvr>
    <a:masterClrMapping/>
  </p:clrMapOvr>
  <p:transition spd="slow"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pPr eaLnBrk="1" latinLnBrk="0" hangingPunct="1"/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eaLnBrk="1" latinLnBrk="0" hangingPunct="1">
              <a:defRPr kumimoji="0" lang="ja-JP" baseline="0"/>
            </a:lvl4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eaLnBrk="1" latinLnBrk="0" hangingPunct="1">
              <a:defRPr kumimoji="0" lang="ja-JP" baseline="0"/>
            </a:lvl4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8E3C215F-4A2C-4F7E-9023-03FFCA5EEB2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86998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4BC4-214B-4535-9398-1654AF074D5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9955206"/>
      </p:ext>
    </p:extLst>
  </p:cSld>
  <p:clrMapOvr>
    <a:masterClrMapping/>
  </p:clrMapOvr>
  <p:transition spd="slow"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25E8-15FC-4886-B467-FBC3AF2EFD8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6000091"/>
      </p:ext>
    </p:extLst>
  </p:cSld>
  <p:clrMapOvr>
    <a:masterClrMapping/>
  </p:clrMapOvr>
  <p:transition spd="slow"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背景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E10DBA1D-26CC-4A0D-8774-30ED5C1FB9D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77250984"/>
      </p:ext>
    </p:extLst>
  </p:cSld>
  <p:clrMapOvr>
    <a:masterClrMapping/>
  </p:clrMapOvr>
  <p:transition spd="slow"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B304-7F88-4F0D-B492-AF991DF405A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D42650-F8B4-4969-9273-3CB0B6CBF174}" type="datetime1">
              <a:rPr lang="en-US" altLang="ja-JP" smtClean="0">
                <a:solidFill>
                  <a:srgbClr val="000000"/>
                </a:solidFill>
              </a:rPr>
              <a:t>4/10/2023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©2020</a:t>
            </a:r>
            <a:r>
              <a:rPr lang="ja-JP" altLang="en-US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F1A76-9EEF-4FA8-A753-FFB9B702F8D8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88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9942-5924-442F-9BDF-EABC60FF8C4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80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0A55-512E-4A3D-9BD3-62D39E2FE44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4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C38E-283D-4BF3-B1E0-8FBDCBCE284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047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CD2D-3F78-4400-8E23-044DD6AC43C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0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1CCB-4859-47A2-91DE-9F5334F4676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071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8D27-413F-4DD4-90C1-52CB35124A3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300192" y="6492875"/>
            <a:ext cx="2895600" cy="365125"/>
          </a:xfrm>
        </p:spPr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791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40EE-B620-4F23-AEF8-436A8001052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669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7" indent="0">
              <a:buNone/>
              <a:defRPr sz="2800"/>
            </a:lvl2pPr>
            <a:lvl3pPr marL="913593" indent="0">
              <a:buNone/>
              <a:defRPr sz="2400"/>
            </a:lvl3pPr>
            <a:lvl4pPr marL="1370390" indent="0">
              <a:buNone/>
              <a:defRPr sz="2000"/>
            </a:lvl4pPr>
            <a:lvl5pPr marL="1827188" indent="0">
              <a:buNone/>
              <a:defRPr sz="2000"/>
            </a:lvl5pPr>
            <a:lvl6pPr marL="2283983" indent="0">
              <a:buNone/>
              <a:defRPr sz="2000"/>
            </a:lvl6pPr>
            <a:lvl7pPr marL="2740780" indent="0">
              <a:buNone/>
              <a:defRPr sz="2000"/>
            </a:lvl7pPr>
            <a:lvl8pPr marL="3197578" indent="0">
              <a:buNone/>
              <a:defRPr sz="2000"/>
            </a:lvl8pPr>
            <a:lvl9pPr marL="3654373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7253-AD89-4105-8ABA-046337A7134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056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8452-72E3-43D0-8A67-8BC1D52C644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99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C30C-ED5F-4AF6-AD7C-C8F5092D769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8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BA1092-5E23-4208-A5AB-3999D6ED5776}" type="datetime1">
              <a:rPr lang="en-US" altLang="ja-JP" smtClean="0">
                <a:solidFill>
                  <a:srgbClr val="000000"/>
                </a:solidFill>
              </a:rPr>
              <a:t>4/10/2023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©2020</a:t>
            </a:r>
            <a:r>
              <a:rPr lang="ja-JP" altLang="en-US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2985-C70A-4139-8FF8-FB7B1329C419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178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AE974-BA18-4A56-B980-B44B404DBB9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94491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C4DD-6542-42E1-9BA1-F47A7504D6B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47037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6D3C-DD4D-439B-BD68-F6D5397D629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90810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D245-D3F4-47B7-9D73-9F2EEF7AA32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31401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ABE1-FBAE-4714-AEB1-1E9429924BB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2510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3C80-5365-40B2-B92F-F1C559E4F32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3561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66341-094C-4C2C-A49E-ACBB80E445C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94496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9D82-E441-4FC8-88D0-D72AD69A9EB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27364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E554-E032-4475-9F4F-7CE842D141E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71847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C013-B623-4812-801C-3218635ECE7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864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DEF798-FBA2-49B6-9565-A4A3A683CA46}" type="datetime1">
              <a:rPr lang="en-US" altLang="ja-JP" smtClean="0">
                <a:solidFill>
                  <a:srgbClr val="000000"/>
                </a:solidFill>
              </a:rPr>
              <a:t>4/10/2023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©2020</a:t>
            </a:r>
            <a:r>
              <a:rPr lang="ja-JP" altLang="en-US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37F47-6343-4824-AFE0-D393045058FA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899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F36E-3E6C-4C0F-94E9-70A486B0E6E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62428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6207-912F-4A30-BEE4-BC939F97A746}" type="datetime1">
              <a:rPr lang="en-US" altLang="ja-JP" smtClean="0"/>
              <a:t>4/10/2023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0D9AA-4B8E-4EB2-82A4-014296FEEE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8199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5E1F-C8BA-4058-B5B6-3B8A0C150418}" type="datetime1">
              <a:rPr lang="en-US" altLang="ja-JP" smtClean="0"/>
              <a:t>4/10/2023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6444208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A475-B6F0-46C2-934A-67D6A88F00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35622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12743-7F0D-4F50-8287-2F2A56D77C39}" type="datetime1">
              <a:rPr lang="en-US" altLang="ja-JP" smtClean="0"/>
              <a:t>4/10/2023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945A0-7F3F-4EAE-9AA0-69A5AD76981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25181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ADB1-08AA-4C16-8974-61A8FE83AFB9}" type="datetime1">
              <a:rPr lang="en-US" altLang="ja-JP" smtClean="0"/>
              <a:t>4/10/2023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1EE4-D0DE-4B5F-BB7B-72F49631CB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86160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23BB-7993-4E0A-91F5-3435C4148310}" type="datetime1">
              <a:rPr lang="en-US" altLang="ja-JP" smtClean="0"/>
              <a:t>4/10/2023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140B-9393-4110-9073-98EC2D29DF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59819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39AF2-F23D-4263-8341-E64B8BA7962C}" type="datetime1">
              <a:rPr lang="en-US" altLang="ja-JP" smtClean="0"/>
              <a:t>4/10/2023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3D56-5495-443B-A74D-4B63E27908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37130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6CAF-E192-4228-AB65-7B17FB9EEB46}" type="datetime1">
              <a:rPr lang="en-US" altLang="ja-JP" smtClean="0"/>
              <a:t>4/10/2023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5B4A-B87A-4CA4-998A-45354BD0F6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20235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387C-7919-469A-8564-C05B2D7B4B96}" type="datetime1">
              <a:rPr lang="en-US" altLang="ja-JP" smtClean="0"/>
              <a:t>4/10/2023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423C-D98B-44CC-8A4E-700694077F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8035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2354-E225-4D66-96BC-8283997BAA81}" type="datetime1">
              <a:rPr lang="en-US" altLang="ja-JP" smtClean="0"/>
              <a:t>4/10/2023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4335-E7E5-43A8-AC58-2EB3997800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504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1"/>
            <a:ext cx="7086600" cy="73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6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C8634C-9DAA-44CE-8CE2-A46769C18132}" type="datetime1">
              <a:rPr kumimoji="0" lang="en-US" altLang="ja-JP" smtClean="0">
                <a:solidFill>
                  <a:srgbClr val="000000"/>
                </a:solidFill>
              </a:rPr>
              <a:t>4/10/2023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00" y="6531193"/>
            <a:ext cx="2895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>
                <a:solidFill>
                  <a:srgbClr val="000000"/>
                </a:solidFill>
              </a:rPr>
              <a:t>©2020</a:t>
            </a:r>
            <a:r>
              <a:rPr kumimoji="0" lang="ja-JP" altLang="en-US">
                <a:solidFill>
                  <a:srgbClr val="000000"/>
                </a:solidFill>
              </a:rPr>
              <a:t>滋賀県消費生活センター</a:t>
            </a:r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9FC6DA-BF7E-4044-ACA7-D2E27D890EC4}" type="slidenum">
              <a:rPr kumimoji="0"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8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665" rIns="91326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665" rIns="91326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1" y="6356358"/>
            <a:ext cx="2133600" cy="365125"/>
          </a:xfrm>
          <a:prstGeom prst="rect">
            <a:avLst/>
          </a:prstGeom>
        </p:spPr>
        <p:txBody>
          <a:bodyPr vert="horz" lIns="91326" tIns="45665" rIns="91326" bIns="4566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defTabSz="913593" fontAlgn="base">
              <a:spcBef>
                <a:spcPct val="0"/>
              </a:spcBef>
              <a:spcAft>
                <a:spcPct val="0"/>
              </a:spcAft>
              <a:defRPr/>
            </a:pPr>
            <a:fld id="{4B467ECD-F570-45E5-8717-74C1DCC2DCA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372200" y="6473403"/>
            <a:ext cx="2895600" cy="365125"/>
          </a:xfrm>
          <a:prstGeom prst="rect">
            <a:avLst/>
          </a:prstGeom>
        </p:spPr>
        <p:txBody>
          <a:bodyPr vert="horz" lIns="91326" tIns="45665" rIns="91326" bIns="4566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defTabSz="9135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326" tIns="45665" rIns="91326" bIns="4566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3593"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defTabSz="9135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1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63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264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6989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6528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475" indent="-3424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28" indent="-2853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2" indent="-2283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13" indent="-2283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46" indent="-2283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78" indent="-228316" algn="l" defTabSz="91326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09" indent="-228316" algn="l" defTabSz="91326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45" indent="-228316" algn="l" defTabSz="91326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76" indent="-228316" algn="l" defTabSz="91326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2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3" algn="l" defTabSz="9132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9132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5" algn="l" defTabSz="9132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8" algn="l" defTabSz="9132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61" algn="l" defTabSz="9132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4" algn="l" defTabSz="9132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25" algn="l" defTabSz="9132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9" algn="l" defTabSz="9132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38193-C6E4-4F6A-916F-5267CF78D6A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5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A01C0D-2829-4C74-89CE-FB8B2BDCB30B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4/10/2023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63145" y="649261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ja-JP" dirty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8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6149DA-C7C9-42F0-AA58-B6500032519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372200" y="6461209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7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456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97C9D8-FAD4-46E0-B340-E7FA46E89FE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372200" y="6473756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456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6CDC7-B78E-48B9-BFA9-78061F106D3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44208" y="6460791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5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ja-JP" altLang="en-US" dirty="0"/>
              <a:t>マスター テキストの書式設定</a:t>
            </a:r>
          </a:p>
          <a:p>
            <a:pPr lvl="1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2 </a:t>
            </a:r>
            <a:r>
              <a:rPr kumimoji="0" lang="ja-JP" altLang="en-US" dirty="0"/>
              <a:t>レベル</a:t>
            </a:r>
          </a:p>
          <a:p>
            <a:pPr lvl="2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3 </a:t>
            </a:r>
            <a:r>
              <a:rPr kumimoji="0" lang="ja-JP" altLang="en-US" dirty="0"/>
              <a:t>レベル</a:t>
            </a:r>
          </a:p>
          <a:p>
            <a:pPr lvl="3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4 </a:t>
            </a:r>
            <a:r>
              <a:rPr kumimoji="0" lang="ja-JP" altLang="en-US" dirty="0"/>
              <a:t>レベル</a:t>
            </a:r>
          </a:p>
          <a:p>
            <a:pPr lvl="4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5 </a:t>
            </a:r>
            <a:r>
              <a:rPr kumimoji="0" lang="ja-JP" altLang="en-US" dirty="0"/>
              <a:t>レベル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F8F0B-8125-48A4-8C5D-1670879BED2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71170" y="65389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kumimoji="1" lang="en-US" altLang="ja-JP"/>
              <a:t>©2020</a:t>
            </a:r>
            <a:r>
              <a:rPr kumimoji="1" lang="ja-JP" altLang="en-US"/>
              <a:t>滋賀県消費生活センター</a:t>
            </a:r>
            <a:endParaRPr lang="ja-JP" altLang="en-US" dirty="0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 spd="slow">
    <p:wipe dir="d"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kumimoji="1" lang="ja-JP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lang="ja-JP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0" tIns="45680" rIns="91360" bIns="4568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93"/>
            <a:fld id="{0A79972A-2FF3-4263-826C-285AA1E5D42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93"/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93"/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3593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3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sldNum="0" hdr="0" dt="0"/>
  <p:txStyles>
    <p:titleStyle>
      <a:lvl1pPr algn="ctr" defTabSz="913593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7" indent="-342597" algn="l" defTabSz="9135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95" indent="-285500" algn="l" defTabSz="9135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2" indent="-228398" algn="l" defTabSz="9135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89" indent="-228398" algn="l" defTabSz="9135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5" indent="-228398" algn="l" defTabSz="9135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83" indent="-228398" algn="l" defTabSz="9135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78" indent="-228398" algn="l" defTabSz="9135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76" indent="-228398" algn="l" defTabSz="9135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73" indent="-228398" algn="l" defTabSz="9135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5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7" algn="l" defTabSz="9135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3" algn="l" defTabSz="9135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8" algn="l" defTabSz="9135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3" algn="l" defTabSz="9135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0" algn="l" defTabSz="9135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8" algn="l" defTabSz="9135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1BE12F-9C77-48F0-8044-818F6743693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372200" y="6498878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9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53FEB36-9876-4929-9AD7-1241973988CD}" type="datetime1">
              <a:rPr lang="en-US" altLang="ja-JP" smtClean="0"/>
              <a:t>4/10/2023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44208" y="64734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23D8571-CCBE-400B-A612-AF79B7CCDDFE}" type="slidenum">
              <a:rPr lang="ja-JP" alt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624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8.png"/><Relationship Id="rId5" Type="http://schemas.openxmlformats.org/officeDocument/2006/relationships/image" Target="../media/image30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69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300192" y="285751"/>
            <a:ext cx="2592288" cy="648072"/>
          </a:xfrm>
          <a:prstGeom prst="roundRect">
            <a:avLst/>
          </a:prstGeom>
          <a:solidFill>
            <a:srgbClr val="A379BB">
              <a:lumMod val="20000"/>
              <a:lumOff val="80000"/>
            </a:srgbClr>
          </a:solidFill>
          <a:ln w="25400" cap="flat" cmpd="sng" algn="ctr">
            <a:solidFill>
              <a:srgbClr val="6699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B8CAFF">
                    <a:lumMod val="10000"/>
                  </a:srgbClr>
                </a:solidFill>
                <a:effectLst/>
                <a:uLnTx/>
                <a:uFillTx/>
                <a:latin typeface="Lucida Sans Unicode"/>
                <a:ea typeface="ＭＳ Ｐゴシック"/>
                <a:cs typeface="+mn-cs"/>
              </a:rPr>
              <a:t>滋賀県消費生活センター　消費者教育③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3568" y="1130377"/>
            <a:ext cx="79928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　　　</a:t>
            </a:r>
            <a:r>
              <a:rPr lang="ja-JP" altLang="en-US" sz="2400" kern="0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　しょう</a:t>
            </a:r>
            <a:r>
              <a:rPr lang="ja-JP" altLang="en-US" sz="2400" kern="0" dirty="0" err="1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ひせい</a:t>
            </a:r>
            <a:r>
              <a:rPr lang="ja-JP" altLang="en-US" sz="2400" kern="0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かつ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「</a:t>
            </a:r>
            <a:r>
              <a:rPr lang="ja-JP" altLang="en-US" sz="4800" kern="0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消費生活センター</a:t>
            </a: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」って</a:t>
            </a:r>
            <a:b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　　　　　どんな</a:t>
            </a:r>
            <a:r>
              <a:rPr lang="ja-JP" altLang="en-US" sz="4400" kern="0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ところ</a:t>
            </a:r>
            <a:r>
              <a:rPr kumimoji="1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？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 P丸ゴシック体M" pitchFamily="50" charset="-128"/>
              <a:ea typeface="AR P丸ゴシック体M" pitchFamily="50" charset="-128"/>
              <a:cs typeface="+mj-cs"/>
            </a:endParaRPr>
          </a:p>
        </p:txBody>
      </p:sp>
      <p:pic>
        <p:nvPicPr>
          <p:cNvPr id="8" name="Picture 2" descr="G:\キャッフィー\caffy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77" y="4149121"/>
            <a:ext cx="1766396" cy="24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274612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80512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　　        しょうひしゃ　　　　　　　　　　　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－①</a:t>
            </a: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消費者トラブルってなに</a:t>
            </a:r>
            <a:r>
              <a:rPr lang="en-US" altLang="ja-JP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?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59532" y="1183976"/>
            <a:ext cx="4104456" cy="5341365"/>
            <a:chOff x="4716016" y="1120401"/>
            <a:chExt cx="4104456" cy="5341365"/>
          </a:xfrm>
        </p:grpSpPr>
        <p:sp>
          <p:nvSpPr>
            <p:cNvPr id="17" name="角丸四角形 16"/>
            <p:cNvSpPr/>
            <p:nvPr/>
          </p:nvSpPr>
          <p:spPr>
            <a:xfrm>
              <a:off x="4716016" y="1120401"/>
              <a:ext cx="4104456" cy="534136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endParaRPr lang="en-US" altLang="ja-JP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040051" y="1412776"/>
              <a:ext cx="3456384" cy="136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1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しょうひしゃ　　　</a:t>
              </a:r>
              <a:r>
                <a:rPr lang="ja-JP" altLang="en-US" sz="1400" dirty="0" err="1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じぎようしゃ</a:t>
              </a:r>
              <a:r>
                <a:rPr lang="ja-JP" altLang="en-US" sz="1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かん</a:t>
              </a:r>
            </a:p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32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消費者と事業者間のトラブル</a:t>
              </a:r>
              <a:endParaRPr lang="en-US" altLang="ja-JP" sz="3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5184068" y="3169201"/>
              <a:ext cx="3168351" cy="3168351"/>
              <a:chOff x="5184068" y="3169201"/>
              <a:chExt cx="3168351" cy="3168351"/>
            </a:xfrm>
          </p:grpSpPr>
          <p:pic>
            <p:nvPicPr>
              <p:cNvPr id="4" name="Picture 2" descr="パズルを組み合わせる人たちのイラスト（ビジネス）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4068" y="3169201"/>
                <a:ext cx="3168351" cy="3168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テキスト ボックス 4"/>
              <p:cNvSpPr txBox="1"/>
              <p:nvPr/>
            </p:nvSpPr>
            <p:spPr>
              <a:xfrm>
                <a:off x="6876256" y="4665910"/>
                <a:ext cx="4320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事業者</a:t>
                </a: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84168" y="4885322"/>
                <a:ext cx="4320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</a:t>
                </a:r>
                <a:r>
                  <a:rPr kumimoji="1" lang="ja-JP" altLang="en-US" dirty="0">
                    <a:solidFill>
                      <a:srgbClr val="FF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者</a:t>
                </a:r>
              </a:p>
            </p:txBody>
          </p:sp>
        </p:grpSp>
      </p:grpSp>
      <p:grpSp>
        <p:nvGrpSpPr>
          <p:cNvPr id="2" name="グループ化 1"/>
          <p:cNvGrpSpPr/>
          <p:nvPr/>
        </p:nvGrpSpPr>
        <p:grpSpPr>
          <a:xfrm>
            <a:off x="4700557" y="1183978"/>
            <a:ext cx="4104456" cy="5341365"/>
            <a:chOff x="251520" y="1183978"/>
            <a:chExt cx="4104456" cy="5341365"/>
          </a:xfrm>
        </p:grpSpPr>
        <p:sp>
          <p:nvSpPr>
            <p:cNvPr id="3" name="角丸四角形 2"/>
            <p:cNvSpPr/>
            <p:nvPr/>
          </p:nvSpPr>
          <p:spPr>
            <a:xfrm>
              <a:off x="251520" y="1183978"/>
              <a:ext cx="4104456" cy="53413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endParaRPr lang="en-US" altLang="ja-JP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01010" y="1437278"/>
              <a:ext cx="3947348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14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しょう</a:t>
              </a:r>
              <a:r>
                <a:rPr lang="ja-JP" altLang="en-US" sz="1400" dirty="0" err="1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ひせい</a:t>
              </a:r>
              <a:r>
                <a:rPr lang="ja-JP" altLang="en-US" sz="14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かつ　　　　かん　　　</a:t>
              </a:r>
            </a:p>
            <a:p>
              <a:pPr eaLnBrk="0" fontAlgn="base" hangingPunct="0">
                <a:lnSpc>
                  <a:spcPts val="304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32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消費生活に関する</a:t>
              </a:r>
            </a:p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14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けいやく</a:t>
              </a:r>
            </a:p>
            <a:p>
              <a:pPr eaLnBrk="0" fontAlgn="base" hangingPunct="0">
                <a:lnSpc>
                  <a:spcPts val="304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32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契約トラブル</a:t>
              </a:r>
            </a:p>
          </p:txBody>
        </p:sp>
        <p:pic>
          <p:nvPicPr>
            <p:cNvPr id="4100" name="Picture 4" descr="通販のトラブルのイラスト（機械・男性）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0" y="3253196"/>
              <a:ext cx="2093791" cy="209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リフォーム詐欺のイラスト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131" y="4099996"/>
              <a:ext cx="2055157" cy="2055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1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しょう</a:t>
            </a:r>
            <a:r>
              <a:rPr lang="ja-JP" altLang="en-US" sz="2000" dirty="0" err="1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ひせい</a:t>
            </a: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かつ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2-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</a:t>
            </a: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なぜ消費生活センターがあるのか</a:t>
            </a: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?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pic>
        <p:nvPicPr>
          <p:cNvPr id="5" name="Picture 4" descr="https://1.bp.blogspot.com/-GxVJ30JdhJw/XVKgLOn4P8I/AAAAAAABUH4/bnmmdSbR1yAU4S7aVKU3vlGIHUD7j7u5gCLcBGAs/s1600/pan_bread_s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5104" y="4041309"/>
            <a:ext cx="1410194" cy="14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4.bp.blogspot.com/-cC8ybC_4nUg/VGX8pO9cLhI/AAAAAAAApKQ/ZToS-DsItD4/s800/smartpho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5104" y="5413977"/>
            <a:ext cx="1317368" cy="142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KINGSTON\くらしの一日講座\イラストいろいろ\study_night_bo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244" y="499073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二等辺三角形 14"/>
          <p:cNvSpPr/>
          <p:nvPr/>
        </p:nvSpPr>
        <p:spPr>
          <a:xfrm>
            <a:off x="3944692" y="5413977"/>
            <a:ext cx="1080120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082374" y="4990733"/>
            <a:ext cx="6804756" cy="395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1331640" y="1100548"/>
            <a:ext cx="2016224" cy="683207"/>
            <a:chOff x="1259632" y="1449649"/>
            <a:chExt cx="2016224" cy="683207"/>
          </a:xfrm>
        </p:grpSpPr>
        <p:sp>
          <p:nvSpPr>
            <p:cNvPr id="17" name="円/楕円 16"/>
            <p:cNvSpPr/>
            <p:nvPr/>
          </p:nvSpPr>
          <p:spPr>
            <a:xfrm>
              <a:off x="1259632" y="1449649"/>
              <a:ext cx="1656184" cy="68320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403648" y="1498864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solidFill>
                    <a:schemeClr val="bg1"/>
                  </a:solidFill>
                  <a:latin typeface="HGｺﾞｼｯｸE" pitchFamily="49" charset="-128"/>
                  <a:ea typeface="HGｺﾞｼｯｸE" pitchFamily="49" charset="-128"/>
                </a:rPr>
                <a:t>消費者</a:t>
              </a:r>
              <a:endParaRPr kumimoji="1" lang="ja-JP" altLang="en-US" sz="32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398578" y="961450"/>
            <a:ext cx="2127264" cy="822305"/>
            <a:chOff x="1123474" y="1361851"/>
            <a:chExt cx="2015508" cy="822305"/>
          </a:xfrm>
          <a:solidFill>
            <a:srgbClr val="00B050"/>
          </a:solidFill>
        </p:grpSpPr>
        <p:sp>
          <p:nvSpPr>
            <p:cNvPr id="28" name="角丸四角形 27"/>
            <p:cNvSpPr/>
            <p:nvPr/>
          </p:nvSpPr>
          <p:spPr>
            <a:xfrm>
              <a:off x="1259632" y="1449649"/>
              <a:ext cx="1656184" cy="683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123474" y="1361851"/>
              <a:ext cx="2015508" cy="82230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solidFill>
                    <a:schemeClr val="bg1"/>
                  </a:solidFill>
                  <a:latin typeface="HGｺﾞｼｯｸE" pitchFamily="49" charset="-128"/>
                  <a:ea typeface="HGｺﾞｼｯｸE" pitchFamily="49" charset="-128"/>
                </a:rPr>
                <a:t>事業者</a:t>
              </a:r>
              <a:endParaRPr kumimoji="1" lang="ja-JP" altLang="en-US" sz="32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endParaRPr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1259632" y="4365103"/>
            <a:ext cx="2088232" cy="5456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11660" y="43875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　交渉</a:t>
            </a:r>
            <a:r>
              <a:rPr kumimoji="1" lang="ja-JP" altLang="en-US" sz="24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力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5363932" y="4022845"/>
            <a:ext cx="2088232" cy="89909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1259632" y="3819474"/>
            <a:ext cx="2088232" cy="5456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5372073" y="3081299"/>
            <a:ext cx="2088232" cy="9237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588019" y="3281571"/>
            <a:ext cx="176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情報の質</a:t>
            </a:r>
            <a:endParaRPr kumimoji="1" lang="ja-JP" altLang="en-US" sz="2800" dirty="0">
              <a:solidFill>
                <a:schemeClr val="bg1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804121" y="41652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交渉</a:t>
            </a:r>
            <a:r>
              <a:rPr kumimoji="1" lang="ja-JP" altLang="en-US" sz="28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力</a:t>
            </a:r>
          </a:p>
        </p:txBody>
      </p:sp>
      <p:sp>
        <p:nvSpPr>
          <p:cNvPr id="39" name="角丸四角形 38"/>
          <p:cNvSpPr/>
          <p:nvPr/>
        </p:nvSpPr>
        <p:spPr>
          <a:xfrm>
            <a:off x="5372178" y="2145195"/>
            <a:ext cx="2088232" cy="92376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92625" y="2345467"/>
            <a:ext cx="181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情報の量</a:t>
            </a:r>
            <a:endParaRPr kumimoji="1" lang="ja-JP" altLang="en-US" sz="2800" dirty="0">
              <a:solidFill>
                <a:schemeClr val="bg1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26" name="上下矢印 25"/>
          <p:cNvSpPr/>
          <p:nvPr/>
        </p:nvSpPr>
        <p:spPr>
          <a:xfrm>
            <a:off x="1241514" y="2145195"/>
            <a:ext cx="2106350" cy="1674279"/>
          </a:xfrm>
          <a:prstGeom prst="upDownArrow">
            <a:avLst>
              <a:gd name="adj1" fmla="val 48552"/>
              <a:gd name="adj2" fmla="val 31476"/>
            </a:avLst>
          </a:prstGeom>
          <a:solidFill>
            <a:schemeClr val="bg2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72861" y="2370723"/>
            <a:ext cx="861774" cy="13715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400" dirty="0">
                <a:latin typeface="HG丸ｺﾞｼｯｸM-PRO" pitchFamily="50" charset="-128"/>
                <a:ea typeface="HG丸ｺﾞｼｯｸM-PRO" pitchFamily="50" charset="-128"/>
              </a:rPr>
              <a:t>格差</a:t>
            </a:r>
          </a:p>
        </p:txBody>
      </p:sp>
      <p:cxnSp>
        <p:nvCxnSpPr>
          <p:cNvPr id="2049" name="直線コネクタ 2048"/>
          <p:cNvCxnSpPr/>
          <p:nvPr/>
        </p:nvCxnSpPr>
        <p:spPr>
          <a:xfrm flipV="1">
            <a:off x="3347864" y="2145195"/>
            <a:ext cx="2050714" cy="1696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直線コネクタ 2051"/>
          <p:cNvCxnSpPr/>
          <p:nvPr/>
        </p:nvCxnSpPr>
        <p:spPr>
          <a:xfrm flipV="1">
            <a:off x="3347864" y="4005064"/>
            <a:ext cx="2016068" cy="360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グループ化 2053"/>
          <p:cNvGrpSpPr/>
          <p:nvPr/>
        </p:nvGrpSpPr>
        <p:grpSpPr>
          <a:xfrm>
            <a:off x="5588019" y="5468789"/>
            <a:ext cx="3059874" cy="1361110"/>
            <a:chOff x="7452164" y="1245967"/>
            <a:chExt cx="2170275" cy="1361110"/>
          </a:xfrm>
        </p:grpSpPr>
        <p:sp>
          <p:nvSpPr>
            <p:cNvPr id="10" name="円/楕円 9"/>
            <p:cNvSpPr/>
            <p:nvPr/>
          </p:nvSpPr>
          <p:spPr>
            <a:xfrm>
              <a:off x="7452164" y="1245967"/>
              <a:ext cx="1584176" cy="1361110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テキスト ボックス 2052"/>
            <p:cNvSpPr txBox="1"/>
            <p:nvPr/>
          </p:nvSpPr>
          <p:spPr>
            <a:xfrm>
              <a:off x="7937949" y="1663385"/>
              <a:ext cx="168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HG丸ｺﾞｼｯｸM-PRO" pitchFamily="50" charset="-128"/>
                  <a:ea typeface="HG丸ｺﾞｼｯｸM-PRO" pitchFamily="50" charset="-128"/>
                </a:rPr>
                <a:t>優位</a:t>
              </a:r>
            </a:p>
          </p:txBody>
        </p:sp>
      </p:grpSp>
      <p:cxnSp>
        <p:nvCxnSpPr>
          <p:cNvPr id="4" name="直線コネクタ 3"/>
          <p:cNvCxnSpPr>
            <a:stCxn id="34" idx="3"/>
          </p:cNvCxnSpPr>
          <p:nvPr/>
        </p:nvCxnSpPr>
        <p:spPr>
          <a:xfrm flipV="1">
            <a:off x="3347864" y="3081299"/>
            <a:ext cx="2024314" cy="10109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1259632" y="4092289"/>
            <a:ext cx="2088232" cy="256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1338242" y="386145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24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情報の質と量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2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しょう</a:t>
            </a:r>
            <a:r>
              <a:rPr lang="ja-JP" altLang="en-US" sz="2000" dirty="0" err="1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ひせい</a:t>
            </a: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かつ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2-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</a:t>
            </a: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なぜ消費生活センターがあるのか</a:t>
            </a: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?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pic>
        <p:nvPicPr>
          <p:cNvPr id="1036" name="Picture 12" descr="F:\KINGSTON\くらしの一日講座\イラストいろいろ\study_night_bo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244" y="499073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二等辺三角形 14"/>
          <p:cNvSpPr/>
          <p:nvPr/>
        </p:nvSpPr>
        <p:spPr>
          <a:xfrm>
            <a:off x="3944692" y="5413977"/>
            <a:ext cx="1080120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082374" y="4990733"/>
            <a:ext cx="6804756" cy="395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331640" y="1100548"/>
            <a:ext cx="2016224" cy="683207"/>
            <a:chOff x="1259632" y="1449649"/>
            <a:chExt cx="2016224" cy="683207"/>
          </a:xfrm>
        </p:grpSpPr>
        <p:sp>
          <p:nvSpPr>
            <p:cNvPr id="17" name="円/楕円 16"/>
            <p:cNvSpPr/>
            <p:nvPr/>
          </p:nvSpPr>
          <p:spPr>
            <a:xfrm>
              <a:off x="1259632" y="1449649"/>
              <a:ext cx="1656184" cy="68320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403648" y="1498864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solidFill>
                    <a:prstClr val="white"/>
                  </a:solidFill>
                  <a:latin typeface="HGｺﾞｼｯｸE" pitchFamily="49" charset="-128"/>
                  <a:ea typeface="HGｺﾞｼｯｸE" pitchFamily="49" charset="-128"/>
                </a:rPr>
                <a:t>消費者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398578" y="961450"/>
            <a:ext cx="2127264" cy="822305"/>
            <a:chOff x="1123474" y="1361851"/>
            <a:chExt cx="2015508" cy="822305"/>
          </a:xfrm>
          <a:solidFill>
            <a:srgbClr val="00B050"/>
          </a:solidFill>
        </p:grpSpPr>
        <p:sp>
          <p:nvSpPr>
            <p:cNvPr id="28" name="角丸四角形 27"/>
            <p:cNvSpPr/>
            <p:nvPr/>
          </p:nvSpPr>
          <p:spPr>
            <a:xfrm>
              <a:off x="1259632" y="1449649"/>
              <a:ext cx="1656184" cy="683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123474" y="1361851"/>
              <a:ext cx="2015508" cy="82230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solidFill>
                    <a:prstClr val="white"/>
                  </a:solidFill>
                  <a:latin typeface="HGｺﾞｼｯｸE" pitchFamily="49" charset="-128"/>
                  <a:ea typeface="HGｺﾞｼｯｸE" pitchFamily="49" charset="-128"/>
                </a:rPr>
                <a:t>事業者</a:t>
              </a:r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1259632" y="4365103"/>
            <a:ext cx="2088232" cy="5456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11660" y="43875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　交渉力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5363932" y="4022845"/>
            <a:ext cx="2088232" cy="89909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259632" y="3819474"/>
            <a:ext cx="2088232" cy="5456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5372073" y="3081299"/>
            <a:ext cx="2088232" cy="9237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588019" y="3281571"/>
            <a:ext cx="176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情報の質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804121" y="41652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交渉力</a:t>
            </a:r>
          </a:p>
        </p:txBody>
      </p:sp>
      <p:sp>
        <p:nvSpPr>
          <p:cNvPr id="39" name="角丸四角形 38"/>
          <p:cNvSpPr/>
          <p:nvPr/>
        </p:nvSpPr>
        <p:spPr>
          <a:xfrm>
            <a:off x="5372178" y="2145195"/>
            <a:ext cx="2088232" cy="92376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92625" y="2345467"/>
            <a:ext cx="181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情報の量</a:t>
            </a:r>
          </a:p>
        </p:txBody>
      </p:sp>
      <p:sp>
        <p:nvSpPr>
          <p:cNvPr id="26" name="上下矢印 25"/>
          <p:cNvSpPr/>
          <p:nvPr/>
        </p:nvSpPr>
        <p:spPr>
          <a:xfrm>
            <a:off x="1241514" y="2145195"/>
            <a:ext cx="2106350" cy="1674279"/>
          </a:xfrm>
          <a:prstGeom prst="upDownArrow">
            <a:avLst>
              <a:gd name="adj1" fmla="val 48552"/>
              <a:gd name="adj2" fmla="val 31476"/>
            </a:avLst>
          </a:prstGeom>
          <a:solidFill>
            <a:schemeClr val="bg2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72861" y="2370723"/>
            <a:ext cx="861774" cy="13715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格差</a:t>
            </a:r>
          </a:p>
        </p:txBody>
      </p:sp>
      <p:cxnSp>
        <p:nvCxnSpPr>
          <p:cNvPr id="2049" name="直線コネクタ 2048"/>
          <p:cNvCxnSpPr/>
          <p:nvPr/>
        </p:nvCxnSpPr>
        <p:spPr>
          <a:xfrm flipV="1">
            <a:off x="3347864" y="2145195"/>
            <a:ext cx="2050714" cy="1696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直線コネクタ 2051"/>
          <p:cNvCxnSpPr/>
          <p:nvPr/>
        </p:nvCxnSpPr>
        <p:spPr>
          <a:xfrm flipV="1">
            <a:off x="3347864" y="4005064"/>
            <a:ext cx="2016068" cy="360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グループ化 2053"/>
          <p:cNvGrpSpPr/>
          <p:nvPr/>
        </p:nvGrpSpPr>
        <p:grpSpPr>
          <a:xfrm>
            <a:off x="5588019" y="5468789"/>
            <a:ext cx="3059874" cy="1361110"/>
            <a:chOff x="7452164" y="1245967"/>
            <a:chExt cx="2170275" cy="1361110"/>
          </a:xfrm>
        </p:grpSpPr>
        <p:sp>
          <p:nvSpPr>
            <p:cNvPr id="10" name="円/楕円 9"/>
            <p:cNvSpPr/>
            <p:nvPr/>
          </p:nvSpPr>
          <p:spPr>
            <a:xfrm>
              <a:off x="7452164" y="1245967"/>
              <a:ext cx="1584176" cy="1361110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053" name="テキスト ボックス 2052"/>
            <p:cNvSpPr txBox="1"/>
            <p:nvPr/>
          </p:nvSpPr>
          <p:spPr>
            <a:xfrm>
              <a:off x="7937949" y="1663385"/>
              <a:ext cx="168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優位</a:t>
              </a:r>
            </a:p>
          </p:txBody>
        </p:sp>
      </p:grpSp>
      <p:cxnSp>
        <p:nvCxnSpPr>
          <p:cNvPr id="4" name="直線コネクタ 3"/>
          <p:cNvCxnSpPr>
            <a:stCxn id="34" idx="3"/>
          </p:cNvCxnSpPr>
          <p:nvPr/>
        </p:nvCxnSpPr>
        <p:spPr>
          <a:xfrm flipV="1">
            <a:off x="3347864" y="3081299"/>
            <a:ext cx="2024314" cy="10109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1259632" y="4092289"/>
            <a:ext cx="2088232" cy="256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338242" y="386145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情報の質と量</a:t>
            </a:r>
          </a:p>
        </p:txBody>
      </p:sp>
      <p:sp>
        <p:nvSpPr>
          <p:cNvPr id="36" name="横巻き 35"/>
          <p:cNvSpPr/>
          <p:nvPr/>
        </p:nvSpPr>
        <p:spPr>
          <a:xfrm>
            <a:off x="539552" y="2722595"/>
            <a:ext cx="8070671" cy="16037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21391" y="3153569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こうしょうこんなん　　　しょう</a:t>
            </a:r>
            <a:r>
              <a:rPr lang="ja-JP" altLang="en-US" sz="1200" dirty="0" err="1">
                <a:latin typeface="HG丸ｺﾞｼｯｸM-PRO" pitchFamily="50" charset="-128"/>
                <a:ea typeface="HG丸ｺﾞｼｯｸM-PRO" pitchFamily="50" charset="-128"/>
              </a:rPr>
              <a:t>ひせ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いかつそうだん　　　　　ぎょうせい</a:t>
            </a:r>
          </a:p>
          <a:p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交渉困難⇒消費生活相談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行政サービス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endParaRPr kumimoji="1"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5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70464" y="1106305"/>
            <a:ext cx="4032448" cy="55630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622492" y="1300101"/>
            <a:ext cx="3528392" cy="835276"/>
          </a:xfrm>
          <a:prstGeom prst="roundRect">
            <a:avLst>
              <a:gd name="adj" fmla="val 4976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0836" y="1280068"/>
            <a:ext cx="3060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　しょう</a:t>
            </a:r>
            <a:r>
              <a:rPr lang="ja-JP" altLang="en-US" dirty="0" err="1">
                <a:solidFill>
                  <a:prstClr val="black"/>
                </a:solidFill>
              </a:rPr>
              <a:t>ひしゃきほんほう</a:t>
            </a:r>
            <a:endParaRPr lang="ja-JP" altLang="en-US" dirty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消費者基本法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0836" y="4670063"/>
            <a:ext cx="32780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しょう</a:t>
            </a:r>
            <a:r>
              <a:rPr lang="ja-JP" altLang="en-US" sz="1400" dirty="0" err="1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ひせ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いかつそうだん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・消費生活相談</a:t>
            </a:r>
          </a:p>
          <a:p>
            <a:r>
              <a:rPr lang="ja-JP" altLang="en-US" sz="1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じぎょうしゃ　せきむ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・事業者の責務</a:t>
            </a:r>
          </a:p>
          <a:p>
            <a:r>
              <a:rPr lang="ja-JP" altLang="en-US" sz="1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しょうひしゃ　どりょく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・消費者の努力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4910081" y="1142178"/>
            <a:ext cx="4032448" cy="5563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112060" y="1335974"/>
            <a:ext cx="3528392" cy="835276"/>
          </a:xfrm>
          <a:prstGeom prst="roundRect">
            <a:avLst>
              <a:gd name="adj" fmla="val 497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96135" y="1280068"/>
            <a:ext cx="3060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　しょうひしゃあんぜんほう</a:t>
            </a:r>
          </a:p>
          <a:p>
            <a:r>
              <a:rPr lang="ja-JP" altLang="en-US" sz="3600" dirty="0">
                <a:solidFill>
                  <a:prstClr val="black"/>
                </a:solidFill>
              </a:rPr>
              <a:t>消費者安全法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27280" y="4409343"/>
            <a:ext cx="42339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ちほう</a:t>
            </a:r>
            <a:r>
              <a:rPr lang="ja-JP" altLang="en-US" sz="1200" dirty="0" err="1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じちたい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じょうほうていききょう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・地方自治体の情報提供</a:t>
            </a:r>
          </a:p>
          <a:p>
            <a:r>
              <a:rPr lang="ja-JP" altLang="en-US" sz="1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sz="1200" dirty="0" err="1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ひがい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きゅうさい　　ひつよう　　ばあい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・被害救済が必要な場合に、</a:t>
            </a:r>
          </a:p>
          <a:p>
            <a:r>
              <a:rPr lang="ja-JP" altLang="en-US" sz="1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　かいけつ　　　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解決についてあっせんを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行う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ほうてきこん</a:t>
            </a:r>
            <a:r>
              <a:rPr lang="ja-JP" altLang="en-US" sz="2000" dirty="0" err="1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きょ</a:t>
            </a:r>
            <a:endParaRPr lang="en-US" altLang="ja-JP" sz="2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ja-JP" altLang="en-US" sz="4400" dirty="0" err="1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ｰ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③</a:t>
            </a:r>
            <a:r>
              <a:rPr lang="en-US" altLang="ja-JP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法的根拠</a:t>
            </a:r>
            <a:endParaRPr lang="en-US" altLang="ja-JP" sz="4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27" name="Picture 3" descr="G:\消費生活センター　消費者教育\イラストいろいろ\soudan_madoguc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65" y="2257734"/>
            <a:ext cx="2362572" cy="23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消費生活センター　消費者教育\イラストいろいろ\job_care_manager_m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14" y="2105086"/>
            <a:ext cx="2515219" cy="25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0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しょう</a:t>
            </a:r>
            <a:r>
              <a:rPr kumimoji="0" lang="ja-JP" altLang="en-US" sz="2000" kern="0" dirty="0" err="1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ひせ</a:t>
            </a:r>
            <a:r>
              <a:rPr kumimoji="0" lang="ja-JP" altLang="en-US" sz="2000" kern="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いかつそうだん　　　　　もくてき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4000" kern="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2-</a:t>
            </a:r>
            <a:r>
              <a:rPr kumimoji="0" lang="ja-JP" altLang="en-US" sz="4000" kern="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④</a:t>
            </a:r>
            <a:r>
              <a:rPr kumimoji="0" lang="en-US" altLang="ja-JP" sz="4000" kern="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kumimoji="0" lang="ja-JP" altLang="en-US" sz="4000" kern="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消費生活相談の目的は</a:t>
            </a:r>
            <a:r>
              <a:rPr kumimoji="0" lang="en-US" altLang="ja-JP" sz="4000" kern="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?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611560" y="1196752"/>
            <a:ext cx="3816424" cy="2448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403414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①消費者と事業者との</a:t>
            </a:r>
          </a:p>
          <a:p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間の情報の量・質、</a:t>
            </a:r>
          </a:p>
          <a:p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交渉力の格差を</a:t>
            </a:r>
          </a:p>
          <a:p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うめること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4788024" y="1196752"/>
            <a:ext cx="3816424" cy="24482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11560" y="3933056"/>
            <a:ext cx="3816424" cy="2448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814915" y="3933056"/>
            <a:ext cx="3816424" cy="24482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31285" y="151552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②消費者の権利の</a:t>
            </a:r>
          </a:p>
          <a:p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尊重と</a:t>
            </a:r>
          </a:p>
          <a:p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自立を支援</a:t>
            </a:r>
          </a:p>
          <a:p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すること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1560" y="4149079"/>
            <a:ext cx="34563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③消費者被害を救済し、</a:t>
            </a:r>
          </a:p>
          <a:p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消費者被害の</a:t>
            </a:r>
          </a:p>
          <a:p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未然防止</a:t>
            </a:r>
          </a:p>
          <a:p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または拡大を</a:t>
            </a:r>
          </a:p>
          <a:p>
            <a:r>
              <a:rPr lang="ja-JP" altLang="en-US" sz="2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防止すること</a:t>
            </a:r>
          </a:p>
          <a:p>
            <a:endParaRPr lang="ja-JP" altLang="en-US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1284" y="4191718"/>
            <a:ext cx="34131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④消費生活相談のデータを</a:t>
            </a:r>
          </a:p>
          <a:p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消費者政策や</a:t>
            </a:r>
          </a:p>
          <a:p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法改正に</a:t>
            </a:r>
          </a:p>
          <a:p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フィードバック</a:t>
            </a:r>
          </a:p>
          <a:p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させること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1026" name="Picture 2" descr="G:\消費生活センター　消費者教育\イラストいろいろ\couple_niramu_businessman_wo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92974"/>
            <a:ext cx="1428750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KINGSTON\くらしの一日講座\イラストいろいろ\group_hogosya_kyoushi_sei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94" y="1860756"/>
            <a:ext cx="1931118" cy="15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KINGSTON\くらしの一日講座\イラストいろいろ\注意　虫メガネ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16" y="4652069"/>
            <a:ext cx="1305193" cy="159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KINGSTON\くらしの一日講座\イラストいろいろ\イラスト\okotowari_shimasu_m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23" y="4734834"/>
            <a:ext cx="1472274" cy="14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</p:spTree>
    <p:extLst>
      <p:ext uri="{BB962C8B-B14F-4D97-AF65-F5344CB8AC3E}">
        <p14:creationId xmlns:p14="http://schemas.microsoft.com/office/powerpoint/2010/main" val="164749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きぎょう　　　　ぎょうせい　　　と　　　　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4000" kern="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2-</a:t>
            </a:r>
            <a:r>
              <a:rPr kumimoji="0" lang="ja-JP" altLang="en-US" sz="4000" kern="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⑤</a:t>
            </a:r>
            <a:r>
              <a:rPr kumimoji="0" lang="en-US" altLang="ja-JP" sz="4000" kern="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kumimoji="0" lang="ja-JP" altLang="en-US" sz="4000" kern="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企業や行政の取り組み</a:t>
            </a:r>
            <a:endParaRPr kumimoji="0" lang="en-US" altLang="ja-JP" sz="4000" kern="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251519" y="2414042"/>
            <a:ext cx="3379935" cy="2885545"/>
            <a:chOff x="251520" y="2414042"/>
            <a:chExt cx="3371512" cy="2885545"/>
          </a:xfrm>
        </p:grpSpPr>
        <p:sp>
          <p:nvSpPr>
            <p:cNvPr id="3" name="角丸四角形 2"/>
            <p:cNvSpPr/>
            <p:nvPr/>
          </p:nvSpPr>
          <p:spPr>
            <a:xfrm>
              <a:off x="687853" y="3038167"/>
              <a:ext cx="1944216" cy="43204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chemeClr val="tx1"/>
                  </a:solidFill>
                </a:rPr>
                <a:t>お客様相談室の設置</a:t>
              </a: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687853" y="3709821"/>
              <a:ext cx="1944216" cy="43204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</a:rPr>
                <a:t>消費者の声をもとに商品の調査分析を行う</a:t>
              </a: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659961" y="4437112"/>
              <a:ext cx="1188132" cy="61149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</a:rPr>
                <a:t>消費者の声を商品開発に</a:t>
              </a:r>
            </a:p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</a:rPr>
                <a:t>いかす</a:t>
              </a: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385296" y="4437112"/>
              <a:ext cx="1049647" cy="59303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</a:rPr>
                <a:t>商品の回収・リコール</a:t>
              </a:r>
            </a:p>
          </p:txBody>
        </p:sp>
        <p:sp>
          <p:nvSpPr>
            <p:cNvPr id="4" name="下矢印 3"/>
            <p:cNvSpPr/>
            <p:nvPr/>
          </p:nvSpPr>
          <p:spPr>
            <a:xfrm>
              <a:off x="1373175" y="3573016"/>
              <a:ext cx="432048" cy="1080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下矢印 17"/>
            <p:cNvSpPr/>
            <p:nvPr/>
          </p:nvSpPr>
          <p:spPr>
            <a:xfrm rot="1527916">
              <a:off x="852848" y="4217498"/>
              <a:ext cx="432048" cy="1818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下矢印 18"/>
            <p:cNvSpPr/>
            <p:nvPr/>
          </p:nvSpPr>
          <p:spPr>
            <a:xfrm rot="20363729">
              <a:off x="1933180" y="4212875"/>
              <a:ext cx="432048" cy="1504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251520" y="2414042"/>
              <a:ext cx="2737486" cy="28855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251520" y="2817370"/>
              <a:ext cx="27374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1314491" y="2414042"/>
              <a:ext cx="230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企　　業</a:t>
              </a:r>
            </a:p>
          </p:txBody>
        </p:sp>
      </p:grpSp>
      <p:grpSp>
        <p:nvGrpSpPr>
          <p:cNvPr id="2049" name="グループ化 2048"/>
          <p:cNvGrpSpPr/>
          <p:nvPr/>
        </p:nvGrpSpPr>
        <p:grpSpPr>
          <a:xfrm>
            <a:off x="5652120" y="2414042"/>
            <a:ext cx="3384376" cy="3031182"/>
            <a:chOff x="5652120" y="2525688"/>
            <a:chExt cx="3384376" cy="2553837"/>
          </a:xfrm>
        </p:grpSpPr>
        <p:sp>
          <p:nvSpPr>
            <p:cNvPr id="13" name="角丸四角形 12"/>
            <p:cNvSpPr/>
            <p:nvPr/>
          </p:nvSpPr>
          <p:spPr>
            <a:xfrm>
              <a:off x="5796136" y="2924944"/>
              <a:ext cx="1484775" cy="8084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</a:rPr>
                <a:t>消費生活センター等</a:t>
              </a:r>
            </a:p>
            <a:p>
              <a:pPr algn="ctr"/>
              <a:r>
                <a:rPr lang="en-US" altLang="ja-JP" sz="1100" dirty="0">
                  <a:solidFill>
                    <a:schemeClr val="tx1"/>
                  </a:solidFill>
                </a:rPr>
                <a:t>(</a:t>
              </a:r>
              <a:r>
                <a:rPr lang="ja-JP" altLang="en-US" sz="1100" dirty="0">
                  <a:solidFill>
                    <a:schemeClr val="tx1"/>
                  </a:solidFill>
                </a:rPr>
                <a:t>地方公共団体</a:t>
              </a:r>
              <a:r>
                <a:rPr lang="en-US" altLang="ja-JP" sz="1100" dirty="0">
                  <a:solidFill>
                    <a:schemeClr val="tx1"/>
                  </a:solidFill>
                </a:rPr>
                <a:t>)</a:t>
              </a:r>
              <a:endParaRPr lang="ja-JP" altLang="en-US" sz="1100" dirty="0">
                <a:solidFill>
                  <a:schemeClr val="tx1"/>
                </a:solidFill>
              </a:endParaRPr>
            </a:p>
            <a:p>
              <a:pPr algn="ctr"/>
              <a:endParaRPr kumimoji="1" lang="ja-JP" alt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1000" dirty="0">
                  <a:solidFill>
                    <a:schemeClr val="tx1"/>
                  </a:solidFill>
                </a:rPr>
                <a:t>身近な相談窓口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7803243" y="2924944"/>
              <a:ext cx="1040904" cy="81631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</a:rPr>
                <a:t>消費者庁</a:t>
              </a:r>
            </a:p>
            <a:p>
              <a:pPr algn="ctr"/>
              <a:endParaRPr kumimoji="1" lang="ja-JP" alt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1000" dirty="0">
                  <a:solidFill>
                    <a:schemeClr val="tx1"/>
                  </a:solidFill>
                </a:rPr>
                <a:t>消費者行政の司令塔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" name="左右矢印 21"/>
            <p:cNvSpPr/>
            <p:nvPr/>
          </p:nvSpPr>
          <p:spPr>
            <a:xfrm>
              <a:off x="7298654" y="3030573"/>
              <a:ext cx="464629" cy="329247"/>
            </a:xfrm>
            <a:prstGeom prst="leftRightArrow">
              <a:avLst>
                <a:gd name="adj1" fmla="val 4402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7820322" y="4290534"/>
              <a:ext cx="1040904" cy="50141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</a:rPr>
                <a:t>各省庁</a:t>
              </a:r>
            </a:p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</a:rPr>
                <a:t>関係機関</a:t>
              </a:r>
            </a:p>
          </p:txBody>
        </p:sp>
        <p:sp>
          <p:nvSpPr>
            <p:cNvPr id="23" name="上下矢印 22"/>
            <p:cNvSpPr/>
            <p:nvPr/>
          </p:nvSpPr>
          <p:spPr>
            <a:xfrm>
              <a:off x="7908726" y="3817705"/>
              <a:ext cx="864096" cy="451489"/>
            </a:xfrm>
            <a:prstGeom prst="upDownArrow">
              <a:avLst>
                <a:gd name="adj1" fmla="val 45448"/>
                <a:gd name="adj2" fmla="val 304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155840" y="3884429"/>
              <a:ext cx="353943" cy="378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chemeClr val="bg1"/>
                  </a:solidFill>
                </a:rPr>
                <a:t>連携</a:t>
              </a:r>
            </a:p>
          </p:txBody>
        </p:sp>
        <p:grpSp>
          <p:nvGrpSpPr>
            <p:cNvPr id="26" name="グループ化 25"/>
            <p:cNvGrpSpPr/>
            <p:nvPr/>
          </p:nvGrpSpPr>
          <p:grpSpPr>
            <a:xfrm>
              <a:off x="7361691" y="3496717"/>
              <a:ext cx="338555" cy="1582808"/>
              <a:chOff x="7257781" y="3620886"/>
              <a:chExt cx="338555" cy="1582808"/>
            </a:xfrm>
          </p:grpSpPr>
          <p:sp>
            <p:nvSpPr>
              <p:cNvPr id="32" name="角丸四角形 31"/>
              <p:cNvSpPr/>
              <p:nvPr/>
            </p:nvSpPr>
            <p:spPr>
              <a:xfrm>
                <a:off x="7257781" y="3620886"/>
                <a:ext cx="333965" cy="132028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7257782" y="3779319"/>
                <a:ext cx="338554" cy="14243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000" dirty="0"/>
                  <a:t>国民生活センター</a:t>
                </a:r>
              </a:p>
            </p:txBody>
          </p:sp>
        </p:grpSp>
        <p:sp>
          <p:nvSpPr>
            <p:cNvPr id="27" name="正方形/長方形 26"/>
            <p:cNvSpPr/>
            <p:nvPr/>
          </p:nvSpPr>
          <p:spPr>
            <a:xfrm>
              <a:off x="5652120" y="2525689"/>
              <a:ext cx="3384376" cy="241547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5652120" y="2812950"/>
              <a:ext cx="3384376" cy="44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" name="テキスト ボックス 2047"/>
            <p:cNvSpPr txBox="1"/>
            <p:nvPr/>
          </p:nvSpPr>
          <p:spPr>
            <a:xfrm>
              <a:off x="6551880" y="2525688"/>
              <a:ext cx="149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消費者行政</a:t>
              </a:r>
            </a:p>
          </p:txBody>
        </p:sp>
      </p:grpSp>
      <p:pic>
        <p:nvPicPr>
          <p:cNvPr id="5124" name="Picture 4" descr="困る表情のイラスト2（女性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69" y="1223917"/>
            <a:ext cx="847181" cy="114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困る表情のイラスト2（男性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50" y="1196752"/>
            <a:ext cx="867283" cy="11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G:\消費生活センター　消費者教育\イラストいろいろ\building_kaisy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8" y="1988840"/>
            <a:ext cx="794534" cy="7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G:\消費生活センター　消費者教育\イラストいろいろ\building_chihou_koukyoudanta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16" y="1982517"/>
            <a:ext cx="772480" cy="7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 rot="21369214">
            <a:off x="5236643" y="1295727"/>
            <a:ext cx="1931866" cy="446147"/>
            <a:chOff x="5228197" y="1363932"/>
            <a:chExt cx="1656184" cy="446147"/>
          </a:xfrm>
        </p:grpSpPr>
        <p:sp>
          <p:nvSpPr>
            <p:cNvPr id="9" name="右矢印 8"/>
            <p:cNvSpPr/>
            <p:nvPr/>
          </p:nvSpPr>
          <p:spPr>
            <a:xfrm rot="1063178">
              <a:off x="5228197" y="1498526"/>
              <a:ext cx="1656184" cy="31155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074855">
              <a:off x="5563644" y="1363932"/>
              <a:ext cx="10963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/>
                <a:t>相談・苦情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 rot="1074855">
              <a:off x="5563643" y="1363932"/>
              <a:ext cx="10963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/>
                <a:t>相談・苦情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 rot="19796104">
            <a:off x="1414824" y="1839163"/>
            <a:ext cx="1815038" cy="407121"/>
            <a:chOff x="5228197" y="1406067"/>
            <a:chExt cx="1656184" cy="404012"/>
          </a:xfrm>
        </p:grpSpPr>
        <p:sp>
          <p:nvSpPr>
            <p:cNvPr id="44" name="右矢印 43"/>
            <p:cNvSpPr/>
            <p:nvPr/>
          </p:nvSpPr>
          <p:spPr>
            <a:xfrm rot="1063178">
              <a:off x="5228197" y="1498526"/>
              <a:ext cx="1656184" cy="31155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 rot="1074855">
              <a:off x="5679528" y="1406067"/>
              <a:ext cx="10963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/>
                <a:t>対応</a:t>
              </a:r>
            </a:p>
          </p:txBody>
        </p:sp>
      </p:grpSp>
      <p:grpSp>
        <p:nvGrpSpPr>
          <p:cNvPr id="2053" name="グループ化 2052"/>
          <p:cNvGrpSpPr/>
          <p:nvPr/>
        </p:nvGrpSpPr>
        <p:grpSpPr>
          <a:xfrm rot="20872021">
            <a:off x="1175147" y="1266772"/>
            <a:ext cx="1914008" cy="455569"/>
            <a:chOff x="1569360" y="1340768"/>
            <a:chExt cx="1419646" cy="455569"/>
          </a:xfrm>
        </p:grpSpPr>
        <p:sp>
          <p:nvSpPr>
            <p:cNvPr id="28" name="左矢印 27"/>
            <p:cNvSpPr/>
            <p:nvPr/>
          </p:nvSpPr>
          <p:spPr>
            <a:xfrm>
              <a:off x="1569360" y="1490890"/>
              <a:ext cx="1419646" cy="305447"/>
            </a:xfrm>
            <a:prstGeom prst="lef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936168" y="1340768"/>
              <a:ext cx="105283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相談・苦情</a:t>
              </a:r>
            </a:p>
          </p:txBody>
        </p:sp>
      </p:grpSp>
      <p:grpSp>
        <p:nvGrpSpPr>
          <p:cNvPr id="50" name="グループ化 49"/>
          <p:cNvGrpSpPr/>
          <p:nvPr/>
        </p:nvGrpSpPr>
        <p:grpSpPr>
          <a:xfrm rot="828800">
            <a:off x="5087927" y="1766956"/>
            <a:ext cx="1914008" cy="455569"/>
            <a:chOff x="1569360" y="1340768"/>
            <a:chExt cx="1419646" cy="455569"/>
          </a:xfrm>
        </p:grpSpPr>
        <p:sp>
          <p:nvSpPr>
            <p:cNvPr id="51" name="左矢印 50"/>
            <p:cNvSpPr/>
            <p:nvPr/>
          </p:nvSpPr>
          <p:spPr>
            <a:xfrm>
              <a:off x="1569360" y="1490890"/>
              <a:ext cx="1419646" cy="305447"/>
            </a:xfrm>
            <a:prstGeom prst="lef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936168" y="1340768"/>
              <a:ext cx="105283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助言</a:t>
              </a:r>
              <a:r>
                <a:rPr kumimoji="1" lang="ja-JP" altLang="en-US" sz="105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・あっせん</a:t>
              </a:r>
            </a:p>
          </p:txBody>
        </p:sp>
      </p:grpSp>
      <p:grpSp>
        <p:nvGrpSpPr>
          <p:cNvPr id="2058" name="グループ化 2057"/>
          <p:cNvGrpSpPr/>
          <p:nvPr/>
        </p:nvGrpSpPr>
        <p:grpSpPr>
          <a:xfrm>
            <a:off x="3055888" y="3847524"/>
            <a:ext cx="2568829" cy="522847"/>
            <a:chOff x="3265777" y="4058103"/>
            <a:chExt cx="2364334" cy="522847"/>
          </a:xfrm>
        </p:grpSpPr>
        <p:sp>
          <p:nvSpPr>
            <p:cNvPr id="2056" name="右矢印 2055"/>
            <p:cNvSpPr/>
            <p:nvPr/>
          </p:nvSpPr>
          <p:spPr>
            <a:xfrm>
              <a:off x="3265777" y="4058103"/>
              <a:ext cx="2364334" cy="522847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7" name="テキスト ボックス 2056"/>
            <p:cNvSpPr txBox="1"/>
            <p:nvPr/>
          </p:nvSpPr>
          <p:spPr>
            <a:xfrm>
              <a:off x="3790561" y="4179721"/>
              <a:ext cx="11715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重大事故の報告</a:t>
              </a:r>
              <a:endPara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3040820" y="3208894"/>
            <a:ext cx="2568829" cy="522847"/>
            <a:chOff x="3265777" y="4058103"/>
            <a:chExt cx="2364334" cy="522847"/>
          </a:xfrm>
        </p:grpSpPr>
        <p:sp>
          <p:nvSpPr>
            <p:cNvPr id="57" name="左矢印 56"/>
            <p:cNvSpPr/>
            <p:nvPr/>
          </p:nvSpPr>
          <p:spPr>
            <a:xfrm>
              <a:off x="3265777" y="4058103"/>
              <a:ext cx="2364334" cy="522847"/>
            </a:xfrm>
            <a:prstGeom prst="lef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3997014" y="4175639"/>
              <a:ext cx="11715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指導・勧告</a:t>
              </a:r>
            </a:p>
          </p:txBody>
        </p:sp>
      </p:grpSp>
      <p:grpSp>
        <p:nvGrpSpPr>
          <p:cNvPr id="2066" name="グループ化 2065"/>
          <p:cNvGrpSpPr/>
          <p:nvPr/>
        </p:nvGrpSpPr>
        <p:grpSpPr>
          <a:xfrm>
            <a:off x="3458587" y="4567546"/>
            <a:ext cx="2026304" cy="1050015"/>
            <a:chOff x="3409792" y="4523594"/>
            <a:chExt cx="2026304" cy="1050015"/>
          </a:xfrm>
        </p:grpSpPr>
        <p:pic>
          <p:nvPicPr>
            <p:cNvPr id="5128" name="Picture 8" descr="横長の白紙を持った人のイラスト（女の子）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893" y="4523594"/>
              <a:ext cx="1050015" cy="1050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テキスト ボックス 78"/>
            <p:cNvSpPr txBox="1"/>
            <p:nvPr/>
          </p:nvSpPr>
          <p:spPr>
            <a:xfrm>
              <a:off x="3409792" y="4972191"/>
              <a:ext cx="202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消費者市民社会</a:t>
              </a:r>
              <a:endPara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2067" name="グループ化 2066"/>
          <p:cNvGrpSpPr/>
          <p:nvPr/>
        </p:nvGrpSpPr>
        <p:grpSpPr>
          <a:xfrm>
            <a:off x="1980761" y="5544596"/>
            <a:ext cx="5138699" cy="1178430"/>
            <a:chOff x="1980761" y="5544596"/>
            <a:chExt cx="5138699" cy="1178430"/>
          </a:xfrm>
        </p:grpSpPr>
        <p:sp>
          <p:nvSpPr>
            <p:cNvPr id="90" name="角丸四角形 89"/>
            <p:cNvSpPr/>
            <p:nvPr/>
          </p:nvSpPr>
          <p:spPr>
            <a:xfrm>
              <a:off x="1980761" y="5544596"/>
              <a:ext cx="5138698" cy="117843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角丸四角形 91"/>
            <p:cNvSpPr/>
            <p:nvPr/>
          </p:nvSpPr>
          <p:spPr>
            <a:xfrm>
              <a:off x="2207430" y="5674099"/>
              <a:ext cx="2288985" cy="24308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2234219" y="5691837"/>
              <a:ext cx="2530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消費者トラブルや事故がない社会</a:t>
              </a:r>
            </a:p>
          </p:txBody>
        </p:sp>
        <p:sp>
          <p:nvSpPr>
            <p:cNvPr id="94" name="角丸四角形 93"/>
            <p:cNvSpPr/>
            <p:nvPr/>
          </p:nvSpPr>
          <p:spPr>
            <a:xfrm>
              <a:off x="2165683" y="6048475"/>
              <a:ext cx="2330731" cy="51033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95" name="角丸四角形 94"/>
            <p:cNvSpPr/>
            <p:nvPr/>
          </p:nvSpPr>
          <p:spPr>
            <a:xfrm>
              <a:off x="4577037" y="5651703"/>
              <a:ext cx="2374915" cy="48210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96" name="角丸四角形 95"/>
            <p:cNvSpPr/>
            <p:nvPr/>
          </p:nvSpPr>
          <p:spPr>
            <a:xfrm>
              <a:off x="4577037" y="6250349"/>
              <a:ext cx="2374915" cy="3533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2280181" y="6088200"/>
              <a:ext cx="21017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安全で安心な商品やサービスが</a:t>
              </a:r>
            </a:p>
            <a:p>
              <a:r>
                <a:rPr kumimoji="1" lang="ja-JP" altLang="en-US" sz="11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提供される社会</a:t>
              </a: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4589100" y="5674099"/>
              <a:ext cx="25303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競争力のある民間企業や生産者が</a:t>
              </a:r>
            </a:p>
            <a:p>
              <a:r>
                <a:rPr lang="ja-JP" altLang="en-US" sz="11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発展していく社会</a:t>
              </a:r>
              <a:endParaRPr kumimoji="1"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4589101" y="6303646"/>
              <a:ext cx="2530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環境問題に配慮した持続可能な社会</a:t>
              </a:r>
            </a:p>
          </p:txBody>
        </p:sp>
      </p:grpSp>
      <p:grpSp>
        <p:nvGrpSpPr>
          <p:cNvPr id="2070" name="グループ化 2069"/>
          <p:cNvGrpSpPr/>
          <p:nvPr/>
        </p:nvGrpSpPr>
        <p:grpSpPr>
          <a:xfrm>
            <a:off x="6992800" y="332656"/>
            <a:ext cx="1961803" cy="1011355"/>
            <a:chOff x="6992800" y="332656"/>
            <a:chExt cx="1961803" cy="1011355"/>
          </a:xfrm>
        </p:grpSpPr>
        <p:sp>
          <p:nvSpPr>
            <p:cNvPr id="2068" name="フローチャート : 代替処理 2067"/>
            <p:cNvSpPr/>
            <p:nvPr/>
          </p:nvSpPr>
          <p:spPr>
            <a:xfrm>
              <a:off x="6992800" y="332656"/>
              <a:ext cx="1868426" cy="1011355"/>
            </a:xfrm>
            <a:prstGeom prst="flowChartAlternate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テキスト ボックス 2068"/>
            <p:cNvSpPr txBox="1"/>
            <p:nvPr/>
          </p:nvSpPr>
          <p:spPr>
            <a:xfrm>
              <a:off x="6992800" y="470002"/>
              <a:ext cx="19618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あなたの行動が</a:t>
              </a:r>
              <a:endParaRPr kumimoji="1"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r>
                <a:rPr kumimoji="1"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社会を変える</a:t>
              </a:r>
              <a:r>
                <a:rPr kumimoji="1" lang="en-US" altLang="ja-JP" sz="1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!</a:t>
              </a:r>
              <a:endPara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6" name="右矢印 5"/>
          <p:cNvSpPr/>
          <p:nvPr/>
        </p:nvSpPr>
        <p:spPr>
          <a:xfrm rot="2135070">
            <a:off x="991109" y="5523535"/>
            <a:ext cx="969025" cy="37741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矢印 7"/>
          <p:cNvSpPr/>
          <p:nvPr/>
        </p:nvSpPr>
        <p:spPr>
          <a:xfrm rot="19989057">
            <a:off x="7175247" y="5507770"/>
            <a:ext cx="1207582" cy="396772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</p:spTree>
    <p:extLst>
      <p:ext uri="{BB962C8B-B14F-4D97-AF65-F5344CB8AC3E}">
        <p14:creationId xmlns:p14="http://schemas.microsoft.com/office/powerpoint/2010/main" val="340296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-3313" y="211571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3313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そうだん　　　 </a:t>
            </a:r>
            <a:r>
              <a:rPr lang="ja-JP" altLang="en-US" sz="2000" dirty="0" err="1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じゅう</a:t>
            </a: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ようせい　　　　    ひがいきゅうさい　みぜんぼうし　　　　　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2-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⑥</a:t>
            </a:r>
            <a:r>
              <a:rPr lang="en-US" altLang="ja-JP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相談の重要性</a:t>
            </a:r>
            <a:r>
              <a:rPr lang="en-US" altLang="ja-JP" sz="32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…【A.</a:t>
            </a:r>
            <a:r>
              <a:rPr lang="ja-JP" altLang="en-US" sz="32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被害救済・未然防止</a:t>
            </a:r>
            <a:r>
              <a:rPr lang="en-US" altLang="ja-JP" sz="32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294660" y="1235218"/>
            <a:ext cx="2693164" cy="5434142"/>
            <a:chOff x="294660" y="1235218"/>
            <a:chExt cx="2693164" cy="5434142"/>
          </a:xfrm>
        </p:grpSpPr>
        <p:sp>
          <p:nvSpPr>
            <p:cNvPr id="32" name="角丸四角形 31"/>
            <p:cNvSpPr/>
            <p:nvPr/>
          </p:nvSpPr>
          <p:spPr>
            <a:xfrm>
              <a:off x="294660" y="1235218"/>
              <a:ext cx="2693164" cy="54341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921162" y="1412775"/>
              <a:ext cx="1656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相談</a:t>
              </a:r>
            </a:p>
          </p:txBody>
        </p:sp>
        <p:pic>
          <p:nvPicPr>
            <p:cNvPr id="9218" name="Picture 2" descr="マルチ商法の勧誘のイラス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14" y="2420888"/>
              <a:ext cx="2002532" cy="20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在庫を抱えた人のイラスト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14" y="4641619"/>
              <a:ext cx="1780332" cy="178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3923928" y="1320713"/>
            <a:ext cx="4875291" cy="2406899"/>
            <a:chOff x="664382" y="1278793"/>
            <a:chExt cx="2345319" cy="2406899"/>
          </a:xfrm>
        </p:grpSpPr>
        <p:sp>
          <p:nvSpPr>
            <p:cNvPr id="27" name="角丸四角形 26"/>
            <p:cNvSpPr/>
            <p:nvPr/>
          </p:nvSpPr>
          <p:spPr>
            <a:xfrm>
              <a:off x="664382" y="1278793"/>
              <a:ext cx="2345319" cy="2406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70843" y="1417824"/>
              <a:ext cx="20784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被害救済</a:t>
              </a: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3923927" y="3952289"/>
            <a:ext cx="4942020" cy="2573056"/>
            <a:chOff x="464713" y="1315674"/>
            <a:chExt cx="2621878" cy="2303959"/>
          </a:xfrm>
        </p:grpSpPr>
        <p:sp>
          <p:nvSpPr>
            <p:cNvPr id="42" name="角丸四角形 41"/>
            <p:cNvSpPr/>
            <p:nvPr/>
          </p:nvSpPr>
          <p:spPr>
            <a:xfrm>
              <a:off x="464713" y="1315674"/>
              <a:ext cx="2621878" cy="23039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36410" y="1421722"/>
              <a:ext cx="22728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未然防止</a:t>
              </a:r>
            </a:p>
            <a:p>
              <a:r>
                <a:rPr lang="ja-JP" altLang="en-US" sz="44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拡大防止</a:t>
              </a:r>
            </a:p>
          </p:txBody>
        </p:sp>
      </p:grpSp>
      <p:pic>
        <p:nvPicPr>
          <p:cNvPr id="9222" name="Picture 6" descr="お金の入った封筒のイラスト（円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08274"/>
            <a:ext cx="1280171" cy="128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スーツを着た女性のイラスト（笑う顔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47970"/>
            <a:ext cx="1400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注意のマーク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13" y="5629863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拡声器で話す男性会社員のイラスト（笑顔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67" y="4656275"/>
            <a:ext cx="1780941" cy="15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矢印 2"/>
          <p:cNvSpPr/>
          <p:nvPr/>
        </p:nvSpPr>
        <p:spPr>
          <a:xfrm>
            <a:off x="2987824" y="2071811"/>
            <a:ext cx="864095" cy="904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2987824" y="4664792"/>
            <a:ext cx="864094" cy="904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5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-3313" y="211571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3313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そうだん　　　 </a:t>
            </a:r>
            <a:r>
              <a:rPr lang="ja-JP" altLang="en-US" sz="2000" dirty="0" err="1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じゅう</a:t>
            </a: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ようせい　　　　　　　　ほうかいせい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2-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⑥</a:t>
            </a:r>
            <a:r>
              <a:rPr lang="en-US" altLang="ja-JP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相談の重要性</a:t>
            </a: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…【B.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法改正</a:t>
            </a: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294660" y="1235218"/>
            <a:ext cx="2693164" cy="5434142"/>
            <a:chOff x="294660" y="1235218"/>
            <a:chExt cx="2693164" cy="5434142"/>
          </a:xfrm>
        </p:grpSpPr>
        <p:sp>
          <p:nvSpPr>
            <p:cNvPr id="32" name="角丸四角形 31"/>
            <p:cNvSpPr/>
            <p:nvPr/>
          </p:nvSpPr>
          <p:spPr>
            <a:xfrm>
              <a:off x="294660" y="1235218"/>
              <a:ext cx="2693164" cy="54341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921162" y="1412775"/>
              <a:ext cx="1656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相談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3253084" y="1267297"/>
            <a:ext cx="2873549" cy="5434142"/>
            <a:chOff x="300487" y="1338354"/>
            <a:chExt cx="2873549" cy="5434142"/>
          </a:xfrm>
        </p:grpSpPr>
        <p:sp>
          <p:nvSpPr>
            <p:cNvPr id="27" name="角丸四角形 26"/>
            <p:cNvSpPr/>
            <p:nvPr/>
          </p:nvSpPr>
          <p:spPr>
            <a:xfrm>
              <a:off x="300487" y="1338354"/>
              <a:ext cx="2693164" cy="54341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00487" y="1500032"/>
              <a:ext cx="28735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　相談の</a:t>
              </a:r>
            </a:p>
            <a:p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データ化・集約</a:t>
              </a: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6126633" y="1214824"/>
            <a:ext cx="3187467" cy="5434142"/>
            <a:chOff x="294660" y="1235218"/>
            <a:chExt cx="3186668" cy="5434142"/>
          </a:xfrm>
        </p:grpSpPr>
        <p:sp>
          <p:nvSpPr>
            <p:cNvPr id="42" name="角丸四角形 41"/>
            <p:cNvSpPr/>
            <p:nvPr/>
          </p:nvSpPr>
          <p:spPr>
            <a:xfrm>
              <a:off x="294660" y="1235218"/>
              <a:ext cx="2693164" cy="54341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00016" y="1432779"/>
              <a:ext cx="28813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消費者政策</a:t>
              </a:r>
            </a:p>
            <a:p>
              <a:r>
                <a:rPr lang="ja-JP" altLang="en-US" sz="32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法改正</a:t>
              </a:r>
            </a:p>
          </p:txBody>
        </p:sp>
      </p:grpSp>
      <p:pic>
        <p:nvPicPr>
          <p:cNvPr id="21" name="Picture 2" descr="クラウドソーシング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37" y="277934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クライアントサーバ型ネットワーク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87" y="484161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テレフォン・オペレーターの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8" y="2318666"/>
            <a:ext cx="2132698" cy="213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相談窓口のイラス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3" y="4549345"/>
            <a:ext cx="2006773" cy="200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「法」と書かれた本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81" y="2421876"/>
            <a:ext cx="1727204" cy="1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国会答弁・国会審議のイラスト（中年男性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94" y="4293096"/>
            <a:ext cx="2115653" cy="218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右矢印 18"/>
          <p:cNvSpPr/>
          <p:nvPr/>
        </p:nvSpPr>
        <p:spPr>
          <a:xfrm>
            <a:off x="2895078" y="3092628"/>
            <a:ext cx="716012" cy="1200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5716054" y="3092628"/>
            <a:ext cx="716012" cy="1200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34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80512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 しょう</a:t>
            </a:r>
            <a:r>
              <a:rPr lang="ja-JP" altLang="en-US" sz="2000" dirty="0" err="1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ひせ</a:t>
            </a: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いかつそうだんまどぐち　　　　　　　　　　　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3.</a:t>
            </a:r>
            <a:r>
              <a:rPr lang="ja-JP" altLang="en-US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消費生活相談窓口ってどんなところ</a:t>
            </a:r>
            <a:r>
              <a:rPr lang="en-US" altLang="ja-JP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?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51520" y="1183979"/>
            <a:ext cx="4104456" cy="2583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716016" y="1120402"/>
            <a:ext cx="4104456" cy="25837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8628" y="1272731"/>
            <a:ext cx="37319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ちほうこうきょう</a:t>
            </a:r>
            <a:r>
              <a:rPr lang="ja-JP" altLang="en-US" dirty="0" err="1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だんたい　　</a:t>
            </a: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地方公共団体の</a:t>
            </a: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まどぐち</a:t>
            </a: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窓口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004048" y="1321746"/>
            <a:ext cx="413995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かくしまち　　そうだ</a:t>
            </a:r>
            <a:r>
              <a:rPr lang="ja-JP" altLang="en-US" b="1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んまどぐち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各市町に相談窓口</a:t>
            </a:r>
            <a:endParaRPr lang="en-US" altLang="ja-JP" sz="3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74" name="Picture 2" descr="G:\消費生活センター　消費者教育\イラストいろいろ\building_shiyakusy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38" y="2260465"/>
            <a:ext cx="1426719" cy="14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消費生活センター　消費者教育\イラストいろいろ\soudan_madoguchi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2126"/>
            <a:ext cx="1001266" cy="10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5004047" y="4634643"/>
            <a:ext cx="3801109" cy="19904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93804" y="4706528"/>
            <a:ext cx="39604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そうだん　てきせつ　じんそく　しょり</a:t>
            </a: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①相談を適切・迅速に処理</a:t>
            </a: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そうだん　</a:t>
            </a: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②相談をデータ化</a:t>
            </a: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そうだん　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しょうひしゃきょういく　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けいはつ</a:t>
            </a: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③相談を消費者教育・啓発に</a:t>
            </a: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いかす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地方公共団体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4" y="2223025"/>
            <a:ext cx="1435640" cy="14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350911" y="4041311"/>
            <a:ext cx="4104456" cy="2636946"/>
            <a:chOff x="350911" y="4041311"/>
            <a:chExt cx="4104456" cy="2636946"/>
          </a:xfrm>
        </p:grpSpPr>
        <p:sp>
          <p:nvSpPr>
            <p:cNvPr id="22" name="角丸四角形 21"/>
            <p:cNvSpPr/>
            <p:nvPr/>
          </p:nvSpPr>
          <p:spPr>
            <a:xfrm>
              <a:off x="350911" y="4041311"/>
              <a:ext cx="4104456" cy="25837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endParaRPr lang="en-US" altLang="ja-JP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3" name="Picture 2" descr="G:\消費生活センター　消費者教育\イラストいろいろ\yubikiri_coupl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949" y="4963757"/>
              <a:ext cx="1528407" cy="152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494927" y="4132864"/>
              <a:ext cx="39604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むりょう　</a:t>
              </a:r>
              <a:r>
                <a:rPr lang="ja-JP" altLang="en-US" dirty="0" err="1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</a:t>
              </a:r>
              <a:r>
                <a:rPr lang="ja-JP" altLang="en-US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みつげんしゅ</a:t>
              </a:r>
            </a:p>
            <a:p>
              <a:r>
                <a:rPr lang="ja-JP" altLang="en-US" sz="28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無料・秘密厳守</a:t>
              </a:r>
              <a:endParaRPr lang="ja-JP" altLang="en-US" sz="2800" dirty="0">
                <a:solidFill>
                  <a:prstClr val="black"/>
                </a:solidFill>
              </a:endParaRPr>
            </a:p>
          </p:txBody>
        </p:sp>
        <p:pic>
          <p:nvPicPr>
            <p:cNvPr id="25" name="Picture 4" descr="G:\消費生活センター　消費者教育\イラストいろいろ\mark_money_muryou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03" y="4963757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4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611560" y="1196752"/>
            <a:ext cx="3816424" cy="2448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275453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くじょう</a:t>
            </a:r>
          </a:p>
          <a:p>
            <a:r>
              <a:rPr kumimoji="1"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苦情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788024" y="1196752"/>
            <a:ext cx="3816424" cy="24482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611560" y="3933056"/>
            <a:ext cx="3816424" cy="2448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11196" y="1275453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といあわ</a:t>
            </a:r>
          </a:p>
          <a:p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問合せ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4190" y="4168119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ようぼう</a:t>
            </a:r>
          </a:p>
          <a:p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要望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0" y="1850"/>
            <a:ext cx="9180512" cy="980728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　 　　　　　　　　　　　　　　　そうだん　　　う　　　　　　　　　　　　　　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4</a:t>
            </a: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－①</a:t>
            </a:r>
            <a:r>
              <a:rPr kumimoji="0" lang="en-US" altLang="ja-JP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.</a:t>
            </a: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どんな相談を受けるの</a:t>
            </a:r>
            <a:r>
              <a:rPr kumimoji="0" lang="en-US" altLang="ja-JP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?</a:t>
            </a:r>
          </a:p>
        </p:txBody>
      </p:sp>
      <p:pic>
        <p:nvPicPr>
          <p:cNvPr id="4098" name="Picture 2" descr="真剣な顔のテレフォン・オペレーターのイラスト（女性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87" y="1578623"/>
            <a:ext cx="1135293" cy="11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抗議する人のイラスト（男性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38" y="4380950"/>
            <a:ext cx="1995061" cy="19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通販のトラブルのイラスト（機械・女性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1078"/>
            <a:ext cx="1945676" cy="194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スマートフォン教室のイラス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428855"/>
            <a:ext cx="2257899" cy="22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F:\キャッフィー\sodan-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13" y="3933056"/>
            <a:ext cx="2397398" cy="25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</p:spTree>
    <p:extLst>
      <p:ext uri="{BB962C8B-B14F-4D97-AF65-F5344CB8AC3E}">
        <p14:creationId xmlns:p14="http://schemas.microsoft.com/office/powerpoint/2010/main" val="276569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bWl0WsdCB24/VmFj01CfhiI/AAAAAAAA1Z4/Tjd8pmzlLqU/s800/shopping_rej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953" y="4568851"/>
            <a:ext cx="3476589" cy="32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4.bp.blogspot.com/-R6XFB59rFy0/UUhH63l9q-I/AAAAAAAAO5c/xa-LPMTzgpE/s1600/bousai_wa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273">
            <a:off x="13147640" y="2946834"/>
            <a:ext cx="429867" cy="9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0" y="2689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　　　　　　　　　　　　　　　　　　　　　　　　　　　　　　　　　　しょうひ　　　せいかつ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★今日のお話は・・・「消費生活センター」</a:t>
            </a:r>
            <a:endParaRPr lang="en-US" altLang="ja-JP" sz="4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" name="Picture 2" descr="G:\キャッフィー\caffy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28" y="2781986"/>
            <a:ext cx="2880320" cy="407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395536" y="1484785"/>
            <a:ext cx="5472608" cy="4702852"/>
          </a:xfrm>
          <a:prstGeom prst="wedgeRoundRectCallout">
            <a:avLst>
              <a:gd name="adj1" fmla="val 63916"/>
              <a:gd name="adj2" fmla="val 2341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800" dirty="0">
              <a:solidFill>
                <a:srgbClr val="1F497D">
                  <a:lumMod val="50000"/>
                </a:srgb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8632" y="2035718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3800" dirty="0">
                <a:solidFill>
                  <a:srgbClr val="1F497D">
                    <a:lumMod val="50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毎日の生活のなかで</a:t>
            </a:r>
            <a:endParaRPr lang="ja-JP" altLang="en-US" sz="12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lvl="0" algn="ctr"/>
            <a:r>
              <a:rPr lang="ja-JP" altLang="en-US" sz="3800" dirty="0">
                <a:solidFill>
                  <a:srgbClr val="1F497D">
                    <a:lumMod val="50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「</a:t>
            </a:r>
            <a:r>
              <a:rPr lang="ja-JP" altLang="en-US" sz="38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こまった時</a:t>
            </a:r>
            <a:r>
              <a:rPr lang="ja-JP" altLang="en-US" sz="3800" dirty="0">
                <a:solidFill>
                  <a:srgbClr val="1F497D">
                    <a:lumMod val="50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」</a:t>
            </a:r>
          </a:p>
          <a:p>
            <a:pPr lvl="0" algn="ctr"/>
            <a:r>
              <a:rPr lang="ja-JP" altLang="en-US" sz="3800" dirty="0">
                <a:solidFill>
                  <a:srgbClr val="1F497D">
                    <a:lumMod val="50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どうしていますか</a:t>
            </a:r>
            <a:r>
              <a:rPr lang="en-US" altLang="ja-JP" sz="3800" dirty="0">
                <a:solidFill>
                  <a:srgbClr val="1F497D">
                    <a:lumMod val="50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?</a:t>
            </a:r>
            <a:endParaRPr lang="ja-JP" altLang="en-US" sz="3800" dirty="0">
              <a:solidFill>
                <a:srgbClr val="1F497D">
                  <a:lumMod val="50000"/>
                </a:srgb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lvl="0" algn="ctr"/>
            <a:endParaRPr lang="en-US" altLang="ja-JP" sz="3800" dirty="0">
              <a:solidFill>
                <a:srgbClr val="1F497D">
                  <a:lumMod val="50000"/>
                </a:srgb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lvl="0" algn="ctr"/>
            <a:r>
              <a:rPr lang="ja-JP" altLang="en-US" sz="3200" dirty="0">
                <a:solidFill>
                  <a:srgbClr val="C00000"/>
                </a:solidFill>
                <a:latin typeface="HG丸ｺﾞｼｯｸM-PRO" pitchFamily="50" charset="-128"/>
                <a:ea typeface="HG丸ｺﾞｼｯｸM-PRO" pitchFamily="50" charset="-128"/>
              </a:rPr>
              <a:t>友だち・家の人・先生等</a:t>
            </a:r>
            <a:endParaRPr lang="en-US" altLang="ja-JP" sz="3200" dirty="0">
              <a:solidFill>
                <a:srgbClr val="C0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lvl="0" algn="ctr"/>
            <a:r>
              <a:rPr lang="ja-JP" altLang="en-US" sz="3200" dirty="0">
                <a:solidFill>
                  <a:srgbClr val="C00000"/>
                </a:solidFill>
                <a:latin typeface="HG丸ｺﾞｼｯｸM-PRO" pitchFamily="50" charset="-128"/>
                <a:ea typeface="HG丸ｺﾞｼｯｸM-PRO" pitchFamily="50" charset="-128"/>
              </a:rPr>
              <a:t>相談したりしていませんか</a:t>
            </a:r>
            <a:r>
              <a:rPr lang="en-US" altLang="ja-JP" sz="3200" dirty="0">
                <a:solidFill>
                  <a:srgbClr val="C00000"/>
                </a:solidFill>
                <a:latin typeface="HG丸ｺﾞｼｯｸM-PRO" pitchFamily="50" charset="-128"/>
                <a:ea typeface="HG丸ｺﾞｼｯｸM-PRO" pitchFamily="50" charset="-128"/>
              </a:rPr>
              <a:t>?</a:t>
            </a:r>
            <a:endParaRPr lang="ja-JP" altLang="en-US" sz="3200" dirty="0">
              <a:solidFill>
                <a:srgbClr val="C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62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80512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　　　　　　そうだん　　　　　　　　　　　　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－②</a:t>
            </a: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相談するとどうなるの</a:t>
            </a: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?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51520" y="1183979"/>
            <a:ext cx="4104456" cy="2583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644008" y="1183979"/>
            <a:ext cx="4104456" cy="25837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ja-JP" altLang="en-US" sz="3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700701" y="4041311"/>
            <a:ext cx="4104456" cy="25837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50911" y="4041311"/>
            <a:ext cx="4104456" cy="25837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8628" y="1272731"/>
            <a:ext cx="3731952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じょげん　　　</a:t>
            </a:r>
          </a:p>
          <a:p>
            <a:pPr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助言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105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じしゅこうしょう</a:t>
            </a:r>
          </a:p>
          <a:p>
            <a:pPr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自主交渉を</a:t>
            </a:r>
          </a:p>
          <a:p>
            <a:pPr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バックアップ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896036" y="1449702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あっせん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0190" y="4044235"/>
            <a:ext cx="39604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　　せんもんきかん　　しょうかい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他の専門機関を紹介</a:t>
            </a:r>
          </a:p>
          <a:p>
            <a:endParaRPr lang="ja-JP" altLang="en-US" sz="1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8024" y="4132864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じょうほうていきょう</a:t>
            </a:r>
          </a:p>
          <a:p>
            <a:r>
              <a:rPr lang="ja-JP" altLang="en-US" sz="2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情報提供</a:t>
            </a:r>
          </a:p>
        </p:txBody>
      </p:sp>
      <p:pic>
        <p:nvPicPr>
          <p:cNvPr id="5122" name="Picture 2" descr="G:\KINGSTON\くらしの一日講座\イラストいろいろ\女性　先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7" y="4549877"/>
            <a:ext cx="1942693" cy="187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KINGSTON\くらしの一日講座\イラストいろいろ\相談窓口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02" y="1954655"/>
            <a:ext cx="2035230" cy="18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案内をするスーツを着た女性の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10027"/>
            <a:ext cx="1865080" cy="14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6644917" y="1372881"/>
            <a:ext cx="2160240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10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きぎょう　　　こうしょぅ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企業との交渉</a:t>
            </a:r>
          </a:p>
        </p:txBody>
      </p:sp>
      <p:pic>
        <p:nvPicPr>
          <p:cNvPr id="7170" name="Picture 2" descr="会社での相談のイラスト（笑顔・男性x女性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80" y="1978979"/>
            <a:ext cx="1731074" cy="18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38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-18433" y="2704"/>
            <a:ext cx="9144000" cy="980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★</a:t>
            </a:r>
            <a:r>
              <a:rPr lang="en-US" altLang="ja-JP" sz="4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こんな時、どうしますか？</a:t>
            </a:r>
            <a:endParaRPr lang="en-US" altLang="ja-JP" sz="4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69091" y="1381607"/>
            <a:ext cx="8568952" cy="51845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G:\消費生活センター　消費者教育\イラストいろいろ\sagi_syoukaki_houmonhanbai_oshiu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53" y="1666828"/>
            <a:ext cx="3112123" cy="31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消費生活センター　消費者教育\イラストいろいろ\keiyaku_keiyakusy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53" y="5072204"/>
            <a:ext cx="2283491" cy="14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形吹き出し 2"/>
          <p:cNvSpPr/>
          <p:nvPr/>
        </p:nvSpPr>
        <p:spPr>
          <a:xfrm>
            <a:off x="5868144" y="1666827"/>
            <a:ext cx="2736304" cy="2274217"/>
          </a:xfrm>
          <a:prstGeom prst="wedgeEllipseCallout">
            <a:avLst>
              <a:gd name="adj1" fmla="val -64711"/>
              <a:gd name="adj2" fmla="val -1402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26750" y="2141847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消防署のほうから</a:t>
            </a:r>
          </a:p>
          <a:p>
            <a:r>
              <a:rPr kumimoji="1" lang="ja-JP" altLang="en-US" dirty="0"/>
              <a:t>来ました。</a:t>
            </a:r>
          </a:p>
          <a:p>
            <a:r>
              <a:rPr lang="ja-JP" altLang="en-US" dirty="0"/>
              <a:t>消火器を設置しなくては</a:t>
            </a:r>
          </a:p>
          <a:p>
            <a:r>
              <a:rPr lang="ja-JP" altLang="en-US" dirty="0"/>
              <a:t>ならないのですよ。</a:t>
            </a:r>
            <a:endParaRPr kumimoji="1" lang="ja-JP" altLang="en-US" dirty="0"/>
          </a:p>
        </p:txBody>
      </p:sp>
      <p:sp>
        <p:nvSpPr>
          <p:cNvPr id="32" name="円形吹き出し 31"/>
          <p:cNvSpPr/>
          <p:nvPr/>
        </p:nvSpPr>
        <p:spPr>
          <a:xfrm>
            <a:off x="395536" y="3319956"/>
            <a:ext cx="1800200" cy="1307878"/>
          </a:xfrm>
          <a:prstGeom prst="wedgeEllipseCallout">
            <a:avLst>
              <a:gd name="adj1" fmla="val 90170"/>
              <a:gd name="adj2" fmla="val -35775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31984" y="3525547"/>
            <a:ext cx="152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じゃ、</a:t>
            </a:r>
            <a:r>
              <a:rPr lang="ja-JP" altLang="en-US" sz="1600" dirty="0"/>
              <a:t>買わないとだめだね。</a:t>
            </a:r>
          </a:p>
          <a:p>
            <a:r>
              <a:rPr kumimoji="1" lang="ja-JP" altLang="en-US" sz="1600" dirty="0"/>
              <a:t>わかりました。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611560" y="1666828"/>
            <a:ext cx="2028493" cy="1075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55576" y="1742755"/>
            <a:ext cx="223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2"/>
                </a:solidFill>
              </a:rPr>
              <a:t>高齢の女性</a:t>
            </a:r>
            <a:r>
              <a:rPr kumimoji="1" lang="ja-JP" altLang="en-US" dirty="0">
                <a:solidFill>
                  <a:schemeClr val="bg2"/>
                </a:solidFill>
              </a:rPr>
              <a:t>の</a:t>
            </a:r>
          </a:p>
          <a:p>
            <a:r>
              <a:rPr kumimoji="1" lang="ja-JP" altLang="en-US" dirty="0">
                <a:solidFill>
                  <a:schemeClr val="bg2"/>
                </a:solidFill>
              </a:rPr>
              <a:t>ところに</a:t>
            </a:r>
          </a:p>
          <a:p>
            <a:r>
              <a:rPr kumimoji="1" lang="ja-JP" altLang="en-US" dirty="0">
                <a:solidFill>
                  <a:schemeClr val="bg2"/>
                </a:solidFill>
              </a:rPr>
              <a:t>こんな人が・・・・</a:t>
            </a:r>
          </a:p>
        </p:txBody>
      </p:sp>
      <p:sp>
        <p:nvSpPr>
          <p:cNvPr id="44" name="角丸四角形 43"/>
          <p:cNvSpPr/>
          <p:nvPr/>
        </p:nvSpPr>
        <p:spPr>
          <a:xfrm>
            <a:off x="6126750" y="5245255"/>
            <a:ext cx="2261674" cy="1075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234012" y="5321182"/>
            <a:ext cx="2449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2"/>
                </a:solidFill>
              </a:rPr>
              <a:t>女性</a:t>
            </a:r>
            <a:r>
              <a:rPr kumimoji="1" lang="ja-JP" altLang="en-US" dirty="0">
                <a:solidFill>
                  <a:schemeClr val="bg2"/>
                </a:solidFill>
              </a:rPr>
              <a:t>は</a:t>
            </a:r>
          </a:p>
          <a:p>
            <a:r>
              <a:rPr lang="ja-JP" altLang="en-US" dirty="0">
                <a:solidFill>
                  <a:schemeClr val="bg2"/>
                </a:solidFill>
              </a:rPr>
              <a:t>契約書を</a:t>
            </a:r>
            <a:endParaRPr kumimoji="1" lang="ja-JP" altLang="en-US" dirty="0">
              <a:solidFill>
                <a:schemeClr val="bg2"/>
              </a:solidFill>
            </a:endParaRPr>
          </a:p>
          <a:p>
            <a:r>
              <a:rPr lang="ja-JP" altLang="en-US" dirty="0">
                <a:solidFill>
                  <a:schemeClr val="bg2"/>
                </a:solidFill>
              </a:rPr>
              <a:t>書いてしまいました</a:t>
            </a:r>
            <a:r>
              <a:rPr lang="en-US" altLang="ja-JP" dirty="0">
                <a:solidFill>
                  <a:schemeClr val="bg2"/>
                </a:solidFill>
              </a:rPr>
              <a:t>…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59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246461453"/>
              </p:ext>
            </p:extLst>
          </p:nvPr>
        </p:nvGraphicFramePr>
        <p:xfrm>
          <a:off x="585456" y="1327769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2761168" y="1422634"/>
            <a:ext cx="2304256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93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771800" y="1410511"/>
            <a:ext cx="3404949" cy="1164251"/>
            <a:chOff x="4947978" y="658221"/>
            <a:chExt cx="3404949" cy="1164251"/>
          </a:xfrm>
        </p:grpSpPr>
        <p:sp>
          <p:nvSpPr>
            <p:cNvPr id="9" name="正方形/長方形 8"/>
            <p:cNvSpPr/>
            <p:nvPr/>
          </p:nvSpPr>
          <p:spPr>
            <a:xfrm>
              <a:off x="4947978" y="658221"/>
              <a:ext cx="3404949" cy="11642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正方形/長方形 9"/>
            <p:cNvSpPr/>
            <p:nvPr/>
          </p:nvSpPr>
          <p:spPr>
            <a:xfrm>
              <a:off x="4947978" y="658221"/>
              <a:ext cx="3404949" cy="1164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ja-JP" altLang="en-US" sz="19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 P丸ゴシック体M" pitchFamily="50" charset="-128"/>
                  <a:ea typeface="AR P丸ゴシック体M" pitchFamily="50" charset="-128"/>
                </a:rPr>
                <a:t>購入のきっかけ</a:t>
              </a:r>
            </a:p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ja-JP" altLang="en-US" sz="19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 P丸ゴシック体M" pitchFamily="50" charset="-128"/>
                  <a:ea typeface="AR P丸ゴシック体M" pitchFamily="50" charset="-128"/>
                </a:rPr>
                <a:t>契約日・契約内容</a:t>
              </a:r>
            </a:p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ja-JP" altLang="en-US" sz="1900" dirty="0">
                  <a:solidFill>
                    <a:srgbClr val="FF0000"/>
                  </a:solidFill>
                  <a:latin typeface="AR P丸ゴシック体M" pitchFamily="50" charset="-128"/>
                  <a:ea typeface="AR P丸ゴシック体M" pitchFamily="50" charset="-128"/>
                </a:rPr>
                <a:t>希望の確認</a:t>
              </a:r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5861452" y="1382449"/>
            <a:ext cx="3273162" cy="11642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角丸四角形 13"/>
          <p:cNvSpPr/>
          <p:nvPr/>
        </p:nvSpPr>
        <p:spPr>
          <a:xfrm>
            <a:off x="4572000" y="2899292"/>
            <a:ext cx="2426077" cy="15969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93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700446" y="3068157"/>
            <a:ext cx="2535850" cy="12591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ja-JP" altLang="en-US" sz="1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 P丸ゴシック体M" pitchFamily="50" charset="-128"/>
                <a:ea typeface="AR P丸ゴシック体M" pitchFamily="50" charset="-128"/>
              </a:rPr>
              <a:t>「クーリング・オフ」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ja-JP" altLang="en-US" sz="1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 P丸ゴシック体M" pitchFamily="50" charset="-128"/>
                <a:ea typeface="AR P丸ゴシック体M" pitchFamily="50" charset="-128"/>
              </a:rPr>
              <a:t>業者との交渉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ja-JP" altLang="en-US" sz="1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 P丸ゴシック体M" pitchFamily="50" charset="-128"/>
                <a:ea typeface="AR P丸ゴシック体M" pitchFamily="50" charset="-128"/>
              </a:rPr>
              <a:t>対処方法の確認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ja-JP" altLang="en-US" sz="1900" dirty="0">
                <a:solidFill>
                  <a:srgbClr val="FF0000"/>
                </a:solidFill>
                <a:latin typeface="AR P丸ゴシック体M" pitchFamily="50" charset="-128"/>
                <a:ea typeface="AR P丸ゴシック体M" pitchFamily="50" charset="-128"/>
              </a:rPr>
              <a:t>今後の勧誘拒否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6487851" y="4881283"/>
            <a:ext cx="2426077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93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5170388" y="4869160"/>
            <a:ext cx="3767996" cy="2570965"/>
            <a:chOff x="5927172" y="2256847"/>
            <a:chExt cx="3767996" cy="2570965"/>
          </a:xfrm>
        </p:grpSpPr>
        <p:sp>
          <p:nvSpPr>
            <p:cNvPr id="18" name="正方形/長方形 17"/>
            <p:cNvSpPr/>
            <p:nvPr/>
          </p:nvSpPr>
          <p:spPr>
            <a:xfrm>
              <a:off x="5927172" y="3663561"/>
              <a:ext cx="2422168" cy="11642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正方形/長方形 18"/>
            <p:cNvSpPr/>
            <p:nvPr/>
          </p:nvSpPr>
          <p:spPr>
            <a:xfrm>
              <a:off x="7273000" y="2256847"/>
              <a:ext cx="2422168" cy="1164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ja-JP" altLang="en-US" sz="19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 P丸ゴシック体M" pitchFamily="50" charset="-128"/>
                  <a:ea typeface="AR P丸ゴシック体M" pitchFamily="50" charset="-128"/>
                </a:rPr>
                <a:t>購入品の返品</a:t>
              </a:r>
            </a:p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ja-JP" altLang="en-US" sz="19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 P丸ゴシック体M" pitchFamily="50" charset="-128"/>
                  <a:ea typeface="AR P丸ゴシック体M" pitchFamily="50" charset="-128"/>
                </a:rPr>
                <a:t>返金確認</a:t>
              </a:r>
            </a:p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ja-JP" altLang="en-US" sz="1900" dirty="0">
                  <a:solidFill>
                    <a:srgbClr val="FF0000"/>
                  </a:solidFill>
                  <a:latin typeface="AR P丸ゴシック体M" pitchFamily="50" charset="-128"/>
                  <a:ea typeface="AR P丸ゴシック体M" pitchFamily="50" charset="-128"/>
                </a:rPr>
                <a:t>今後の注意</a:t>
              </a:r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defTabSz="913593"/>
            <a:r>
              <a:rPr lang="en-US" altLang="ja-JP" sz="44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【</a:t>
            </a:r>
            <a:r>
              <a:rPr lang="ja-JP" altLang="en-US" sz="44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例</a:t>
            </a:r>
            <a:r>
              <a:rPr lang="en-US" altLang="ja-JP" sz="44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】</a:t>
            </a:r>
            <a:r>
              <a:rPr lang="ja-JP" altLang="en-US" sz="44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訪問販売で買った消火器</a:t>
            </a:r>
            <a:endParaRPr lang="en-US" altLang="ja-JP" sz="4400" dirty="0">
              <a:solidFill>
                <a:schemeClr val="bg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5122" name="Picture 2" descr="F:\消費生活センター　消費者教育\イラストいろいろ\sagi_syoukaki_houmonhanbai_oshiur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485" y="1219587"/>
            <a:ext cx="1489973" cy="14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クーリングオフのイラスト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77" y="267163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お金の入った封筒のイラスト（円）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16250"/>
            <a:ext cx="1449071" cy="14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</p:spTree>
    <p:extLst>
      <p:ext uri="{BB962C8B-B14F-4D97-AF65-F5344CB8AC3E}">
        <p14:creationId xmlns:p14="http://schemas.microsoft.com/office/powerpoint/2010/main" val="2127263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bWl0WsdCB24/VmFj01CfhiI/AAAAAAAA1Z4/Tjd8pmzlLqU/s800/shopping_rej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953" y="4568851"/>
            <a:ext cx="3476589" cy="32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0" y="2689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　　　　　　　　　　　　　　　　　そうだん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5.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どんなふうに相談するの？</a:t>
            </a:r>
            <a:endParaRPr lang="en-US" altLang="ja-JP" sz="4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50304" y="1268760"/>
            <a:ext cx="2717159" cy="51125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2800" kern="0" dirty="0">
              <a:solidFill>
                <a:srgbClr val="1F497D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163316" y="1284142"/>
            <a:ext cx="2709933" cy="51125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2800" kern="0" dirty="0">
              <a:solidFill>
                <a:prstClr val="white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112375" y="1268760"/>
            <a:ext cx="2774773" cy="5112568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2800" kern="0" dirty="0">
              <a:solidFill>
                <a:srgbClr val="1F497D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216054" y="5052383"/>
            <a:ext cx="276011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1050" kern="0" dirty="0">
                <a:latin typeface="HG丸ｺﾞｼｯｸM-PRO" pitchFamily="50" charset="-128"/>
                <a:ea typeface="HG丸ｺﾞｼｯｸM-PRO" pitchFamily="50" charset="-128"/>
              </a:rPr>
              <a:t>　　も</a:t>
            </a:r>
            <a:r>
              <a:rPr kumimoji="0" lang="ja-JP" altLang="en-US" sz="1050" kern="0" dirty="0" err="1">
                <a:latin typeface="HG丸ｺﾞｼｯｸM-PRO" pitchFamily="50" charset="-128"/>
                <a:ea typeface="HG丸ｺﾞｼｯｸM-PRO" pitchFamily="50" charset="-128"/>
              </a:rPr>
              <a:t>よ</a:t>
            </a:r>
            <a:r>
              <a:rPr kumimoji="0" lang="ja-JP" altLang="en-US" sz="1050" kern="0" dirty="0">
                <a:latin typeface="HG丸ｺﾞｼｯｸM-PRO" pitchFamily="50" charset="-128"/>
                <a:ea typeface="HG丸ｺﾞｼｯｸM-PRO" pitchFamily="50" charset="-128"/>
              </a:rPr>
              <a:t>　　　　　　そうだ</a:t>
            </a:r>
            <a:r>
              <a:rPr kumimoji="0" lang="ja-JP" altLang="en-US" sz="1050" kern="0" dirty="0" err="1">
                <a:latin typeface="HG丸ｺﾞｼｯｸM-PRO" pitchFamily="50" charset="-128"/>
                <a:ea typeface="HG丸ｺﾞｼｯｸM-PRO" pitchFamily="50" charset="-128"/>
              </a:rPr>
              <a:t>んまどぐち</a:t>
            </a:r>
            <a:endParaRPr kumimoji="0" lang="ja-JP" altLang="en-US" sz="1050" kern="0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000" kern="0" dirty="0">
                <a:latin typeface="HG丸ｺﾞｼｯｸM-PRO" pitchFamily="50" charset="-128"/>
                <a:ea typeface="HG丸ｺﾞｼｯｸM-PRO" pitchFamily="50" charset="-128"/>
              </a:rPr>
              <a:t>最寄りの相談窓口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1200" kern="0" dirty="0">
                <a:latin typeface="HG丸ｺﾞｼｯｸM-PRO" pitchFamily="50" charset="-128"/>
                <a:ea typeface="HG丸ｺﾞｼｯｸM-PRO" pitchFamily="50" charset="-128"/>
              </a:rPr>
              <a:t>　　　　でむ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000" kern="0" dirty="0">
                <a:latin typeface="HG丸ｺﾞｼｯｸM-PRO" pitchFamily="50" charset="-128"/>
                <a:ea typeface="HG丸ｺﾞｼｯｸM-PRO" pitchFamily="50" charset="-128"/>
              </a:rPr>
              <a:t>に出向きます。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95491" y="5027555"/>
            <a:ext cx="242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もよ　　　そうだ</a:t>
            </a:r>
            <a:r>
              <a:rPr kumimoji="0" lang="ja-JP" altLang="en-US" sz="1200" kern="0" dirty="0" err="1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んまどぐち</a:t>
            </a:r>
            <a:endParaRPr kumimoji="0" lang="ja-JP" altLang="en-US" sz="1200" kern="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最寄りの相談窓口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　でんわ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に電話をします。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114851" y="4341841"/>
            <a:ext cx="277229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1200" kern="0" dirty="0">
                <a:latin typeface="HG丸ｺﾞｼｯｸM-PRO" pitchFamily="50" charset="-128"/>
                <a:ea typeface="HG丸ｺﾞｼｯｸM-PRO" pitchFamily="50" charset="-128"/>
              </a:rPr>
              <a:t>　　しがけんしょう</a:t>
            </a:r>
            <a:r>
              <a:rPr kumimoji="0" lang="ja-JP" altLang="en-US" sz="1200" kern="0" dirty="0" err="1">
                <a:latin typeface="HG丸ｺﾞｼｯｸM-PRO" pitchFamily="50" charset="-128"/>
                <a:ea typeface="HG丸ｺﾞｼｯｸM-PRO" pitchFamily="50" charset="-128"/>
              </a:rPr>
              <a:t>ひせい</a:t>
            </a:r>
            <a:r>
              <a:rPr kumimoji="0" lang="ja-JP" altLang="en-US" sz="1200" kern="0" dirty="0">
                <a:latin typeface="HG丸ｺﾞｼｯｸM-PRO" pitchFamily="50" charset="-128"/>
                <a:ea typeface="HG丸ｺﾞｼｯｸM-PRO" pitchFamily="50" charset="-128"/>
              </a:rPr>
              <a:t>かつ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000" kern="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滋賀県</a:t>
            </a:r>
            <a:r>
              <a:rPr kumimoji="0" lang="ja-JP" altLang="en-US" sz="2000" kern="0" dirty="0">
                <a:latin typeface="HG丸ｺﾞｼｯｸM-PRO" pitchFamily="50" charset="-128"/>
                <a:ea typeface="HG丸ｺﾞｼｯｸM-PRO" pitchFamily="50" charset="-128"/>
              </a:rPr>
              <a:t>消費生活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000" kern="0" dirty="0">
                <a:latin typeface="HG丸ｺﾞｼｯｸM-PRO" pitchFamily="50" charset="-128"/>
                <a:ea typeface="HG丸ｺﾞｼｯｸM-PRO" pitchFamily="50" charset="-128"/>
              </a:rPr>
              <a:t>センターでは、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1200" kern="0" dirty="0">
                <a:latin typeface="HG丸ｺﾞｼｯｸM-PRO" pitchFamily="50" charset="-128"/>
                <a:ea typeface="HG丸ｺﾞｼｯｸM-PRO" pitchFamily="50" charset="-128"/>
              </a:rPr>
              <a:t>　　　　　　　　　　　そうだん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000" kern="0" dirty="0">
                <a:latin typeface="HG丸ｺﾞｼｯｸM-PRO" pitchFamily="50" charset="-128"/>
                <a:ea typeface="HG丸ｺﾞｼｯｸM-PRO" pitchFamily="50" charset="-128"/>
              </a:rPr>
              <a:t>メールでの相談も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1200" kern="0" dirty="0">
                <a:latin typeface="HG丸ｺﾞｼｯｸM-PRO" pitchFamily="50" charset="-128"/>
                <a:ea typeface="HG丸ｺﾞｼｯｸM-PRO" pitchFamily="50" charset="-128"/>
              </a:rPr>
              <a:t>　う　　　つ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000" kern="0" dirty="0">
                <a:latin typeface="HG丸ｺﾞｼｯｸM-PRO" pitchFamily="50" charset="-128"/>
                <a:ea typeface="HG丸ｺﾞｼｯｸM-PRO" pitchFamily="50" charset="-128"/>
              </a:rPr>
              <a:t>受け付けています。</a:t>
            </a:r>
          </a:p>
        </p:txBody>
      </p:sp>
      <p:pic>
        <p:nvPicPr>
          <p:cNvPr id="7170" name="Picture 2" descr="F:\消費生活センター　消費者教育\イラストいろいろ\phone_oldwoman1_smi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5" y="2469089"/>
            <a:ext cx="1824506" cy="247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96927" y="1546041"/>
            <a:ext cx="1811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電話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40062" y="1595296"/>
            <a:ext cx="1811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来所</a:t>
            </a:r>
            <a:endParaRPr kumimoji="1" lang="ja-JP" altLang="en-US" sz="44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363021" y="1268760"/>
            <a:ext cx="2455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インター　</a:t>
            </a:r>
          </a:p>
          <a:p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ネット</a:t>
            </a:r>
            <a:endParaRPr kumimoji="1" lang="ja-JP" altLang="en-US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7171" name="Picture 3" descr="F:\消費生活センター　消費者教育\イラストいろいろ\job_care_manager_m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47" y="2469090"/>
            <a:ext cx="2241670" cy="22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メールを送る男性のイラス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21" y="2364737"/>
            <a:ext cx="1968636" cy="19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1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bWl0WsdCB24/VmFj01CfhiI/AAAAAAAA1Z4/Tjd8pmzlLqU/s800/shopping_rej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953" y="4568851"/>
            <a:ext cx="3476589" cy="32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4.bp.blogspot.com/-R6XFB59rFy0/UUhH63l9q-I/AAAAAAAAO5c/xa-LPMTzgpE/s1600/bousai_wa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273">
            <a:off x="13147640" y="2946834"/>
            <a:ext cx="429867" cy="9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359394" y="1484785"/>
            <a:ext cx="5472608" cy="4702852"/>
          </a:xfrm>
          <a:prstGeom prst="wedgeRoundRectCallout">
            <a:avLst>
              <a:gd name="adj1" fmla="val 63916"/>
              <a:gd name="adj2" fmla="val 2341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800" dirty="0">
              <a:solidFill>
                <a:srgbClr val="1F497D">
                  <a:lumMod val="50000"/>
                </a:srgb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8632" y="2035718"/>
            <a:ext cx="59046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800" dirty="0">
                <a:solidFill>
                  <a:srgbClr val="1F497D">
                    <a:lumMod val="50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自分が</a:t>
            </a:r>
            <a:r>
              <a:rPr lang="ja-JP" altLang="en-US" sz="38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こまったこと</a:t>
            </a:r>
            <a:r>
              <a:rPr lang="ja-JP" altLang="en-US" sz="3800" dirty="0">
                <a:solidFill>
                  <a:srgbClr val="1F497D">
                    <a:lumMod val="50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を</a:t>
            </a:r>
          </a:p>
          <a:p>
            <a:pPr algn="ctr"/>
            <a:r>
              <a:rPr lang="ja-JP" altLang="en-US" sz="3800" dirty="0">
                <a:solidFill>
                  <a:srgbClr val="1F497D">
                    <a:lumMod val="50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消費生活センターに</a:t>
            </a:r>
          </a:p>
          <a:p>
            <a:pPr algn="ctr"/>
            <a:r>
              <a:rPr lang="ja-JP" altLang="en-US" sz="3800" dirty="0">
                <a:solidFill>
                  <a:srgbClr val="1F497D">
                    <a:lumMod val="50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相談してみましょう。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933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ふりかえり</a:t>
            </a:r>
            <a:r>
              <a:rPr lang="en-US" altLang="ja-JP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lang="en-US" altLang="ja-JP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相談してみましょう</a:t>
            </a:r>
            <a:r>
              <a:rPr lang="en-US" altLang="ja-JP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521412" y="4365104"/>
            <a:ext cx="5148572" cy="1308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9394" y="4365103"/>
            <a:ext cx="52565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dirty="0">
                <a:solidFill>
                  <a:srgbClr val="C00000"/>
                </a:solidFill>
                <a:latin typeface="HGSｺﾞｼｯｸE" pitchFamily="50" charset="-128"/>
                <a:ea typeface="HGSｺﾞｼｯｸE" pitchFamily="50" charset="-128"/>
              </a:rPr>
              <a:t>【</a:t>
            </a:r>
            <a:r>
              <a:rPr lang="ja-JP" altLang="en-US" sz="2400" dirty="0">
                <a:solidFill>
                  <a:srgbClr val="C00000"/>
                </a:solidFill>
                <a:latin typeface="HGSｺﾞｼｯｸE" pitchFamily="50" charset="-128"/>
                <a:ea typeface="HGSｺﾞｼｯｸE" pitchFamily="50" charset="-128"/>
              </a:rPr>
              <a:t>事例</a:t>
            </a:r>
            <a:r>
              <a:rPr lang="en-US" altLang="ja-JP" sz="2400" dirty="0">
                <a:solidFill>
                  <a:srgbClr val="C00000"/>
                </a:solidFill>
                <a:latin typeface="HGSｺﾞｼｯｸE" pitchFamily="50" charset="-128"/>
                <a:ea typeface="HGSｺﾞｼｯｸE" pitchFamily="50" charset="-128"/>
              </a:rPr>
              <a:t>】</a:t>
            </a:r>
            <a:endParaRPr lang="ja-JP" altLang="en-US" sz="2400" dirty="0">
              <a:solidFill>
                <a:srgbClr val="C00000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pPr lvl="0"/>
            <a:r>
              <a:rPr lang="ja-JP" altLang="en-US" sz="2400" dirty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ja-JP" altLang="en-US" sz="2200" dirty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通信販売で、商品を注文したが、色が</a:t>
            </a:r>
          </a:p>
          <a:p>
            <a:pPr lvl="0"/>
            <a:r>
              <a:rPr lang="ja-JP" altLang="en-US" sz="2200" dirty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　違っていた。代えてほしい。</a:t>
            </a:r>
          </a:p>
        </p:txBody>
      </p:sp>
      <p:pic>
        <p:nvPicPr>
          <p:cNvPr id="11266" name="Picture 2" descr="F:\キャッフィー\caffy_gim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01" y="3252727"/>
            <a:ext cx="2474123" cy="349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雲形吹き出し 1"/>
          <p:cNvSpPr/>
          <p:nvPr/>
        </p:nvSpPr>
        <p:spPr>
          <a:xfrm>
            <a:off x="6171914" y="1270218"/>
            <a:ext cx="2821237" cy="2160240"/>
          </a:xfrm>
          <a:prstGeom prst="cloudCallout">
            <a:avLst>
              <a:gd name="adj1" fmla="val 21584"/>
              <a:gd name="adj2" fmla="val 8174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19028" y="1657840"/>
            <a:ext cx="2474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ホットラインは</a:t>
            </a:r>
          </a:p>
          <a:p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何番だった</a:t>
            </a:r>
            <a:endParaRPr kumimoji="1" lang="en-US" altLang="ja-JP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    </a:t>
            </a:r>
            <a:r>
              <a:rPr kumimoji="1" lang="ja-JP" altLang="en-US" sz="28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かな</a:t>
            </a:r>
            <a:r>
              <a:rPr kumimoji="1"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?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88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01930" y="1373948"/>
            <a:ext cx="6726360" cy="830916"/>
          </a:xfrm>
          <a:prstGeom prst="rect">
            <a:avLst/>
          </a:prstGeom>
        </p:spPr>
        <p:txBody>
          <a:bodyPr wrap="none" lIns="91360" tIns="45680" rIns="91360" bIns="45680">
            <a:spAutoFit/>
          </a:bodyPr>
          <a:lstStyle/>
          <a:p>
            <a:pPr defTabSz="9135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滋賀県消費生活センター</a:t>
            </a:r>
            <a:endParaRPr lang="ja-JP" altLang="en-US" sz="4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62955" y="2204864"/>
            <a:ext cx="7758608" cy="2478483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defTabSz="913593" eaLnBrk="0" fontAlgn="base" hangingPunct="0">
              <a:lnSpc>
                <a:spcPts val="479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6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電 話：０７４９ー２３ー０９９９</a:t>
            </a:r>
            <a:endParaRPr lang="en-US" altLang="ja-JP" sz="3600" dirty="0">
              <a:solidFill>
                <a:prstClr val="black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defTabSz="913593" eaLnBrk="0" fontAlgn="base" hangingPunct="0">
              <a:lnSpc>
                <a:spcPts val="479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6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FAX</a:t>
            </a:r>
            <a:r>
              <a:rPr lang="ja-JP" altLang="en-US" sz="36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 ：０７４９－２３－９０３０</a:t>
            </a:r>
            <a:endParaRPr lang="en-US" altLang="ja-JP" sz="3600" dirty="0">
              <a:solidFill>
                <a:prstClr val="black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defTabSz="913593" eaLnBrk="0" fontAlgn="base" hangingPunct="0">
              <a:lnSpc>
                <a:spcPts val="479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6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相談時間：午前９時１５分～午後４時</a:t>
            </a:r>
            <a:endParaRPr lang="en-US" altLang="ja-JP" sz="3600" dirty="0">
              <a:solidFill>
                <a:prstClr val="black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defTabSz="913593" eaLnBrk="0" fontAlgn="base" hangingPunct="0">
              <a:lnSpc>
                <a:spcPts val="479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60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　　　　　　</a:t>
            </a:r>
            <a:r>
              <a:rPr lang="ja-JP" altLang="en-US" sz="320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月～金曜日</a:t>
            </a:r>
            <a:r>
              <a:rPr lang="ja-JP" altLang="en-US" sz="280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（祝日</a:t>
            </a:r>
            <a:r>
              <a:rPr lang="ja-JP" altLang="en-US" sz="28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・年末年始は除く）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36681" y="5046279"/>
            <a:ext cx="6963604" cy="830916"/>
          </a:xfrm>
          <a:prstGeom prst="rect">
            <a:avLst/>
          </a:prstGeom>
        </p:spPr>
        <p:txBody>
          <a:bodyPr wrap="none" lIns="91360" tIns="45680" rIns="91360" bIns="45680">
            <a:spAutoFit/>
          </a:bodyPr>
          <a:lstStyle/>
          <a:p>
            <a:pPr defTabSz="9135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もういちど・・・</a:t>
            </a:r>
            <a:r>
              <a:rPr lang="ja-JP" altLang="en-US" sz="4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消費者ホットライン</a:t>
            </a:r>
            <a:endParaRPr lang="ja-JP" altLang="en-US" sz="4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73689" y="5877273"/>
            <a:ext cx="7755488" cy="646250"/>
          </a:xfrm>
          <a:prstGeom prst="rect">
            <a:avLst/>
          </a:prstGeom>
        </p:spPr>
        <p:txBody>
          <a:bodyPr wrap="none" lIns="91360" tIns="45680" rIns="91360" bIns="45680">
            <a:spAutoFit/>
          </a:bodyPr>
          <a:lstStyle/>
          <a:p>
            <a:pPr defTabSz="9135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☎１８８  </a:t>
            </a:r>
            <a:r>
              <a:rPr lang="ja-JP" altLang="en-US" sz="30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（お住まいのセンターに繋がります）</a:t>
            </a:r>
          </a:p>
        </p:txBody>
      </p:sp>
      <p:pic>
        <p:nvPicPr>
          <p:cNvPr id="17" name="Picture 2" descr="C:\Users\SHOHISOUDAN\Desktop\キャッフィー\tel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8" y="1556792"/>
            <a:ext cx="2067666" cy="173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-1736" y="0"/>
            <a:ext cx="9144000" cy="1014211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91360" tIns="45680" rIns="91360" bIns="45680" rtlCol="0" anchor="ctr"/>
          <a:lstStyle/>
          <a:p>
            <a:pPr algn="ctr" defTabSz="913593">
              <a:defRPr/>
            </a:pPr>
            <a:r>
              <a:rPr kumimoji="0" lang="ja-JP" altLang="en-US" kern="0" dirty="0">
                <a:solidFill>
                  <a:prstClr val="white"/>
                </a:solidFill>
              </a:rPr>
              <a:t>　</a:t>
            </a:r>
          </a:p>
          <a:p>
            <a:pPr algn="ctr" defTabSz="913593">
              <a:defRPr/>
            </a:pPr>
            <a:endParaRPr kumimoji="0" lang="ja-JP" altLang="en-US" kern="0" dirty="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1736" y="0"/>
            <a:ext cx="9144000" cy="984804"/>
          </a:xfrm>
          <a:prstGeom prst="rect">
            <a:avLst/>
          </a:prstGeom>
          <a:noFill/>
          <a:ln w="57150">
            <a:noFill/>
          </a:ln>
        </p:spPr>
        <p:txBody>
          <a:bodyPr wrap="square" lIns="91360" tIns="45680" rIns="91360" bIns="45680">
            <a:spAutoFit/>
          </a:bodyPr>
          <a:lstStyle/>
          <a:p>
            <a:pPr defTabSz="913593"/>
            <a:r>
              <a:rPr lang="ja-JP" altLang="en-US" sz="1400" dirty="0">
                <a:solidFill>
                  <a:prstClr val="white"/>
                </a:solidFill>
                <a:latin typeface="HGSｺﾞｼｯｸE" pitchFamily="50" charset="-128"/>
                <a:ea typeface="HGSｺﾞｼｯｸE" pitchFamily="50" charset="-128"/>
                <a:cs typeface="メイリオ" panose="020B0604030504040204" pitchFamily="50" charset="-128"/>
              </a:rPr>
              <a:t>　　　　　　　　　　　　　　　　</a:t>
            </a:r>
            <a:r>
              <a:rPr lang="ja-JP" altLang="en-US" dirty="0">
                <a:solidFill>
                  <a:prstClr val="white"/>
                </a:solidFill>
                <a:latin typeface="HGSｺﾞｼｯｸE" pitchFamily="50" charset="-128"/>
                <a:ea typeface="HGSｺﾞｼｯｸE" pitchFamily="50" charset="-128"/>
                <a:cs typeface="メイリオ" panose="020B0604030504040204" pitchFamily="50" charset="-128"/>
              </a:rPr>
              <a:t>さいご</a:t>
            </a:r>
          </a:p>
          <a:p>
            <a:pPr defTabSz="913593"/>
            <a:r>
              <a:rPr lang="ja-JP" altLang="en-US" sz="3600" dirty="0">
                <a:solidFill>
                  <a:prstClr val="white"/>
                </a:solidFill>
                <a:latin typeface="HGSｺﾞｼｯｸE" pitchFamily="50" charset="-128"/>
                <a:ea typeface="HGSｺﾞｼｯｸE" pitchFamily="50" charset="-128"/>
                <a:cs typeface="メイリオ" panose="020B0604030504040204" pitchFamily="50" charset="-128"/>
              </a:rPr>
              <a:t>　　　　　　最後に・・・</a:t>
            </a:r>
            <a:r>
              <a:rPr lang="ja-JP" altLang="en-US" sz="4000" dirty="0">
                <a:solidFill>
                  <a:prstClr val="white"/>
                </a:solidFill>
                <a:latin typeface="HGSｺﾞｼｯｸE" pitchFamily="50" charset="-128"/>
                <a:ea typeface="HGSｺﾞｼｯｸE" pitchFamily="50" charset="-128"/>
                <a:cs typeface="メイリオ" panose="020B0604030504040204" pitchFamily="50" charset="-128"/>
              </a:rPr>
              <a:t>　</a:t>
            </a:r>
            <a:endParaRPr lang="en-US" altLang="ja-JP" sz="4000" dirty="0">
              <a:solidFill>
                <a:prstClr val="white"/>
              </a:solidFill>
              <a:latin typeface="HGSｺﾞｼｯｸE" pitchFamily="50" charset="-128"/>
              <a:ea typeface="HGSｺﾞｼｯｸE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0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イラスト\黒板イラスト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16063" r="2835" b="160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683568" y="1196752"/>
            <a:ext cx="8712200" cy="1811600"/>
          </a:xfrm>
          <a:prstGeom prst="rect">
            <a:avLst/>
          </a:prstGeom>
        </p:spPr>
        <p:txBody>
          <a:bodyPr lIns="91407" tIns="45705" rIns="91407" bIns="45705"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base">
              <a:lnSpc>
                <a:spcPct val="120000"/>
              </a:lnSpc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en-US" altLang="ja-JP" sz="5400" dirty="0">
              <a:solidFill>
                <a:prstClr val="white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lnSpc>
                <a:spcPct val="120000"/>
              </a:lnSpc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en-US" altLang="ja-JP" sz="4400" dirty="0">
              <a:solidFill>
                <a:prstClr val="white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r>
              <a:rPr lang="ja-JP" alt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endParaRPr lang="en-US" altLang="ja-JP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en-US" altLang="ja-JP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en-US" altLang="ja-JP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ja-JP" altLang="en-US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1511660" y="1083040"/>
            <a:ext cx="6120680" cy="1811600"/>
          </a:xfrm>
          <a:prstGeom prst="rect">
            <a:avLst/>
          </a:prstGeom>
        </p:spPr>
        <p:txBody>
          <a:bodyPr lIns="91407" tIns="45705" rIns="91407" bIns="45705"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base">
              <a:lnSpc>
                <a:spcPct val="120000"/>
              </a:lnSpc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r>
              <a:rPr lang="en-US" altLang="ja-JP" sz="540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  </a:t>
            </a:r>
            <a:r>
              <a:rPr lang="ja-JP" altLang="en-US" sz="960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☎１１０</a:t>
            </a:r>
            <a:endParaRPr lang="en-US" altLang="ja-JP" sz="9600" dirty="0">
              <a:solidFill>
                <a:prstClr val="white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lnSpc>
                <a:spcPct val="120000"/>
              </a:lnSpc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en-US" altLang="ja-JP" sz="4400" dirty="0">
              <a:solidFill>
                <a:prstClr val="white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r>
              <a:rPr lang="ja-JP" alt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endParaRPr lang="en-US" altLang="ja-JP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en-US" altLang="ja-JP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en-US" altLang="ja-JP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ja-JP" altLang="en-US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026" name="Picture 2" descr="ピッキングをする空き巣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56902"/>
            <a:ext cx="2135148" cy="213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高齢者の車の事故の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68" y="300835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7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イラスト\黒板イラスト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16063" r="2835" b="160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1511660" y="1052736"/>
            <a:ext cx="6120680" cy="1811600"/>
          </a:xfrm>
          <a:prstGeom prst="rect">
            <a:avLst/>
          </a:prstGeom>
        </p:spPr>
        <p:txBody>
          <a:bodyPr lIns="91407" tIns="45705" rIns="91407" bIns="45705"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base">
              <a:lnSpc>
                <a:spcPct val="120000"/>
              </a:lnSpc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r>
              <a:rPr lang="en-US" altLang="ja-JP" sz="540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  </a:t>
            </a:r>
            <a:r>
              <a:rPr lang="ja-JP" altLang="en-US" sz="960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☎１１</a:t>
            </a:r>
            <a:r>
              <a:rPr lang="en-US" altLang="ja-JP" sz="960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9</a:t>
            </a:r>
          </a:p>
          <a:p>
            <a:pPr marL="0" indent="0" fontAlgn="base">
              <a:lnSpc>
                <a:spcPct val="120000"/>
              </a:lnSpc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en-US" altLang="ja-JP" sz="4400" dirty="0">
              <a:solidFill>
                <a:prstClr val="white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r>
              <a:rPr lang="ja-JP" alt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endParaRPr lang="en-US" altLang="ja-JP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en-US" altLang="ja-JP" sz="72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en-US" altLang="ja-JP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ja-JP" altLang="en-US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052" name="Picture 4" descr="救急車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2114"/>
            <a:ext cx="2033350" cy="20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担架で搬送される人の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3415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消防士と消防車のイラス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2" y="2708920"/>
            <a:ext cx="2739738" cy="27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9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593"/>
            <a:r>
              <a:rPr lang="ja-JP" altLang="en-US" sz="4400" dirty="0">
                <a:solidFill>
                  <a:srgbClr val="1F497D"/>
                </a:solidFill>
                <a:latin typeface="HGPｺﾞｼｯｸE" pitchFamily="50" charset="-128"/>
                <a:ea typeface="HGPｺﾞｼｯｸE" pitchFamily="50" charset="-128"/>
              </a:rPr>
              <a:t>こんなこと、ありませんか</a:t>
            </a:r>
            <a:r>
              <a:rPr lang="en-US" altLang="ja-JP" sz="4400" dirty="0">
                <a:solidFill>
                  <a:srgbClr val="1F497D"/>
                </a:solidFill>
                <a:latin typeface="HGPｺﾞｼｯｸE" pitchFamily="50" charset="-128"/>
                <a:ea typeface="HGPｺﾞｼｯｸE" pitchFamily="50" charset="-128"/>
              </a:rPr>
              <a:t>?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51520" y="1052736"/>
            <a:ext cx="4104456" cy="2520280"/>
            <a:chOff x="251520" y="1052736"/>
            <a:chExt cx="4104456" cy="2520280"/>
          </a:xfrm>
        </p:grpSpPr>
        <p:sp>
          <p:nvSpPr>
            <p:cNvPr id="2" name="角丸四角形 1"/>
            <p:cNvSpPr/>
            <p:nvPr/>
          </p:nvSpPr>
          <p:spPr>
            <a:xfrm>
              <a:off x="251520" y="1052736"/>
              <a:ext cx="4104456" cy="25202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1" name="Picture 3" descr="G:\KINGSTON\くらしの一日講座\イラストいろいろ\イラスト\yjimage (1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18" y="1340768"/>
              <a:ext cx="1943031" cy="191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2483768" y="1340768"/>
              <a:ext cx="187220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サイトを</a:t>
              </a:r>
              <a:endParaRPr kumimoji="1" lang="en-US" altLang="ja-JP" sz="2000" dirty="0"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見ていたら、</a:t>
              </a:r>
              <a:endParaRPr kumimoji="1" lang="en-US" altLang="ja-JP" sz="2000" dirty="0"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1200" dirty="0">
                  <a:latin typeface="HG丸ｺﾞｼｯｸM-PRO" pitchFamily="50" charset="-128"/>
                  <a:ea typeface="HG丸ｺﾞｼｯｸM-PRO" pitchFamily="50" charset="-128"/>
                </a:rPr>
                <a:t>とつぜん　こうがく</a:t>
              </a:r>
              <a:endParaRPr lang="en-US" altLang="ja-JP" sz="1200" dirty="0"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突然、高額を</a:t>
              </a:r>
            </a:p>
            <a:p>
              <a:r>
                <a:rPr lang="ja-JP" altLang="en-US" sz="1200" dirty="0">
                  <a:latin typeface="HG丸ｺﾞｼｯｸM-PRO" pitchFamily="50" charset="-128"/>
                  <a:ea typeface="HG丸ｺﾞｼｯｸM-PRO" pitchFamily="50" charset="-128"/>
                </a:rPr>
                <a:t>せいきゅう</a:t>
              </a:r>
            </a:p>
            <a:p>
              <a:r>
                <a:rPr kumimoji="1"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請求された</a:t>
              </a:r>
              <a:r>
                <a:rPr kumimoji="1" lang="en-US" altLang="ja-JP" sz="2000" dirty="0">
                  <a:latin typeface="HG丸ｺﾞｼｯｸM-PRO" pitchFamily="50" charset="-128"/>
                  <a:ea typeface="HG丸ｺﾞｼｯｸM-PRO" pitchFamily="50" charset="-128"/>
                </a:rPr>
                <a:t>!</a:t>
              </a:r>
              <a:endParaRPr kumimoji="1" lang="ja-JP" altLang="en-US" sz="20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716016" y="1079413"/>
            <a:ext cx="4104456" cy="2520280"/>
            <a:chOff x="251520" y="1052736"/>
            <a:chExt cx="4104456" cy="2520280"/>
          </a:xfrm>
        </p:grpSpPr>
        <p:sp>
          <p:nvSpPr>
            <p:cNvPr id="13" name="角丸四角形 12"/>
            <p:cNvSpPr/>
            <p:nvPr/>
          </p:nvSpPr>
          <p:spPr>
            <a:xfrm>
              <a:off x="251520" y="1052736"/>
              <a:ext cx="4104456" cy="25202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110036" y="1340768"/>
              <a:ext cx="2245940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インターネット</a:t>
              </a:r>
            </a:p>
            <a:p>
              <a:r>
                <a:rPr lang="ja-JP" altLang="en-US" sz="1200" dirty="0">
                  <a:latin typeface="HG丸ｺﾞｼｯｸM-PRO" pitchFamily="50" charset="-128"/>
                  <a:ea typeface="HG丸ｺﾞｼｯｸM-PRO" pitchFamily="50" charset="-128"/>
                </a:rPr>
                <a:t>つうはん　　しょうひん</a:t>
              </a:r>
            </a:p>
            <a:p>
              <a:r>
                <a:rPr kumimoji="1"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通販で、商品を</a:t>
              </a:r>
            </a:p>
            <a:p>
              <a:r>
                <a:rPr lang="ja-JP" altLang="en-US" sz="1200" dirty="0">
                  <a:latin typeface="HG丸ｺﾞｼｯｸM-PRO" pitchFamily="50" charset="-128"/>
                  <a:ea typeface="HG丸ｺﾞｼｯｸM-PRO" pitchFamily="50" charset="-128"/>
                </a:rPr>
                <a:t>たの</a:t>
              </a:r>
            </a:p>
            <a:p>
              <a:r>
                <a:rPr kumimoji="1"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頼んだが、</a:t>
              </a:r>
            </a:p>
            <a:p>
              <a:r>
                <a:rPr lang="ja-JP" altLang="en-US" sz="1200" dirty="0">
                  <a:latin typeface="HG丸ｺﾞｼｯｸM-PRO" pitchFamily="50" charset="-128"/>
                  <a:ea typeface="HG丸ｺﾞｼｯｸM-PRO" pitchFamily="50" charset="-128"/>
                </a:rPr>
                <a:t>ちが　　　　　　とど</a:t>
              </a:r>
            </a:p>
            <a:p>
              <a:r>
                <a:rPr kumimoji="1"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違うものが届いた。</a:t>
              </a:r>
            </a:p>
          </p:txBody>
        </p:sp>
      </p:grpSp>
      <p:pic>
        <p:nvPicPr>
          <p:cNvPr id="2052" name="Picture 4" descr="G:\KINGSTON\くらしの一日講座\イラストいろいろ\shopping_tsuuhan_trouble_m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744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332801" y="3991575"/>
            <a:ext cx="4104456" cy="2520280"/>
            <a:chOff x="251520" y="1052736"/>
            <a:chExt cx="4104456" cy="2520280"/>
          </a:xfrm>
        </p:grpSpPr>
        <p:sp>
          <p:nvSpPr>
            <p:cNvPr id="18" name="角丸四角形 17"/>
            <p:cNvSpPr/>
            <p:nvPr/>
          </p:nvSpPr>
          <p:spPr>
            <a:xfrm>
              <a:off x="251520" y="1052736"/>
              <a:ext cx="4104456" cy="25202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303748" y="1340768"/>
              <a:ext cx="2052228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HG丸ｺﾞｼｯｸM-PRO" pitchFamily="50" charset="-128"/>
                  <a:ea typeface="HG丸ｺﾞｼｯｸM-PRO" pitchFamily="50" charset="-128"/>
                </a:rPr>
                <a:t>むりょう</a:t>
              </a:r>
            </a:p>
            <a:p>
              <a:r>
                <a:rPr kumimoji="1"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無料のゲームをしていたつもりだったのに、</a:t>
              </a:r>
            </a:p>
            <a:p>
              <a:r>
                <a:rPr lang="ja-JP" altLang="en-US" sz="1200" dirty="0">
                  <a:latin typeface="HG丸ｺﾞｼｯｸM-PRO" pitchFamily="50" charset="-128"/>
                  <a:ea typeface="HG丸ｺﾞｼｯｸM-PRO" pitchFamily="50" charset="-128"/>
                </a:rPr>
                <a:t>ゆうりょう</a:t>
              </a:r>
            </a:p>
            <a:p>
              <a:r>
                <a:rPr kumimoji="1"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有料のアイテムになっていた。</a:t>
              </a:r>
            </a:p>
          </p:txBody>
        </p:sp>
      </p:grpSp>
      <p:pic>
        <p:nvPicPr>
          <p:cNvPr id="2053" name="Picture 5" descr="G:\KINGSTON\くらしの一日講座\イラストいろいろ\videogame_bo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4289394"/>
            <a:ext cx="1868996" cy="16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4716016" y="3991575"/>
            <a:ext cx="4104456" cy="2520280"/>
            <a:chOff x="251520" y="1052736"/>
            <a:chExt cx="4104456" cy="2520280"/>
          </a:xfrm>
        </p:grpSpPr>
        <p:sp>
          <p:nvSpPr>
            <p:cNvPr id="23" name="角丸四角形 22"/>
            <p:cNvSpPr/>
            <p:nvPr/>
          </p:nvSpPr>
          <p:spPr>
            <a:xfrm>
              <a:off x="251520" y="1052736"/>
              <a:ext cx="4104456" cy="25202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075324" y="1065143"/>
              <a:ext cx="2245940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HG丸ｺﾞｼｯｸM-PRO" pitchFamily="50" charset="-128"/>
                  <a:ea typeface="HG丸ｺﾞｼｯｸM-PRO" pitchFamily="50" charset="-128"/>
                </a:rPr>
                <a:t>でんわ　</a:t>
              </a:r>
            </a:p>
            <a:p>
              <a:r>
                <a:rPr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電話で、</a:t>
              </a:r>
            </a:p>
            <a:p>
              <a:r>
                <a:rPr lang="ja-JP" altLang="en-US" sz="1200" dirty="0" err="1">
                  <a:latin typeface="HG丸ｺﾞｼｯｸM-PRO" pitchFamily="50" charset="-128"/>
                  <a:ea typeface="HG丸ｺﾞｼｯｸM-PRO" pitchFamily="50" charset="-128"/>
                </a:rPr>
                <a:t>けん</a:t>
              </a:r>
              <a:r>
                <a:rPr lang="ja-JP" altLang="en-US" sz="1200" dirty="0">
                  <a:latin typeface="HG丸ｺﾞｼｯｸM-PRO" pitchFamily="50" charset="-128"/>
                  <a:ea typeface="HG丸ｺﾞｼｯｸM-PRO" pitchFamily="50" charset="-128"/>
                </a:rPr>
                <a:t>こうしょくひん</a:t>
              </a:r>
            </a:p>
            <a:p>
              <a:r>
                <a:rPr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健康食品を</a:t>
              </a:r>
            </a:p>
            <a:p>
              <a:r>
                <a:rPr lang="ja-JP" altLang="en-US" sz="1200" dirty="0">
                  <a:latin typeface="HG丸ｺﾞｼｯｸM-PRO" pitchFamily="50" charset="-128"/>
                  <a:ea typeface="HG丸ｺﾞｼｯｸM-PRO" pitchFamily="50" charset="-128"/>
                </a:rPr>
                <a:t>すす</a:t>
              </a:r>
            </a:p>
            <a:p>
              <a:r>
                <a:rPr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勧められ、</a:t>
              </a:r>
            </a:p>
            <a:p>
              <a:r>
                <a:rPr lang="ja-JP" altLang="en-US" sz="1200" dirty="0">
                  <a:latin typeface="HG丸ｺﾞｼｯｸM-PRO" pitchFamily="50" charset="-128"/>
                  <a:ea typeface="HG丸ｺﾞｼｯｸM-PRO" pitchFamily="50" charset="-128"/>
                </a:rPr>
                <a:t>か</a:t>
              </a:r>
            </a:p>
            <a:p>
              <a:r>
                <a:rPr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買うことになってしまった</a:t>
              </a:r>
              <a:r>
                <a:rPr kumimoji="1"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。</a:t>
              </a:r>
            </a:p>
          </p:txBody>
        </p:sp>
      </p:grpSp>
      <p:pic>
        <p:nvPicPr>
          <p:cNvPr id="2054" name="Picture 6" descr="G:\消費生活センター　消費者教育\イラストいろいろ\akutoku_shouhou_denwa_kany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10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</p:spTree>
    <p:extLst>
      <p:ext uri="{BB962C8B-B14F-4D97-AF65-F5344CB8AC3E}">
        <p14:creationId xmlns:p14="http://schemas.microsoft.com/office/powerpoint/2010/main" val="36148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イラスト\黒板イラスト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16063" r="2835" b="160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683568" y="692696"/>
            <a:ext cx="8712200" cy="1811600"/>
          </a:xfrm>
          <a:prstGeom prst="rect">
            <a:avLst/>
          </a:prstGeom>
        </p:spPr>
        <p:txBody>
          <a:bodyPr lIns="91407" tIns="45705" rIns="91407" bIns="45705"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base">
              <a:lnSpc>
                <a:spcPct val="120000"/>
              </a:lnSpc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r>
              <a:rPr lang="ja-JP" altLang="en-US" sz="140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けいやく　　　　　　　　　　　こま　　　　　　　　　　　　　とき　　　　　</a:t>
            </a:r>
          </a:p>
          <a:p>
            <a:pPr marL="0" indent="0" fontAlgn="base">
              <a:lnSpc>
                <a:spcPct val="120000"/>
              </a:lnSpc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r>
              <a:rPr lang="ja-JP" altLang="en-US" sz="540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★</a:t>
            </a:r>
            <a:r>
              <a:rPr lang="en-US" altLang="ja-JP" sz="540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r>
              <a:rPr lang="ja-JP" altLang="en-US" sz="540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契約で困った時は</a:t>
            </a:r>
            <a:r>
              <a:rPr lang="en-US" altLang="ja-JP" sz="540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?</a:t>
            </a:r>
          </a:p>
          <a:p>
            <a:pPr marL="0" indent="0" fontAlgn="base">
              <a:lnSpc>
                <a:spcPct val="120000"/>
              </a:lnSpc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en-US" altLang="ja-JP" sz="4400" dirty="0">
              <a:solidFill>
                <a:prstClr val="white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r>
              <a:rPr lang="ja-JP" alt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endParaRPr lang="en-US" altLang="ja-JP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en-US" altLang="ja-JP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en-US" altLang="ja-JP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base">
              <a:spcAft>
                <a:spcPct val="0"/>
              </a:spcAft>
              <a:buClr>
                <a:srgbClr val="4F81BD"/>
              </a:buClr>
              <a:buFont typeface="Wingdings 2"/>
              <a:buNone/>
              <a:defRPr/>
            </a:pPr>
            <a:endParaRPr lang="ja-JP" altLang="en-US" sz="40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074" name="Picture 2" descr="ワンクリック詐欺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2002532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悪徳商法のイラスト「電話勧誘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32375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ネットショッピングのイラス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09353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1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9147"/>
            <a:ext cx="9144000" cy="1015663"/>
          </a:xfrm>
          <a:prstGeom prst="rect">
            <a:avLst/>
          </a:prstGeom>
          <a:solidFill>
            <a:srgbClr val="17C20E"/>
          </a:solidFill>
          <a:ln w="57150">
            <a:noFill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prstClr val="white"/>
                </a:solidFill>
                <a:latin typeface="AR P丸ゴシック体M" pitchFamily="50" charset="-128"/>
                <a:ea typeface="AR P丸ゴシック体M" pitchFamily="50" charset="-128"/>
                <a:cs typeface="メイリオ" panose="020B0604030504040204" pitchFamily="50" charset="-128"/>
              </a:rPr>
              <a:t>　　　　　　けいやく</a:t>
            </a:r>
            <a:endParaRPr lang="ja-JP" altLang="en-US" sz="1600" dirty="0">
              <a:solidFill>
                <a:srgbClr val="FF0000"/>
              </a:solidFill>
              <a:latin typeface="AR P丸ゴシック体M" pitchFamily="50" charset="-128"/>
              <a:ea typeface="AR P丸ゴシック体M" pitchFamily="50" charset="-128"/>
              <a:cs typeface="メイリオ" panose="020B0604030504040204" pitchFamily="50" charset="-128"/>
            </a:endParaRPr>
          </a:p>
          <a:p>
            <a:r>
              <a:rPr lang="ja-JP" altLang="en-US" sz="4400" dirty="0">
                <a:solidFill>
                  <a:prstClr val="white"/>
                </a:solidFill>
                <a:latin typeface="AR P丸ゴシック体M" pitchFamily="50" charset="-128"/>
                <a:ea typeface="AR P丸ゴシック体M" pitchFamily="50" charset="-128"/>
                <a:cs typeface="メイリオ" panose="020B0604030504040204" pitchFamily="50" charset="-128"/>
              </a:rPr>
              <a:t>★</a:t>
            </a:r>
            <a:r>
              <a:rPr lang="en-US" altLang="ja-JP" sz="4400" dirty="0">
                <a:solidFill>
                  <a:prstClr val="white"/>
                </a:solidFill>
                <a:latin typeface="AR P丸ゴシック体M" pitchFamily="50" charset="-128"/>
                <a:ea typeface="AR P丸ゴシック体M" pitchFamily="50" charset="-128"/>
                <a:cs typeface="メイリオ" panose="020B0604030504040204" pitchFamily="50" charset="-128"/>
              </a:rPr>
              <a:t>.</a:t>
            </a:r>
            <a:r>
              <a:rPr lang="ja-JP" altLang="en-US" sz="4400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契約トラブルの時は</a:t>
            </a:r>
            <a:r>
              <a:rPr lang="en-US" altLang="ja-JP" sz="4400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?</a:t>
            </a:r>
          </a:p>
        </p:txBody>
      </p:sp>
      <p:pic>
        <p:nvPicPr>
          <p:cNvPr id="10" name="図 9" descr="01_main_visual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0254" y="3286525"/>
            <a:ext cx="2426529" cy="2274871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467544" y="1627626"/>
            <a:ext cx="6043577" cy="4235780"/>
            <a:chOff x="467544" y="1627626"/>
            <a:chExt cx="6043577" cy="4235780"/>
          </a:xfrm>
        </p:grpSpPr>
        <p:sp>
          <p:nvSpPr>
            <p:cNvPr id="9" name="正方形/長方形 8"/>
            <p:cNvSpPr/>
            <p:nvPr/>
          </p:nvSpPr>
          <p:spPr>
            <a:xfrm>
              <a:off x="2909544" y="2296241"/>
              <a:ext cx="3601577" cy="521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solidFill>
                    <a:prstClr val="white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い　　　 　や　　　　 や</a:t>
              </a: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角丸四角形吹き出し 3"/>
            <p:cNvSpPr/>
            <p:nvPr/>
          </p:nvSpPr>
          <p:spPr>
            <a:xfrm>
              <a:off x="467544" y="1627626"/>
              <a:ext cx="5616624" cy="4235780"/>
            </a:xfrm>
            <a:prstGeom prst="wedgeRoundRectCallout">
              <a:avLst>
                <a:gd name="adj1" fmla="val 63411"/>
                <a:gd name="adj2" fmla="val 31160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51363" y="1929633"/>
              <a:ext cx="5539520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しょぅひしゃ</a:t>
              </a:r>
              <a:endParaRPr kumimoji="1" lang="en-US" altLang="ja-JP" sz="1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r>
                <a:rPr kumimoji="1" lang="ja-JP" altLang="en-US" sz="48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消費者ホットライン</a:t>
              </a:r>
            </a:p>
            <a:p>
              <a:endParaRPr lang="ja-JP" altLang="en-US" dirty="0"/>
            </a:p>
            <a:p>
              <a:r>
                <a:rPr kumimoji="1" lang="ja-JP" altLang="en-US" dirty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                       い         や       や</a:t>
              </a:r>
            </a:p>
            <a:p>
              <a:r>
                <a:rPr lang="ja-JP" altLang="en-US" sz="8000" dirty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☎　</a:t>
              </a:r>
              <a:r>
                <a:rPr lang="en-US" altLang="ja-JP" sz="13000" dirty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188</a:t>
              </a:r>
              <a:endParaRPr kumimoji="1" lang="ja-JP" altLang="en-US" sz="13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2" name="円/楕円 11"/>
          <p:cNvSpPr/>
          <p:nvPr/>
        </p:nvSpPr>
        <p:spPr>
          <a:xfrm>
            <a:off x="6741588" y="5371119"/>
            <a:ext cx="2285195" cy="51792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いややん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</p:spTree>
    <p:extLst>
      <p:ext uri="{BB962C8B-B14F-4D97-AF65-F5344CB8AC3E}">
        <p14:creationId xmlns:p14="http://schemas.microsoft.com/office/powerpoint/2010/main" val="122013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テキスト ボックス 3"/>
          <p:cNvSpPr txBox="1">
            <a:spLocks noChangeArrowheads="1"/>
          </p:cNvSpPr>
          <p:nvPr/>
        </p:nvSpPr>
        <p:spPr bwMode="auto">
          <a:xfrm>
            <a:off x="111125" y="2365808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dirty="0">
                <a:solidFill>
                  <a:prstClr val="black"/>
                </a:solidFill>
                <a:latin typeface="Arial" charset="0"/>
              </a:rPr>
              <a:t>[</a:t>
            </a:r>
            <a:r>
              <a:rPr lang="ja-JP" altLang="en-US" sz="1800" dirty="0">
                <a:solidFill>
                  <a:prstClr val="black"/>
                </a:solidFill>
                <a:latin typeface="Arial" charset="0"/>
              </a:rPr>
              <a:t>件数</a:t>
            </a:r>
            <a:r>
              <a:rPr lang="en-US" altLang="ja-JP" sz="1800" dirty="0">
                <a:solidFill>
                  <a:prstClr val="black"/>
                </a:solidFill>
                <a:latin typeface="Arial" charset="0"/>
              </a:rPr>
              <a:t>]</a:t>
            </a:r>
            <a:endParaRPr lang="ja-JP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8" name="テキスト ボックス 5"/>
          <p:cNvSpPr txBox="1">
            <a:spLocks noChangeArrowheads="1"/>
          </p:cNvSpPr>
          <p:nvPr/>
        </p:nvSpPr>
        <p:spPr bwMode="auto">
          <a:xfrm>
            <a:off x="5613400" y="6389688"/>
            <a:ext cx="3035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dirty="0">
                <a:solidFill>
                  <a:prstClr val="black"/>
                </a:solidFill>
                <a:latin typeface="Arial" charset="0"/>
              </a:rPr>
              <a:t>&lt;</a:t>
            </a:r>
            <a:r>
              <a:rPr lang="ja-JP" altLang="en-US" sz="1200" dirty="0">
                <a:solidFill>
                  <a:prstClr val="black"/>
                </a:solidFill>
                <a:latin typeface="Arial" charset="0"/>
              </a:rPr>
              <a:t>滋賀県消費生活センター統計資料　加工</a:t>
            </a:r>
            <a:r>
              <a:rPr lang="en-US" altLang="ja-JP" sz="1200" dirty="0">
                <a:solidFill>
                  <a:prstClr val="black"/>
                </a:solidFill>
                <a:latin typeface="Arial" charset="0"/>
              </a:rPr>
              <a:t>&gt;</a:t>
            </a:r>
            <a:endParaRPr lang="ja-JP" altLang="en-US" sz="12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2539744036"/>
              </p:ext>
            </p:extLst>
          </p:nvPr>
        </p:nvGraphicFramePr>
        <p:xfrm>
          <a:off x="885825" y="1393248"/>
          <a:ext cx="7981084" cy="49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975637" y="1714499"/>
            <a:ext cx="92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charset="0"/>
              </a:rPr>
              <a:t>13949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30105" y="1764943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charset="0"/>
              </a:rPr>
              <a:t>13337</a:t>
            </a:r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04630" y="2040492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charset="0"/>
              </a:rPr>
              <a:t>12577</a:t>
            </a:r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85020" y="1718996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charset="0"/>
              </a:rPr>
              <a:t>13704</a:t>
            </a:r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30105" y="3291010"/>
            <a:ext cx="100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1F497D">
                    <a:lumMod val="50000"/>
                  </a:srgbClr>
                </a:solidFill>
                <a:latin typeface="Arial" charset="0"/>
              </a:rPr>
              <a:t>71.4%</a:t>
            </a:r>
            <a:endParaRPr lang="ja-JP" altLang="en-US" dirty="0">
              <a:solidFill>
                <a:srgbClr val="1F497D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52845" y="3291010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1F497D">
                    <a:lumMod val="50000"/>
                  </a:srgbClr>
                </a:solidFill>
                <a:latin typeface="Arial" charset="0"/>
              </a:rPr>
              <a:t>70.2%</a:t>
            </a:r>
            <a:endParaRPr lang="ja-JP" altLang="en-US" dirty="0">
              <a:solidFill>
                <a:srgbClr val="1F497D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09476" y="3291010"/>
            <a:ext cx="104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1F497D">
                    <a:lumMod val="50000"/>
                  </a:srgbClr>
                </a:solidFill>
                <a:latin typeface="Arial" charset="0"/>
              </a:rPr>
              <a:t>69.9%</a:t>
            </a:r>
            <a:endParaRPr lang="ja-JP" altLang="en-US" dirty="0">
              <a:solidFill>
                <a:srgbClr val="1F497D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85020" y="5231554"/>
            <a:ext cx="104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charset="0"/>
              </a:rPr>
              <a:t>32.6%</a:t>
            </a:r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57633" y="5231712"/>
            <a:ext cx="100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charset="0"/>
              </a:rPr>
              <a:t>28.6%</a:t>
            </a:r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04630" y="5231712"/>
            <a:ext cx="94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charset="0"/>
              </a:rPr>
              <a:t>29.8%</a:t>
            </a:r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30837" y="4411724"/>
            <a:ext cx="14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charset="0"/>
              </a:rPr>
              <a:t>(65</a:t>
            </a:r>
            <a:r>
              <a:rPr lang="ja-JP" altLang="en-US" dirty="0">
                <a:solidFill>
                  <a:prstClr val="black"/>
                </a:solidFill>
                <a:latin typeface="Arial" charset="0"/>
              </a:rPr>
              <a:t>歳以上</a:t>
            </a:r>
            <a:r>
              <a:rPr lang="en-US" altLang="ja-JP" dirty="0">
                <a:solidFill>
                  <a:prstClr val="black"/>
                </a:solidFill>
                <a:latin typeface="Arial" charset="0"/>
              </a:rPr>
              <a:t>)</a:t>
            </a:r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09825" y="1348295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charset="0"/>
              </a:rPr>
              <a:t>15098</a:t>
            </a:r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29229" y="5231554"/>
            <a:ext cx="91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charset="0"/>
              </a:rPr>
              <a:t>36.9%</a:t>
            </a:r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36680" y="5231712"/>
            <a:ext cx="104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charset="0"/>
              </a:rPr>
              <a:t>30.1%</a:t>
            </a:r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485020" y="3284984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1F497D">
                    <a:lumMod val="50000"/>
                  </a:srgbClr>
                </a:solidFill>
                <a:latin typeface="Arial" charset="0"/>
              </a:rPr>
              <a:t>67.4%</a:t>
            </a:r>
            <a:endParaRPr lang="ja-JP" altLang="en-US" dirty="0">
              <a:solidFill>
                <a:srgbClr val="1F497D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640377" y="3284984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1F497D">
                    <a:lumMod val="50000"/>
                  </a:srgbClr>
                </a:solidFill>
                <a:latin typeface="Arial" charset="0"/>
              </a:rPr>
              <a:t>63.1%</a:t>
            </a:r>
            <a:endParaRPr lang="ja-JP" altLang="en-US" dirty="0">
              <a:solidFill>
                <a:srgbClr val="1F497D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-18433" y="2704"/>
            <a:ext cx="9144000" cy="980728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　　　　　　　　　　　しょぅひせいかつそう</a:t>
            </a:r>
            <a:r>
              <a:rPr kumimoji="0" lang="ja-JP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だん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　　　　　　　　　　　　　　　　　</a:t>
            </a:r>
            <a:r>
              <a:rPr kumimoji="0" lang="ja-JP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けん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すう　　　　　　がいよう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１</a:t>
            </a:r>
            <a:r>
              <a:rPr kumimoji="0" lang="en-US" altLang="ja-JP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‐①.</a:t>
            </a:r>
            <a:r>
              <a:rPr kumimoji="0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消費生活相談の件数・概要</a:t>
            </a:r>
            <a:endParaRPr kumimoji="0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6100" y="6296581"/>
            <a:ext cx="99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</a:t>
            </a:r>
            <a:r>
              <a:rPr kumimoji="1" lang="ja-JP" altLang="en-US" dirty="0"/>
              <a:t>年度</a:t>
            </a:r>
            <a:r>
              <a:rPr kumimoji="1" lang="en-US" altLang="ja-JP" dirty="0"/>
              <a:t>]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</p:spTree>
    <p:extLst>
      <p:ext uri="{BB962C8B-B14F-4D97-AF65-F5344CB8AC3E}">
        <p14:creationId xmlns:p14="http://schemas.microsoft.com/office/powerpoint/2010/main" val="228627791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8433" y="2704"/>
            <a:ext cx="9144000" cy="980728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　　　　　　　　　　しょう</a:t>
            </a:r>
            <a:r>
              <a:rPr kumimoji="0" lang="ja-JP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ひせ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いかつそうだん　　　　　　　　　　　　　　　　　　けんすう　　　　　　がいよう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１</a:t>
            </a:r>
            <a:r>
              <a:rPr kumimoji="0" lang="en-US" altLang="ja-JP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-</a:t>
            </a:r>
            <a:r>
              <a:rPr kumimoji="0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②</a:t>
            </a:r>
            <a:r>
              <a:rPr kumimoji="0" lang="en-US" altLang="ja-JP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.</a:t>
            </a:r>
            <a:r>
              <a:rPr kumimoji="0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消費生活相談の件数・概要</a:t>
            </a:r>
            <a:endParaRPr kumimoji="0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1841909144"/>
              </p:ext>
            </p:extLst>
          </p:nvPr>
        </p:nvGraphicFramePr>
        <p:xfrm>
          <a:off x="179511" y="1196752"/>
          <a:ext cx="437405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148064" y="109211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【2018</a:t>
            </a:r>
            <a:r>
              <a:rPr kumimoji="1" lang="ja-JP" altLang="en-US" dirty="0"/>
              <a:t>年度　商品・サービス別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47532"/>
              </p:ext>
            </p:extLst>
          </p:nvPr>
        </p:nvGraphicFramePr>
        <p:xfrm>
          <a:off x="4824029" y="1628800"/>
          <a:ext cx="4176462" cy="4320480"/>
        </p:xfrm>
        <a:graphic>
          <a:graphicData uri="http://schemas.openxmlformats.org/drawingml/2006/table">
            <a:tbl>
              <a:tblPr/>
              <a:tblGrid>
                <a:gridCol w="46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99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HGPｺﾞｼｯｸE" pitchFamily="50" charset="-128"/>
                          <a:ea typeface="HGPｺﾞｼｯｸE" pitchFamily="50" charset="-128"/>
                        </a:rPr>
                        <a:t>商品・サービス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HGPｺﾞｼｯｸE" pitchFamily="50" charset="-128"/>
                          <a:ea typeface="HGPｺﾞｼｯｸE" pitchFamily="50" charset="-128"/>
                        </a:rPr>
                        <a:t>件数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itchFamily="50" charset="-128"/>
                          <a:ea typeface="HG丸ｺﾞｼｯｸM-PRO" pitchFamily="50" charset="-128"/>
                          <a:cs typeface="+mn-cs"/>
                        </a:rPr>
                        <a:t>ハガキによる架空請求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3626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98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itchFamily="50" charset="-128"/>
                          <a:ea typeface="HG丸ｺﾞｼｯｸM-PRO" pitchFamily="50" charset="-128"/>
                          <a:cs typeface="+mn-cs"/>
                        </a:rPr>
                        <a:t>インターネット情報サービス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1308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8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itchFamily="50" charset="-128"/>
                          <a:ea typeface="HG丸ｺﾞｼｯｸM-PRO" pitchFamily="50" charset="-128"/>
                          <a:cs typeface="+mn-cs"/>
                        </a:rPr>
                        <a:t>光回線・プロバイダ関連サービス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406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8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丸ｺﾞｼｯｸM-PRO" pitchFamily="50" charset="-128"/>
                          <a:ea typeface="HG丸ｺﾞｼｯｸM-PRO" pitchFamily="50" charset="-128"/>
                        </a:rPr>
                        <a:t>フリーローン・サラ金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386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8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丸ｺﾞｼｯｸM-PRO" pitchFamily="50" charset="-128"/>
                          <a:ea typeface="HG丸ｺﾞｼｯｸM-PRO" pitchFamily="50" charset="-128"/>
                        </a:rPr>
                        <a:t>健康食品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348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8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itchFamily="50" charset="-128"/>
                          <a:ea typeface="HG丸ｺﾞｼｯｸM-PRO" pitchFamily="50" charset="-128"/>
                          <a:cs typeface="+mn-cs"/>
                        </a:rPr>
                        <a:t>工事・建築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340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38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itchFamily="50" charset="-128"/>
                          <a:ea typeface="HG丸ｺﾞｼｯｸM-PRO" pitchFamily="50" charset="-128"/>
                          <a:cs typeface="+mn-cs"/>
                        </a:rPr>
                        <a:t>賃貸住宅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321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8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itchFamily="50" charset="-128"/>
                          <a:ea typeface="HG丸ｺﾞｼｯｸM-PRO" pitchFamily="50" charset="-128"/>
                          <a:cs typeface="+mn-cs"/>
                        </a:rPr>
                        <a:t>修理サービス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241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21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丸ｺﾞｼｯｸM-PRO" pitchFamily="50" charset="-128"/>
                          <a:ea typeface="HG丸ｺﾞｼｯｸM-PRO" pitchFamily="50" charset="-128"/>
                        </a:rPr>
                        <a:t>自動車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231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88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itchFamily="50" charset="-128"/>
                          <a:ea typeface="HG丸ｺﾞｼｯｸM-PRO" pitchFamily="50" charset="-128"/>
                          <a:cs typeface="+mn-cs"/>
                        </a:rPr>
                        <a:t>放送サービス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213</a:t>
                      </a:r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</a:p>
        </p:txBody>
      </p:sp>
    </p:spTree>
    <p:extLst>
      <p:ext uri="{BB962C8B-B14F-4D97-AF65-F5344CB8AC3E}">
        <p14:creationId xmlns:p14="http://schemas.microsoft.com/office/powerpoint/2010/main" val="17337469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Stack of books design template">
  <a:themeElements>
    <a:clrScheme name="StackofBooksDesignTemplate_TP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ofBooksDesignTemplate_TP01159440">
      <a:majorFont>
        <a:latin typeface="Century Gothic"/>
        <a:ea typeface="ＭＳ Ｐゴシック"/>
        <a:cs typeface=""/>
      </a:majorFont>
      <a:minorFont>
        <a:latin typeface="Century Gothi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ckofBooksDesignTemplate_TP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トレーニン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_B24_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3578</Words>
  <Application>Microsoft Office PowerPoint</Application>
  <PresentationFormat>画面に合わせる (4:3)</PresentationFormat>
  <Paragraphs>575</Paragraphs>
  <Slides>25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11</vt:i4>
      </vt:variant>
      <vt:variant>
        <vt:lpstr>スライド タイトル</vt:lpstr>
      </vt:variant>
      <vt:variant>
        <vt:i4>25</vt:i4>
      </vt:variant>
    </vt:vector>
  </HeadingPairs>
  <TitlesOfParts>
    <vt:vector size="52" baseType="lpstr">
      <vt:lpstr>AR P丸ゴシック体M</vt:lpstr>
      <vt:lpstr>HGPｺﾞｼｯｸE</vt:lpstr>
      <vt:lpstr>HGPｺﾞｼｯｸM</vt:lpstr>
      <vt:lpstr>HGP創英角ｺﾞｼｯｸUB</vt:lpstr>
      <vt:lpstr>HGP創英角ﾎﾟｯﾌﾟ体</vt:lpstr>
      <vt:lpstr>HGSｺﾞｼｯｸE</vt:lpstr>
      <vt:lpstr>HGｺﾞｼｯｸE</vt:lpstr>
      <vt:lpstr>HG丸ｺﾞｼｯｸM-PRO</vt:lpstr>
      <vt:lpstr>HG創英角ｺﾞｼｯｸUB</vt:lpstr>
      <vt:lpstr>Arial</vt:lpstr>
      <vt:lpstr>Calibri</vt:lpstr>
      <vt:lpstr>Calibri Light</vt:lpstr>
      <vt:lpstr>Century Gothic</vt:lpstr>
      <vt:lpstr>Georgia</vt:lpstr>
      <vt:lpstr>Lucida Sans Unicode</vt:lpstr>
      <vt:lpstr>Wingdings 2</vt:lpstr>
      <vt:lpstr>Stack of books design template</vt:lpstr>
      <vt:lpstr>1_HDOfficeLightV0</vt:lpstr>
      <vt:lpstr>4_Office テーマ</vt:lpstr>
      <vt:lpstr>7_Office テーマ</vt:lpstr>
      <vt:lpstr>6_Office テーマ</vt:lpstr>
      <vt:lpstr>トレーニング</vt:lpstr>
      <vt:lpstr>Office ​​テーマ</vt:lpstr>
      <vt:lpstr>Office テーマ</vt:lpstr>
      <vt:lpstr>tem_B24_b</vt:lpstr>
      <vt:lpstr>3_Office テーマ</vt:lpstr>
      <vt:lpstr>3_Office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TOKUDAHATSUMI</dc:creator>
  <cp:lastModifiedBy>大植　將人</cp:lastModifiedBy>
  <cp:revision>164</cp:revision>
  <cp:lastPrinted>2020-06-30T05:23:43Z</cp:lastPrinted>
  <dcterms:created xsi:type="dcterms:W3CDTF">2020-05-10T07:20:51Z</dcterms:created>
  <dcterms:modified xsi:type="dcterms:W3CDTF">2023-04-10T07:36:07Z</dcterms:modified>
</cp:coreProperties>
</file>