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 id="2147483684" r:id="rId3"/>
    <p:sldMasterId id="2147483696" r:id="rId4"/>
  </p:sldMasterIdLst>
  <p:notesMasterIdLst>
    <p:notesMasterId r:id="rId29"/>
  </p:notesMasterIdLst>
  <p:handoutMasterIdLst>
    <p:handoutMasterId r:id="rId30"/>
  </p:handoutMasterIdLst>
  <p:sldIdLst>
    <p:sldId id="257" r:id="rId5"/>
    <p:sldId id="256" r:id="rId6"/>
    <p:sldId id="269" r:id="rId7"/>
    <p:sldId id="259" r:id="rId8"/>
    <p:sldId id="276" r:id="rId9"/>
    <p:sldId id="261" r:id="rId10"/>
    <p:sldId id="262" r:id="rId11"/>
    <p:sldId id="263" r:id="rId12"/>
    <p:sldId id="275" r:id="rId13"/>
    <p:sldId id="277" r:id="rId14"/>
    <p:sldId id="271" r:id="rId15"/>
    <p:sldId id="272" r:id="rId16"/>
    <p:sldId id="273" r:id="rId17"/>
    <p:sldId id="274" r:id="rId18"/>
    <p:sldId id="266" r:id="rId19"/>
    <p:sldId id="270" r:id="rId20"/>
    <p:sldId id="278" r:id="rId21"/>
    <p:sldId id="279" r:id="rId22"/>
    <p:sldId id="280" r:id="rId23"/>
    <p:sldId id="282" r:id="rId24"/>
    <p:sldId id="267" r:id="rId25"/>
    <p:sldId id="283" r:id="rId26"/>
    <p:sldId id="281" r:id="rId27"/>
    <p:sldId id="285" r:id="rId28"/>
  </p:sldIdLst>
  <p:sldSz cx="9144000" cy="6858000" type="screen4x3"/>
  <p:notesSz cx="6807200" cy="993933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guide id="3" orient="horz" pos="3130">
          <p15:clr>
            <a:srgbClr val="A4A3A4"/>
          </p15:clr>
        </p15:guide>
        <p15:guide id="4"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B08"/>
    <a:srgbClr val="FF9933"/>
    <a:srgbClr val="CC6600"/>
    <a:srgbClr val="FF9900"/>
    <a:srgbClr val="FF6600"/>
    <a:srgbClr val="53CD56"/>
    <a:srgbClr val="6699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41" autoAdjust="0"/>
    <p:restoredTop sz="80266" autoAdjust="0"/>
  </p:normalViewPr>
  <p:slideViewPr>
    <p:cSldViewPr>
      <p:cViewPr varScale="1">
        <p:scale>
          <a:sx n="80" d="100"/>
          <a:sy n="80" d="100"/>
        </p:scale>
        <p:origin x="1877" y="7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91" d="100"/>
          <a:sy n="91" d="100"/>
        </p:scale>
        <p:origin x="-2022" y="2058"/>
      </p:cViewPr>
      <p:guideLst>
        <p:guide orient="horz" pos="3107"/>
        <p:guide pos="2122"/>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0"/>
            <a:ext cx="2949787" cy="496967"/>
          </a:xfrm>
          <a:prstGeom prst="rect">
            <a:avLst/>
          </a:prstGeom>
        </p:spPr>
        <p:txBody>
          <a:bodyPr vert="horz" lIns="91433" tIns="45716" rIns="91433" bIns="45716" rtlCol="0"/>
          <a:lstStyle>
            <a:lvl1pPr algn="r">
              <a:defRPr sz="1200"/>
            </a:lvl1pPr>
          </a:lstStyle>
          <a:p>
            <a:fld id="{63C3DC18-11AD-43E2-9615-AFA7BA8B6D1C}" type="datetimeFigureOut">
              <a:rPr kumimoji="1" lang="ja-JP" altLang="en-US" smtClean="0"/>
              <a:t>2023/4/10</a:t>
            </a:fld>
            <a:endParaRPr kumimoji="1" lang="ja-JP" altLang="en-US"/>
          </a:p>
        </p:txBody>
      </p:sp>
      <p:sp>
        <p:nvSpPr>
          <p:cNvPr id="4" name="フッター プレースホルダー 3"/>
          <p:cNvSpPr>
            <a:spLocks noGrp="1"/>
          </p:cNvSpPr>
          <p:nvPr>
            <p:ph type="ftr" sz="quarter" idx="2"/>
          </p:nvPr>
        </p:nvSpPr>
        <p:spPr>
          <a:xfrm>
            <a:off x="1" y="9440646"/>
            <a:ext cx="2949787" cy="496967"/>
          </a:xfrm>
          <a:prstGeom prst="rect">
            <a:avLst/>
          </a:prstGeom>
        </p:spPr>
        <p:txBody>
          <a:bodyPr vert="horz" lIns="91433" tIns="45716" rIns="91433"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6"/>
            <a:ext cx="2949787" cy="496967"/>
          </a:xfrm>
          <a:prstGeom prst="rect">
            <a:avLst/>
          </a:prstGeom>
        </p:spPr>
        <p:txBody>
          <a:bodyPr vert="horz" lIns="91433" tIns="45716" rIns="91433" bIns="45716" rtlCol="0" anchor="b"/>
          <a:lstStyle>
            <a:lvl1pPr algn="r">
              <a:defRPr sz="1200"/>
            </a:lvl1pPr>
          </a:lstStyle>
          <a:p>
            <a:fld id="{93E0EC2E-801D-4950-8F2F-9F43F39CB8C0}" type="slidenum">
              <a:rPr kumimoji="1" lang="ja-JP" altLang="en-US" smtClean="0"/>
              <a:t>‹#›</a:t>
            </a:fld>
            <a:endParaRPr kumimoji="1" lang="ja-JP" altLang="en-US"/>
          </a:p>
        </p:txBody>
      </p:sp>
    </p:spTree>
    <p:extLst>
      <p:ext uri="{BB962C8B-B14F-4D97-AF65-F5344CB8AC3E}">
        <p14:creationId xmlns:p14="http://schemas.microsoft.com/office/powerpoint/2010/main" val="797426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6" rIns="91433" bIns="45716" numCol="1" anchor="t" anchorCtr="0" compatLnSpc="1">
            <a:prstTxWarp prst="textNoShape">
              <a:avLst/>
            </a:prstTxWarp>
          </a:bodyPr>
          <a:lstStyle>
            <a:lvl1pPr>
              <a:defRPr sz="1200" smtClean="0"/>
            </a:lvl1pPr>
          </a:lstStyle>
          <a:p>
            <a:pPr>
              <a:defRPr/>
            </a:pPr>
            <a:endParaRPr lang="en-US" altLang="ja-JP"/>
          </a:p>
        </p:txBody>
      </p:sp>
      <p:sp>
        <p:nvSpPr>
          <p:cNvPr id="6147" name="Rectangle 3"/>
          <p:cNvSpPr>
            <a:spLocks noGrp="1" noChangeArrowheads="1"/>
          </p:cNvSpPr>
          <p:nvPr>
            <p:ph type="dt" idx="1"/>
          </p:nvPr>
        </p:nvSpPr>
        <p:spPr bwMode="auto">
          <a:xfrm>
            <a:off x="3857414" y="0"/>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6" rIns="91433" bIns="45716" numCol="1" anchor="t" anchorCtr="0" compatLnSpc="1">
            <a:prstTxWarp prst="textNoShape">
              <a:avLst/>
            </a:prstTxWarp>
          </a:bodyPr>
          <a:lstStyle>
            <a:lvl1pPr algn="r">
              <a:defRPr sz="1200" smtClean="0"/>
            </a:lvl1pPr>
          </a:lstStyle>
          <a:p>
            <a:pPr>
              <a:defRPr/>
            </a:pPr>
            <a:endParaRPr lang="en-US" altLang="ja-JP"/>
          </a:p>
        </p:txBody>
      </p:sp>
      <p:sp>
        <p:nvSpPr>
          <p:cNvPr id="5124" name="Rectangle 4"/>
          <p:cNvSpPr>
            <a:spLocks noGrp="1" noRot="1" noChangeAspect="1" noChangeArrowheads="1" noTextEdit="1"/>
          </p:cNvSpPr>
          <p:nvPr>
            <p:ph type="sldImg" idx="2"/>
          </p:nvPr>
        </p:nvSpPr>
        <p:spPr bwMode="auto">
          <a:xfrm>
            <a:off x="919163" y="746125"/>
            <a:ext cx="4968875" cy="3725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07627" y="4721187"/>
            <a:ext cx="4991947" cy="447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6" rIns="91433" bIns="45716"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150" name="Rectangle 6"/>
          <p:cNvSpPr>
            <a:spLocks noGrp="1" noChangeArrowheads="1"/>
          </p:cNvSpPr>
          <p:nvPr>
            <p:ph type="ftr" sz="quarter" idx="4"/>
          </p:nvPr>
        </p:nvSpPr>
        <p:spPr bwMode="auto">
          <a:xfrm>
            <a:off x="1" y="9442372"/>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6" rIns="91433" bIns="45716" numCol="1" anchor="b" anchorCtr="0" compatLnSpc="1">
            <a:prstTxWarp prst="textNoShape">
              <a:avLst/>
            </a:prstTxWarp>
          </a:bodyPr>
          <a:lstStyle>
            <a:lvl1pPr>
              <a:defRPr sz="1200" smtClean="0"/>
            </a:lvl1pPr>
          </a:lstStyle>
          <a:p>
            <a:pPr>
              <a:defRPr/>
            </a:pPr>
            <a:endParaRPr lang="en-US" altLang="ja-JP"/>
          </a:p>
        </p:txBody>
      </p:sp>
      <p:sp>
        <p:nvSpPr>
          <p:cNvPr id="6151" name="Rectangle 7"/>
          <p:cNvSpPr>
            <a:spLocks noGrp="1" noChangeArrowheads="1"/>
          </p:cNvSpPr>
          <p:nvPr>
            <p:ph type="sldNum" sz="quarter" idx="5"/>
          </p:nvPr>
        </p:nvSpPr>
        <p:spPr bwMode="auto">
          <a:xfrm>
            <a:off x="3857414" y="9442372"/>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6" rIns="91433" bIns="45716" numCol="1" anchor="b" anchorCtr="0" compatLnSpc="1">
            <a:prstTxWarp prst="textNoShape">
              <a:avLst/>
            </a:prstTxWarp>
          </a:bodyPr>
          <a:lstStyle>
            <a:lvl1pPr algn="r">
              <a:defRPr sz="1200" smtClean="0"/>
            </a:lvl1pPr>
          </a:lstStyle>
          <a:p>
            <a:pPr>
              <a:defRPr/>
            </a:pPr>
            <a:fld id="{9B24DBC4-2C15-49A2-9559-2AC219CBE89E}" type="slidenum">
              <a:rPr lang="en-US" altLang="ja-JP"/>
              <a:pPr>
                <a:defRPr/>
              </a:pPr>
              <a:t>‹#›</a:t>
            </a:fld>
            <a:endParaRPr lang="en-US" altLang="ja-JP"/>
          </a:p>
        </p:txBody>
      </p:sp>
    </p:spTree>
    <p:extLst>
      <p:ext uri="{BB962C8B-B14F-4D97-AF65-F5344CB8AC3E}">
        <p14:creationId xmlns:p14="http://schemas.microsoft.com/office/powerpoint/2010/main" val="19750905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a:p>
            <a:r>
              <a:rPr lang="ja-JP" altLang="en-US" dirty="0"/>
              <a:t>これから、「インターネットのこわさ」とは何なのかを、見ていきます。</a:t>
            </a:r>
          </a:p>
          <a:p>
            <a:endParaRPr kumimoji="1" lang="ja-JP" altLang="en-US" dirty="0"/>
          </a:p>
          <a:p>
            <a:r>
              <a:rPr lang="ja-JP" altLang="en-US" dirty="0"/>
              <a:t>さて、みなさんも</a:t>
            </a:r>
            <a:r>
              <a:rPr lang="en-US" altLang="ja-JP" dirty="0"/>
              <a:t>SNS</a:t>
            </a:r>
            <a:r>
              <a:rPr lang="ja-JP" altLang="en-US" dirty="0"/>
              <a:t>と言われるお友達やご家族と無料でやり取りができる</a:t>
            </a:r>
          </a:p>
          <a:p>
            <a:r>
              <a:rPr kumimoji="1" lang="ja-JP" altLang="en-US" dirty="0"/>
              <a:t>アプリを使われているかと思います。</a:t>
            </a:r>
          </a:p>
          <a:p>
            <a:r>
              <a:rPr lang="ja-JP" altLang="en-US" dirty="0"/>
              <a:t>その</a:t>
            </a:r>
            <a:r>
              <a:rPr lang="en-US" altLang="ja-JP" dirty="0"/>
              <a:t>SNS</a:t>
            </a:r>
            <a:r>
              <a:rPr lang="ja-JP" altLang="en-US" dirty="0"/>
              <a:t>や、ネット検索等から危険なことが起こる場合もあります。</a:t>
            </a:r>
            <a:endParaRPr kumimoji="1" lang="ja-JP" altLang="en-US" dirty="0"/>
          </a:p>
          <a:p>
            <a:r>
              <a:rPr lang="ja-JP" altLang="en-US" dirty="0"/>
              <a:t>それらの怖さを正しく知り、使いこなせるようになりましょう。</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B24DBC4-2C15-49A2-9559-2AC219CBE89E}" type="slidenum">
              <a:rPr lang="en-US" altLang="ja-JP" smtClean="0"/>
              <a:pPr>
                <a:defRPr/>
              </a:pPr>
              <a:t>1</a:t>
            </a:fld>
            <a:endParaRPr lang="en-US" altLang="ja-JP"/>
          </a:p>
        </p:txBody>
      </p:sp>
    </p:spTree>
    <p:extLst>
      <p:ext uri="{BB962C8B-B14F-4D97-AF65-F5344CB8AC3E}">
        <p14:creationId xmlns:p14="http://schemas.microsoft.com/office/powerpoint/2010/main" val="3232260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では、</a:t>
            </a:r>
          </a:p>
          <a:p>
            <a:endParaRPr lang="ja-JP" altLang="en-US" dirty="0"/>
          </a:p>
          <a:p>
            <a:r>
              <a:rPr lang="ja-JP" altLang="en-US" dirty="0"/>
              <a:t>「ネットのこわさ」はどんなものでしょう。</a:t>
            </a:r>
          </a:p>
        </p:txBody>
      </p:sp>
      <p:sp>
        <p:nvSpPr>
          <p:cNvPr id="6554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8762" indent="-287985">
              <a:defRPr kumimoji="1">
                <a:solidFill>
                  <a:schemeClr val="tx1"/>
                </a:solidFill>
                <a:latin typeface="Arial" pitchFamily="34" charset="0"/>
                <a:ea typeface="ＭＳ Ｐゴシック" pitchFamily="50" charset="-128"/>
              </a:defRPr>
            </a:lvl2pPr>
            <a:lvl3pPr marL="1151942" indent="-230388">
              <a:defRPr kumimoji="1">
                <a:solidFill>
                  <a:schemeClr val="tx1"/>
                </a:solidFill>
                <a:latin typeface="Arial" pitchFamily="34" charset="0"/>
                <a:ea typeface="ＭＳ Ｐゴシック" pitchFamily="50" charset="-128"/>
              </a:defRPr>
            </a:lvl3pPr>
            <a:lvl4pPr marL="1612720" indent="-230388">
              <a:defRPr kumimoji="1">
                <a:solidFill>
                  <a:schemeClr val="tx1"/>
                </a:solidFill>
                <a:latin typeface="Arial" pitchFamily="34" charset="0"/>
                <a:ea typeface="ＭＳ Ｐゴシック" pitchFamily="50" charset="-128"/>
              </a:defRPr>
            </a:lvl4pPr>
            <a:lvl5pPr marL="2073496" indent="-230388">
              <a:defRPr kumimoji="1">
                <a:solidFill>
                  <a:schemeClr val="tx1"/>
                </a:solidFill>
                <a:latin typeface="Arial" pitchFamily="34" charset="0"/>
                <a:ea typeface="ＭＳ Ｐゴシック" pitchFamily="50" charset="-128"/>
              </a:defRPr>
            </a:lvl5pPr>
            <a:lvl6pPr marL="2534273" indent="-230388"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95050" indent="-230388"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55827" indent="-230388"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16605" indent="-230388"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0D7C4A57-0DA5-4196-BFCB-F04B9D4164BE}"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996487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a:p>
            <a:r>
              <a:rPr lang="ja-JP" altLang="en-US" dirty="0"/>
              <a:t>具体的な例をみていきましょう。</a:t>
            </a:r>
          </a:p>
          <a:p>
            <a:endParaRPr lang="ja-JP" altLang="en-US" dirty="0"/>
          </a:p>
          <a:p>
            <a:r>
              <a:rPr lang="ja-JP" altLang="en-US" dirty="0"/>
              <a:t>友だちが学校帰りに歌を歌っているところを動画にとり、無料動画サイトに</a:t>
            </a:r>
          </a:p>
          <a:p>
            <a:r>
              <a:rPr lang="ja-JP" altLang="en-US" dirty="0"/>
              <a:t>勝手にアップしました。すると、動画サイトで友達が注目され、</a:t>
            </a:r>
          </a:p>
          <a:p>
            <a:r>
              <a:rPr lang="ja-JP" altLang="en-US" dirty="0"/>
              <a:t>大騒ぎになりました。</a:t>
            </a:r>
          </a:p>
          <a:p>
            <a:r>
              <a:rPr lang="ja-JP" altLang="en-US" dirty="0"/>
              <a:t>そして、誰がアップしたのか・・・と、周りで話しが広がっていきました。</a:t>
            </a:r>
          </a:p>
          <a:p>
            <a:r>
              <a:rPr lang="ja-JP" altLang="en-US" dirty="0"/>
              <a:t>アップした人を見つけようとする人がでてくるかもしれません。</a:t>
            </a:r>
          </a:p>
          <a:p>
            <a:endParaRPr lang="ja-JP" altLang="en-US" dirty="0"/>
          </a:p>
          <a:p>
            <a:endParaRPr lang="ja-JP" altLang="en-US" dirty="0"/>
          </a:p>
        </p:txBody>
      </p:sp>
      <p:sp>
        <p:nvSpPr>
          <p:cNvPr id="6554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8762" indent="-287985">
              <a:defRPr kumimoji="1">
                <a:solidFill>
                  <a:schemeClr val="tx1"/>
                </a:solidFill>
                <a:latin typeface="Arial" pitchFamily="34" charset="0"/>
                <a:ea typeface="ＭＳ Ｐゴシック" pitchFamily="50" charset="-128"/>
              </a:defRPr>
            </a:lvl2pPr>
            <a:lvl3pPr marL="1151942" indent="-230388">
              <a:defRPr kumimoji="1">
                <a:solidFill>
                  <a:schemeClr val="tx1"/>
                </a:solidFill>
                <a:latin typeface="Arial" pitchFamily="34" charset="0"/>
                <a:ea typeface="ＭＳ Ｐゴシック" pitchFamily="50" charset="-128"/>
              </a:defRPr>
            </a:lvl3pPr>
            <a:lvl4pPr marL="1612720" indent="-230388">
              <a:defRPr kumimoji="1">
                <a:solidFill>
                  <a:schemeClr val="tx1"/>
                </a:solidFill>
                <a:latin typeface="Arial" pitchFamily="34" charset="0"/>
                <a:ea typeface="ＭＳ Ｐゴシック" pitchFamily="50" charset="-128"/>
              </a:defRPr>
            </a:lvl4pPr>
            <a:lvl5pPr marL="2073496" indent="-230388">
              <a:defRPr kumimoji="1">
                <a:solidFill>
                  <a:schemeClr val="tx1"/>
                </a:solidFill>
                <a:latin typeface="Arial" pitchFamily="34" charset="0"/>
                <a:ea typeface="ＭＳ Ｐゴシック" pitchFamily="50" charset="-128"/>
              </a:defRPr>
            </a:lvl5pPr>
            <a:lvl6pPr marL="2534273" indent="-230388"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95050" indent="-230388"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55827" indent="-230388"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16605" indent="-230388"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0D7C4A57-0DA5-4196-BFCB-F04B9D4164BE}"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996487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誰がアップしたのか・・・ということとあわせて、</a:t>
            </a:r>
          </a:p>
          <a:p>
            <a:r>
              <a:rPr lang="ja-JP" altLang="en-US" dirty="0"/>
              <a:t>「本人の許しも得ずに、勝手にアップするなんて</a:t>
            </a:r>
            <a:r>
              <a:rPr lang="en-US" altLang="ja-JP" dirty="0"/>
              <a:t>…</a:t>
            </a:r>
            <a:r>
              <a:rPr lang="ja-JP" altLang="en-US" dirty="0"/>
              <a:t>」と</a:t>
            </a:r>
          </a:p>
          <a:p>
            <a:r>
              <a:rPr lang="ja-JP" altLang="en-US" dirty="0"/>
              <a:t>批判や注意するコメントが殺到することになりました。</a:t>
            </a:r>
          </a:p>
          <a:p>
            <a:r>
              <a:rPr lang="ja-JP" altLang="en-US" dirty="0"/>
              <a:t>次から次へと意見が届き、「大炎上」ということになりました。</a:t>
            </a:r>
          </a:p>
          <a:p>
            <a:r>
              <a:rPr lang="ja-JP" altLang="en-US" dirty="0"/>
              <a:t>すると、書いた人を探し出して、個人情報を特定される場合もあります。</a:t>
            </a:r>
          </a:p>
          <a:p>
            <a:endParaRPr lang="ja-JP" altLang="en-US" dirty="0"/>
          </a:p>
          <a:p>
            <a:r>
              <a:rPr lang="ja-JP" altLang="en-US" dirty="0"/>
              <a:t>そして、その話が一旦落ち着いたかのようにみえたとしても、</a:t>
            </a:r>
          </a:p>
          <a:p>
            <a:r>
              <a:rPr lang="ja-JP" altLang="en-US" dirty="0"/>
              <a:t>その後、アップした本人も進学・就職・結婚等といった人生の節目を</a:t>
            </a:r>
          </a:p>
          <a:p>
            <a:r>
              <a:rPr lang="ja-JP" altLang="en-US" dirty="0"/>
              <a:t>迎えます。</a:t>
            </a:r>
          </a:p>
          <a:p>
            <a:r>
              <a:rPr lang="ja-JP" altLang="en-US" dirty="0"/>
              <a:t>そういった時に、検索をされて、大炎上を起こしたことが</a:t>
            </a:r>
          </a:p>
          <a:p>
            <a:r>
              <a:rPr lang="ja-JP" altLang="en-US" dirty="0"/>
              <a:t>見つけ出され、影響するかもしれません。</a:t>
            </a:r>
          </a:p>
          <a:p>
            <a:endParaRPr lang="ja-JP" altLang="en-US" dirty="0"/>
          </a:p>
        </p:txBody>
      </p:sp>
      <p:sp>
        <p:nvSpPr>
          <p:cNvPr id="6554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8762" indent="-287985">
              <a:defRPr kumimoji="1">
                <a:solidFill>
                  <a:schemeClr val="tx1"/>
                </a:solidFill>
                <a:latin typeface="Arial" pitchFamily="34" charset="0"/>
                <a:ea typeface="ＭＳ Ｐゴシック" pitchFamily="50" charset="-128"/>
              </a:defRPr>
            </a:lvl2pPr>
            <a:lvl3pPr marL="1151942" indent="-230388">
              <a:defRPr kumimoji="1">
                <a:solidFill>
                  <a:schemeClr val="tx1"/>
                </a:solidFill>
                <a:latin typeface="Arial" pitchFamily="34" charset="0"/>
                <a:ea typeface="ＭＳ Ｐゴシック" pitchFamily="50" charset="-128"/>
              </a:defRPr>
            </a:lvl3pPr>
            <a:lvl4pPr marL="1612720" indent="-230388">
              <a:defRPr kumimoji="1">
                <a:solidFill>
                  <a:schemeClr val="tx1"/>
                </a:solidFill>
                <a:latin typeface="Arial" pitchFamily="34" charset="0"/>
                <a:ea typeface="ＭＳ Ｐゴシック" pitchFamily="50" charset="-128"/>
              </a:defRPr>
            </a:lvl4pPr>
            <a:lvl5pPr marL="2073496" indent="-230388">
              <a:defRPr kumimoji="1">
                <a:solidFill>
                  <a:schemeClr val="tx1"/>
                </a:solidFill>
                <a:latin typeface="Arial" pitchFamily="34" charset="0"/>
                <a:ea typeface="ＭＳ Ｐゴシック" pitchFamily="50" charset="-128"/>
              </a:defRPr>
            </a:lvl5pPr>
            <a:lvl6pPr marL="2534273" indent="-230388"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95050" indent="-230388"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55827" indent="-230388"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16605" indent="-230388"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0D7C4A57-0DA5-4196-BFCB-F04B9D4164BE}"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996487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さて、ネットでは買い物もできます。</a:t>
            </a:r>
          </a:p>
          <a:p>
            <a:endParaRPr lang="ja-JP" altLang="en-US" dirty="0"/>
          </a:p>
          <a:p>
            <a:r>
              <a:rPr lang="ja-JP" altLang="en-US" dirty="0"/>
              <a:t>好きなアイドルのコンサートチケットがどうしても欲しくて</a:t>
            </a:r>
          </a:p>
          <a:p>
            <a:r>
              <a:rPr lang="ja-JP" altLang="en-US" dirty="0"/>
              <a:t>ネット検索をしていると、</a:t>
            </a:r>
          </a:p>
          <a:p>
            <a:r>
              <a:rPr lang="ja-JP" altLang="en-US" dirty="0"/>
              <a:t>「急用で行けなくなった。誰か買ってください」というコメントで</a:t>
            </a:r>
          </a:p>
          <a:p>
            <a:r>
              <a:rPr lang="ja-JP" altLang="en-US" dirty="0"/>
              <a:t>フリマサイトで売られているのを見つけました。</a:t>
            </a:r>
          </a:p>
          <a:p>
            <a:endParaRPr lang="ja-JP" altLang="en-US" dirty="0"/>
          </a:p>
          <a:p>
            <a:r>
              <a:rPr lang="ja-JP" altLang="en-US" dirty="0"/>
              <a:t>支払は、フリマサイトを通じて、コンビニでスマホ決済をしました。</a:t>
            </a:r>
          </a:p>
          <a:p>
            <a:endParaRPr lang="ja-JP" altLang="en-US" dirty="0"/>
          </a:p>
          <a:p>
            <a:r>
              <a:rPr lang="ja-JP" altLang="en-US" dirty="0"/>
              <a:t>売主さんがお金の支払いを確認した後、バーコードのチケットが</a:t>
            </a:r>
            <a:endParaRPr lang="en-US" altLang="ja-JP" dirty="0"/>
          </a:p>
          <a:p>
            <a:r>
              <a:rPr lang="ja-JP" altLang="en-US" dirty="0"/>
              <a:t>メッセージで送られてくることになっています。</a:t>
            </a:r>
          </a:p>
          <a:p>
            <a:endParaRPr lang="ja-JP" altLang="en-US" dirty="0"/>
          </a:p>
        </p:txBody>
      </p:sp>
      <p:sp>
        <p:nvSpPr>
          <p:cNvPr id="6554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8762" indent="-287985">
              <a:defRPr kumimoji="1">
                <a:solidFill>
                  <a:schemeClr val="tx1"/>
                </a:solidFill>
                <a:latin typeface="Arial" pitchFamily="34" charset="0"/>
                <a:ea typeface="ＭＳ Ｐゴシック" pitchFamily="50" charset="-128"/>
              </a:defRPr>
            </a:lvl2pPr>
            <a:lvl3pPr marL="1151942" indent="-230388">
              <a:defRPr kumimoji="1">
                <a:solidFill>
                  <a:schemeClr val="tx1"/>
                </a:solidFill>
                <a:latin typeface="Arial" pitchFamily="34" charset="0"/>
                <a:ea typeface="ＭＳ Ｐゴシック" pitchFamily="50" charset="-128"/>
              </a:defRPr>
            </a:lvl3pPr>
            <a:lvl4pPr marL="1612720" indent="-230388">
              <a:defRPr kumimoji="1">
                <a:solidFill>
                  <a:schemeClr val="tx1"/>
                </a:solidFill>
                <a:latin typeface="Arial" pitchFamily="34" charset="0"/>
                <a:ea typeface="ＭＳ Ｐゴシック" pitchFamily="50" charset="-128"/>
              </a:defRPr>
            </a:lvl4pPr>
            <a:lvl5pPr marL="2073496" indent="-230388">
              <a:defRPr kumimoji="1">
                <a:solidFill>
                  <a:schemeClr val="tx1"/>
                </a:solidFill>
                <a:latin typeface="Arial" pitchFamily="34" charset="0"/>
                <a:ea typeface="ＭＳ Ｐゴシック" pitchFamily="50" charset="-128"/>
              </a:defRPr>
            </a:lvl5pPr>
            <a:lvl6pPr marL="2534273" indent="-230388"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95050" indent="-230388"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55827" indent="-230388"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16605" indent="-230388"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0D7C4A57-0DA5-4196-BFCB-F04B9D4164BE}"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996487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売主さんから届いたバーコードの電子チケットを持って</a:t>
            </a:r>
          </a:p>
          <a:p>
            <a:r>
              <a:rPr lang="ja-JP" altLang="en-US" dirty="0"/>
              <a:t>会場へ行き、スマホをかざしました。</a:t>
            </a:r>
          </a:p>
          <a:p>
            <a:endParaRPr lang="ja-JP" altLang="en-US" dirty="0"/>
          </a:p>
          <a:p>
            <a:r>
              <a:rPr lang="ja-JP" altLang="en-US" dirty="0"/>
              <a:t>しかし、「既に使用されています。このチケットでは入場できません」</a:t>
            </a:r>
          </a:p>
          <a:p>
            <a:r>
              <a:rPr lang="ja-JP" altLang="en-US" dirty="0"/>
              <a:t>と言われてしまいました。</a:t>
            </a:r>
          </a:p>
          <a:p>
            <a:endParaRPr lang="ja-JP" altLang="en-US" dirty="0"/>
          </a:p>
          <a:p>
            <a:r>
              <a:rPr lang="ja-JP" altLang="en-US" dirty="0"/>
              <a:t>慌てて、フリマサイトを通じてメッセージを送りましたが、</a:t>
            </a:r>
          </a:p>
          <a:p>
            <a:r>
              <a:rPr lang="ja-JP" altLang="en-US" dirty="0"/>
              <a:t>連絡は取れず、フリマサイトの運営会社に連絡をしても、</a:t>
            </a:r>
          </a:p>
          <a:p>
            <a:r>
              <a:rPr lang="ja-JP" altLang="en-US" dirty="0"/>
              <a:t>「個人間でのやりとりですから、話し合ってください」と言われてしまいました。</a:t>
            </a:r>
          </a:p>
          <a:p>
            <a:endParaRPr lang="ja-JP" altLang="en-US" dirty="0"/>
          </a:p>
          <a:p>
            <a:r>
              <a:rPr lang="ja-JP" altLang="en-US" dirty="0"/>
              <a:t>結局、コンサートには行けず、お金は戻らず、</a:t>
            </a:r>
          </a:p>
          <a:p>
            <a:r>
              <a:rPr lang="ja-JP" altLang="en-US" dirty="0"/>
              <a:t>相手と連絡が取れないままとなってしまいました。</a:t>
            </a:r>
          </a:p>
          <a:p>
            <a:endParaRPr lang="ja-JP" altLang="en-US" dirty="0"/>
          </a:p>
        </p:txBody>
      </p:sp>
      <p:sp>
        <p:nvSpPr>
          <p:cNvPr id="6554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8762" indent="-287985">
              <a:defRPr kumimoji="1">
                <a:solidFill>
                  <a:schemeClr val="tx1"/>
                </a:solidFill>
                <a:latin typeface="Arial" pitchFamily="34" charset="0"/>
                <a:ea typeface="ＭＳ Ｐゴシック" pitchFamily="50" charset="-128"/>
              </a:defRPr>
            </a:lvl2pPr>
            <a:lvl3pPr marL="1151942" indent="-230388">
              <a:defRPr kumimoji="1">
                <a:solidFill>
                  <a:schemeClr val="tx1"/>
                </a:solidFill>
                <a:latin typeface="Arial" pitchFamily="34" charset="0"/>
                <a:ea typeface="ＭＳ Ｐゴシック" pitchFamily="50" charset="-128"/>
              </a:defRPr>
            </a:lvl3pPr>
            <a:lvl4pPr marL="1612720" indent="-230388">
              <a:defRPr kumimoji="1">
                <a:solidFill>
                  <a:schemeClr val="tx1"/>
                </a:solidFill>
                <a:latin typeface="Arial" pitchFamily="34" charset="0"/>
                <a:ea typeface="ＭＳ Ｐゴシック" pitchFamily="50" charset="-128"/>
              </a:defRPr>
            </a:lvl4pPr>
            <a:lvl5pPr marL="2073496" indent="-230388">
              <a:defRPr kumimoji="1">
                <a:solidFill>
                  <a:schemeClr val="tx1"/>
                </a:solidFill>
                <a:latin typeface="Arial" pitchFamily="34" charset="0"/>
                <a:ea typeface="ＭＳ Ｐゴシック" pitchFamily="50" charset="-128"/>
              </a:defRPr>
            </a:lvl5pPr>
            <a:lvl6pPr marL="2534273" indent="-230388"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95050" indent="-230388"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55827" indent="-230388"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16605" indent="-230388"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0D7C4A57-0DA5-4196-BFCB-F04B9D4164BE}"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996487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さて、今二つの事例を見ましたが、インターネットは、便利さの裏側に</a:t>
            </a:r>
          </a:p>
          <a:p>
            <a:r>
              <a:rPr kumimoji="1" lang="ja-JP" altLang="en-US" dirty="0"/>
              <a:t>「危険」もあります。</a:t>
            </a:r>
          </a:p>
          <a:p>
            <a:endParaRPr lang="ja-JP" altLang="en-US" dirty="0"/>
          </a:p>
          <a:p>
            <a:r>
              <a:rPr kumimoji="1" lang="ja-JP" altLang="en-US" dirty="0"/>
              <a:t>①</a:t>
            </a:r>
            <a:r>
              <a:rPr lang="ja-JP" altLang="en-US" dirty="0"/>
              <a:t>ちょっとした</a:t>
            </a:r>
            <a:r>
              <a:rPr kumimoji="1" lang="ja-JP" altLang="en-US" dirty="0"/>
              <a:t>書き込みから、炎上することがあります。</a:t>
            </a:r>
          </a:p>
          <a:p>
            <a:r>
              <a:rPr lang="ja-JP" altLang="en-US" dirty="0"/>
              <a:t>同じ言葉でも違う意味にとられる場合があります。</a:t>
            </a:r>
          </a:p>
          <a:p>
            <a:r>
              <a:rPr lang="ja-JP" altLang="en-US" dirty="0"/>
              <a:t>例えば「かわいくない</a:t>
            </a:r>
            <a:r>
              <a:rPr lang="en-US" altLang="ja-JP" dirty="0"/>
              <a:t>(</a:t>
            </a:r>
            <a:r>
              <a:rPr lang="ja-JP" altLang="en-US" dirty="0"/>
              <a:t>⤴</a:t>
            </a:r>
            <a:r>
              <a:rPr lang="en-US" altLang="ja-JP" dirty="0"/>
              <a:t>)</a:t>
            </a:r>
            <a:r>
              <a:rPr lang="ja-JP" altLang="en-US" dirty="0"/>
              <a:t>」と、かわいいと思ったことの共感を求めていた</a:t>
            </a:r>
          </a:p>
          <a:p>
            <a:r>
              <a:rPr lang="ja-JP" altLang="en-US" dirty="0"/>
              <a:t>つもりでも、「かわいくない</a:t>
            </a:r>
            <a:r>
              <a:rPr lang="en-US" altLang="ja-JP" dirty="0"/>
              <a:t>(</a:t>
            </a:r>
            <a:r>
              <a:rPr lang="ja-JP" altLang="en-US" dirty="0"/>
              <a:t>⤵</a:t>
            </a:r>
            <a:r>
              <a:rPr lang="en-US" altLang="ja-JP" dirty="0"/>
              <a:t>)</a:t>
            </a:r>
            <a:r>
              <a:rPr lang="ja-JP" altLang="en-US" dirty="0"/>
              <a:t>」と文字だけで読むと、かわいいと思えないと</a:t>
            </a:r>
          </a:p>
          <a:p>
            <a:r>
              <a:rPr lang="ja-JP" altLang="en-US" dirty="0"/>
              <a:t>いうように感じる人もいます。ほかにも食べ物を食べて、「やばい」というのは、</a:t>
            </a:r>
          </a:p>
          <a:p>
            <a:r>
              <a:rPr lang="ja-JP" altLang="en-US" dirty="0"/>
              <a:t>最近では美味しいという意味で使う人が多いですが、以前は「危ない」という</a:t>
            </a:r>
          </a:p>
          <a:p>
            <a:r>
              <a:rPr lang="ja-JP" altLang="en-US" dirty="0"/>
              <a:t>良くない意味での使い方でした。</a:t>
            </a:r>
          </a:p>
          <a:p>
            <a:r>
              <a:rPr kumimoji="1" lang="ja-JP" altLang="en-US" dirty="0"/>
              <a:t>同じ表現でも捉え方でトラブルになることもあります。</a:t>
            </a:r>
            <a:endParaRPr lang="ja-JP" altLang="en-US" dirty="0"/>
          </a:p>
          <a:p>
            <a:r>
              <a:rPr kumimoji="1" lang="ja-JP" altLang="en-US" dirty="0"/>
              <a:t>人間関係での危険ですね。</a:t>
            </a:r>
          </a:p>
          <a:p>
            <a:endParaRPr lang="ja-JP" altLang="en-US" dirty="0"/>
          </a:p>
          <a:p>
            <a:r>
              <a:rPr kumimoji="1" lang="ja-JP" altLang="en-US" dirty="0"/>
              <a:t>②同様に、書き込んだことから、その人が特定され、</a:t>
            </a:r>
          </a:p>
          <a:p>
            <a:r>
              <a:rPr lang="ja-JP" altLang="en-US" dirty="0"/>
              <a:t>個人情報が流れるようなことになったり、</a:t>
            </a:r>
          </a:p>
          <a:p>
            <a:r>
              <a:rPr kumimoji="1" lang="ja-JP" altLang="en-US" dirty="0"/>
              <a:t>その後の将来、進学・就職・結婚といった</a:t>
            </a:r>
          </a:p>
          <a:p>
            <a:r>
              <a:rPr lang="ja-JP" altLang="en-US" dirty="0"/>
              <a:t>人生の節目に影響を与え、将来への危険も考えられます。</a:t>
            </a:r>
            <a:endParaRPr kumimoji="1" lang="ja-JP" altLang="en-US" dirty="0"/>
          </a:p>
        </p:txBody>
      </p:sp>
      <p:sp>
        <p:nvSpPr>
          <p:cNvPr id="4" name="スライド番号プレースホルダー 3"/>
          <p:cNvSpPr>
            <a:spLocks noGrp="1"/>
          </p:cNvSpPr>
          <p:nvPr>
            <p:ph type="sldNum" sz="quarter" idx="10"/>
          </p:nvPr>
        </p:nvSpPr>
        <p:spPr/>
        <p:txBody>
          <a:bodyPr/>
          <a:lstStyle/>
          <a:p>
            <a:fld id="{7953E72D-B896-4011-A700-E00F52F08045}"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3462487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a:t>
            </a:r>
          </a:p>
          <a:p>
            <a:endParaRPr lang="ja-JP" altLang="en-US" dirty="0"/>
          </a:p>
          <a:p>
            <a:r>
              <a:rPr kumimoji="1" lang="ja-JP" altLang="en-US" dirty="0"/>
              <a:t>③インターネットを通じてのお買いもので、注文した商品と違うものが</a:t>
            </a:r>
          </a:p>
          <a:p>
            <a:r>
              <a:rPr lang="ja-JP" altLang="en-US" dirty="0"/>
              <a:t>　</a:t>
            </a:r>
            <a:r>
              <a:rPr kumimoji="1" lang="ja-JP" altLang="en-US" dirty="0"/>
              <a:t>届いたり、</a:t>
            </a:r>
            <a:r>
              <a:rPr lang="ja-JP" altLang="en-US" dirty="0"/>
              <a:t>商品が届かなかったり、聞いていた話しと違うというような、</a:t>
            </a:r>
          </a:p>
          <a:p>
            <a:r>
              <a:rPr lang="ja-JP" altLang="en-US" dirty="0"/>
              <a:t>　少し難しいですが、「契約」としての</a:t>
            </a:r>
            <a:r>
              <a:rPr kumimoji="1" lang="ja-JP" altLang="en-US" dirty="0"/>
              <a:t>トラブルにもなります。</a:t>
            </a:r>
          </a:p>
          <a:p>
            <a:endParaRPr lang="ja-JP" altLang="en-US" dirty="0"/>
          </a:p>
          <a:p>
            <a:r>
              <a:rPr kumimoji="1" lang="ja-JP" altLang="en-US" dirty="0"/>
              <a:t>④そして、契約にはお金が関わってきます。ですから、聞いていた話しと</a:t>
            </a:r>
          </a:p>
          <a:p>
            <a:r>
              <a:rPr lang="ja-JP" altLang="en-US" dirty="0"/>
              <a:t>　</a:t>
            </a:r>
            <a:r>
              <a:rPr kumimoji="1" lang="ja-JP" altLang="en-US" dirty="0"/>
              <a:t>違うような場合は、思っていた以上の支払いがあったりして、金銭の</a:t>
            </a:r>
          </a:p>
          <a:p>
            <a:r>
              <a:rPr lang="ja-JP" altLang="en-US" dirty="0"/>
              <a:t>　</a:t>
            </a:r>
            <a:r>
              <a:rPr kumimoji="1" lang="ja-JP" altLang="en-US" dirty="0"/>
              <a:t>トラブルに発展することもあります。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53E72D-B896-4011-A700-E00F52F08045}"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3462487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a:p>
            <a:r>
              <a:rPr lang="ja-JP" altLang="en-US" dirty="0"/>
              <a:t>では、そういったことにならないよう、</a:t>
            </a:r>
          </a:p>
          <a:p>
            <a:r>
              <a:rPr lang="ja-JP" altLang="en-US" dirty="0"/>
              <a:t>「使い方をかんがえていきましょう」</a:t>
            </a:r>
          </a:p>
          <a:p>
            <a:endParaRPr lang="ja-JP" altLang="en-US" dirty="0"/>
          </a:p>
        </p:txBody>
      </p:sp>
      <p:sp>
        <p:nvSpPr>
          <p:cNvPr id="6554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8762" indent="-287985">
              <a:defRPr kumimoji="1">
                <a:solidFill>
                  <a:schemeClr val="tx1"/>
                </a:solidFill>
                <a:latin typeface="Arial" pitchFamily="34" charset="0"/>
                <a:ea typeface="ＭＳ Ｐゴシック" pitchFamily="50" charset="-128"/>
              </a:defRPr>
            </a:lvl2pPr>
            <a:lvl3pPr marL="1151942" indent="-230388">
              <a:defRPr kumimoji="1">
                <a:solidFill>
                  <a:schemeClr val="tx1"/>
                </a:solidFill>
                <a:latin typeface="Arial" pitchFamily="34" charset="0"/>
                <a:ea typeface="ＭＳ Ｐゴシック" pitchFamily="50" charset="-128"/>
              </a:defRPr>
            </a:lvl3pPr>
            <a:lvl4pPr marL="1612720" indent="-230388">
              <a:defRPr kumimoji="1">
                <a:solidFill>
                  <a:schemeClr val="tx1"/>
                </a:solidFill>
                <a:latin typeface="Arial" pitchFamily="34" charset="0"/>
                <a:ea typeface="ＭＳ Ｐゴシック" pitchFamily="50" charset="-128"/>
              </a:defRPr>
            </a:lvl4pPr>
            <a:lvl5pPr marL="2073496" indent="-230388">
              <a:defRPr kumimoji="1">
                <a:solidFill>
                  <a:schemeClr val="tx1"/>
                </a:solidFill>
                <a:latin typeface="Arial" pitchFamily="34" charset="0"/>
                <a:ea typeface="ＭＳ Ｐゴシック" pitchFamily="50" charset="-128"/>
              </a:defRPr>
            </a:lvl5pPr>
            <a:lvl6pPr marL="2534273" indent="-230388"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95050" indent="-230388"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55827" indent="-230388"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16605" indent="-230388"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0D7C4A57-0DA5-4196-BFCB-F04B9D4164BE}"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996487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まず、覚えておくことは、</a:t>
            </a:r>
          </a:p>
          <a:p>
            <a:endParaRPr kumimoji="1" lang="ja-JP" altLang="en-US" dirty="0"/>
          </a:p>
          <a:p>
            <a:r>
              <a:rPr lang="ja-JP" altLang="en-US" dirty="0"/>
              <a:t>①インターネットとは、スマホやパソコンを使って利用できる道具なのです。</a:t>
            </a:r>
          </a:p>
          <a:p>
            <a:r>
              <a:rPr kumimoji="1" lang="ja-JP" altLang="en-US" dirty="0"/>
              <a:t>　使っているのは、「人」です。</a:t>
            </a:r>
          </a:p>
          <a:p>
            <a:r>
              <a:rPr lang="ja-JP" altLang="en-US" dirty="0"/>
              <a:t>　包丁やはさみは、握り方や、向き、人に渡すときにはどうすればいいかなど</a:t>
            </a:r>
          </a:p>
          <a:p>
            <a:r>
              <a:rPr lang="ja-JP" altLang="en-US" dirty="0"/>
              <a:t>　考えていますね。</a:t>
            </a:r>
          </a:p>
          <a:p>
            <a:r>
              <a:rPr lang="ja-JP" altLang="en-US" dirty="0"/>
              <a:t>　インターネットも同じです。使い方は、人が考えていくものです。</a:t>
            </a:r>
          </a:p>
          <a:p>
            <a:r>
              <a:rPr lang="ja-JP" altLang="en-US" dirty="0"/>
              <a:t>　包丁は人に向けないのと同じように、ﾏﾅｰ・思いやりを持ちましょう。</a:t>
            </a:r>
          </a:p>
          <a:p>
            <a:endParaRPr lang="ja-JP" altLang="en-US" dirty="0"/>
          </a:p>
          <a:p>
            <a:r>
              <a:rPr lang="ja-JP" altLang="en-US" dirty="0"/>
              <a:t>②そして、インターネットは世界に繋がっています。</a:t>
            </a:r>
          </a:p>
          <a:p>
            <a:r>
              <a:rPr lang="ja-JP" altLang="en-US" dirty="0"/>
              <a:t>　普段使っているのは、日本語のサイトや、身近な人との</a:t>
            </a:r>
            <a:r>
              <a:rPr lang="en-US" altLang="ja-JP" dirty="0"/>
              <a:t>SNS</a:t>
            </a:r>
            <a:r>
              <a:rPr lang="ja-JP" altLang="en-US" dirty="0"/>
              <a:t>かも</a:t>
            </a:r>
          </a:p>
          <a:p>
            <a:r>
              <a:rPr lang="ja-JP" altLang="en-US" dirty="0"/>
              <a:t>　しれませんが、実際には、知らない人もいる世界とつながった</a:t>
            </a:r>
          </a:p>
          <a:p>
            <a:r>
              <a:rPr lang="ja-JP" altLang="en-US" dirty="0"/>
              <a:t>　公の場なのです。その中では、ルールがあります。</a:t>
            </a:r>
          </a:p>
          <a:p>
            <a:r>
              <a:rPr lang="ja-JP" altLang="en-US" dirty="0"/>
              <a:t>　守らないと罰が決められていることもあります。</a:t>
            </a:r>
          </a:p>
        </p:txBody>
      </p:sp>
      <p:sp>
        <p:nvSpPr>
          <p:cNvPr id="4" name="スライド番号プレースホルダー 3"/>
          <p:cNvSpPr>
            <a:spLocks noGrp="1"/>
          </p:cNvSpPr>
          <p:nvPr>
            <p:ph type="sldNum" sz="quarter" idx="10"/>
          </p:nvPr>
        </p:nvSpPr>
        <p:spPr/>
        <p:txBody>
          <a:bodyPr/>
          <a:lstStyle/>
          <a:p>
            <a:fld id="{7953E72D-B896-4011-A700-E00F52F08045}"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3462487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また、</a:t>
            </a:r>
          </a:p>
          <a:p>
            <a:r>
              <a:rPr kumimoji="1" lang="ja-JP" altLang="en-US" dirty="0"/>
              <a:t>③</a:t>
            </a:r>
            <a:r>
              <a:rPr lang="ja-JP" altLang="en-US" dirty="0"/>
              <a:t>インターネットは、スマホやパソコンといった機械の中の特別な世界と</a:t>
            </a:r>
          </a:p>
          <a:p>
            <a:r>
              <a:rPr kumimoji="1" lang="ja-JP" altLang="en-US" dirty="0"/>
              <a:t>思っているかもしれません。しかし、今では、特別ではない「日常」のものと</a:t>
            </a:r>
          </a:p>
          <a:p>
            <a:r>
              <a:rPr kumimoji="1" lang="ja-JP" altLang="en-US" dirty="0"/>
              <a:t>なっています。「ネットだから大丈夫」「ネットならわからない」そんな境目は</a:t>
            </a:r>
          </a:p>
          <a:p>
            <a:r>
              <a:rPr kumimoji="1" lang="ja-JP" altLang="en-US" dirty="0"/>
              <a:t>ありません。ですから、人の悪口を言うとか、うそをつくとか、日常生活で</a:t>
            </a:r>
          </a:p>
          <a:p>
            <a:r>
              <a:rPr kumimoji="1" lang="ja-JP" altLang="en-US" dirty="0"/>
              <a:t>やらない事はやらないことです。</a:t>
            </a:r>
          </a:p>
          <a:p>
            <a:r>
              <a:rPr kumimoji="1" lang="ja-JP" altLang="en-US" dirty="0"/>
              <a:t>「ネットだから大丈夫」ということはありません。</a:t>
            </a:r>
          </a:p>
          <a:p>
            <a:endParaRPr kumimoji="1" lang="ja-JP" altLang="en-US" dirty="0"/>
          </a:p>
          <a:p>
            <a:r>
              <a:rPr lang="ja-JP" altLang="en-US" dirty="0"/>
              <a:t>④先ほどもいいましたが、ネットは世界に繋がっており、その中には、</a:t>
            </a:r>
          </a:p>
          <a:p>
            <a:r>
              <a:rPr kumimoji="1" lang="ja-JP" altLang="en-US" dirty="0"/>
              <a:t>　様々なルールもあります。</a:t>
            </a:r>
          </a:p>
          <a:p>
            <a:r>
              <a:rPr kumimoji="1" lang="ja-JP" altLang="en-US" dirty="0"/>
              <a:t>　ルールは、して良くないことはしないというきまりです。</a:t>
            </a:r>
          </a:p>
          <a:p>
            <a:r>
              <a:rPr kumimoji="1" lang="ja-JP" altLang="en-US" dirty="0"/>
              <a:t>　日常生活においてやっていけないことは、ネットの中でもやってはいけないということです。</a:t>
            </a:r>
          </a:p>
          <a:p>
            <a:r>
              <a:rPr kumimoji="1" lang="ja-JP" altLang="en-US" dirty="0"/>
              <a:t>　交通ルールで</a:t>
            </a:r>
            <a:r>
              <a:rPr lang="ja-JP" altLang="en-US" dirty="0"/>
              <a:t>「</a:t>
            </a:r>
            <a:r>
              <a:rPr kumimoji="1" lang="ja-JP" altLang="en-US" dirty="0"/>
              <a:t>赤は止まれ」と同じです。</a:t>
            </a:r>
          </a:p>
          <a:p>
            <a:r>
              <a:rPr lang="ja-JP" altLang="en-US" dirty="0"/>
              <a:t>　ルールは安全に使うためのきまりです。</a:t>
            </a:r>
          </a:p>
          <a:p>
            <a:r>
              <a:rPr kumimoji="1" lang="ja-JP" altLang="en-US" dirty="0"/>
              <a:t>　もし迷うことがあれば、してはいけないことではないかと、立ち止まって考えてみましょう。</a:t>
            </a:r>
          </a:p>
          <a:p>
            <a:endParaRPr kumimoji="1" lang="ja-JP" altLang="en-US" dirty="0"/>
          </a:p>
          <a:p>
            <a:r>
              <a:rPr kumimoji="1" lang="ja-JP" altLang="en-US" dirty="0"/>
              <a:t>　</a:t>
            </a:r>
            <a:r>
              <a:rPr kumimoji="1" lang="en-US" altLang="ja-JP" b="1" dirty="0">
                <a:latin typeface="HGPｺﾞｼｯｸE" pitchFamily="50" charset="-128"/>
                <a:ea typeface="HGPｺﾞｼｯｸE" pitchFamily="50" charset="-128"/>
              </a:rPr>
              <a:t>※</a:t>
            </a:r>
            <a:r>
              <a:rPr kumimoji="1" lang="ja-JP" altLang="en-US" b="1" dirty="0">
                <a:latin typeface="HGPｺﾞｼｯｸE" pitchFamily="50" charset="-128"/>
                <a:ea typeface="HGPｺﾞｼｯｸE" pitchFamily="50" charset="-128"/>
              </a:rPr>
              <a:t>「ルール」は個別に特定するのではなく、広い視野で</a:t>
            </a:r>
          </a:p>
          <a:p>
            <a:r>
              <a:rPr kumimoji="1" lang="ja-JP" altLang="en-US" b="1" dirty="0">
                <a:latin typeface="HGPｺﾞｼｯｸE" pitchFamily="50" charset="-128"/>
                <a:ea typeface="HGPｺﾞｼｯｸE" pitchFamily="50" charset="-128"/>
              </a:rPr>
              <a:t>　　　普段の日常生活において「やってはいけない」「よくない」と思うようなことはしないという考え方とする。</a:t>
            </a:r>
          </a:p>
          <a:p>
            <a:r>
              <a:rPr kumimoji="1" lang="ja-JP" altLang="en-US" b="1" dirty="0">
                <a:latin typeface="HGPｺﾞｼｯｸE" pitchFamily="50" charset="-128"/>
                <a:ea typeface="HGPｺﾞｼｯｸE" pitchFamily="50" charset="-128"/>
              </a:rPr>
              <a:t>　　　自分自身で、して良いこと・よくないことを考えて、決めることが望ましいと考えます。</a:t>
            </a:r>
          </a:p>
        </p:txBody>
      </p:sp>
      <p:sp>
        <p:nvSpPr>
          <p:cNvPr id="4" name="スライド番号プレースホルダー 3"/>
          <p:cNvSpPr>
            <a:spLocks noGrp="1"/>
          </p:cNvSpPr>
          <p:nvPr>
            <p:ph type="sldNum" sz="quarter" idx="10"/>
          </p:nvPr>
        </p:nvSpPr>
        <p:spPr/>
        <p:txBody>
          <a:bodyPr/>
          <a:lstStyle/>
          <a:p>
            <a:fld id="{7953E72D-B896-4011-A700-E00F52F08045}"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3462487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r>
              <a:rPr lang="ja-JP" altLang="en-US" dirty="0"/>
              <a:t>ポイントは、ふたつです。</a:t>
            </a:r>
          </a:p>
          <a:p>
            <a:endParaRPr kumimoji="1" lang="ja-JP" altLang="en-US" dirty="0"/>
          </a:p>
          <a:p>
            <a:r>
              <a:rPr kumimoji="1" lang="ja-JP" altLang="en-US" dirty="0"/>
              <a:t>①まず、インターネットのこわい部分を知ること</a:t>
            </a:r>
          </a:p>
          <a:p>
            <a:endParaRPr lang="ja-JP" altLang="en-US" dirty="0"/>
          </a:p>
          <a:p>
            <a:r>
              <a:rPr kumimoji="1" lang="ja-JP" altLang="en-US" dirty="0"/>
              <a:t>②そして、インターネットの</a:t>
            </a:r>
            <a:r>
              <a:rPr lang="ja-JP" altLang="en-US" dirty="0"/>
              <a:t>正しい</a:t>
            </a:r>
            <a:r>
              <a:rPr kumimoji="1" lang="ja-JP" altLang="en-US" dirty="0"/>
              <a:t>使い方を自分で考えられるようになること</a:t>
            </a:r>
          </a:p>
          <a:p>
            <a:endParaRPr kumimoji="1" lang="ja-JP" altLang="en-US" dirty="0"/>
          </a:p>
          <a:p>
            <a:r>
              <a:rPr lang="ja-JP" altLang="en-US" dirty="0"/>
              <a:t>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B24DBC4-2C15-49A2-9559-2AC219CBE89E}" type="slidenum">
              <a:rPr lang="en-US" altLang="ja-JP" smtClean="0"/>
              <a:pPr>
                <a:defRPr/>
              </a:pPr>
              <a:t>2</a:t>
            </a:fld>
            <a:endParaRPr lang="en-US" altLang="ja-JP"/>
          </a:p>
        </p:txBody>
      </p:sp>
    </p:spTree>
    <p:extLst>
      <p:ext uri="{BB962C8B-B14F-4D97-AF65-F5344CB8AC3E}">
        <p14:creationId xmlns:p14="http://schemas.microsoft.com/office/powerpoint/2010/main" val="2345546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811213"/>
            <a:ext cx="4968875" cy="3725862"/>
          </a:xfrm>
        </p:spPr>
      </p:sp>
      <p:sp>
        <p:nvSpPr>
          <p:cNvPr id="3" name="ノート プレースホルダ 2"/>
          <p:cNvSpPr>
            <a:spLocks noGrp="1"/>
          </p:cNvSpPr>
          <p:nvPr>
            <p:ph type="body" idx="1"/>
          </p:nvPr>
        </p:nvSpPr>
        <p:spPr/>
        <p:txBody>
          <a:bodyPr>
            <a:normAutofit/>
          </a:bodyPr>
          <a:lstStyle/>
          <a:p>
            <a:pPr defTabSz="880997"/>
            <a:r>
              <a:rPr kumimoji="1" lang="ja-JP" altLang="en-US" dirty="0"/>
              <a:t>もし、使い方を間違うとどうなるのでしょう。</a:t>
            </a:r>
          </a:p>
          <a:p>
            <a:pPr defTabSz="880997"/>
            <a:endParaRPr lang="ja-JP" altLang="en-US" dirty="0"/>
          </a:p>
          <a:p>
            <a:pPr defTabSz="880997"/>
            <a:r>
              <a:rPr kumimoji="1" lang="ja-JP" altLang="en-US" dirty="0"/>
              <a:t>例えば、</a:t>
            </a:r>
          </a:p>
          <a:p>
            <a:pPr defTabSz="880997"/>
            <a:endParaRPr kumimoji="1" lang="en-US" altLang="ja-JP" dirty="0"/>
          </a:p>
          <a:p>
            <a:pPr defTabSz="880997"/>
            <a:r>
              <a:rPr kumimoji="1" lang="ja-JP" altLang="en-US" dirty="0"/>
              <a:t>①書き込みから大炎上になったりすると、誰が書いたかはすぐにわかります。</a:t>
            </a:r>
          </a:p>
          <a:p>
            <a:pPr defTabSz="880997"/>
            <a:endParaRPr lang="en-US" altLang="ja-JP" dirty="0"/>
          </a:p>
          <a:p>
            <a:pPr defTabSz="880997"/>
            <a:r>
              <a:rPr lang="ja-JP" altLang="en-US" dirty="0"/>
              <a:t>②サイトを十分に確認もしないで使っていると、個人情報が漏れるような</a:t>
            </a:r>
          </a:p>
          <a:p>
            <a:pPr defTabSz="880997"/>
            <a:r>
              <a:rPr lang="ja-JP" altLang="en-US" dirty="0"/>
              <a:t>　ことになるかもしれません。</a:t>
            </a:r>
          </a:p>
          <a:p>
            <a:pPr defTabSz="880997"/>
            <a:endParaRPr lang="en-US" altLang="ja-JP" dirty="0"/>
          </a:p>
          <a:p>
            <a:pPr defTabSz="880997"/>
            <a:r>
              <a:rPr lang="ja-JP" altLang="en-US" dirty="0"/>
              <a:t>③また、「こんなことくらい」とルールをやぶるようなことをすると、</a:t>
            </a:r>
          </a:p>
          <a:p>
            <a:pPr defTabSz="880997"/>
            <a:r>
              <a:rPr lang="ja-JP" altLang="en-US" dirty="0"/>
              <a:t>　ネット上で残ってしまい将来に影響することもあります。</a:t>
            </a:r>
          </a:p>
          <a:p>
            <a:pPr defTabSz="880997"/>
            <a:endParaRPr lang="en-US" altLang="ja-JP" dirty="0"/>
          </a:p>
          <a:p>
            <a:pPr defTabSz="880997"/>
            <a:r>
              <a:rPr lang="ja-JP" altLang="en-US" dirty="0"/>
              <a:t>④また、危ないサイトで買い物をすると、モノは届かないとか、お金を</a:t>
            </a:r>
          </a:p>
          <a:p>
            <a:pPr defTabSz="880997"/>
            <a:r>
              <a:rPr lang="ja-JP" altLang="en-US" dirty="0"/>
              <a:t>　損するようなことにもなります。</a:t>
            </a:r>
          </a:p>
          <a:p>
            <a:pPr defTabSz="880997"/>
            <a:endParaRPr lang="ja-JP" altLang="en-US" dirty="0"/>
          </a:p>
          <a:p>
            <a:pPr defTabSz="880997"/>
            <a:endParaRPr kumimoji="1" lang="ja-JP" altLang="en-US" dirty="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2936965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では、使い方の注意ですが、</a:t>
            </a:r>
          </a:p>
          <a:p>
            <a:endParaRPr kumimoji="1" lang="ja-JP" altLang="en-US" dirty="0"/>
          </a:p>
          <a:p>
            <a:r>
              <a:rPr lang="ja-JP" altLang="en-US" dirty="0"/>
              <a:t>①「日常生活と同じ感覚で使おう」</a:t>
            </a:r>
          </a:p>
          <a:p>
            <a:r>
              <a:rPr kumimoji="1" lang="ja-JP" altLang="en-US" dirty="0"/>
              <a:t>　</a:t>
            </a:r>
            <a:r>
              <a:rPr lang="ja-JP" altLang="en-US" dirty="0"/>
              <a:t>毎日</a:t>
            </a:r>
            <a:r>
              <a:rPr kumimoji="1" lang="ja-JP" altLang="en-US" dirty="0"/>
              <a:t>の生活でやらないことはネットでもしない。その言葉、相手の顔を</a:t>
            </a:r>
          </a:p>
          <a:p>
            <a:r>
              <a:rPr lang="ja-JP" altLang="en-US" dirty="0"/>
              <a:t>　見て言えますか。</a:t>
            </a:r>
          </a:p>
          <a:p>
            <a:endParaRPr kumimoji="1" lang="en-US" altLang="ja-JP" dirty="0"/>
          </a:p>
          <a:p>
            <a:r>
              <a:rPr kumimoji="1" lang="ja-JP" altLang="en-US" dirty="0"/>
              <a:t>②「想像力を持ちましょう」</a:t>
            </a:r>
          </a:p>
          <a:p>
            <a:r>
              <a:rPr lang="ja-JP" altLang="en-US" dirty="0"/>
              <a:t>　やった後のことを想像しましょう。</a:t>
            </a:r>
          </a:p>
          <a:p>
            <a:r>
              <a:rPr kumimoji="1" lang="ja-JP" altLang="en-US" dirty="0"/>
              <a:t>　そのサイトに、書き込んだり、クリックして大丈夫</a:t>
            </a:r>
            <a:r>
              <a:rPr kumimoji="1" lang="en-US" altLang="ja-JP" dirty="0"/>
              <a:t>?</a:t>
            </a:r>
          </a:p>
          <a:p>
            <a:endParaRPr lang="en-US" altLang="ja-JP" dirty="0"/>
          </a:p>
          <a:p>
            <a:r>
              <a:rPr lang="ja-JP" altLang="en-US" dirty="0"/>
              <a:t>③「迷ったら、立ち止まる」</a:t>
            </a:r>
          </a:p>
          <a:p>
            <a:r>
              <a:rPr kumimoji="1" lang="ja-JP" altLang="en-US" dirty="0"/>
              <a:t>　迷いはわからなくなった時に起こります。</a:t>
            </a:r>
          </a:p>
          <a:p>
            <a:r>
              <a:rPr lang="ja-JP" altLang="en-US" dirty="0"/>
              <a:t>　わからないままに進むと失敗につながるかもしれません。</a:t>
            </a:r>
          </a:p>
          <a:p>
            <a:endParaRPr lang="en-US" altLang="ja-JP" dirty="0"/>
          </a:p>
          <a:p>
            <a:r>
              <a:rPr lang="ja-JP" altLang="en-US" dirty="0"/>
              <a:t>④「正しい判断力を持とう」</a:t>
            </a:r>
          </a:p>
          <a:p>
            <a:r>
              <a:rPr kumimoji="1" lang="ja-JP" altLang="en-US" dirty="0"/>
              <a:t>　インターネットも日常生活でもルールは守りましょう。</a:t>
            </a:r>
          </a:p>
          <a:p>
            <a:r>
              <a:rPr lang="ja-JP" altLang="en-US" dirty="0"/>
              <a:t>　やってはいけないことは、してはいけません。　</a:t>
            </a:r>
          </a:p>
          <a:p>
            <a:r>
              <a:rPr lang="ja-JP" altLang="en-US" dirty="0"/>
              <a:t>　ルールは違反すると罰則もあります。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7953E72D-B896-4011-A700-E00F52F08045}"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3462487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a:p>
            <a:endParaRPr lang="ja-JP" altLang="en-US" dirty="0"/>
          </a:p>
          <a:p>
            <a:r>
              <a:rPr lang="ja-JP" altLang="en-US" dirty="0"/>
              <a:t>では、</a:t>
            </a:r>
          </a:p>
          <a:p>
            <a:r>
              <a:rPr lang="ja-JP" altLang="en-US" dirty="0"/>
              <a:t>もう一度振り返ってみましょう。</a:t>
            </a:r>
          </a:p>
          <a:p>
            <a:endParaRPr lang="ja-JP" altLang="en-US" dirty="0"/>
          </a:p>
        </p:txBody>
      </p:sp>
      <p:sp>
        <p:nvSpPr>
          <p:cNvPr id="6554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8762" indent="-287985">
              <a:defRPr kumimoji="1">
                <a:solidFill>
                  <a:schemeClr val="tx1"/>
                </a:solidFill>
                <a:latin typeface="Arial" pitchFamily="34" charset="0"/>
                <a:ea typeface="ＭＳ Ｐゴシック" pitchFamily="50" charset="-128"/>
              </a:defRPr>
            </a:lvl2pPr>
            <a:lvl3pPr marL="1151942" indent="-230388">
              <a:defRPr kumimoji="1">
                <a:solidFill>
                  <a:schemeClr val="tx1"/>
                </a:solidFill>
                <a:latin typeface="Arial" pitchFamily="34" charset="0"/>
                <a:ea typeface="ＭＳ Ｐゴシック" pitchFamily="50" charset="-128"/>
              </a:defRPr>
            </a:lvl3pPr>
            <a:lvl4pPr marL="1612720" indent="-230388">
              <a:defRPr kumimoji="1">
                <a:solidFill>
                  <a:schemeClr val="tx1"/>
                </a:solidFill>
                <a:latin typeface="Arial" pitchFamily="34" charset="0"/>
                <a:ea typeface="ＭＳ Ｐゴシック" pitchFamily="50" charset="-128"/>
              </a:defRPr>
            </a:lvl4pPr>
            <a:lvl5pPr marL="2073496" indent="-230388">
              <a:defRPr kumimoji="1">
                <a:solidFill>
                  <a:schemeClr val="tx1"/>
                </a:solidFill>
                <a:latin typeface="Arial" pitchFamily="34" charset="0"/>
                <a:ea typeface="ＭＳ Ｐゴシック" pitchFamily="50" charset="-128"/>
              </a:defRPr>
            </a:lvl5pPr>
            <a:lvl6pPr marL="2534273" indent="-230388"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95050" indent="-230388"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55827" indent="-230388"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16605" indent="-230388"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0D7C4A57-0DA5-4196-BFCB-F04B9D4164BE}"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996487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a:p>
            <a:r>
              <a:rPr kumimoji="1" lang="ja-JP" altLang="en-US" dirty="0"/>
              <a:t>大切なことは何でしょう。</a:t>
            </a:r>
          </a:p>
          <a:p>
            <a:endParaRPr lang="ja-JP" altLang="en-US" dirty="0"/>
          </a:p>
          <a:p>
            <a:r>
              <a:rPr kumimoji="1" lang="ja-JP" altLang="en-US" dirty="0"/>
              <a:t>スマホやパソコン・タブレット・ゲーム機等</a:t>
            </a:r>
          </a:p>
          <a:p>
            <a:r>
              <a:rPr lang="ja-JP" altLang="en-US" dirty="0"/>
              <a:t>毎日の生活の中にある、身近なもので、インターネットを使っています。</a:t>
            </a:r>
          </a:p>
          <a:p>
            <a:r>
              <a:rPr kumimoji="1" lang="ja-JP" altLang="en-US" dirty="0"/>
              <a:t>小さな機器で、子どもから大人まで、手軽に世界に繋がり、様々な情報が</a:t>
            </a:r>
          </a:p>
          <a:p>
            <a:r>
              <a:rPr kumimoji="1" lang="ja-JP" altLang="en-US" dirty="0"/>
              <a:t>得られる便利な道具がインターネットです。</a:t>
            </a:r>
          </a:p>
          <a:p>
            <a:r>
              <a:rPr lang="ja-JP" altLang="en-US" dirty="0"/>
              <a:t>いいところ・便利なところもたくさんありますが、</a:t>
            </a:r>
          </a:p>
          <a:p>
            <a:r>
              <a:rPr kumimoji="1" lang="ja-JP" altLang="en-US" dirty="0"/>
              <a:t>ネットの中には、ウソの情報が</a:t>
            </a:r>
            <a:r>
              <a:rPr lang="ja-JP" altLang="en-US" dirty="0"/>
              <a:t>まじっていることもあります。</a:t>
            </a:r>
            <a:endParaRPr kumimoji="1" lang="ja-JP" altLang="en-US" dirty="0"/>
          </a:p>
          <a:p>
            <a:r>
              <a:rPr kumimoji="1" lang="ja-JP" altLang="en-US" dirty="0"/>
              <a:t>失敗して困ったことになったり、お金が無駄になったりすることのないよう</a:t>
            </a:r>
          </a:p>
          <a:p>
            <a:r>
              <a:rPr kumimoji="1" lang="ja-JP" altLang="en-US" dirty="0"/>
              <a:t>危ないところ、注意するところを覚えて、</a:t>
            </a:r>
            <a:r>
              <a:rPr lang="ja-JP" altLang="en-US" dirty="0"/>
              <a:t>正しく使いましょう。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7953E72D-B896-4011-A700-E00F52F08045}"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3462487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最後になりますが、</a:t>
            </a:r>
          </a:p>
          <a:p>
            <a:r>
              <a:rPr lang="ja-JP" altLang="en-US" dirty="0"/>
              <a:t>インターネットを使っていて、何か困った時には、</a:t>
            </a:r>
          </a:p>
          <a:p>
            <a:r>
              <a:rPr lang="en-US" altLang="ja-JP" dirty="0"/>
              <a:t>1</a:t>
            </a:r>
            <a:r>
              <a:rPr lang="ja-JP" altLang="en-US" dirty="0"/>
              <a:t>人で解決しようと悩んだりせず、周りの信頼できる大人や</a:t>
            </a:r>
          </a:p>
          <a:p>
            <a:r>
              <a:rPr lang="ja-JP" altLang="en-US" dirty="0"/>
              <a:t>相談窓口であるセンターへ相談しましょう。</a:t>
            </a:r>
          </a:p>
          <a:p>
            <a:endParaRPr lang="ja-JP" altLang="en-US" dirty="0"/>
          </a:p>
          <a:p>
            <a:r>
              <a:rPr lang="ja-JP" altLang="en-US" dirty="0"/>
              <a:t>電話番号は、</a:t>
            </a:r>
            <a:r>
              <a:rPr lang="en-US" altLang="ja-JP" dirty="0"/>
              <a:t>0749-23-0999</a:t>
            </a:r>
            <a:r>
              <a:rPr lang="ja-JP" altLang="en-US" dirty="0"/>
              <a:t>　です。</a:t>
            </a:r>
          </a:p>
          <a:p>
            <a:endParaRPr lang="ja-JP" altLang="en-US" dirty="0"/>
          </a:p>
          <a:p>
            <a:r>
              <a:rPr lang="ja-JP" altLang="en-US" dirty="0"/>
              <a:t>かけやすい３ケタの番号もあります。</a:t>
            </a:r>
          </a:p>
          <a:p>
            <a:r>
              <a:rPr lang="ja-JP" altLang="en-US" dirty="0"/>
              <a:t>消費者ホットライン、「</a:t>
            </a:r>
            <a:r>
              <a:rPr lang="en-US" altLang="ja-JP" dirty="0"/>
              <a:t>188</a:t>
            </a:r>
            <a:r>
              <a:rPr lang="ja-JP" altLang="en-US" dirty="0"/>
              <a:t>」で、お住まいの地域の消費生活センターに</a:t>
            </a:r>
          </a:p>
          <a:p>
            <a:r>
              <a:rPr lang="ja-JP" altLang="en-US" dirty="0"/>
              <a:t>繋がります。</a:t>
            </a:r>
          </a:p>
          <a:p>
            <a:endParaRPr kumimoji="1" lang="ja-JP" altLang="en-US" dirty="0"/>
          </a:p>
          <a:p>
            <a:endParaRPr kumimoji="1" lang="ja-JP" altLang="en-US" dirty="0"/>
          </a:p>
          <a:p>
            <a:pPr lvl="0"/>
            <a:r>
              <a:rPr lang="ja-JP" altLang="en-US" dirty="0">
                <a:solidFill>
                  <a:srgbClr val="000000"/>
                </a:solidFill>
              </a:rPr>
              <a:t>さて、「インターネットのこわさ」とは何なのか、わかりましたか。</a:t>
            </a:r>
          </a:p>
          <a:p>
            <a:pPr lvl="0"/>
            <a:r>
              <a:rPr lang="ja-JP" altLang="en-US" dirty="0">
                <a:solidFill>
                  <a:srgbClr val="000000"/>
                </a:solidFill>
              </a:rPr>
              <a:t>怖さを正しく知り、失敗をせず、使いこなせるようになりましょう。</a:t>
            </a:r>
          </a:p>
          <a:p>
            <a:endParaRPr kumimoji="1" lang="ja-JP" altLang="en-US" dirty="0"/>
          </a:p>
          <a:p>
            <a:endParaRPr lang="ja-JP" altLang="en-US" dirty="0"/>
          </a:p>
          <a:p>
            <a:r>
              <a:rPr kumimoji="1" lang="ja-JP" altLang="en-US" dirty="0"/>
              <a:t>　　　　　　　　　　　　　　　　　　　　　　　　　　　　　　　　　　　　　　終わり</a:t>
            </a:r>
          </a:p>
        </p:txBody>
      </p:sp>
      <p:sp>
        <p:nvSpPr>
          <p:cNvPr id="4" name="スライド番号プレースホルダー 3"/>
          <p:cNvSpPr>
            <a:spLocks noGrp="1"/>
          </p:cNvSpPr>
          <p:nvPr>
            <p:ph type="sldNum" sz="quarter" idx="10"/>
          </p:nvPr>
        </p:nvSpPr>
        <p:spPr/>
        <p:txBody>
          <a:bodyPr/>
          <a:lstStyle/>
          <a:p>
            <a:pPr>
              <a:defRPr/>
            </a:pPr>
            <a:fld id="{5F182EC2-B1AB-40AD-ABD0-D09ECE396F1F}" type="slidenum">
              <a:rPr lang="ja-JP" altLang="en-US" smtClean="0">
                <a:solidFill>
                  <a:prstClr val="black"/>
                </a:solidFill>
              </a:rPr>
              <a:pPr>
                <a:defRPr/>
              </a:pPr>
              <a:t>24</a:t>
            </a:fld>
            <a:endParaRPr lang="ja-JP" altLang="en-US">
              <a:solidFill>
                <a:prstClr val="black"/>
              </a:solidFill>
            </a:endParaRPr>
          </a:p>
        </p:txBody>
      </p:sp>
    </p:spTree>
    <p:extLst>
      <p:ext uri="{BB962C8B-B14F-4D97-AF65-F5344CB8AC3E}">
        <p14:creationId xmlns:p14="http://schemas.microsoft.com/office/powerpoint/2010/main" val="4238129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a:p>
            <a:r>
              <a:rPr lang="ja-JP" altLang="en-US" dirty="0"/>
              <a:t>さて、インターネットでは、いろいろな使い方が出来ます。</a:t>
            </a:r>
          </a:p>
          <a:p>
            <a:endParaRPr kumimoji="1" lang="ja-JP" altLang="en-US" dirty="0"/>
          </a:p>
          <a:p>
            <a:r>
              <a:rPr lang="ja-JP" altLang="en-US" dirty="0"/>
              <a:t>自分で写真を撮ったり、オンラインでの学習や、欲しい情報を探したり、</a:t>
            </a:r>
          </a:p>
          <a:p>
            <a:r>
              <a:rPr kumimoji="1" lang="ja-JP" altLang="en-US" dirty="0"/>
              <a:t>モノを探してお買いものも出来ます。</a:t>
            </a:r>
          </a:p>
          <a:p>
            <a:r>
              <a:rPr lang="ja-JP" altLang="en-US" dirty="0"/>
              <a:t>また、</a:t>
            </a:r>
            <a:r>
              <a:rPr lang="en-US" altLang="ja-JP" dirty="0"/>
              <a:t>SNS</a:t>
            </a:r>
            <a:r>
              <a:rPr lang="ja-JP" altLang="en-US" dirty="0"/>
              <a:t>で友だちとのやりとりや、ゲーム・メールでの連絡も出来ます。</a:t>
            </a:r>
          </a:p>
          <a:p>
            <a:endParaRPr kumimoji="1" lang="ja-JP" altLang="en-US" dirty="0"/>
          </a:p>
          <a:p>
            <a:r>
              <a:rPr lang="ja-JP" altLang="en-US" dirty="0"/>
              <a:t>便利で、楽しい使い方がいろいろありますね。</a:t>
            </a:r>
          </a:p>
          <a:p>
            <a:endParaRPr kumimoji="1" lang="ja-JP" altLang="en-US" dirty="0"/>
          </a:p>
          <a:p>
            <a:endParaRPr kumimoji="1" lang="ja-JP" altLang="en-US" dirty="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2936965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a:p>
            <a:r>
              <a:rPr lang="ja-JP" altLang="en-US" dirty="0"/>
              <a:t>これから見ていく内容は</a:t>
            </a:r>
            <a:r>
              <a:rPr lang="en-US" altLang="ja-JP" dirty="0"/>
              <a:t>4</a:t>
            </a:r>
            <a:r>
              <a:rPr lang="ja-JP" altLang="en-US" dirty="0"/>
              <a:t>つ。</a:t>
            </a:r>
          </a:p>
          <a:p>
            <a:endParaRPr lang="ja-JP" altLang="en-US" dirty="0"/>
          </a:p>
          <a:p>
            <a:r>
              <a:rPr lang="ja-JP" altLang="en-US" dirty="0"/>
              <a:t>①どんな使い方をしているかな</a:t>
            </a:r>
            <a:r>
              <a:rPr lang="en-US" altLang="ja-JP" dirty="0"/>
              <a:t>?</a:t>
            </a:r>
            <a:endParaRPr lang="ja-JP" altLang="en-US" dirty="0"/>
          </a:p>
          <a:p>
            <a:r>
              <a:rPr lang="ja-JP" altLang="en-US" dirty="0"/>
              <a:t>②ネットのこわさはどんなもの</a:t>
            </a:r>
            <a:r>
              <a:rPr lang="en-US" altLang="ja-JP" dirty="0"/>
              <a:t>?</a:t>
            </a:r>
            <a:endParaRPr lang="ja-JP" altLang="en-US" dirty="0"/>
          </a:p>
          <a:p>
            <a:r>
              <a:rPr lang="ja-JP" altLang="en-US" dirty="0"/>
              <a:t>③つかいかたを考えよう</a:t>
            </a:r>
            <a:r>
              <a:rPr lang="en-US" altLang="ja-JP" dirty="0"/>
              <a:t>!</a:t>
            </a:r>
          </a:p>
          <a:p>
            <a:r>
              <a:rPr lang="ja-JP" altLang="en-US" dirty="0"/>
              <a:t>④振り返り　　　　　　　　　　　　　　　　　　　　　　　　　です。</a:t>
            </a:r>
          </a:p>
          <a:p>
            <a:endParaRPr lang="ja-JP" altLang="en-US" dirty="0"/>
          </a:p>
          <a:p>
            <a:endParaRPr lang="en-US" altLang="ja-JP" dirty="0"/>
          </a:p>
          <a:p>
            <a:endParaRPr lang="ja-JP" altLang="en-US" dirty="0"/>
          </a:p>
        </p:txBody>
      </p:sp>
      <p:sp>
        <p:nvSpPr>
          <p:cNvPr id="6554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8762" indent="-287985">
              <a:defRPr kumimoji="1">
                <a:solidFill>
                  <a:schemeClr val="tx1"/>
                </a:solidFill>
                <a:latin typeface="Arial" pitchFamily="34" charset="0"/>
                <a:ea typeface="ＭＳ Ｐゴシック" pitchFamily="50" charset="-128"/>
              </a:defRPr>
            </a:lvl2pPr>
            <a:lvl3pPr marL="1151942" indent="-230388">
              <a:defRPr kumimoji="1">
                <a:solidFill>
                  <a:schemeClr val="tx1"/>
                </a:solidFill>
                <a:latin typeface="Arial" pitchFamily="34" charset="0"/>
                <a:ea typeface="ＭＳ Ｐゴシック" pitchFamily="50" charset="-128"/>
              </a:defRPr>
            </a:lvl3pPr>
            <a:lvl4pPr marL="1612720" indent="-230388">
              <a:defRPr kumimoji="1">
                <a:solidFill>
                  <a:schemeClr val="tx1"/>
                </a:solidFill>
                <a:latin typeface="Arial" pitchFamily="34" charset="0"/>
                <a:ea typeface="ＭＳ Ｐゴシック" pitchFamily="50" charset="-128"/>
              </a:defRPr>
            </a:lvl4pPr>
            <a:lvl5pPr marL="2073496" indent="-230388">
              <a:defRPr kumimoji="1">
                <a:solidFill>
                  <a:schemeClr val="tx1"/>
                </a:solidFill>
                <a:latin typeface="Arial" pitchFamily="34" charset="0"/>
                <a:ea typeface="ＭＳ Ｐゴシック" pitchFamily="50" charset="-128"/>
              </a:defRPr>
            </a:lvl5pPr>
            <a:lvl6pPr marL="2534273" indent="-230388"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95050" indent="-230388"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55827" indent="-230388"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16605" indent="-230388"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0D7C4A57-0DA5-4196-BFCB-F04B9D4164BE}"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996487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a:p>
            <a:r>
              <a:rPr lang="ja-JP" altLang="en-US" dirty="0"/>
              <a:t>まず、はじめは、</a:t>
            </a:r>
          </a:p>
          <a:p>
            <a:endParaRPr lang="ja-JP" altLang="en-US" dirty="0"/>
          </a:p>
          <a:p>
            <a:r>
              <a:rPr lang="ja-JP" altLang="en-US" dirty="0"/>
              <a:t>「どんな使い方をしているかな</a:t>
            </a:r>
            <a:r>
              <a:rPr lang="en-US" altLang="ja-JP" dirty="0"/>
              <a:t>?</a:t>
            </a:r>
            <a:r>
              <a:rPr lang="ja-JP" altLang="en-US" dirty="0"/>
              <a:t>」</a:t>
            </a:r>
          </a:p>
        </p:txBody>
      </p:sp>
      <p:sp>
        <p:nvSpPr>
          <p:cNvPr id="6554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8762" indent="-287985">
              <a:defRPr kumimoji="1">
                <a:solidFill>
                  <a:schemeClr val="tx1"/>
                </a:solidFill>
                <a:latin typeface="Arial" pitchFamily="34" charset="0"/>
                <a:ea typeface="ＭＳ Ｐゴシック" pitchFamily="50" charset="-128"/>
              </a:defRPr>
            </a:lvl2pPr>
            <a:lvl3pPr marL="1151942" indent="-230388">
              <a:defRPr kumimoji="1">
                <a:solidFill>
                  <a:schemeClr val="tx1"/>
                </a:solidFill>
                <a:latin typeface="Arial" pitchFamily="34" charset="0"/>
                <a:ea typeface="ＭＳ Ｐゴシック" pitchFamily="50" charset="-128"/>
              </a:defRPr>
            </a:lvl3pPr>
            <a:lvl4pPr marL="1612720" indent="-230388">
              <a:defRPr kumimoji="1">
                <a:solidFill>
                  <a:schemeClr val="tx1"/>
                </a:solidFill>
                <a:latin typeface="Arial" pitchFamily="34" charset="0"/>
                <a:ea typeface="ＭＳ Ｐゴシック" pitchFamily="50" charset="-128"/>
              </a:defRPr>
            </a:lvl4pPr>
            <a:lvl5pPr marL="2073496" indent="-230388">
              <a:defRPr kumimoji="1">
                <a:solidFill>
                  <a:schemeClr val="tx1"/>
                </a:solidFill>
                <a:latin typeface="Arial" pitchFamily="34" charset="0"/>
                <a:ea typeface="ＭＳ Ｐゴシック" pitchFamily="50" charset="-128"/>
              </a:defRPr>
            </a:lvl5pPr>
            <a:lvl6pPr marL="2534273" indent="-230388"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95050" indent="-230388"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55827" indent="-230388"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16605" indent="-230388"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0D7C4A57-0DA5-4196-BFCB-F04B9D4164BE}"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996487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a:bodyPr>
          <a:lstStyle/>
          <a:p>
            <a:endParaRPr kumimoji="1" lang="en-US" altLang="ja-JP" dirty="0"/>
          </a:p>
          <a:p>
            <a:r>
              <a:rPr lang="ja-JP" altLang="en-US" dirty="0"/>
              <a:t>インターネットは、いろいろな使い方ができることを</a:t>
            </a:r>
          </a:p>
          <a:p>
            <a:r>
              <a:rPr lang="ja-JP" altLang="en-US" dirty="0"/>
              <a:t>さきほどみましたね。</a:t>
            </a:r>
          </a:p>
          <a:p>
            <a:r>
              <a:rPr lang="ja-JP" altLang="en-US" dirty="0"/>
              <a:t>メールや検索・写真を撮るなどでしたね。</a:t>
            </a:r>
          </a:p>
          <a:p>
            <a:endParaRPr lang="en-US" altLang="ja-JP" dirty="0"/>
          </a:p>
          <a:p>
            <a:r>
              <a:rPr kumimoji="1" lang="ja-JP" altLang="en-US" dirty="0"/>
              <a:t>では、</a:t>
            </a:r>
            <a:endParaRPr kumimoji="1" lang="en-US" altLang="ja-JP" dirty="0"/>
          </a:p>
          <a:p>
            <a:r>
              <a:rPr lang="ja-JP" altLang="en-US" dirty="0"/>
              <a:t>みなさんは、インターネットをつかっている中で、</a:t>
            </a:r>
            <a:endParaRPr lang="en-US" altLang="ja-JP" dirty="0"/>
          </a:p>
          <a:p>
            <a:r>
              <a:rPr lang="ja-JP" altLang="en-US" dirty="0"/>
              <a:t>こんなことをしていませんか</a:t>
            </a:r>
            <a:r>
              <a:rPr lang="en-US" altLang="ja-JP" dirty="0"/>
              <a:t>?</a:t>
            </a:r>
          </a:p>
          <a:p>
            <a:r>
              <a:rPr lang="ja-JP" altLang="en-US" dirty="0"/>
              <a:t>例えば、</a:t>
            </a:r>
          </a:p>
          <a:p>
            <a:r>
              <a:rPr lang="ja-JP" altLang="en-US" dirty="0"/>
              <a:t>①自宅の部屋で撮った制服姿の自分の写真や、友達と一緒に写っている写真を、</a:t>
            </a:r>
            <a:endParaRPr lang="en-US" altLang="ja-JP" dirty="0"/>
          </a:p>
          <a:p>
            <a:r>
              <a:rPr lang="en-US" altLang="ja-JP" dirty="0"/>
              <a:t>SNS</a:t>
            </a:r>
            <a:r>
              <a:rPr lang="ja-JP" altLang="en-US" dirty="0"/>
              <a:t>にアップロードしてみたり、</a:t>
            </a:r>
          </a:p>
          <a:p>
            <a:endParaRPr lang="en-US" altLang="ja-JP" dirty="0"/>
          </a:p>
          <a:p>
            <a:r>
              <a:rPr lang="ja-JP" altLang="en-US" dirty="0"/>
              <a:t>②ゲームの中の映像を写真や動画に撮って、</a:t>
            </a:r>
            <a:r>
              <a:rPr lang="en-US" altLang="ja-JP" dirty="0"/>
              <a:t>SNS</a:t>
            </a:r>
            <a:r>
              <a:rPr lang="ja-JP" altLang="en-US" dirty="0"/>
              <a:t>や無料動画サイトに</a:t>
            </a:r>
          </a:p>
          <a:p>
            <a:r>
              <a:rPr lang="ja-JP" altLang="en-US" dirty="0"/>
              <a:t>　勝手にアップロードしたり、</a:t>
            </a:r>
          </a:p>
          <a:p>
            <a:endParaRPr lang="en-US" altLang="ja-JP" dirty="0"/>
          </a:p>
          <a:p>
            <a:r>
              <a:rPr lang="ja-JP" altLang="en-US" dirty="0"/>
              <a:t>③匿名で登録した</a:t>
            </a:r>
            <a:r>
              <a:rPr lang="en-US" altLang="ja-JP" dirty="0"/>
              <a:t>SNS</a:t>
            </a:r>
            <a:r>
              <a:rPr lang="ja-JP" altLang="en-US" dirty="0"/>
              <a:t>で、友達や有名人などの悪口や嫌がらせを</a:t>
            </a:r>
          </a:p>
          <a:p>
            <a:r>
              <a:rPr lang="ja-JP" altLang="en-US" dirty="0"/>
              <a:t>　書き込んでみたり・・・・</a:t>
            </a:r>
          </a:p>
          <a:p>
            <a:endParaRPr lang="ja-JP" altLang="en-US" dirty="0"/>
          </a:p>
          <a:p>
            <a:r>
              <a:rPr lang="ja-JP" altLang="en-US" dirty="0"/>
              <a:t>いかがでしょうか</a:t>
            </a:r>
          </a:p>
          <a:p>
            <a:r>
              <a:rPr lang="ja-JP" altLang="en-US" dirty="0"/>
              <a:t>　</a:t>
            </a:r>
            <a:endParaRPr lang="en-US" altLang="ja-JP" dirty="0"/>
          </a:p>
          <a:p>
            <a:endParaRPr lang="en-US" altLang="ja-JP" dirty="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2936965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a:p>
            <a:r>
              <a:rPr lang="ja-JP" altLang="en-US" dirty="0"/>
              <a:t>では、こういったことのどこが危険なのでしょうか。</a:t>
            </a:r>
          </a:p>
          <a:p>
            <a:endParaRPr kumimoji="1" lang="ja-JP" altLang="en-US" dirty="0"/>
          </a:p>
          <a:p>
            <a:pPr lvl="0"/>
            <a:r>
              <a:rPr lang="ja-JP" altLang="en-US" dirty="0">
                <a:solidFill>
                  <a:srgbClr val="000000"/>
                </a:solidFill>
              </a:rPr>
              <a:t>①自宅の部屋で、制服姿の自分の写真を撮って、</a:t>
            </a:r>
            <a:r>
              <a:rPr lang="en-US" altLang="ja-JP" dirty="0">
                <a:solidFill>
                  <a:srgbClr val="000000"/>
                </a:solidFill>
              </a:rPr>
              <a:t>SNS</a:t>
            </a:r>
            <a:r>
              <a:rPr lang="ja-JP" altLang="en-US" dirty="0">
                <a:solidFill>
                  <a:srgbClr val="000000"/>
                </a:solidFill>
              </a:rPr>
              <a:t>にアップロード</a:t>
            </a:r>
          </a:p>
          <a:p>
            <a:pPr lvl="0"/>
            <a:r>
              <a:rPr lang="ja-JP" altLang="en-US" dirty="0">
                <a:solidFill>
                  <a:srgbClr val="000000"/>
                </a:solidFill>
              </a:rPr>
              <a:t>　したりすると、制服や後ろに映るモノなどから自分の個人情報が伝わる</a:t>
            </a:r>
          </a:p>
          <a:p>
            <a:pPr lvl="0"/>
            <a:r>
              <a:rPr lang="ja-JP" altLang="en-US" dirty="0">
                <a:solidFill>
                  <a:srgbClr val="000000"/>
                </a:solidFill>
              </a:rPr>
              <a:t>　場合があります。また、それぞれの人には、写真であっても肖像権と</a:t>
            </a:r>
          </a:p>
          <a:p>
            <a:pPr lvl="0"/>
            <a:r>
              <a:rPr lang="ja-JP" altLang="en-US" dirty="0">
                <a:solidFill>
                  <a:srgbClr val="000000"/>
                </a:solidFill>
              </a:rPr>
              <a:t>　いう守られる権利を持っています。</a:t>
            </a:r>
          </a:p>
          <a:p>
            <a:pPr lvl="0"/>
            <a:r>
              <a:rPr lang="ja-JP" altLang="en-US" dirty="0">
                <a:solidFill>
                  <a:srgbClr val="000000"/>
                </a:solidFill>
              </a:rPr>
              <a:t>②ゲームの中の映像にも同じように、ゲーム会社が著作権という権利を</a:t>
            </a:r>
          </a:p>
          <a:p>
            <a:pPr lvl="0"/>
            <a:r>
              <a:rPr lang="ja-JP" altLang="en-US" dirty="0">
                <a:solidFill>
                  <a:srgbClr val="000000"/>
                </a:solidFill>
              </a:rPr>
              <a:t>　　持っています。</a:t>
            </a:r>
          </a:p>
          <a:p>
            <a:pPr lvl="0"/>
            <a:r>
              <a:rPr lang="ja-JP" altLang="en-US" dirty="0">
                <a:solidFill>
                  <a:srgbClr val="000000"/>
                </a:solidFill>
              </a:rPr>
              <a:t>③また匿名で登録した</a:t>
            </a:r>
            <a:r>
              <a:rPr lang="en-US" altLang="ja-JP" dirty="0">
                <a:solidFill>
                  <a:srgbClr val="000000"/>
                </a:solidFill>
              </a:rPr>
              <a:t>SNS</a:t>
            </a:r>
            <a:r>
              <a:rPr lang="ja-JP" altLang="en-US" dirty="0">
                <a:solidFill>
                  <a:srgbClr val="000000"/>
                </a:solidFill>
              </a:rPr>
              <a:t>で、友達や有名人などの悪口や嫌がらせを</a:t>
            </a:r>
          </a:p>
          <a:p>
            <a:pPr lvl="0"/>
            <a:r>
              <a:rPr lang="ja-JP" altLang="en-US" dirty="0">
                <a:solidFill>
                  <a:srgbClr val="000000"/>
                </a:solidFill>
              </a:rPr>
              <a:t>　書き込んでしまうと、書かれた人の心を傷つけたり、いじめにつながる</a:t>
            </a:r>
          </a:p>
          <a:p>
            <a:pPr lvl="0"/>
            <a:r>
              <a:rPr lang="ja-JP" altLang="en-US" dirty="0">
                <a:solidFill>
                  <a:srgbClr val="000000"/>
                </a:solidFill>
              </a:rPr>
              <a:t>　こともあります。</a:t>
            </a:r>
          </a:p>
          <a:p>
            <a:pPr lvl="0"/>
            <a:r>
              <a:rPr lang="ja-JP" altLang="en-US" dirty="0">
                <a:solidFill>
                  <a:srgbClr val="000000"/>
                </a:solidFill>
              </a:rPr>
              <a:t>法律や権利を知らなかったといって許してもらえないこともあります。</a:t>
            </a:r>
            <a:endParaRPr lang="en-US" altLang="ja-JP" dirty="0">
              <a:solidFill>
                <a:srgbClr val="000000"/>
              </a:solidFill>
            </a:endParaRPr>
          </a:p>
          <a:p>
            <a:pPr lvl="0"/>
            <a:r>
              <a:rPr lang="ja-JP" altLang="en-US" dirty="0">
                <a:solidFill>
                  <a:srgbClr val="000000"/>
                </a:solidFill>
              </a:rPr>
              <a:t>知らずにネット上にアップロードしたり、書き込みをすると、権利を侵害する</a:t>
            </a:r>
            <a:endParaRPr lang="en-US" altLang="ja-JP" dirty="0">
              <a:solidFill>
                <a:srgbClr val="000000"/>
              </a:solidFill>
            </a:endParaRPr>
          </a:p>
          <a:p>
            <a:pPr lvl="0"/>
            <a:r>
              <a:rPr lang="ja-JP" altLang="en-US" dirty="0">
                <a:solidFill>
                  <a:srgbClr val="000000"/>
                </a:solidFill>
              </a:rPr>
              <a:t>ことになります。</a:t>
            </a:r>
          </a:p>
          <a:p>
            <a:pPr lvl="0"/>
            <a:r>
              <a:rPr lang="ja-JP" altLang="en-US" dirty="0">
                <a:solidFill>
                  <a:srgbClr val="000000"/>
                </a:solidFill>
              </a:rPr>
              <a:t>いかがですか。十分注意することが必要ですね。</a:t>
            </a:r>
          </a:p>
          <a:p>
            <a:pPr lvl="0"/>
            <a:r>
              <a:rPr lang="ja-JP" altLang="en-US" dirty="0">
                <a:solidFill>
                  <a:srgbClr val="000000"/>
                </a:solidFill>
              </a:rPr>
              <a:t>インターネットを使う時に、こういったこともきちんと考えていますか。</a:t>
            </a:r>
          </a:p>
          <a:p>
            <a:pPr lvl="0"/>
            <a:endParaRPr lang="ja-JP" altLang="en-US" dirty="0">
              <a:solidFill>
                <a:srgbClr val="000000"/>
              </a:solidFill>
            </a:endParaRPr>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2936965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pPr lvl="0"/>
            <a:endParaRPr lang="ja-JP" altLang="en-US" dirty="0">
              <a:solidFill>
                <a:srgbClr val="000000"/>
              </a:solidFill>
            </a:endParaRPr>
          </a:p>
          <a:p>
            <a:pPr lvl="0"/>
            <a:r>
              <a:rPr lang="ja-JP" altLang="en-US" dirty="0">
                <a:solidFill>
                  <a:srgbClr val="000000"/>
                </a:solidFill>
              </a:rPr>
              <a:t>他にも、メールでやりとりをしたり、お買いものもできますね。</a:t>
            </a:r>
          </a:p>
          <a:p>
            <a:pPr lvl="0"/>
            <a:endParaRPr lang="en-US" altLang="ja-JP" dirty="0">
              <a:solidFill>
                <a:srgbClr val="000000"/>
              </a:solidFill>
            </a:endParaRPr>
          </a:p>
          <a:p>
            <a:pPr lvl="0"/>
            <a:r>
              <a:rPr lang="ja-JP" altLang="en-US" dirty="0">
                <a:solidFill>
                  <a:srgbClr val="000000"/>
                </a:solidFill>
              </a:rPr>
              <a:t>では、</a:t>
            </a:r>
            <a:endParaRPr lang="en-US" altLang="ja-JP" dirty="0">
              <a:solidFill>
                <a:srgbClr val="000000"/>
              </a:solidFill>
            </a:endParaRPr>
          </a:p>
          <a:p>
            <a:pPr lvl="0"/>
            <a:r>
              <a:rPr lang="ja-JP" altLang="en-US" dirty="0">
                <a:solidFill>
                  <a:srgbClr val="000000"/>
                </a:solidFill>
              </a:rPr>
              <a:t>こんな使い方はどう思いますか</a:t>
            </a:r>
            <a:r>
              <a:rPr lang="en-US" altLang="ja-JP" dirty="0">
                <a:solidFill>
                  <a:srgbClr val="000000"/>
                </a:solidFill>
              </a:rPr>
              <a:t>.?</a:t>
            </a:r>
          </a:p>
          <a:p>
            <a:pPr lvl="0"/>
            <a:endParaRPr lang="ja-JP" altLang="en-US" dirty="0">
              <a:solidFill>
                <a:srgbClr val="000000"/>
              </a:solidFill>
            </a:endParaRPr>
          </a:p>
          <a:p>
            <a:pPr lvl="0"/>
            <a:r>
              <a:rPr lang="ja-JP" altLang="en-US" dirty="0">
                <a:solidFill>
                  <a:srgbClr val="000000"/>
                </a:solidFill>
              </a:rPr>
              <a:t>④スニーカーの名前や、洋服のブランドなど、欲しい商品の名前で検索し、</a:t>
            </a:r>
          </a:p>
          <a:p>
            <a:pPr lvl="0"/>
            <a:r>
              <a:rPr lang="ja-JP" altLang="en-US" dirty="0">
                <a:solidFill>
                  <a:srgbClr val="000000"/>
                </a:solidFill>
              </a:rPr>
              <a:t>　見つかったものを、商品の内容や、売っているお店のことを十分</a:t>
            </a:r>
          </a:p>
          <a:p>
            <a:pPr lvl="0"/>
            <a:r>
              <a:rPr lang="ja-JP" altLang="en-US" dirty="0">
                <a:solidFill>
                  <a:srgbClr val="000000"/>
                </a:solidFill>
              </a:rPr>
              <a:t>　確認しないままに注文してしまったり、</a:t>
            </a:r>
          </a:p>
          <a:p>
            <a:pPr lvl="0"/>
            <a:endParaRPr lang="en-US" altLang="ja-JP" dirty="0">
              <a:solidFill>
                <a:srgbClr val="000000"/>
              </a:solidFill>
            </a:endParaRPr>
          </a:p>
          <a:p>
            <a:pPr lvl="0"/>
            <a:r>
              <a:rPr lang="ja-JP" altLang="en-US" dirty="0">
                <a:solidFill>
                  <a:srgbClr val="000000"/>
                </a:solidFill>
              </a:rPr>
              <a:t>⑤スマホに届いたあやしいメールを開き、書かれていた</a:t>
            </a:r>
            <a:r>
              <a:rPr lang="en-US" altLang="ja-JP" dirty="0">
                <a:solidFill>
                  <a:srgbClr val="000000"/>
                </a:solidFill>
              </a:rPr>
              <a:t>URL</a:t>
            </a:r>
            <a:r>
              <a:rPr lang="ja-JP" altLang="en-US" dirty="0">
                <a:solidFill>
                  <a:srgbClr val="000000"/>
                </a:solidFill>
              </a:rPr>
              <a:t>をクリックして</a:t>
            </a:r>
          </a:p>
          <a:p>
            <a:pPr lvl="0"/>
            <a:r>
              <a:rPr lang="ja-JP" altLang="en-US" dirty="0">
                <a:solidFill>
                  <a:srgbClr val="000000"/>
                </a:solidFill>
              </a:rPr>
              <a:t>　しまったり、</a:t>
            </a:r>
          </a:p>
          <a:p>
            <a:pPr lvl="0"/>
            <a:endParaRPr lang="en-US" altLang="ja-JP" dirty="0">
              <a:solidFill>
                <a:srgbClr val="000000"/>
              </a:solidFill>
            </a:endParaRPr>
          </a:p>
          <a:p>
            <a:pPr lvl="0"/>
            <a:r>
              <a:rPr lang="ja-JP" altLang="en-US" dirty="0">
                <a:solidFill>
                  <a:srgbClr val="000000"/>
                </a:solidFill>
              </a:rPr>
              <a:t>⑥よくわからないしくみなのに、「もうかる」と書いているからと信じて</a:t>
            </a:r>
          </a:p>
          <a:p>
            <a:pPr lvl="0"/>
            <a:r>
              <a:rPr lang="ja-JP" altLang="en-US" dirty="0">
                <a:solidFill>
                  <a:srgbClr val="000000"/>
                </a:solidFill>
              </a:rPr>
              <a:t>　高い値段のアプリを申し込んでしまった・・・・</a:t>
            </a:r>
          </a:p>
          <a:p>
            <a:pPr lvl="0"/>
            <a:endParaRPr lang="ja-JP" altLang="en-US" dirty="0">
              <a:solidFill>
                <a:srgbClr val="000000"/>
              </a:solidFill>
            </a:endParaRPr>
          </a:p>
          <a:p>
            <a:pPr lvl="0"/>
            <a:r>
              <a:rPr lang="ja-JP" altLang="en-US" dirty="0">
                <a:solidFill>
                  <a:srgbClr val="000000"/>
                </a:solidFill>
              </a:rPr>
              <a:t>こんなことはやっていませんか</a:t>
            </a:r>
            <a:r>
              <a:rPr lang="en-US" altLang="ja-JP" dirty="0">
                <a:solidFill>
                  <a:srgbClr val="000000"/>
                </a:solidFill>
              </a:rPr>
              <a:t>?</a:t>
            </a:r>
          </a:p>
          <a:p>
            <a:pPr lvl="0"/>
            <a:endParaRPr lang="ja-JP" altLang="en-US" dirty="0">
              <a:solidFill>
                <a:srgbClr val="000000"/>
              </a:solidFill>
            </a:endParaRPr>
          </a:p>
          <a:p>
            <a:pPr lvl="0"/>
            <a:r>
              <a:rPr lang="ja-JP" altLang="en-US" dirty="0">
                <a:solidFill>
                  <a:srgbClr val="000000"/>
                </a:solidFill>
              </a:rPr>
              <a:t>　</a:t>
            </a:r>
            <a:endParaRPr lang="en-US" altLang="ja-JP" dirty="0">
              <a:solidFill>
                <a:srgbClr val="000000"/>
              </a:solidFill>
            </a:endParaRPr>
          </a:p>
          <a:p>
            <a:pPr lvl="0"/>
            <a:endParaRPr lang="en-US" altLang="ja-JP" dirty="0">
              <a:solidFill>
                <a:srgbClr val="000000"/>
              </a:solidFill>
            </a:endParaRPr>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2936965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lvl="0"/>
            <a:endParaRPr lang="ja-JP" altLang="en-US" dirty="0">
              <a:solidFill>
                <a:srgbClr val="000000"/>
              </a:solidFill>
            </a:endParaRPr>
          </a:p>
          <a:p>
            <a:pPr lvl="0"/>
            <a:r>
              <a:rPr lang="ja-JP" altLang="en-US" dirty="0">
                <a:solidFill>
                  <a:srgbClr val="000000"/>
                </a:solidFill>
              </a:rPr>
              <a:t>では、こういった場合には、どこが危険なのでしょうか。</a:t>
            </a:r>
            <a:endParaRPr lang="en-US" altLang="ja-JP" dirty="0">
              <a:solidFill>
                <a:srgbClr val="000000"/>
              </a:solidFill>
            </a:endParaRPr>
          </a:p>
          <a:p>
            <a:pPr lvl="0"/>
            <a:endParaRPr lang="ja-JP" altLang="en-US" dirty="0">
              <a:solidFill>
                <a:srgbClr val="000000"/>
              </a:solidFill>
            </a:endParaRPr>
          </a:p>
          <a:p>
            <a:pPr lvl="0"/>
            <a:endParaRPr lang="ja-JP" altLang="en-US" dirty="0">
              <a:solidFill>
                <a:srgbClr val="000000"/>
              </a:solidFill>
            </a:endParaRPr>
          </a:p>
          <a:p>
            <a:r>
              <a:rPr lang="ja-JP" altLang="en-US" dirty="0">
                <a:solidFill>
                  <a:srgbClr val="000000"/>
                </a:solidFill>
              </a:rPr>
              <a:t>④商品の内容を確認しなかったり、お店のことを十分確認しない場合、</a:t>
            </a:r>
          </a:p>
          <a:p>
            <a:r>
              <a:rPr lang="ja-JP" altLang="en-US" dirty="0">
                <a:solidFill>
                  <a:srgbClr val="000000"/>
                </a:solidFill>
              </a:rPr>
              <a:t>　　きちんと商品が届かないようなこともあります。</a:t>
            </a:r>
          </a:p>
          <a:p>
            <a:endParaRPr lang="ja-JP" altLang="en-US" dirty="0">
              <a:solidFill>
                <a:srgbClr val="000000"/>
              </a:solidFill>
            </a:endParaRPr>
          </a:p>
          <a:p>
            <a:pPr lvl="0"/>
            <a:r>
              <a:rPr lang="ja-JP" altLang="en-US" dirty="0">
                <a:solidFill>
                  <a:srgbClr val="000000"/>
                </a:solidFill>
              </a:rPr>
              <a:t>⑤あやしいメールに書かれていた</a:t>
            </a:r>
            <a:r>
              <a:rPr lang="en-US" altLang="ja-JP" dirty="0">
                <a:solidFill>
                  <a:srgbClr val="000000"/>
                </a:solidFill>
              </a:rPr>
              <a:t>URL</a:t>
            </a:r>
            <a:r>
              <a:rPr lang="ja-JP" altLang="en-US" dirty="0">
                <a:solidFill>
                  <a:srgbClr val="000000"/>
                </a:solidFill>
              </a:rPr>
              <a:t>の先には、どんなところに繋がるか</a:t>
            </a:r>
          </a:p>
          <a:p>
            <a:pPr defTabSz="914331"/>
            <a:r>
              <a:rPr lang="ja-JP" altLang="en-US" dirty="0">
                <a:solidFill>
                  <a:srgbClr val="000000"/>
                </a:solidFill>
              </a:rPr>
              <a:t>　　わからず、個人情報が盗まれるようなことになるかもしれません。</a:t>
            </a:r>
            <a:endParaRPr lang="en-US" altLang="ja-JP" dirty="0">
              <a:solidFill>
                <a:srgbClr val="000000"/>
              </a:solidFill>
            </a:endParaRPr>
          </a:p>
          <a:p>
            <a:pPr defTabSz="914331"/>
            <a:endParaRPr lang="en-US" altLang="ja-JP" dirty="0">
              <a:solidFill>
                <a:srgbClr val="000000"/>
              </a:solidFill>
            </a:endParaRPr>
          </a:p>
          <a:p>
            <a:pPr defTabSz="914331"/>
            <a:r>
              <a:rPr lang="ja-JP" altLang="en-US" dirty="0">
                <a:solidFill>
                  <a:srgbClr val="000000"/>
                </a:solidFill>
              </a:rPr>
              <a:t>⑥「もうかる方法」に対して、高いお金を払ったとしても「もうからない」ことが多いです。</a:t>
            </a:r>
          </a:p>
          <a:p>
            <a:pPr lvl="0"/>
            <a:endParaRPr lang="ja-JP" altLang="en-US" dirty="0">
              <a:solidFill>
                <a:srgbClr val="000000"/>
              </a:solidFill>
            </a:endParaRPr>
          </a:p>
          <a:p>
            <a:pPr lvl="0"/>
            <a:endParaRPr lang="ja-JP" altLang="en-US" dirty="0">
              <a:solidFill>
                <a:srgbClr val="000000"/>
              </a:solidFill>
            </a:endParaRPr>
          </a:p>
          <a:p>
            <a:pPr lvl="0"/>
            <a:r>
              <a:rPr lang="ja-JP" altLang="en-US" dirty="0">
                <a:solidFill>
                  <a:srgbClr val="000000"/>
                </a:solidFill>
              </a:rPr>
              <a:t>世界に繋がるインターネットには、危ないサイトもたくさんあります。</a:t>
            </a:r>
          </a:p>
          <a:p>
            <a:pPr lvl="0"/>
            <a:r>
              <a:rPr lang="ja-JP" altLang="en-US" dirty="0">
                <a:solidFill>
                  <a:srgbClr val="000000"/>
                </a:solidFill>
              </a:rPr>
              <a:t>ちゃんと中身や、発信元の会社を確認できていますか。</a:t>
            </a:r>
          </a:p>
          <a:p>
            <a:pPr lvl="0"/>
            <a:endParaRPr lang="en-US" altLang="ja-JP" dirty="0">
              <a:solidFill>
                <a:srgbClr val="000000"/>
              </a:solidFill>
            </a:endParaRPr>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2936965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381000" y="4570413"/>
            <a:ext cx="852488" cy="852487"/>
          </a:xfrm>
          <a:prstGeom prst="roundRect">
            <a:avLst>
              <a:gd name="adj" fmla="val 10958"/>
            </a:avLst>
          </a:prstGeom>
          <a:solidFill>
            <a:srgbClr val="6699FF"/>
          </a:solidFill>
          <a:ln w="57150">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 name="AutoShape 8"/>
          <p:cNvSpPr>
            <a:spLocks noChangeArrowheads="1"/>
          </p:cNvSpPr>
          <p:nvPr/>
        </p:nvSpPr>
        <p:spPr bwMode="auto">
          <a:xfrm>
            <a:off x="1357313" y="4572000"/>
            <a:ext cx="852487" cy="852488"/>
          </a:xfrm>
          <a:prstGeom prst="roundRect">
            <a:avLst>
              <a:gd name="adj" fmla="val 10958"/>
            </a:avLst>
          </a:prstGeom>
          <a:solidFill>
            <a:srgbClr val="3366FF"/>
          </a:solidFill>
          <a:ln w="5715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 name="AutoShape 10"/>
          <p:cNvSpPr>
            <a:spLocks noChangeArrowheads="1"/>
          </p:cNvSpPr>
          <p:nvPr/>
        </p:nvSpPr>
        <p:spPr bwMode="auto">
          <a:xfrm>
            <a:off x="381000" y="5548313"/>
            <a:ext cx="852488" cy="852487"/>
          </a:xfrm>
          <a:prstGeom prst="roundRect">
            <a:avLst>
              <a:gd name="adj" fmla="val 10958"/>
            </a:avLst>
          </a:prstGeom>
          <a:solidFill>
            <a:srgbClr val="FF9900"/>
          </a:solidFill>
          <a:ln w="5715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 name="AutoShape 11"/>
          <p:cNvSpPr>
            <a:spLocks noChangeArrowheads="1"/>
          </p:cNvSpPr>
          <p:nvPr/>
        </p:nvSpPr>
        <p:spPr bwMode="auto">
          <a:xfrm>
            <a:off x="1357313" y="5548313"/>
            <a:ext cx="852487" cy="852487"/>
          </a:xfrm>
          <a:prstGeom prst="roundRect">
            <a:avLst>
              <a:gd name="adj" fmla="val 10958"/>
            </a:avLst>
          </a:prstGeom>
          <a:solidFill>
            <a:schemeClr val="bg1"/>
          </a:solidFill>
          <a:ln w="57150">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 name="AutoShape 16"/>
          <p:cNvSpPr>
            <a:spLocks noChangeArrowheads="1"/>
          </p:cNvSpPr>
          <p:nvPr/>
        </p:nvSpPr>
        <p:spPr bwMode="auto">
          <a:xfrm>
            <a:off x="2335213" y="5548313"/>
            <a:ext cx="852487" cy="852487"/>
          </a:xfrm>
          <a:prstGeom prst="roundRect">
            <a:avLst>
              <a:gd name="adj" fmla="val 10958"/>
            </a:avLst>
          </a:prstGeom>
          <a:solidFill>
            <a:srgbClr val="6699FF"/>
          </a:solidFill>
          <a:ln w="5715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 name="AutoShape 17"/>
          <p:cNvSpPr>
            <a:spLocks noChangeArrowheads="1"/>
          </p:cNvSpPr>
          <p:nvPr/>
        </p:nvSpPr>
        <p:spPr bwMode="auto">
          <a:xfrm>
            <a:off x="381000" y="3594100"/>
            <a:ext cx="852488" cy="852488"/>
          </a:xfrm>
          <a:prstGeom prst="roundRect">
            <a:avLst>
              <a:gd name="adj" fmla="val 10958"/>
            </a:avLst>
          </a:prstGeom>
          <a:solidFill>
            <a:schemeClr val="bg1"/>
          </a:solidFill>
          <a:ln w="5715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 name="Rectangle 18"/>
          <p:cNvSpPr>
            <a:spLocks noChangeArrowheads="1"/>
          </p:cNvSpPr>
          <p:nvPr/>
        </p:nvSpPr>
        <p:spPr bwMode="auto">
          <a:xfrm>
            <a:off x="9067800" y="0"/>
            <a:ext cx="76200" cy="6858000"/>
          </a:xfrm>
          <a:prstGeom prst="rect">
            <a:avLst/>
          </a:prstGeom>
          <a:solidFill>
            <a:srgbClr val="FF9933"/>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4" name="Rectangle 2"/>
          <p:cNvSpPr>
            <a:spLocks noGrp="1" noChangeArrowheads="1"/>
          </p:cNvSpPr>
          <p:nvPr>
            <p:ph type="ctrTitle"/>
          </p:nvPr>
        </p:nvSpPr>
        <p:spPr>
          <a:xfrm>
            <a:off x="3733800" y="914400"/>
            <a:ext cx="4953000" cy="1905000"/>
          </a:xfrm>
        </p:spPr>
        <p:txBody>
          <a:bodyPr/>
          <a:lstStyle>
            <a:lvl1pPr>
              <a:defRPr/>
            </a:lvl1pPr>
          </a:lstStyle>
          <a:p>
            <a:pPr lvl="0"/>
            <a:r>
              <a:rPr lang="ja-JP" altLang="en-US" noProof="0"/>
              <a:t>マスタ タイトルの</a:t>
            </a:r>
            <a:br>
              <a:rPr lang="ja-JP" altLang="en-US" noProof="0"/>
            </a:br>
            <a:r>
              <a:rPr lang="ja-JP" altLang="en-US" noProof="0"/>
              <a:t>書式設定</a:t>
            </a:r>
          </a:p>
        </p:txBody>
      </p:sp>
      <p:sp>
        <p:nvSpPr>
          <p:cNvPr id="3075" name="Rectangle 3"/>
          <p:cNvSpPr>
            <a:spLocks noGrp="1" noChangeArrowheads="1"/>
          </p:cNvSpPr>
          <p:nvPr>
            <p:ph type="subTitle" idx="1"/>
          </p:nvPr>
        </p:nvSpPr>
        <p:spPr>
          <a:xfrm>
            <a:off x="3733800" y="3810000"/>
            <a:ext cx="4953000" cy="1371600"/>
          </a:xfrm>
        </p:spPr>
        <p:txBody>
          <a:bodyPr/>
          <a:lstStyle>
            <a:lvl1pPr marL="0" indent="0">
              <a:buFont typeface="Wingdings" pitchFamily="2" charset="2"/>
              <a:buNone/>
              <a:defRPr/>
            </a:lvl1pPr>
          </a:lstStyle>
          <a:p>
            <a:pPr lvl="0"/>
            <a:r>
              <a:rPr lang="ja-JP" altLang="en-US" noProof="0"/>
              <a:t>マスタ サブタイトルの書式設定</a:t>
            </a:r>
          </a:p>
        </p:txBody>
      </p:sp>
      <p:sp>
        <p:nvSpPr>
          <p:cNvPr id="11" name="Rectangle 4"/>
          <p:cNvSpPr>
            <a:spLocks noGrp="1" noChangeArrowheads="1"/>
          </p:cNvSpPr>
          <p:nvPr>
            <p:ph type="dt" sz="half" idx="10"/>
          </p:nvPr>
        </p:nvSpPr>
        <p:spPr>
          <a:xfrm>
            <a:off x="152400" y="6477000"/>
            <a:ext cx="1905000" cy="457200"/>
          </a:xfrm>
        </p:spPr>
        <p:txBody>
          <a:bodyPr/>
          <a:lstStyle>
            <a:lvl1pPr>
              <a:defRPr smtClean="0"/>
            </a:lvl1pPr>
          </a:lstStyle>
          <a:p>
            <a:pPr>
              <a:defRPr/>
            </a:pPr>
            <a:endParaRPr lang="en-US" altLang="ja-JP"/>
          </a:p>
        </p:txBody>
      </p:sp>
      <p:sp>
        <p:nvSpPr>
          <p:cNvPr id="12" name="Rectangle 5"/>
          <p:cNvSpPr>
            <a:spLocks noGrp="1" noChangeArrowheads="1"/>
          </p:cNvSpPr>
          <p:nvPr>
            <p:ph type="ftr" sz="quarter" idx="11"/>
          </p:nvPr>
        </p:nvSpPr>
        <p:spPr>
          <a:xfrm>
            <a:off x="3124200" y="6477000"/>
            <a:ext cx="2895600" cy="457200"/>
          </a:xfrm>
        </p:spPr>
        <p:txBody>
          <a:bodyPr/>
          <a:lstStyle>
            <a:lvl1pPr>
              <a:defRPr smtClean="0"/>
            </a:lvl1pPr>
          </a:lstStyle>
          <a:p>
            <a:pPr>
              <a:defRPr/>
            </a:pPr>
            <a:endParaRPr lang="en-US" altLang="ja-JP"/>
          </a:p>
        </p:txBody>
      </p:sp>
      <p:sp>
        <p:nvSpPr>
          <p:cNvPr id="13" name="Rectangle 6"/>
          <p:cNvSpPr>
            <a:spLocks noGrp="1" noChangeArrowheads="1"/>
          </p:cNvSpPr>
          <p:nvPr>
            <p:ph type="sldNum" sz="quarter" idx="12"/>
          </p:nvPr>
        </p:nvSpPr>
        <p:spPr>
          <a:xfrm>
            <a:off x="7086600" y="6477000"/>
            <a:ext cx="1905000" cy="457200"/>
          </a:xfrm>
        </p:spPr>
        <p:txBody>
          <a:bodyPr/>
          <a:lstStyle>
            <a:lvl1pPr>
              <a:defRPr smtClean="0"/>
            </a:lvl1pPr>
          </a:lstStyle>
          <a:p>
            <a:pPr>
              <a:defRPr/>
            </a:pPr>
            <a:fld id="{9B27EAA0-5D16-4C5D-A1D3-A1E6AA2E4ED0}" type="slidenum">
              <a:rPr lang="en-US" altLang="ja-JP"/>
              <a:pPr>
                <a:defRPr/>
              </a:pPr>
              <a:t>‹#›</a:t>
            </a:fld>
            <a:endParaRPr lang="en-US" altLang="ja-JP"/>
          </a:p>
        </p:txBody>
      </p:sp>
    </p:spTree>
    <p:extLst>
      <p:ext uri="{BB962C8B-B14F-4D97-AF65-F5344CB8AC3E}">
        <p14:creationId xmlns:p14="http://schemas.microsoft.com/office/powerpoint/2010/main" val="1471553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4"/>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5"/>
          <p:cNvSpPr>
            <a:spLocks noGrp="1" noChangeArrowheads="1"/>
          </p:cNvSpPr>
          <p:nvPr>
            <p:ph type="sldNum" sz="quarter" idx="12"/>
          </p:nvPr>
        </p:nvSpPr>
        <p:spPr>
          <a:ln/>
        </p:spPr>
        <p:txBody>
          <a:bodyPr/>
          <a:lstStyle>
            <a:lvl1pPr>
              <a:defRPr/>
            </a:lvl1pPr>
          </a:lstStyle>
          <a:p>
            <a:pPr>
              <a:defRPr/>
            </a:pPr>
            <a:fld id="{9189120E-8541-46B9-9E82-88D5B7E20425}" type="slidenum">
              <a:rPr lang="en-US" altLang="ja-JP"/>
              <a:pPr>
                <a:defRPr/>
              </a:pPr>
              <a:t>‹#›</a:t>
            </a:fld>
            <a:endParaRPr lang="en-US" altLang="ja-JP"/>
          </a:p>
        </p:txBody>
      </p:sp>
    </p:spTree>
    <p:extLst>
      <p:ext uri="{BB962C8B-B14F-4D97-AF65-F5344CB8AC3E}">
        <p14:creationId xmlns:p14="http://schemas.microsoft.com/office/powerpoint/2010/main" val="1886423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304800"/>
            <a:ext cx="1943100" cy="57912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85800" y="304800"/>
            <a:ext cx="5676900" cy="5791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4"/>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5"/>
          <p:cNvSpPr>
            <a:spLocks noGrp="1" noChangeArrowheads="1"/>
          </p:cNvSpPr>
          <p:nvPr>
            <p:ph type="sldNum" sz="quarter" idx="12"/>
          </p:nvPr>
        </p:nvSpPr>
        <p:spPr>
          <a:ln/>
        </p:spPr>
        <p:txBody>
          <a:bodyPr/>
          <a:lstStyle>
            <a:lvl1pPr>
              <a:defRPr/>
            </a:lvl1pPr>
          </a:lstStyle>
          <a:p>
            <a:pPr>
              <a:defRPr/>
            </a:pPr>
            <a:fld id="{92847B50-737F-4C31-BB0F-944163BAE6A6}" type="slidenum">
              <a:rPr lang="en-US" altLang="ja-JP"/>
              <a:pPr>
                <a:defRPr/>
              </a:pPr>
              <a:t>‹#›</a:t>
            </a:fld>
            <a:endParaRPr lang="en-US" altLang="ja-JP"/>
          </a:p>
        </p:txBody>
      </p:sp>
    </p:spTree>
    <p:extLst>
      <p:ext uri="{BB962C8B-B14F-4D97-AF65-F5344CB8AC3E}">
        <p14:creationId xmlns:p14="http://schemas.microsoft.com/office/powerpoint/2010/main" val="803534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4"/>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441ED4F9-4D23-4C4E-ACF1-11F2C4B47F97}"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1177593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2DD4E4E7-7026-463C-A4B3-A2A6C0B0CCE6}"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4029657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9"/>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070632C0-7BB6-475A-893C-A5060DB9F660}"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129576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C334A19E-8FB9-4EF0-A7B3-587F7F8A330E}"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419601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31" y="1535113"/>
            <a:ext cx="4041775" cy="63976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DEA6CBE4-FCF1-49A0-BFB0-07215D7FA317}"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3640029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E1A8AC3E-1675-4EED-87B5-2C2CC8E356D7}"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1476399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B980DB9F-A37D-4B2D-A78C-E0254781C5AE}"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276647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4"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4" y="1435103"/>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79F6446-12AF-4FCA-9F94-E01EC5760382}"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1371461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4"/>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5"/>
          <p:cNvSpPr>
            <a:spLocks noGrp="1" noChangeArrowheads="1"/>
          </p:cNvSpPr>
          <p:nvPr>
            <p:ph type="sldNum" sz="quarter" idx="12"/>
          </p:nvPr>
        </p:nvSpPr>
        <p:spPr>
          <a:ln/>
        </p:spPr>
        <p:txBody>
          <a:bodyPr/>
          <a:lstStyle>
            <a:lvl1pPr>
              <a:defRPr/>
            </a:lvl1pPr>
          </a:lstStyle>
          <a:p>
            <a:pPr>
              <a:defRPr/>
            </a:pPr>
            <a:fld id="{D5C454C0-8429-444A-91A4-08934E9E6550}" type="slidenum">
              <a:rPr lang="en-US" altLang="ja-JP"/>
              <a:pPr>
                <a:defRPr/>
              </a:pPr>
              <a:t>‹#›</a:t>
            </a:fld>
            <a:endParaRPr lang="en-US" altLang="ja-JP"/>
          </a:p>
        </p:txBody>
      </p:sp>
    </p:spTree>
    <p:extLst>
      <p:ext uri="{BB962C8B-B14F-4D97-AF65-F5344CB8AC3E}">
        <p14:creationId xmlns:p14="http://schemas.microsoft.com/office/powerpoint/2010/main" val="3393862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03918396-DD07-494A-829A-A48DE4DAE121}"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1813680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60B8D52D-4904-483D-89FF-4C9054896264}"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28657564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7"/>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7"/>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11D312C7-91A3-4EFA-9C4E-50330F9A5BC6}"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24492608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4"/>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441ED4F9-4D23-4C4E-ACF1-11F2C4B47F97}"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638522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2DD4E4E7-7026-463C-A4B3-A2A6C0B0CCE6}"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21165082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9"/>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070632C0-7BB6-475A-893C-A5060DB9F660}"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40149094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C334A19E-8FB9-4EF0-A7B3-587F7F8A330E}"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3809553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31" y="1535113"/>
            <a:ext cx="4041775" cy="63976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DEA6CBE4-FCF1-49A0-BFB0-07215D7FA317}"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3074593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E1A8AC3E-1675-4EED-87B5-2C2CC8E356D7}"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1933227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B980DB9F-A37D-4B2D-A78C-E0254781C5AE}"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3843370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4"/>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5"/>
          <p:cNvSpPr>
            <a:spLocks noGrp="1" noChangeArrowheads="1"/>
          </p:cNvSpPr>
          <p:nvPr>
            <p:ph type="sldNum" sz="quarter" idx="12"/>
          </p:nvPr>
        </p:nvSpPr>
        <p:spPr>
          <a:ln/>
        </p:spPr>
        <p:txBody>
          <a:bodyPr/>
          <a:lstStyle>
            <a:lvl1pPr>
              <a:defRPr/>
            </a:lvl1pPr>
          </a:lstStyle>
          <a:p>
            <a:pPr>
              <a:defRPr/>
            </a:pPr>
            <a:fld id="{2ABB27F2-1BD5-4726-852D-4548D12F0A71}" type="slidenum">
              <a:rPr lang="en-US" altLang="ja-JP"/>
              <a:pPr>
                <a:defRPr/>
              </a:pPr>
              <a:t>‹#›</a:t>
            </a:fld>
            <a:endParaRPr lang="en-US" altLang="ja-JP"/>
          </a:p>
        </p:txBody>
      </p:sp>
    </p:spTree>
    <p:extLst>
      <p:ext uri="{BB962C8B-B14F-4D97-AF65-F5344CB8AC3E}">
        <p14:creationId xmlns:p14="http://schemas.microsoft.com/office/powerpoint/2010/main" val="10305251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4"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4" y="1435103"/>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79F6446-12AF-4FCA-9F94-E01EC5760382}"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23981839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03918396-DD07-494A-829A-A48DE4DAE121}"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40750321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60B8D52D-4904-483D-89FF-4C9054896264}"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8589383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7"/>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7"/>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11D312C7-91A3-4EFA-9C4E-50330F9A5BC6}"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6444229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9"/>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4"/>
            <a:ext cx="6400800" cy="1752600"/>
          </a:xfrm>
        </p:spPr>
        <p:txBody>
          <a:bodyPr/>
          <a:lstStyle>
            <a:lvl1pPr marL="0" indent="0" algn="ctr">
              <a:buNone/>
              <a:defRPr>
                <a:solidFill>
                  <a:schemeClr val="tx1">
                    <a:tint val="75000"/>
                  </a:schemeClr>
                </a:solidFill>
              </a:defRPr>
            </a:lvl1pPr>
            <a:lvl2pPr marL="456633" indent="0" algn="ctr">
              <a:buNone/>
              <a:defRPr>
                <a:solidFill>
                  <a:schemeClr val="tx1">
                    <a:tint val="75000"/>
                  </a:schemeClr>
                </a:solidFill>
              </a:defRPr>
            </a:lvl2pPr>
            <a:lvl3pPr marL="913264" indent="0" algn="ctr">
              <a:buNone/>
              <a:defRPr>
                <a:solidFill>
                  <a:schemeClr val="tx1">
                    <a:tint val="75000"/>
                  </a:schemeClr>
                </a:solidFill>
              </a:defRPr>
            </a:lvl3pPr>
            <a:lvl4pPr marL="1369895" indent="0" algn="ctr">
              <a:buNone/>
              <a:defRPr>
                <a:solidFill>
                  <a:schemeClr val="tx1">
                    <a:tint val="75000"/>
                  </a:schemeClr>
                </a:solidFill>
              </a:defRPr>
            </a:lvl4pPr>
            <a:lvl5pPr marL="1826528" indent="0" algn="ctr">
              <a:buNone/>
              <a:defRPr>
                <a:solidFill>
                  <a:schemeClr val="tx1">
                    <a:tint val="75000"/>
                  </a:schemeClr>
                </a:solidFill>
              </a:defRPr>
            </a:lvl5pPr>
            <a:lvl6pPr marL="2283161" indent="0" algn="ctr">
              <a:buNone/>
              <a:defRPr>
                <a:solidFill>
                  <a:schemeClr val="tx1">
                    <a:tint val="75000"/>
                  </a:schemeClr>
                </a:solidFill>
              </a:defRPr>
            </a:lvl6pPr>
            <a:lvl7pPr marL="2739794" indent="0" algn="ctr">
              <a:buNone/>
              <a:defRPr>
                <a:solidFill>
                  <a:schemeClr val="tx1">
                    <a:tint val="75000"/>
                  </a:schemeClr>
                </a:solidFill>
              </a:defRPr>
            </a:lvl7pPr>
            <a:lvl8pPr marL="3196425" indent="0" algn="ctr">
              <a:buNone/>
              <a:defRPr>
                <a:solidFill>
                  <a:schemeClr val="tx1">
                    <a:tint val="75000"/>
                  </a:schemeClr>
                </a:solidFill>
              </a:defRPr>
            </a:lvl8pPr>
            <a:lvl9pPr marL="3653059"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441ED4F9-4D23-4C4E-ACF1-11F2C4B47F97}"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5618608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2DD4E4E7-7026-463C-A4B3-A2A6C0B0CCE6}"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35234796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4"/>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6633" indent="0">
              <a:buNone/>
              <a:defRPr sz="1800">
                <a:solidFill>
                  <a:schemeClr val="tx1">
                    <a:tint val="75000"/>
                  </a:schemeClr>
                </a:solidFill>
              </a:defRPr>
            </a:lvl2pPr>
            <a:lvl3pPr marL="913264" indent="0">
              <a:buNone/>
              <a:defRPr sz="1600">
                <a:solidFill>
                  <a:schemeClr val="tx1">
                    <a:tint val="75000"/>
                  </a:schemeClr>
                </a:solidFill>
              </a:defRPr>
            </a:lvl3pPr>
            <a:lvl4pPr marL="1369895" indent="0">
              <a:buNone/>
              <a:defRPr sz="1400">
                <a:solidFill>
                  <a:schemeClr val="tx1">
                    <a:tint val="75000"/>
                  </a:schemeClr>
                </a:solidFill>
              </a:defRPr>
            </a:lvl4pPr>
            <a:lvl5pPr marL="1826528" indent="0">
              <a:buNone/>
              <a:defRPr sz="1400">
                <a:solidFill>
                  <a:schemeClr val="tx1">
                    <a:tint val="75000"/>
                  </a:schemeClr>
                </a:solidFill>
              </a:defRPr>
            </a:lvl5pPr>
            <a:lvl6pPr marL="2283161" indent="0">
              <a:buNone/>
              <a:defRPr sz="1400">
                <a:solidFill>
                  <a:schemeClr val="tx1">
                    <a:tint val="75000"/>
                  </a:schemeClr>
                </a:solidFill>
              </a:defRPr>
            </a:lvl6pPr>
            <a:lvl7pPr marL="2739794" indent="0">
              <a:buNone/>
              <a:defRPr sz="1400">
                <a:solidFill>
                  <a:schemeClr val="tx1">
                    <a:tint val="75000"/>
                  </a:schemeClr>
                </a:solidFill>
              </a:defRPr>
            </a:lvl7pPr>
            <a:lvl8pPr marL="3196425" indent="0">
              <a:buNone/>
              <a:defRPr sz="1400">
                <a:solidFill>
                  <a:schemeClr val="tx1">
                    <a:tint val="75000"/>
                  </a:schemeClr>
                </a:solidFill>
              </a:defRPr>
            </a:lvl8pPr>
            <a:lvl9pPr marL="3653059"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070632C0-7BB6-475A-893C-A5060DB9F660}"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34229487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C334A19E-8FB9-4EF0-A7B3-587F7F8A330E}"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19777309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6633" indent="0">
              <a:buNone/>
              <a:defRPr sz="2000" b="1"/>
            </a:lvl2pPr>
            <a:lvl3pPr marL="913264" indent="0">
              <a:buNone/>
              <a:defRPr sz="1800" b="1"/>
            </a:lvl3pPr>
            <a:lvl4pPr marL="1369895" indent="0">
              <a:buNone/>
              <a:defRPr sz="1600" b="1"/>
            </a:lvl4pPr>
            <a:lvl5pPr marL="1826528" indent="0">
              <a:buNone/>
              <a:defRPr sz="1600" b="1"/>
            </a:lvl5pPr>
            <a:lvl6pPr marL="2283161" indent="0">
              <a:buNone/>
              <a:defRPr sz="1600" b="1"/>
            </a:lvl6pPr>
            <a:lvl7pPr marL="2739794" indent="0">
              <a:buNone/>
              <a:defRPr sz="1600" b="1"/>
            </a:lvl7pPr>
            <a:lvl8pPr marL="3196425" indent="0">
              <a:buNone/>
              <a:defRPr sz="1600" b="1"/>
            </a:lvl8pPr>
            <a:lvl9pPr marL="3653059"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36" y="1535113"/>
            <a:ext cx="4041775" cy="639762"/>
          </a:xfrm>
        </p:spPr>
        <p:txBody>
          <a:bodyPr anchor="b"/>
          <a:lstStyle>
            <a:lvl1pPr marL="0" indent="0">
              <a:buNone/>
              <a:defRPr sz="2400" b="1"/>
            </a:lvl1pPr>
            <a:lvl2pPr marL="456633" indent="0">
              <a:buNone/>
              <a:defRPr sz="2000" b="1"/>
            </a:lvl2pPr>
            <a:lvl3pPr marL="913264" indent="0">
              <a:buNone/>
              <a:defRPr sz="1800" b="1"/>
            </a:lvl3pPr>
            <a:lvl4pPr marL="1369895" indent="0">
              <a:buNone/>
              <a:defRPr sz="1600" b="1"/>
            </a:lvl4pPr>
            <a:lvl5pPr marL="1826528" indent="0">
              <a:buNone/>
              <a:defRPr sz="1600" b="1"/>
            </a:lvl5pPr>
            <a:lvl6pPr marL="2283161" indent="0">
              <a:buNone/>
              <a:defRPr sz="1600" b="1"/>
            </a:lvl6pPr>
            <a:lvl7pPr marL="2739794" indent="0">
              <a:buNone/>
              <a:defRPr sz="1600" b="1"/>
            </a:lvl7pPr>
            <a:lvl8pPr marL="3196425" indent="0">
              <a:buNone/>
              <a:defRPr sz="1600" b="1"/>
            </a:lvl8pPr>
            <a:lvl9pPr marL="3653059"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3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DEA6CBE4-FCF1-49A0-BFB0-07215D7FA317}"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20560634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E1A8AC3E-1675-4EED-87B5-2C2CC8E356D7}"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289856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4"/>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5"/>
          <p:cNvSpPr>
            <a:spLocks noGrp="1" noChangeArrowheads="1"/>
          </p:cNvSpPr>
          <p:nvPr>
            <p:ph type="sldNum" sz="quarter" idx="12"/>
          </p:nvPr>
        </p:nvSpPr>
        <p:spPr>
          <a:ln/>
        </p:spPr>
        <p:txBody>
          <a:bodyPr/>
          <a:lstStyle>
            <a:lvl1pPr>
              <a:defRPr/>
            </a:lvl1pPr>
          </a:lstStyle>
          <a:p>
            <a:pPr>
              <a:defRPr/>
            </a:pPr>
            <a:fld id="{1EBE42F0-9183-4328-8ABB-B692754C4238}" type="slidenum">
              <a:rPr lang="en-US" altLang="ja-JP"/>
              <a:pPr>
                <a:defRPr/>
              </a:pPr>
              <a:t>‹#›</a:t>
            </a:fld>
            <a:endParaRPr lang="en-US" altLang="ja-JP"/>
          </a:p>
        </p:txBody>
      </p:sp>
    </p:spTree>
    <p:extLst>
      <p:ext uri="{BB962C8B-B14F-4D97-AF65-F5344CB8AC3E}">
        <p14:creationId xmlns:p14="http://schemas.microsoft.com/office/powerpoint/2010/main" val="27887163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B980DB9F-A37D-4B2D-A78C-E0254781C5AE}"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11843888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9"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9" y="1435103"/>
            <a:ext cx="3008313" cy="4691063"/>
          </a:xfrm>
        </p:spPr>
        <p:txBody>
          <a:bodyPr/>
          <a:lstStyle>
            <a:lvl1pPr marL="0" indent="0">
              <a:buNone/>
              <a:defRPr sz="1400"/>
            </a:lvl1pPr>
            <a:lvl2pPr marL="456633" indent="0">
              <a:buNone/>
              <a:defRPr sz="1200"/>
            </a:lvl2pPr>
            <a:lvl3pPr marL="913264" indent="0">
              <a:buNone/>
              <a:defRPr sz="1000"/>
            </a:lvl3pPr>
            <a:lvl4pPr marL="1369895" indent="0">
              <a:buNone/>
              <a:defRPr sz="900"/>
            </a:lvl4pPr>
            <a:lvl5pPr marL="1826528" indent="0">
              <a:buNone/>
              <a:defRPr sz="900"/>
            </a:lvl5pPr>
            <a:lvl6pPr marL="2283161" indent="0">
              <a:buNone/>
              <a:defRPr sz="900"/>
            </a:lvl6pPr>
            <a:lvl7pPr marL="2739794" indent="0">
              <a:buNone/>
              <a:defRPr sz="900"/>
            </a:lvl7pPr>
            <a:lvl8pPr marL="3196425" indent="0">
              <a:buNone/>
              <a:defRPr sz="900"/>
            </a:lvl8pPr>
            <a:lvl9pPr marL="3653059"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79F6446-12AF-4FCA-9F94-E01EC5760382}"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10967505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6633" indent="0">
              <a:buNone/>
              <a:defRPr sz="2800"/>
            </a:lvl2pPr>
            <a:lvl3pPr marL="913264" indent="0">
              <a:buNone/>
              <a:defRPr sz="2400"/>
            </a:lvl3pPr>
            <a:lvl4pPr marL="1369895" indent="0">
              <a:buNone/>
              <a:defRPr sz="2000"/>
            </a:lvl4pPr>
            <a:lvl5pPr marL="1826528" indent="0">
              <a:buNone/>
              <a:defRPr sz="2000"/>
            </a:lvl5pPr>
            <a:lvl6pPr marL="2283161" indent="0">
              <a:buNone/>
              <a:defRPr sz="2000"/>
            </a:lvl6pPr>
            <a:lvl7pPr marL="2739794" indent="0">
              <a:buNone/>
              <a:defRPr sz="2000"/>
            </a:lvl7pPr>
            <a:lvl8pPr marL="3196425" indent="0">
              <a:buNone/>
              <a:defRPr sz="2000"/>
            </a:lvl8pPr>
            <a:lvl9pPr marL="3653059"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6633" indent="0">
              <a:buNone/>
              <a:defRPr sz="1200"/>
            </a:lvl2pPr>
            <a:lvl3pPr marL="913264" indent="0">
              <a:buNone/>
              <a:defRPr sz="1000"/>
            </a:lvl3pPr>
            <a:lvl4pPr marL="1369895" indent="0">
              <a:buNone/>
              <a:defRPr sz="900"/>
            </a:lvl4pPr>
            <a:lvl5pPr marL="1826528" indent="0">
              <a:buNone/>
              <a:defRPr sz="900"/>
            </a:lvl5pPr>
            <a:lvl6pPr marL="2283161" indent="0">
              <a:buNone/>
              <a:defRPr sz="900"/>
            </a:lvl6pPr>
            <a:lvl7pPr marL="2739794" indent="0">
              <a:buNone/>
              <a:defRPr sz="900"/>
            </a:lvl7pPr>
            <a:lvl8pPr marL="3196425" indent="0">
              <a:buNone/>
              <a:defRPr sz="900"/>
            </a:lvl8pPr>
            <a:lvl9pPr marL="3653059"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03918396-DD07-494A-829A-A48DE4DAE121}"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26619418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60B8D52D-4904-483D-89FF-4C9054896264}"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21428733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7"/>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7"/>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11D312C7-91A3-4EFA-9C4E-50330F9A5BC6}"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3504184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14"/>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15"/>
          <p:cNvSpPr>
            <a:spLocks noGrp="1" noChangeArrowheads="1"/>
          </p:cNvSpPr>
          <p:nvPr>
            <p:ph type="sldNum" sz="quarter" idx="12"/>
          </p:nvPr>
        </p:nvSpPr>
        <p:spPr>
          <a:ln/>
        </p:spPr>
        <p:txBody>
          <a:bodyPr/>
          <a:lstStyle>
            <a:lvl1pPr>
              <a:defRPr/>
            </a:lvl1pPr>
          </a:lstStyle>
          <a:p>
            <a:pPr>
              <a:defRPr/>
            </a:pPr>
            <a:fld id="{D27EDE43-8420-41FC-956F-D43416E796E2}" type="slidenum">
              <a:rPr lang="en-US" altLang="ja-JP"/>
              <a:pPr>
                <a:defRPr/>
              </a:pPr>
              <a:t>‹#›</a:t>
            </a:fld>
            <a:endParaRPr lang="en-US" altLang="ja-JP"/>
          </a:p>
        </p:txBody>
      </p:sp>
    </p:spTree>
    <p:extLst>
      <p:ext uri="{BB962C8B-B14F-4D97-AF65-F5344CB8AC3E}">
        <p14:creationId xmlns:p14="http://schemas.microsoft.com/office/powerpoint/2010/main" val="705698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14"/>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15"/>
          <p:cNvSpPr>
            <a:spLocks noGrp="1" noChangeArrowheads="1"/>
          </p:cNvSpPr>
          <p:nvPr>
            <p:ph type="sldNum" sz="quarter" idx="12"/>
          </p:nvPr>
        </p:nvSpPr>
        <p:spPr>
          <a:ln/>
        </p:spPr>
        <p:txBody>
          <a:bodyPr/>
          <a:lstStyle>
            <a:lvl1pPr>
              <a:defRPr/>
            </a:lvl1pPr>
          </a:lstStyle>
          <a:p>
            <a:pPr>
              <a:defRPr/>
            </a:pPr>
            <a:fld id="{4990E9C6-6A58-485E-BC7B-7DEBAC4AFAC4}" type="slidenum">
              <a:rPr lang="en-US" altLang="ja-JP"/>
              <a:pPr>
                <a:defRPr/>
              </a:pPr>
              <a:t>‹#›</a:t>
            </a:fld>
            <a:endParaRPr lang="en-US" altLang="ja-JP"/>
          </a:p>
        </p:txBody>
      </p:sp>
    </p:spTree>
    <p:extLst>
      <p:ext uri="{BB962C8B-B14F-4D97-AF65-F5344CB8AC3E}">
        <p14:creationId xmlns:p14="http://schemas.microsoft.com/office/powerpoint/2010/main" val="1033595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14"/>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15"/>
          <p:cNvSpPr>
            <a:spLocks noGrp="1" noChangeArrowheads="1"/>
          </p:cNvSpPr>
          <p:nvPr>
            <p:ph type="sldNum" sz="quarter" idx="12"/>
          </p:nvPr>
        </p:nvSpPr>
        <p:spPr>
          <a:ln/>
        </p:spPr>
        <p:txBody>
          <a:bodyPr/>
          <a:lstStyle>
            <a:lvl1pPr>
              <a:defRPr/>
            </a:lvl1pPr>
          </a:lstStyle>
          <a:p>
            <a:pPr>
              <a:defRPr/>
            </a:pPr>
            <a:fld id="{7F89678C-D5E7-4F2A-8290-EBFDAFC2B955}" type="slidenum">
              <a:rPr lang="en-US" altLang="ja-JP"/>
              <a:pPr>
                <a:defRPr/>
              </a:pPr>
              <a:t>‹#›</a:t>
            </a:fld>
            <a:endParaRPr lang="en-US" altLang="ja-JP"/>
          </a:p>
        </p:txBody>
      </p:sp>
    </p:spTree>
    <p:extLst>
      <p:ext uri="{BB962C8B-B14F-4D97-AF65-F5344CB8AC3E}">
        <p14:creationId xmlns:p14="http://schemas.microsoft.com/office/powerpoint/2010/main" val="2993141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4"/>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5"/>
          <p:cNvSpPr>
            <a:spLocks noGrp="1" noChangeArrowheads="1"/>
          </p:cNvSpPr>
          <p:nvPr>
            <p:ph type="sldNum" sz="quarter" idx="12"/>
          </p:nvPr>
        </p:nvSpPr>
        <p:spPr>
          <a:ln/>
        </p:spPr>
        <p:txBody>
          <a:bodyPr/>
          <a:lstStyle>
            <a:lvl1pPr>
              <a:defRPr/>
            </a:lvl1pPr>
          </a:lstStyle>
          <a:p>
            <a:pPr>
              <a:defRPr/>
            </a:pPr>
            <a:fld id="{10152CBE-FEA8-4DD1-B366-47DF2CD3EA92}" type="slidenum">
              <a:rPr lang="en-US" altLang="ja-JP"/>
              <a:pPr>
                <a:defRPr/>
              </a:pPr>
              <a:t>‹#›</a:t>
            </a:fld>
            <a:endParaRPr lang="en-US" altLang="ja-JP"/>
          </a:p>
        </p:txBody>
      </p:sp>
    </p:spTree>
    <p:extLst>
      <p:ext uri="{BB962C8B-B14F-4D97-AF65-F5344CB8AC3E}">
        <p14:creationId xmlns:p14="http://schemas.microsoft.com/office/powerpoint/2010/main" val="1474479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4"/>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5"/>
          <p:cNvSpPr>
            <a:spLocks noGrp="1" noChangeArrowheads="1"/>
          </p:cNvSpPr>
          <p:nvPr>
            <p:ph type="sldNum" sz="quarter" idx="12"/>
          </p:nvPr>
        </p:nvSpPr>
        <p:spPr>
          <a:ln/>
        </p:spPr>
        <p:txBody>
          <a:bodyPr/>
          <a:lstStyle>
            <a:lvl1pPr>
              <a:defRPr/>
            </a:lvl1pPr>
          </a:lstStyle>
          <a:p>
            <a:pPr>
              <a:defRPr/>
            </a:pPr>
            <a:fld id="{4F6E1BE5-A534-40D2-A492-C342E581C9C1}" type="slidenum">
              <a:rPr lang="en-US" altLang="ja-JP"/>
              <a:pPr>
                <a:defRPr/>
              </a:pPr>
              <a:t>‹#›</a:t>
            </a:fld>
            <a:endParaRPr lang="en-US" altLang="ja-JP"/>
          </a:p>
        </p:txBody>
      </p:sp>
    </p:spTree>
    <p:extLst>
      <p:ext uri="{BB962C8B-B14F-4D97-AF65-F5344CB8AC3E}">
        <p14:creationId xmlns:p14="http://schemas.microsoft.com/office/powerpoint/2010/main" val="188971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304800"/>
            <a:ext cx="7010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447800"/>
            <a:ext cx="7772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7" name="Rectangle 13"/>
          <p:cNvSpPr>
            <a:spLocks noGrp="1" noChangeArrowheads="1"/>
          </p:cNvSpPr>
          <p:nvPr>
            <p:ph type="dt" sz="half" idx="2"/>
          </p:nvPr>
        </p:nvSpPr>
        <p:spPr bwMode="auto">
          <a:xfrm>
            <a:off x="152400" y="63944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ltLang="ja-JP"/>
          </a:p>
        </p:txBody>
      </p:sp>
      <p:sp>
        <p:nvSpPr>
          <p:cNvPr id="1038" name="Rectangle 14"/>
          <p:cNvSpPr>
            <a:spLocks noGrp="1" noChangeArrowheads="1"/>
          </p:cNvSpPr>
          <p:nvPr>
            <p:ph type="ftr" sz="quarter" idx="3"/>
          </p:nvPr>
        </p:nvSpPr>
        <p:spPr bwMode="auto">
          <a:xfrm>
            <a:off x="3124200" y="63944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ltLang="ja-JP"/>
          </a:p>
        </p:txBody>
      </p:sp>
      <p:sp>
        <p:nvSpPr>
          <p:cNvPr id="1039" name="Rectangle 15"/>
          <p:cNvSpPr>
            <a:spLocks noGrp="1" noChangeArrowheads="1"/>
          </p:cNvSpPr>
          <p:nvPr>
            <p:ph type="sldNum" sz="quarter" idx="4"/>
          </p:nvPr>
        </p:nvSpPr>
        <p:spPr bwMode="auto">
          <a:xfrm>
            <a:off x="7086600" y="63944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rgbClr val="3366FF"/>
                </a:solidFill>
                <a:latin typeface="+mn-lt"/>
              </a:defRPr>
            </a:lvl1pPr>
          </a:lstStyle>
          <a:p>
            <a:pPr>
              <a:defRPr/>
            </a:pPr>
            <a:fld id="{E590C338-0531-4DD6-BDB9-B350EB37E482}" type="slidenum">
              <a:rPr lang="en-US" altLang="ja-JP"/>
              <a:pPr>
                <a:defRPr/>
              </a:pPr>
              <a:t>‹#›</a:t>
            </a:fld>
            <a:endParaRPr lang="en-US" altLang="ja-JP"/>
          </a:p>
        </p:txBody>
      </p:sp>
      <p:sp>
        <p:nvSpPr>
          <p:cNvPr id="1031" name="AutoShape 17"/>
          <p:cNvSpPr>
            <a:spLocks noChangeArrowheads="1"/>
          </p:cNvSpPr>
          <p:nvPr/>
        </p:nvSpPr>
        <p:spPr bwMode="auto">
          <a:xfrm rot="5400000">
            <a:off x="560388" y="150813"/>
            <a:ext cx="347662" cy="347662"/>
          </a:xfrm>
          <a:prstGeom prst="roundRect">
            <a:avLst>
              <a:gd name="adj" fmla="val 10958"/>
            </a:avLst>
          </a:prstGeom>
          <a:solidFill>
            <a:srgbClr val="6699FF"/>
          </a:solidFill>
          <a:ln w="2857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2" name="AutoShape 18"/>
          <p:cNvSpPr>
            <a:spLocks noChangeArrowheads="1"/>
          </p:cNvSpPr>
          <p:nvPr/>
        </p:nvSpPr>
        <p:spPr bwMode="auto">
          <a:xfrm rot="5400000">
            <a:off x="558801" y="560387"/>
            <a:ext cx="347662" cy="347663"/>
          </a:xfrm>
          <a:prstGeom prst="roundRect">
            <a:avLst>
              <a:gd name="adj" fmla="val 10958"/>
            </a:avLst>
          </a:prstGeom>
          <a:solidFill>
            <a:srgbClr val="3366FF"/>
          </a:solidFill>
          <a:ln w="285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AutoShape 19"/>
          <p:cNvSpPr>
            <a:spLocks noChangeArrowheads="1"/>
          </p:cNvSpPr>
          <p:nvPr/>
        </p:nvSpPr>
        <p:spPr bwMode="auto">
          <a:xfrm rot="5400000">
            <a:off x="149226" y="150812"/>
            <a:ext cx="347662" cy="347663"/>
          </a:xfrm>
          <a:prstGeom prst="roundRect">
            <a:avLst>
              <a:gd name="adj" fmla="val 10958"/>
            </a:avLst>
          </a:prstGeom>
          <a:solidFill>
            <a:srgbClr val="FF9900"/>
          </a:solidFill>
          <a:ln w="2857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4" name="AutoShape 20"/>
          <p:cNvSpPr>
            <a:spLocks noChangeArrowheads="1"/>
          </p:cNvSpPr>
          <p:nvPr/>
        </p:nvSpPr>
        <p:spPr bwMode="auto">
          <a:xfrm rot="5400000">
            <a:off x="149226" y="560387"/>
            <a:ext cx="347662" cy="347663"/>
          </a:xfrm>
          <a:prstGeom prst="roundRect">
            <a:avLst>
              <a:gd name="adj" fmla="val 10958"/>
            </a:avLst>
          </a:prstGeom>
          <a:solidFill>
            <a:schemeClr val="bg1"/>
          </a:solidFill>
          <a:ln w="2857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5" name="AutoShape 21"/>
          <p:cNvSpPr>
            <a:spLocks noChangeArrowheads="1"/>
          </p:cNvSpPr>
          <p:nvPr/>
        </p:nvSpPr>
        <p:spPr bwMode="auto">
          <a:xfrm rot="5400000">
            <a:off x="149225" y="958850"/>
            <a:ext cx="347663" cy="347663"/>
          </a:xfrm>
          <a:prstGeom prst="roundRect">
            <a:avLst>
              <a:gd name="adj" fmla="val 10958"/>
            </a:avLst>
          </a:prstGeom>
          <a:solidFill>
            <a:srgbClr val="6699FF"/>
          </a:solidFill>
          <a:ln w="285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6" name="AutoShape 22"/>
          <p:cNvSpPr>
            <a:spLocks noChangeArrowheads="1"/>
          </p:cNvSpPr>
          <p:nvPr/>
        </p:nvSpPr>
        <p:spPr bwMode="auto">
          <a:xfrm rot="5400000">
            <a:off x="969963" y="150813"/>
            <a:ext cx="347662" cy="347662"/>
          </a:xfrm>
          <a:prstGeom prst="roundRect">
            <a:avLst>
              <a:gd name="adj" fmla="val 10958"/>
            </a:avLst>
          </a:prstGeom>
          <a:solidFill>
            <a:schemeClr val="bg1"/>
          </a:solidFill>
          <a:ln w="2857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 name="Rectangle 30"/>
          <p:cNvSpPr>
            <a:spLocks noChangeArrowheads="1"/>
          </p:cNvSpPr>
          <p:nvPr/>
        </p:nvSpPr>
        <p:spPr bwMode="auto">
          <a:xfrm>
            <a:off x="9067800" y="0"/>
            <a:ext cx="76200" cy="6858000"/>
          </a:xfrm>
          <a:prstGeom prst="rect">
            <a:avLst/>
          </a:prstGeom>
          <a:solidFill>
            <a:srgbClr val="FF9933"/>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5pPr>
      <a:lvl6pPr marL="4572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6pPr>
      <a:lvl7pPr marL="9144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7pPr>
      <a:lvl8pPr marL="13716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8pPr>
      <a:lvl9pPr marL="18288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9pPr>
    </p:titleStyle>
    <p:bodyStyle>
      <a:lvl1pPr marL="342900" indent="-342900" algn="l" rtl="0" eaLnBrk="0" fontAlgn="base" hangingPunct="0">
        <a:spcBef>
          <a:spcPct val="20000"/>
        </a:spcBef>
        <a:spcAft>
          <a:spcPct val="0"/>
        </a:spcAft>
        <a:buClr>
          <a:srgbClr val="FF9900"/>
        </a:buClr>
        <a:buSzPct val="80000"/>
        <a:buFont typeface="Wingdings" pitchFamily="2" charset="2"/>
        <a:buChar char="p"/>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9900"/>
        </a:buClr>
        <a:buChar char="–"/>
        <a:defRPr kumimoji="1" sz="2400">
          <a:solidFill>
            <a:schemeClr val="tx1"/>
          </a:solidFill>
          <a:latin typeface="+mn-lt"/>
          <a:ea typeface="+mn-ea"/>
        </a:defRPr>
      </a:lvl2pPr>
      <a:lvl3pPr marL="1143000" indent="-228600" algn="l" rtl="0" eaLnBrk="0" fontAlgn="base" hangingPunct="0">
        <a:spcBef>
          <a:spcPct val="20000"/>
        </a:spcBef>
        <a:spcAft>
          <a:spcPct val="0"/>
        </a:spcAft>
        <a:buClr>
          <a:srgbClr val="FF9900"/>
        </a:buClr>
        <a:buSzPct val="80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rgbClr val="FF9900"/>
        </a:buClr>
        <a:buChar char="–"/>
        <a:defRPr kumimoji="1">
          <a:solidFill>
            <a:schemeClr val="tx1"/>
          </a:solidFill>
          <a:latin typeface="+mn-lt"/>
          <a:ea typeface="+mn-ea"/>
        </a:defRPr>
      </a:lvl4pPr>
      <a:lvl5pPr marL="2057400" indent="-228600" algn="l" rtl="0" eaLnBrk="0" fontAlgn="base" hangingPunct="0">
        <a:spcBef>
          <a:spcPct val="20000"/>
        </a:spcBef>
        <a:spcAft>
          <a:spcPct val="0"/>
        </a:spcAft>
        <a:buClr>
          <a:srgbClr val="FF9900"/>
        </a:buClr>
        <a:buSzPct val="50000"/>
        <a:buFont typeface="Wingdings" pitchFamily="2" charset="2"/>
        <a:buChar char="l"/>
        <a:defRPr kumimoji="1">
          <a:solidFill>
            <a:schemeClr val="tx1"/>
          </a:solidFill>
          <a:latin typeface="+mn-lt"/>
          <a:ea typeface="+mn-ea"/>
        </a:defRPr>
      </a:lvl5pPr>
      <a:lvl6pPr marL="2514600" indent="-228600" algn="l" rtl="0" fontAlgn="base">
        <a:spcBef>
          <a:spcPct val="20000"/>
        </a:spcBef>
        <a:spcAft>
          <a:spcPct val="0"/>
        </a:spcAft>
        <a:buClr>
          <a:srgbClr val="FF9900"/>
        </a:buClr>
        <a:buSzPct val="50000"/>
        <a:buFont typeface="Wingdings" pitchFamily="2" charset="2"/>
        <a:buChar char="l"/>
        <a:defRPr kumimoji="1">
          <a:solidFill>
            <a:schemeClr val="tx1"/>
          </a:solidFill>
          <a:latin typeface="+mn-lt"/>
          <a:ea typeface="+mn-ea"/>
        </a:defRPr>
      </a:lvl6pPr>
      <a:lvl7pPr marL="2971800" indent="-228600" algn="l" rtl="0" fontAlgn="base">
        <a:spcBef>
          <a:spcPct val="20000"/>
        </a:spcBef>
        <a:spcAft>
          <a:spcPct val="0"/>
        </a:spcAft>
        <a:buClr>
          <a:srgbClr val="FF9900"/>
        </a:buClr>
        <a:buSzPct val="50000"/>
        <a:buFont typeface="Wingdings" pitchFamily="2" charset="2"/>
        <a:buChar char="l"/>
        <a:defRPr kumimoji="1">
          <a:solidFill>
            <a:schemeClr val="tx1"/>
          </a:solidFill>
          <a:latin typeface="+mn-lt"/>
          <a:ea typeface="+mn-ea"/>
        </a:defRPr>
      </a:lvl7pPr>
      <a:lvl8pPr marL="3429000" indent="-228600" algn="l" rtl="0" fontAlgn="base">
        <a:spcBef>
          <a:spcPct val="20000"/>
        </a:spcBef>
        <a:spcAft>
          <a:spcPct val="0"/>
        </a:spcAft>
        <a:buClr>
          <a:srgbClr val="FF9900"/>
        </a:buClr>
        <a:buSzPct val="50000"/>
        <a:buFont typeface="Wingdings" pitchFamily="2" charset="2"/>
        <a:buChar char="l"/>
        <a:defRPr kumimoji="1">
          <a:solidFill>
            <a:schemeClr val="tx1"/>
          </a:solidFill>
          <a:latin typeface="+mn-lt"/>
          <a:ea typeface="+mn-ea"/>
        </a:defRPr>
      </a:lvl8pPr>
      <a:lvl9pPr marL="3886200" indent="-228600" algn="l" rtl="0" fontAlgn="base">
        <a:spcBef>
          <a:spcPct val="20000"/>
        </a:spcBef>
        <a:spcAft>
          <a:spcPct val="0"/>
        </a:spcAft>
        <a:buClr>
          <a:srgbClr val="FF9900"/>
        </a:buClr>
        <a:buSzPct val="50000"/>
        <a:buFont typeface="Wingdings" pitchFamily="2" charset="2"/>
        <a:buChar char="l"/>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3"/>
            <a:ext cx="2133600" cy="365125"/>
          </a:xfrm>
          <a:prstGeom prst="rect">
            <a:avLst/>
          </a:prstGeom>
        </p:spPr>
        <p:txBody>
          <a:bodyPr vert="horz" lIns="91407" tIns="45705" rIns="91407" bIns="4570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a:defRPr/>
            </a:pPr>
            <a:fld id="{6BBDA63C-F738-44A8-90E5-AADE45201728}"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3124200" y="6356353"/>
            <a:ext cx="2895600"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a:defRPr/>
            </a:pPr>
            <a:endParaRPr 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3"/>
            <a:ext cx="2133600" cy="365125"/>
          </a:xfrm>
          <a:prstGeom prst="rect">
            <a:avLst/>
          </a:prstGeom>
        </p:spPr>
        <p:txBody>
          <a:bodyPr vert="horz" wrap="square" lIns="91407" tIns="45705" rIns="91407" bIns="45705" numCol="1" anchor="ctr" anchorCtr="0" compatLnSpc="1">
            <a:prstTxWarp prst="textNoShape">
              <a:avLst/>
            </a:prstTxWarp>
          </a:bodyPr>
          <a:lstStyle>
            <a:lvl1pPr algn="r" eaLnBrk="1" hangingPunct="1">
              <a:defRPr sz="1200">
                <a:solidFill>
                  <a:srgbClr val="898989"/>
                </a:solidFill>
              </a:defRPr>
            </a:lvl1pPr>
          </a:lstStyle>
          <a:p>
            <a:pPr>
              <a:defRPr/>
            </a:pPr>
            <a:fld id="{DC9A5ABB-97BC-4E0B-B269-374A2B23BF6C}" type="slidenum">
              <a:rPr lang="en-US" altLang="ja-JP">
                <a:latin typeface="Arial" pitchFamily="34" charset="0"/>
              </a:rPr>
              <a:pPr>
                <a:defRPr/>
              </a:pPr>
              <a:t>‹#›</a:t>
            </a:fld>
            <a:endParaRPr lang="en-US" altLang="ja-JP">
              <a:latin typeface="Arial" pitchFamily="34" charset="0"/>
            </a:endParaRPr>
          </a:p>
        </p:txBody>
      </p:sp>
    </p:spTree>
    <p:extLst>
      <p:ext uri="{BB962C8B-B14F-4D97-AF65-F5344CB8AC3E}">
        <p14:creationId xmlns:p14="http://schemas.microsoft.com/office/powerpoint/2010/main" val="41006377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3"/>
            <a:ext cx="2133600" cy="365125"/>
          </a:xfrm>
          <a:prstGeom prst="rect">
            <a:avLst/>
          </a:prstGeom>
        </p:spPr>
        <p:txBody>
          <a:bodyPr vert="horz" lIns="91407" tIns="45705" rIns="91407" bIns="4570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a:defRPr/>
            </a:pPr>
            <a:fld id="{6BBDA63C-F738-44A8-90E5-AADE45201728}"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3124200" y="6356353"/>
            <a:ext cx="2895600"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a:defRPr/>
            </a:pPr>
            <a:endParaRPr 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3"/>
            <a:ext cx="2133600" cy="365125"/>
          </a:xfrm>
          <a:prstGeom prst="rect">
            <a:avLst/>
          </a:prstGeom>
        </p:spPr>
        <p:txBody>
          <a:bodyPr vert="horz" wrap="square" lIns="91407" tIns="45705" rIns="91407" bIns="45705" numCol="1" anchor="ctr" anchorCtr="0" compatLnSpc="1">
            <a:prstTxWarp prst="textNoShape">
              <a:avLst/>
            </a:prstTxWarp>
          </a:bodyPr>
          <a:lstStyle>
            <a:lvl1pPr algn="r" eaLnBrk="1" hangingPunct="1">
              <a:defRPr sz="1200">
                <a:solidFill>
                  <a:srgbClr val="898989"/>
                </a:solidFill>
              </a:defRPr>
            </a:lvl1pPr>
          </a:lstStyle>
          <a:p>
            <a:pPr>
              <a:defRPr/>
            </a:pPr>
            <a:fld id="{DC9A5ABB-97BC-4E0B-B269-374A2B23BF6C}" type="slidenum">
              <a:rPr lang="en-US" altLang="ja-JP">
                <a:latin typeface="Arial" pitchFamily="34" charset="0"/>
              </a:rPr>
              <a:pPr>
                <a:defRPr/>
              </a:pPr>
              <a:t>‹#›</a:t>
            </a:fld>
            <a:endParaRPr lang="en-US" altLang="ja-JP">
              <a:latin typeface="Arial" pitchFamily="34" charset="0"/>
            </a:endParaRPr>
          </a:p>
        </p:txBody>
      </p:sp>
    </p:spTree>
    <p:extLst>
      <p:ext uri="{BB962C8B-B14F-4D97-AF65-F5344CB8AC3E}">
        <p14:creationId xmlns:p14="http://schemas.microsoft.com/office/powerpoint/2010/main" val="15531527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6" tIns="45665" rIns="91326" bIns="45665"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6" tIns="45665" rIns="91326" bIns="4566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1" y="6356358"/>
            <a:ext cx="2133600" cy="365125"/>
          </a:xfrm>
          <a:prstGeom prst="rect">
            <a:avLst/>
          </a:prstGeom>
        </p:spPr>
        <p:txBody>
          <a:bodyPr vert="horz" lIns="91326" tIns="45665" rIns="91326" bIns="4566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defTabSz="913593">
              <a:defRPr/>
            </a:pPr>
            <a:fld id="{6BBDA63C-F738-44A8-90E5-AADE45201728}" type="datetimeFigureOut">
              <a:rPr lang="en-US">
                <a:solidFill>
                  <a:prstClr val="black">
                    <a:tint val="75000"/>
                  </a:prstClr>
                </a:solidFill>
              </a:rPr>
              <a:pPr defTabSz="913593">
                <a:defRPr/>
              </a:pPr>
              <a:t>4/10/2023</a:t>
            </a:fld>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3124203" y="6356358"/>
            <a:ext cx="2895600" cy="365125"/>
          </a:xfrm>
          <a:prstGeom prst="rect">
            <a:avLst/>
          </a:prstGeom>
        </p:spPr>
        <p:txBody>
          <a:bodyPr vert="horz" lIns="91326" tIns="45665" rIns="91326" bIns="4566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defTabSz="913593">
              <a:defRPr/>
            </a:pPr>
            <a:endParaRPr 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8"/>
            <a:ext cx="2133600" cy="365125"/>
          </a:xfrm>
          <a:prstGeom prst="rect">
            <a:avLst/>
          </a:prstGeom>
        </p:spPr>
        <p:txBody>
          <a:bodyPr vert="horz" wrap="square" lIns="91326" tIns="45665" rIns="91326" bIns="45665" numCol="1" anchor="ctr" anchorCtr="0" compatLnSpc="1">
            <a:prstTxWarp prst="textNoShape">
              <a:avLst/>
            </a:prstTxWarp>
          </a:bodyPr>
          <a:lstStyle>
            <a:lvl1pPr algn="r" eaLnBrk="1" hangingPunct="1">
              <a:defRPr sz="1200">
                <a:solidFill>
                  <a:srgbClr val="898989"/>
                </a:solidFill>
              </a:defRPr>
            </a:lvl1pPr>
          </a:lstStyle>
          <a:p>
            <a:pPr defTabSz="913593">
              <a:defRPr/>
            </a:pPr>
            <a:fld id="{DC9A5ABB-97BC-4E0B-B269-374A2B23BF6C}" type="slidenum">
              <a:rPr lang="en-US" altLang="ja-JP">
                <a:latin typeface="Arial" pitchFamily="34" charset="0"/>
                <a:ea typeface="ＭＳ Ｐゴシック"/>
              </a:rPr>
              <a:pPr defTabSz="913593">
                <a:defRPr/>
              </a:pPr>
              <a:t>‹#›</a:t>
            </a:fld>
            <a:endParaRPr lang="en-US" altLang="ja-JP">
              <a:latin typeface="Arial" pitchFamily="34" charset="0"/>
              <a:ea typeface="ＭＳ Ｐゴシック"/>
            </a:endParaRPr>
          </a:p>
        </p:txBody>
      </p:sp>
    </p:spTree>
    <p:extLst>
      <p:ext uri="{BB962C8B-B14F-4D97-AF65-F5344CB8AC3E}">
        <p14:creationId xmlns:p14="http://schemas.microsoft.com/office/powerpoint/2010/main" val="147619619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6633"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3264"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6989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6528"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475" indent="-342475"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028" indent="-285394"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1582" indent="-228316"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8213" indent="-228316"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4846" indent="-228316"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1478" indent="-228316" algn="l" defTabSz="913264"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8109" indent="-228316" algn="l" defTabSz="913264"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4745" indent="-228316" algn="l" defTabSz="913264"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1376" indent="-228316" algn="l" defTabSz="913264"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264" rtl="0" eaLnBrk="1" latinLnBrk="0" hangingPunct="1">
        <a:defRPr kumimoji="1" sz="1800" kern="1200">
          <a:solidFill>
            <a:schemeClr val="tx1"/>
          </a:solidFill>
          <a:latin typeface="+mn-lt"/>
          <a:ea typeface="+mn-ea"/>
          <a:cs typeface="+mn-cs"/>
        </a:defRPr>
      </a:lvl1pPr>
      <a:lvl2pPr marL="456633" algn="l" defTabSz="913264" rtl="0" eaLnBrk="1" latinLnBrk="0" hangingPunct="1">
        <a:defRPr kumimoji="1" sz="1800" kern="1200">
          <a:solidFill>
            <a:schemeClr val="tx1"/>
          </a:solidFill>
          <a:latin typeface="+mn-lt"/>
          <a:ea typeface="+mn-ea"/>
          <a:cs typeface="+mn-cs"/>
        </a:defRPr>
      </a:lvl2pPr>
      <a:lvl3pPr marL="913264" algn="l" defTabSz="913264" rtl="0" eaLnBrk="1" latinLnBrk="0" hangingPunct="1">
        <a:defRPr kumimoji="1" sz="1800" kern="1200">
          <a:solidFill>
            <a:schemeClr val="tx1"/>
          </a:solidFill>
          <a:latin typeface="+mn-lt"/>
          <a:ea typeface="+mn-ea"/>
          <a:cs typeface="+mn-cs"/>
        </a:defRPr>
      </a:lvl3pPr>
      <a:lvl4pPr marL="1369895" algn="l" defTabSz="913264" rtl="0" eaLnBrk="1" latinLnBrk="0" hangingPunct="1">
        <a:defRPr kumimoji="1" sz="1800" kern="1200">
          <a:solidFill>
            <a:schemeClr val="tx1"/>
          </a:solidFill>
          <a:latin typeface="+mn-lt"/>
          <a:ea typeface="+mn-ea"/>
          <a:cs typeface="+mn-cs"/>
        </a:defRPr>
      </a:lvl4pPr>
      <a:lvl5pPr marL="1826528" algn="l" defTabSz="913264" rtl="0" eaLnBrk="1" latinLnBrk="0" hangingPunct="1">
        <a:defRPr kumimoji="1" sz="1800" kern="1200">
          <a:solidFill>
            <a:schemeClr val="tx1"/>
          </a:solidFill>
          <a:latin typeface="+mn-lt"/>
          <a:ea typeface="+mn-ea"/>
          <a:cs typeface="+mn-cs"/>
        </a:defRPr>
      </a:lvl5pPr>
      <a:lvl6pPr marL="2283161" algn="l" defTabSz="913264" rtl="0" eaLnBrk="1" latinLnBrk="0" hangingPunct="1">
        <a:defRPr kumimoji="1" sz="1800" kern="1200">
          <a:solidFill>
            <a:schemeClr val="tx1"/>
          </a:solidFill>
          <a:latin typeface="+mn-lt"/>
          <a:ea typeface="+mn-ea"/>
          <a:cs typeface="+mn-cs"/>
        </a:defRPr>
      </a:lvl6pPr>
      <a:lvl7pPr marL="2739794" algn="l" defTabSz="913264" rtl="0" eaLnBrk="1" latinLnBrk="0" hangingPunct="1">
        <a:defRPr kumimoji="1" sz="1800" kern="1200">
          <a:solidFill>
            <a:schemeClr val="tx1"/>
          </a:solidFill>
          <a:latin typeface="+mn-lt"/>
          <a:ea typeface="+mn-ea"/>
          <a:cs typeface="+mn-cs"/>
        </a:defRPr>
      </a:lvl7pPr>
      <a:lvl8pPr marL="3196425" algn="l" defTabSz="913264" rtl="0" eaLnBrk="1" latinLnBrk="0" hangingPunct="1">
        <a:defRPr kumimoji="1" sz="1800" kern="1200">
          <a:solidFill>
            <a:schemeClr val="tx1"/>
          </a:solidFill>
          <a:latin typeface="+mn-lt"/>
          <a:ea typeface="+mn-ea"/>
          <a:cs typeface="+mn-cs"/>
        </a:defRPr>
      </a:lvl8pPr>
      <a:lvl9pPr marL="3653059" algn="l" defTabSz="913264"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9.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35.png"/><Relationship Id="rId5" Type="http://schemas.openxmlformats.org/officeDocument/2006/relationships/image" Target="../media/image22.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35.png"/><Relationship Id="rId5" Type="http://schemas.openxmlformats.org/officeDocument/2006/relationships/image" Target="../media/image49.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53.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9.xml"/><Relationship Id="rId5" Type="http://schemas.openxmlformats.org/officeDocument/2006/relationships/image" Target="../media/image4.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openxmlformats.org/officeDocument/2006/relationships/image" Target="../media/image4.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キャッフィー\caffy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2171" y="4235388"/>
            <a:ext cx="1915961" cy="2736304"/>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755576" y="1268760"/>
            <a:ext cx="7992888" cy="2769096"/>
          </a:xfrm>
        </p:spPr>
        <p:txBody>
          <a:bodyPr/>
          <a:lstStyle/>
          <a:p>
            <a:pPr eaLnBrk="1" hangingPunct="1"/>
            <a:r>
              <a:rPr lang="ja-JP" altLang="en-US" sz="4400" dirty="0">
                <a:solidFill>
                  <a:srgbClr val="FF0000"/>
                </a:solidFill>
                <a:latin typeface="HGPｺﾞｼｯｸE" pitchFamily="50" charset="-128"/>
                <a:ea typeface="HGPｺﾞｼｯｸE" pitchFamily="50" charset="-128"/>
              </a:rPr>
              <a:t>「インターネットのこわさ」って</a:t>
            </a:r>
            <a:br>
              <a:rPr lang="ja-JP" altLang="en-US" sz="4400" dirty="0">
                <a:solidFill>
                  <a:srgbClr val="FF0000"/>
                </a:solidFill>
                <a:latin typeface="HGPｺﾞｼｯｸE" pitchFamily="50" charset="-128"/>
                <a:ea typeface="HGPｺﾞｼｯｸE" pitchFamily="50" charset="-128"/>
              </a:rPr>
            </a:br>
            <a:r>
              <a:rPr lang="ja-JP" altLang="en-US" sz="4400" dirty="0">
                <a:solidFill>
                  <a:srgbClr val="FF0000"/>
                </a:solidFill>
                <a:latin typeface="HGPｺﾞｼｯｸE" pitchFamily="50" charset="-128"/>
                <a:ea typeface="HGPｺﾞｼｯｸE" pitchFamily="50" charset="-128"/>
              </a:rPr>
              <a:t>　　　　　　　なんだろう</a:t>
            </a:r>
            <a:br>
              <a:rPr lang="ja-JP" altLang="en-US" sz="4400" dirty="0">
                <a:solidFill>
                  <a:srgbClr val="FF0000"/>
                </a:solidFill>
                <a:latin typeface="HGPｺﾞｼｯｸE" pitchFamily="50" charset="-128"/>
                <a:ea typeface="HGPｺﾞｼｯｸE" pitchFamily="50" charset="-128"/>
              </a:rPr>
            </a:br>
            <a:r>
              <a:rPr lang="ja-JP" altLang="en-US" sz="2400" dirty="0">
                <a:solidFill>
                  <a:srgbClr val="FF0000"/>
                </a:solidFill>
                <a:latin typeface="HGPｺﾞｼｯｸE" pitchFamily="50" charset="-128"/>
                <a:ea typeface="HGPｺﾞｼｯｸE" pitchFamily="50" charset="-128"/>
              </a:rPr>
              <a:t>　　　　　</a:t>
            </a:r>
            <a:br>
              <a:rPr lang="ja-JP" altLang="en-US" sz="2400" dirty="0">
                <a:solidFill>
                  <a:srgbClr val="FF0000"/>
                </a:solidFill>
                <a:latin typeface="HGPｺﾞｼｯｸE" pitchFamily="50" charset="-128"/>
                <a:ea typeface="HGPｺﾞｼｯｸE" pitchFamily="50" charset="-128"/>
              </a:rPr>
            </a:br>
            <a:r>
              <a:rPr lang="ja-JP" altLang="en-US" sz="2400" dirty="0">
                <a:solidFill>
                  <a:schemeClr val="tx1"/>
                </a:solidFill>
                <a:latin typeface="HGPｺﾞｼｯｸE" pitchFamily="50" charset="-128"/>
                <a:ea typeface="HGPｺﾞｼｯｸE" pitchFamily="50" charset="-128"/>
              </a:rPr>
              <a:t>　</a:t>
            </a:r>
            <a:r>
              <a:rPr lang="ja-JP" altLang="en-US" sz="1600" dirty="0">
                <a:solidFill>
                  <a:schemeClr val="tx1"/>
                </a:solidFill>
                <a:latin typeface="AR P丸ゴシック体M" pitchFamily="50" charset="-128"/>
                <a:ea typeface="AR P丸ゴシック体M" pitchFamily="50" charset="-128"/>
              </a:rPr>
              <a:t>　　　　　　　ただ　　　   し　　    　　　つか　　　</a:t>
            </a:r>
            <a:br>
              <a:rPr lang="ja-JP" altLang="en-US" sz="1600" dirty="0">
                <a:solidFill>
                  <a:srgbClr val="FF0000"/>
                </a:solidFill>
                <a:latin typeface="AR P丸ゴシック体M" pitchFamily="50" charset="-128"/>
                <a:ea typeface="AR P丸ゴシック体M" pitchFamily="50" charset="-128"/>
              </a:rPr>
            </a:br>
            <a:r>
              <a:rPr lang="ja-JP" altLang="en-US" sz="1600" dirty="0">
                <a:solidFill>
                  <a:srgbClr val="FF0000"/>
                </a:solidFill>
                <a:latin typeface="AR P丸ゴシック体M" pitchFamily="50" charset="-128"/>
                <a:ea typeface="AR P丸ゴシック体M" pitchFamily="50" charset="-128"/>
              </a:rPr>
              <a:t>　　　　　　</a:t>
            </a:r>
            <a:r>
              <a:rPr lang="ja-JP" altLang="en-US" sz="2800" b="1" dirty="0">
                <a:solidFill>
                  <a:schemeClr val="tx1"/>
                </a:solidFill>
                <a:latin typeface="AR P丸ゴシック体M" pitchFamily="50" charset="-128"/>
                <a:ea typeface="AR P丸ゴシック体M" pitchFamily="50" charset="-128"/>
              </a:rPr>
              <a:t>～正しく知って、使いこなそう！～</a:t>
            </a:r>
            <a:endParaRPr lang="en-US" altLang="ja-JP" sz="2800" b="1" dirty="0">
              <a:solidFill>
                <a:schemeClr val="tx1"/>
              </a:solidFill>
              <a:latin typeface="AR P丸ゴシック体M" pitchFamily="50" charset="-128"/>
              <a:ea typeface="AR P丸ゴシック体M" pitchFamily="50" charset="-128"/>
            </a:endParaRPr>
          </a:p>
        </p:txBody>
      </p:sp>
      <p:sp>
        <p:nvSpPr>
          <p:cNvPr id="3076" name="Rectangle 4"/>
          <p:cNvSpPr>
            <a:spLocks noChangeArrowheads="1"/>
          </p:cNvSpPr>
          <p:nvPr/>
        </p:nvSpPr>
        <p:spPr bwMode="auto">
          <a:xfrm>
            <a:off x="9067800" y="0"/>
            <a:ext cx="76200" cy="6858000"/>
          </a:xfrm>
          <a:prstGeom prst="rect">
            <a:avLst/>
          </a:prstGeom>
          <a:solidFill>
            <a:srgbClr val="FF9933"/>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 name="サブタイトル 3"/>
          <p:cNvSpPr>
            <a:spLocks noGrp="1"/>
          </p:cNvSpPr>
          <p:nvPr>
            <p:ph type="subTitle" idx="1"/>
          </p:nvPr>
        </p:nvSpPr>
        <p:spPr>
          <a:xfrm>
            <a:off x="3419872" y="5733256"/>
            <a:ext cx="4320480" cy="648072"/>
          </a:xfrm>
        </p:spPr>
        <p:txBody>
          <a:bodyPr/>
          <a:lstStyle/>
          <a:p>
            <a:r>
              <a:rPr kumimoji="1" lang="ja-JP" altLang="en-US" dirty="0"/>
              <a:t>滋賀県消費生活センター</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イラスト\黒板イラスト.gif"/>
          <p:cNvPicPr>
            <a:picLocks noChangeAspect="1" noChangeArrowheads="1"/>
          </p:cNvPicPr>
          <p:nvPr/>
        </p:nvPicPr>
        <p:blipFill>
          <a:blip r:embed="rId3" cstate="print">
            <a:extLst>
              <a:ext uri="{28A0092B-C50C-407E-A947-70E740481C1C}">
                <a14:useLocalDpi xmlns:a14="http://schemas.microsoft.com/office/drawing/2010/main" val="0"/>
              </a:ext>
            </a:extLst>
          </a:blip>
          <a:srcRect l="2835" t="16063" r="2835" b="16063"/>
          <a:stretch>
            <a:fillRect/>
          </a:stretch>
        </p:blipFill>
        <p:spPr bwMode="auto">
          <a:xfrm>
            <a:off x="-108520" y="0"/>
            <a:ext cx="957706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円/楕円 4"/>
          <p:cNvSpPr/>
          <p:nvPr/>
        </p:nvSpPr>
        <p:spPr>
          <a:xfrm>
            <a:off x="2960808" y="620688"/>
            <a:ext cx="3425577" cy="952500"/>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lIns="91407" tIns="45705" rIns="91407" bIns="45705" anchor="ctr"/>
          <a:lstStyle/>
          <a:p>
            <a:pPr algn="ctr" eaLnBrk="0" hangingPunct="0">
              <a:defRPr/>
            </a:pPr>
            <a:r>
              <a:rPr lang="ja-JP" altLang="en-US" sz="3600" dirty="0">
                <a:solidFill>
                  <a:prstClr val="black"/>
                </a:solidFill>
                <a:latin typeface="HGP創英角ﾎﾟｯﾌﾟ体" pitchFamily="50" charset="-128"/>
                <a:ea typeface="HGP創英角ﾎﾟｯﾌﾟ体" pitchFamily="50" charset="-128"/>
              </a:rPr>
              <a:t>もくじ</a:t>
            </a:r>
            <a:endParaRPr lang="ja-JP" altLang="en-US" sz="3600" dirty="0">
              <a:solidFill>
                <a:prstClr val="black"/>
              </a:solidFill>
            </a:endParaRPr>
          </a:p>
        </p:txBody>
      </p:sp>
      <p:sp>
        <p:nvSpPr>
          <p:cNvPr id="8" name="コンテンツ プレースホルダ 2"/>
          <p:cNvSpPr txBox="1">
            <a:spLocks/>
          </p:cNvSpPr>
          <p:nvPr/>
        </p:nvSpPr>
        <p:spPr>
          <a:xfrm>
            <a:off x="611560" y="2132856"/>
            <a:ext cx="9001000" cy="3790756"/>
          </a:xfrm>
          <a:prstGeom prst="rect">
            <a:avLst/>
          </a:prstGeom>
        </p:spPr>
        <p:txBody>
          <a:bodyPr lIns="91407" tIns="45705" rIns="91407" bIns="45705"/>
          <a:lstStyle>
            <a:lvl1pPr marL="265176" indent="-265176" algn="l" rtl="0" eaLnBrk="1" latinLnBrk="0" hangingPunct="1">
              <a:spcBef>
                <a:spcPts val="250"/>
              </a:spcBef>
              <a:buClr>
                <a:schemeClr val="accent1"/>
              </a:buClr>
              <a:buSzPct val="80000"/>
              <a:buFont typeface="Wingdings 2"/>
              <a:buChar char=""/>
              <a:defRPr kumimoji="1"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1"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1"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1"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1"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1"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1"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1"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1" sz="1500" kern="1200">
                <a:solidFill>
                  <a:schemeClr val="tx1"/>
                </a:solidFill>
                <a:latin typeface="+mn-lt"/>
                <a:ea typeface="+mn-ea"/>
                <a:cs typeface="+mn-cs"/>
              </a:defRPr>
            </a:lvl9pPr>
            <a:extLst/>
          </a:lstStyle>
          <a:p>
            <a:pPr marL="0" indent="0">
              <a:lnSpc>
                <a:spcPct val="120000"/>
              </a:lnSpc>
              <a:buClr>
                <a:srgbClr val="4F81BD"/>
              </a:buClr>
              <a:buFont typeface="Wingdings 2"/>
              <a:buNone/>
              <a:defRPr/>
            </a:pPr>
            <a:endParaRPr lang="en-US" altLang="ja-JP" sz="900" dirty="0">
              <a:solidFill>
                <a:prstClr val="white"/>
              </a:solidFill>
              <a:latin typeface="HGP創英角ﾎﾟｯﾌﾟ体" pitchFamily="50" charset="-128"/>
              <a:ea typeface="HGP創英角ﾎﾟｯﾌﾟ体" pitchFamily="50" charset="-128"/>
            </a:endParaRPr>
          </a:p>
          <a:p>
            <a:pPr marL="0" indent="0">
              <a:lnSpc>
                <a:spcPct val="120000"/>
              </a:lnSpc>
              <a:buClr>
                <a:srgbClr val="4F81BD"/>
              </a:buClr>
              <a:buFont typeface="Wingdings 2"/>
              <a:buNone/>
              <a:defRPr/>
            </a:pPr>
            <a:r>
              <a:rPr lang="ja-JP" altLang="en-US" sz="6000" dirty="0">
                <a:solidFill>
                  <a:prstClr val="white"/>
                </a:solidFill>
                <a:latin typeface="HGP創英角ﾎﾟｯﾌﾟ体" pitchFamily="50" charset="-128"/>
                <a:ea typeface="HGP創英角ﾎﾟｯﾌﾟ体" pitchFamily="50" charset="-128"/>
              </a:rPr>
              <a:t>２．ネットのこわさは</a:t>
            </a:r>
          </a:p>
          <a:p>
            <a:pPr marL="0" indent="0">
              <a:lnSpc>
                <a:spcPct val="120000"/>
              </a:lnSpc>
              <a:buClr>
                <a:srgbClr val="4F81BD"/>
              </a:buClr>
              <a:buFont typeface="Wingdings 2"/>
              <a:buNone/>
              <a:defRPr/>
            </a:pPr>
            <a:r>
              <a:rPr lang="ja-JP" altLang="en-US" sz="6000" dirty="0">
                <a:solidFill>
                  <a:prstClr val="white"/>
                </a:solidFill>
                <a:latin typeface="HGP創英角ﾎﾟｯﾌﾟ体" pitchFamily="50" charset="-128"/>
                <a:ea typeface="HGP創英角ﾎﾟｯﾌﾟ体" pitchFamily="50" charset="-128"/>
              </a:rPr>
              <a:t>　　　　どんなもの？</a:t>
            </a:r>
            <a:endParaRPr lang="en-US" altLang="ja-JP" sz="6000" dirty="0">
              <a:solidFill>
                <a:prstClr val="white"/>
              </a:solidFill>
              <a:latin typeface="HGP創英角ﾎﾟｯﾌﾟ体" pitchFamily="50" charset="-128"/>
              <a:ea typeface="HGP創英角ﾎﾟｯﾌﾟ体" pitchFamily="50" charset="-128"/>
            </a:endParaRPr>
          </a:p>
          <a:p>
            <a:pPr marL="0" indent="0">
              <a:lnSpc>
                <a:spcPct val="120000"/>
              </a:lnSpc>
              <a:buClr>
                <a:srgbClr val="4F81BD"/>
              </a:buClr>
              <a:buFont typeface="Wingdings 2"/>
              <a:buNone/>
              <a:defRPr/>
            </a:pPr>
            <a:endParaRPr lang="ja-JP" altLang="en-US" sz="5400" dirty="0">
              <a:solidFill>
                <a:prstClr val="white"/>
              </a:solidFill>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572973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8433" y="2704"/>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ja-JP" altLang="en-US" sz="1600" dirty="0">
                <a:solidFill>
                  <a:prstClr val="black"/>
                </a:solidFill>
                <a:latin typeface="HG丸ｺﾞｼｯｸM-PRO" pitchFamily="50" charset="-128"/>
                <a:ea typeface="HG丸ｺﾞｼｯｸM-PRO" pitchFamily="50" charset="-128"/>
              </a:rPr>
              <a:t>　　れい　　　　　　　　　とも</a:t>
            </a:r>
          </a:p>
          <a:p>
            <a:pPr eaLnBrk="0" hangingPunct="0"/>
            <a:r>
              <a:rPr lang="ja-JP" altLang="en-US" sz="2800" dirty="0">
                <a:solidFill>
                  <a:prstClr val="black"/>
                </a:solidFill>
                <a:latin typeface="HG丸ｺﾞｼｯｸM-PRO" pitchFamily="50" charset="-128"/>
                <a:ea typeface="HG丸ｺﾞｼｯｸM-PRO" pitchFamily="50" charset="-128"/>
              </a:rPr>
              <a:t>　例Ａ</a:t>
            </a:r>
            <a:r>
              <a:rPr lang="en-US" altLang="ja-JP" sz="2800" dirty="0">
                <a:solidFill>
                  <a:prstClr val="black"/>
                </a:solidFill>
                <a:latin typeface="HG丸ｺﾞｼｯｸM-PRO" pitchFamily="50" charset="-128"/>
                <a:ea typeface="HG丸ｺﾞｼｯｸM-PRO" pitchFamily="50" charset="-128"/>
              </a:rPr>
              <a:t>. </a:t>
            </a:r>
            <a:r>
              <a:rPr lang="ja-JP" altLang="en-US" sz="2800" dirty="0">
                <a:solidFill>
                  <a:prstClr val="black"/>
                </a:solidFill>
                <a:latin typeface="HG丸ｺﾞｼｯｸM-PRO" pitchFamily="50" charset="-128"/>
                <a:ea typeface="HG丸ｺﾞｼｯｸM-PRO" pitchFamily="50" charset="-128"/>
              </a:rPr>
              <a:t>ちょっと友だちをアップしただけなのに</a:t>
            </a:r>
            <a:r>
              <a:rPr lang="en-US" altLang="ja-JP" sz="2800" dirty="0">
                <a:solidFill>
                  <a:prstClr val="black"/>
                </a:solidFill>
                <a:latin typeface="HG丸ｺﾞｼｯｸM-PRO" pitchFamily="50" charset="-128"/>
                <a:ea typeface="HG丸ｺﾞｼｯｸM-PRO" pitchFamily="50" charset="-128"/>
              </a:rPr>
              <a:t>…</a:t>
            </a:r>
          </a:p>
        </p:txBody>
      </p:sp>
      <p:sp>
        <p:nvSpPr>
          <p:cNvPr id="2" name="角丸四角形 1"/>
          <p:cNvSpPr/>
          <p:nvPr/>
        </p:nvSpPr>
        <p:spPr>
          <a:xfrm>
            <a:off x="193813" y="1155264"/>
            <a:ext cx="4139951" cy="531457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3080" name="Picture 8" descr="F:\KINGSTON\くらしの一日講座\イラストいろいろ\登校.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925" y="1341366"/>
            <a:ext cx="2710636" cy="2710636"/>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373268" y="5173698"/>
            <a:ext cx="3802478" cy="1107996"/>
          </a:xfrm>
          <a:prstGeom prst="rect">
            <a:avLst/>
          </a:prstGeom>
          <a:noFill/>
        </p:spPr>
        <p:txBody>
          <a:bodyPr wrap="square" rtlCol="0">
            <a:spAutoFit/>
          </a:bodyPr>
          <a:lstStyle/>
          <a:p>
            <a:r>
              <a:rPr lang="ja-JP" altLang="en-US" sz="1200" dirty="0">
                <a:latin typeface="HG丸ｺﾞｼｯｸM-PRO" pitchFamily="50" charset="-128"/>
                <a:ea typeface="HG丸ｺﾞｼｯｸM-PRO" pitchFamily="50" charset="-128"/>
              </a:rPr>
              <a:t>とも　　　　　　　　　　　　　　　どうが</a:t>
            </a:r>
          </a:p>
          <a:p>
            <a:r>
              <a:rPr kumimoji="1" lang="ja-JP" altLang="en-US" sz="2000" dirty="0">
                <a:latin typeface="HG丸ｺﾞｼｯｸM-PRO" pitchFamily="50" charset="-128"/>
                <a:ea typeface="HG丸ｺﾞｼｯｸM-PRO" pitchFamily="50" charset="-128"/>
              </a:rPr>
              <a:t>友だちがうたっている動画を、</a:t>
            </a:r>
          </a:p>
          <a:p>
            <a:r>
              <a:rPr lang="ja-JP" altLang="en-US" sz="1400" dirty="0">
                <a:latin typeface="HG丸ｺﾞｼｯｸM-PRO" pitchFamily="50" charset="-128"/>
                <a:ea typeface="HG丸ｺﾞｼｯｸM-PRO" pitchFamily="50" charset="-128"/>
              </a:rPr>
              <a:t>かって</a:t>
            </a:r>
          </a:p>
          <a:p>
            <a:r>
              <a:rPr lang="ja-JP" altLang="en-US" sz="2000" dirty="0">
                <a:latin typeface="HG丸ｺﾞｼｯｸM-PRO" pitchFamily="50" charset="-128"/>
                <a:ea typeface="HG丸ｺﾞｼｯｸM-PRO" pitchFamily="50" charset="-128"/>
              </a:rPr>
              <a:t>勝手</a:t>
            </a:r>
            <a:r>
              <a:rPr kumimoji="1" lang="ja-JP" altLang="en-US" sz="2000" dirty="0">
                <a:latin typeface="HG丸ｺﾞｼｯｸM-PRO" pitchFamily="50" charset="-128"/>
                <a:ea typeface="HG丸ｺﾞｼｯｸM-PRO" pitchFamily="50" charset="-128"/>
              </a:rPr>
              <a:t>にアップ</a:t>
            </a:r>
          </a:p>
        </p:txBody>
      </p:sp>
      <p:sp>
        <p:nvSpPr>
          <p:cNvPr id="14" name="角丸四角形 13"/>
          <p:cNvSpPr/>
          <p:nvPr/>
        </p:nvSpPr>
        <p:spPr>
          <a:xfrm>
            <a:off x="4615884" y="1148493"/>
            <a:ext cx="4139951" cy="532134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テキスト ボックス 5"/>
          <p:cNvSpPr txBox="1"/>
          <p:nvPr/>
        </p:nvSpPr>
        <p:spPr>
          <a:xfrm>
            <a:off x="4916368" y="4746209"/>
            <a:ext cx="3996953" cy="1661993"/>
          </a:xfrm>
          <a:prstGeom prst="rect">
            <a:avLst/>
          </a:prstGeom>
          <a:noFill/>
        </p:spPr>
        <p:txBody>
          <a:bodyPr wrap="square" rtlCol="0">
            <a:spAutoFit/>
          </a:bodyPr>
          <a:lstStyle/>
          <a:p>
            <a:r>
              <a:rPr lang="ja-JP" altLang="en-US" sz="1400" dirty="0">
                <a:latin typeface="HG丸ｺﾞｼｯｸM-PRO" pitchFamily="50" charset="-128"/>
                <a:ea typeface="HG丸ｺﾞｼｯｸM-PRO" pitchFamily="50" charset="-128"/>
              </a:rPr>
              <a:t>とも　　　　ちゅうもく　　さわ</a:t>
            </a:r>
          </a:p>
          <a:p>
            <a:r>
              <a:rPr lang="ja-JP" altLang="en-US" sz="2000" dirty="0">
                <a:latin typeface="HG丸ｺﾞｼｯｸM-PRO" pitchFamily="50" charset="-128"/>
                <a:ea typeface="HG丸ｺﾞｼｯｸM-PRO" pitchFamily="50" charset="-128"/>
              </a:rPr>
              <a:t>友</a:t>
            </a:r>
            <a:r>
              <a:rPr kumimoji="1" lang="ja-JP" altLang="en-US" sz="2000" dirty="0">
                <a:latin typeface="HG丸ｺﾞｼｯｸM-PRO" pitchFamily="50" charset="-128"/>
                <a:ea typeface="HG丸ｺﾞｼｯｸM-PRO" pitchFamily="50" charset="-128"/>
              </a:rPr>
              <a:t>だちが注目され、</a:t>
            </a:r>
            <a:r>
              <a:rPr lang="ja-JP" altLang="en-US" sz="2000" dirty="0">
                <a:latin typeface="HG丸ｺﾞｼｯｸM-PRO" pitchFamily="50" charset="-128"/>
                <a:ea typeface="HG丸ｺﾞｼｯｸM-PRO" pitchFamily="50" charset="-128"/>
              </a:rPr>
              <a:t>騒ぎ</a:t>
            </a:r>
            <a:r>
              <a:rPr kumimoji="1" lang="ja-JP" altLang="en-US" sz="2000" dirty="0">
                <a:latin typeface="HG丸ｺﾞｼｯｸM-PRO" pitchFamily="50" charset="-128"/>
                <a:ea typeface="HG丸ｺﾞｼｯｸM-PRO" pitchFamily="50" charset="-128"/>
              </a:rPr>
              <a:t>に！！</a:t>
            </a:r>
            <a:endParaRPr lang="ja-JP" altLang="en-US" sz="1800" dirty="0">
              <a:latin typeface="HG丸ｺﾞｼｯｸM-PRO" pitchFamily="50" charset="-128"/>
              <a:ea typeface="HG丸ｺﾞｼｯｸM-PRO" pitchFamily="50" charset="-128"/>
            </a:endParaRPr>
          </a:p>
          <a:p>
            <a:r>
              <a:rPr kumimoji="1" lang="ja-JP" altLang="en-US" sz="1400" dirty="0">
                <a:latin typeface="HG丸ｺﾞｼｯｸM-PRO" pitchFamily="50" charset="-128"/>
                <a:ea typeface="HG丸ｺﾞｼｯｸM-PRO" pitchFamily="50" charset="-128"/>
              </a:rPr>
              <a:t>　だれ</a:t>
            </a:r>
          </a:p>
          <a:p>
            <a:r>
              <a:rPr kumimoji="1" lang="ja-JP" altLang="en-US" sz="2000" dirty="0">
                <a:latin typeface="HG丸ｺﾞｼｯｸM-PRO" pitchFamily="50" charset="-128"/>
                <a:ea typeface="HG丸ｺﾞｼｯｸM-PRO" pitchFamily="50" charset="-128"/>
              </a:rPr>
              <a:t>⇒誰がアップしたのか</a:t>
            </a:r>
          </a:p>
          <a:p>
            <a:r>
              <a:rPr lang="ja-JP" altLang="en-US" sz="1400" dirty="0">
                <a:latin typeface="HG丸ｺﾞｼｯｸM-PRO" pitchFamily="50" charset="-128"/>
                <a:ea typeface="HG丸ｺﾞｼｯｸM-PRO" pitchFamily="50" charset="-128"/>
              </a:rPr>
              <a:t>　　　さが</a:t>
            </a:r>
          </a:p>
          <a:p>
            <a:r>
              <a:rPr lang="ja-JP" altLang="en-US" sz="2000" dirty="0">
                <a:latin typeface="HG丸ｺﾞｼｯｸM-PRO" pitchFamily="50" charset="-128"/>
                <a:ea typeface="HG丸ｺﾞｼｯｸM-PRO" pitchFamily="50" charset="-128"/>
              </a:rPr>
              <a:t>　　探されるかも</a:t>
            </a:r>
            <a:r>
              <a:rPr lang="en-US" altLang="ja-JP" sz="2000" dirty="0">
                <a:latin typeface="HG丸ｺﾞｼｯｸM-PRO" pitchFamily="50" charset="-128"/>
                <a:ea typeface="HG丸ｺﾞｼｯｸM-PRO" pitchFamily="50" charset="-128"/>
              </a:rPr>
              <a:t>…</a:t>
            </a:r>
            <a:endParaRPr kumimoji="1" lang="ja-JP" altLang="en-US" sz="2000" dirty="0">
              <a:latin typeface="HG丸ｺﾞｼｯｸM-PRO" pitchFamily="50" charset="-128"/>
              <a:ea typeface="HG丸ｺﾞｼｯｸM-PRO" pitchFamily="50" charset="-128"/>
            </a:endParaRPr>
          </a:p>
        </p:txBody>
      </p:sp>
      <p:pic>
        <p:nvPicPr>
          <p:cNvPr id="16" name="Picture 5" descr="F:\KINGSTON\くらしの一日講座\イラストいろいろ\question_head_gakuzen_gir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1291" y="1273144"/>
            <a:ext cx="2016224" cy="24146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F:\KINGSTON\くらしの一日講座\イラストいろいろ\net_ijime_ma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8415" y="2409162"/>
            <a:ext cx="2041447" cy="204144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KINGSTON\くらしの一日講座\イラストいろいろ\ihou_copy_softwar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1041" y="3659931"/>
            <a:ext cx="1826137" cy="1652655"/>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rot="259242">
            <a:off x="3221516" y="4007421"/>
            <a:ext cx="707263" cy="608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Picture 8" descr="F:\KINGSTON\くらしの一日講座\イラストいろいろ\登校.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2122" y="3918506"/>
            <a:ext cx="786049" cy="786049"/>
          </a:xfrm>
          <a:prstGeom prst="rect">
            <a:avLst/>
          </a:prstGeom>
          <a:noFill/>
          <a:extLst>
            <a:ext uri="{909E8E84-426E-40DD-AFC4-6F175D3DCCD1}">
              <a14:hiddenFill xmlns:a14="http://schemas.microsoft.com/office/drawing/2010/main">
                <a:solidFill>
                  <a:srgbClr val="FFFFFF"/>
                </a:solidFill>
              </a14:hiddenFill>
            </a:ext>
          </a:extLst>
        </p:spPr>
      </p:pic>
      <p:sp>
        <p:nvSpPr>
          <p:cNvPr id="9" name="右矢印 8"/>
          <p:cNvSpPr/>
          <p:nvPr/>
        </p:nvSpPr>
        <p:spPr>
          <a:xfrm>
            <a:off x="4056923" y="2784269"/>
            <a:ext cx="848273" cy="137008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71308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424136" y="1333356"/>
            <a:ext cx="4139951" cy="507858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3074" name="Picture 2" descr="F:\KINGSTON\くらしの一日講座\イラストいろいろ\internet_enjou_sns_man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432" y="1689335"/>
            <a:ext cx="3214496" cy="296336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557601" y="4652699"/>
            <a:ext cx="4286864" cy="1585049"/>
          </a:xfrm>
          <a:prstGeom prst="rect">
            <a:avLst/>
          </a:prstGeom>
          <a:noFill/>
        </p:spPr>
        <p:txBody>
          <a:bodyPr wrap="square" rtlCol="0">
            <a:spAutoFit/>
          </a:bodyPr>
          <a:lstStyle/>
          <a:p>
            <a:r>
              <a:rPr lang="ja-JP" altLang="en-US" sz="1400" dirty="0">
                <a:solidFill>
                  <a:prstClr val="black"/>
                </a:solidFill>
                <a:latin typeface="HG丸ｺﾞｼｯｸM-PRO" pitchFamily="50" charset="-128"/>
                <a:ea typeface="HG丸ｺﾞｼｯｸM-PRO" pitchFamily="50" charset="-128"/>
              </a:rPr>
              <a:t>　　　　　　　　　　　　　もんだい</a:t>
            </a:r>
          </a:p>
          <a:p>
            <a:r>
              <a:rPr lang="ja-JP" altLang="en-US" sz="2300" dirty="0">
                <a:solidFill>
                  <a:prstClr val="black"/>
                </a:solidFill>
                <a:latin typeface="HG丸ｺﾞｼｯｸM-PRO" pitchFamily="50" charset="-128"/>
                <a:ea typeface="HG丸ｺﾞｼｯｸM-PRO" pitchFamily="50" charset="-128"/>
              </a:rPr>
              <a:t>アップしたことが問題に</a:t>
            </a:r>
          </a:p>
          <a:p>
            <a:r>
              <a:rPr lang="ja-JP" altLang="en-US" sz="2300" dirty="0">
                <a:solidFill>
                  <a:prstClr val="black"/>
                </a:solidFill>
                <a:latin typeface="HG丸ｺﾞｼｯｸM-PRO" pitchFamily="50" charset="-128"/>
                <a:ea typeface="HG丸ｺﾞｼｯｸM-PRO" pitchFamily="50" charset="-128"/>
              </a:rPr>
              <a:t>　　　　　⇓</a:t>
            </a:r>
          </a:p>
          <a:p>
            <a:r>
              <a:rPr lang="ja-JP" altLang="en-US" sz="1400" dirty="0">
                <a:solidFill>
                  <a:prstClr val="black"/>
                </a:solidFill>
                <a:latin typeface="HG丸ｺﾞｼｯｸM-PRO" pitchFamily="50" charset="-128"/>
                <a:ea typeface="HG丸ｺﾞｼｯｸM-PRO" pitchFamily="50" charset="-128"/>
              </a:rPr>
              <a:t>　　　　　だいえんじょう</a:t>
            </a:r>
          </a:p>
          <a:p>
            <a:r>
              <a:rPr lang="ja-JP" altLang="en-US" sz="2300" dirty="0">
                <a:solidFill>
                  <a:prstClr val="black"/>
                </a:solidFill>
                <a:latin typeface="HG丸ｺﾞｼｯｸM-PRO" pitchFamily="50" charset="-128"/>
                <a:ea typeface="HG丸ｺﾞｼｯｸM-PRO" pitchFamily="50" charset="-128"/>
              </a:rPr>
              <a:t>　　　大炎上！！</a:t>
            </a:r>
          </a:p>
        </p:txBody>
      </p:sp>
      <p:sp>
        <p:nvSpPr>
          <p:cNvPr id="14" name="角丸四角形 13"/>
          <p:cNvSpPr/>
          <p:nvPr/>
        </p:nvSpPr>
        <p:spPr>
          <a:xfrm>
            <a:off x="4750913" y="1276004"/>
            <a:ext cx="4139951" cy="507858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テキスト ボックス 5"/>
          <p:cNvSpPr txBox="1"/>
          <p:nvPr/>
        </p:nvSpPr>
        <p:spPr>
          <a:xfrm>
            <a:off x="5333446" y="4437255"/>
            <a:ext cx="5150189" cy="1800493"/>
          </a:xfrm>
          <a:prstGeom prst="rect">
            <a:avLst/>
          </a:prstGeom>
          <a:noFill/>
        </p:spPr>
        <p:txBody>
          <a:bodyPr wrap="square" rtlCol="0">
            <a:spAutoFit/>
          </a:bodyPr>
          <a:lstStyle/>
          <a:p>
            <a:r>
              <a:rPr lang="ja-JP" altLang="en-US" sz="1400" dirty="0">
                <a:solidFill>
                  <a:prstClr val="black"/>
                </a:solidFill>
                <a:latin typeface="HG丸ｺﾞｼｯｸM-PRO" pitchFamily="50" charset="-128"/>
                <a:ea typeface="HG丸ｺﾞｼｯｸM-PRO" pitchFamily="50" charset="-128"/>
              </a:rPr>
              <a:t>　　　　　ご</a:t>
            </a:r>
          </a:p>
          <a:p>
            <a:r>
              <a:rPr lang="ja-JP" altLang="en-US" sz="2000" dirty="0">
                <a:solidFill>
                  <a:prstClr val="black"/>
                </a:solidFill>
                <a:latin typeface="HG丸ｺﾞｼｯｸM-PRO" pitchFamily="50" charset="-128"/>
                <a:ea typeface="HG丸ｺﾞｼｯｸM-PRO" pitchFamily="50" charset="-128"/>
              </a:rPr>
              <a:t>　</a:t>
            </a:r>
            <a:r>
              <a:rPr lang="ja-JP" altLang="en-US" dirty="0">
                <a:solidFill>
                  <a:prstClr val="black"/>
                </a:solidFill>
                <a:latin typeface="HG丸ｺﾞｼｯｸM-PRO" pitchFamily="50" charset="-128"/>
                <a:ea typeface="HG丸ｺﾞｼｯｸM-PRO" pitchFamily="50" charset="-128"/>
              </a:rPr>
              <a:t>その後</a:t>
            </a:r>
            <a:r>
              <a:rPr lang="en-US" altLang="ja-JP" dirty="0">
                <a:solidFill>
                  <a:prstClr val="black"/>
                </a:solidFill>
                <a:latin typeface="HG丸ｺﾞｼｯｸM-PRO" pitchFamily="50" charset="-128"/>
                <a:ea typeface="HG丸ｺﾞｼｯｸM-PRO" pitchFamily="50" charset="-128"/>
              </a:rPr>
              <a:t>…</a:t>
            </a:r>
            <a:endParaRPr lang="ja-JP" altLang="en-US" dirty="0">
              <a:solidFill>
                <a:prstClr val="black"/>
              </a:solidFill>
              <a:latin typeface="HG丸ｺﾞｼｯｸM-PRO" pitchFamily="50" charset="-128"/>
              <a:ea typeface="HG丸ｺﾞｼｯｸM-PRO" pitchFamily="50" charset="-128"/>
            </a:endParaRPr>
          </a:p>
          <a:p>
            <a:r>
              <a:rPr lang="ja-JP" altLang="en-US" sz="1100" dirty="0">
                <a:solidFill>
                  <a:prstClr val="black"/>
                </a:solidFill>
                <a:latin typeface="HG丸ｺﾞｼｯｸM-PRO" pitchFamily="50" charset="-128"/>
                <a:ea typeface="HG丸ｺﾞｼｯｸM-PRO" pitchFamily="50" charset="-128"/>
              </a:rPr>
              <a:t>しゅうしょく　けっこん　　とき　　</a:t>
            </a:r>
          </a:p>
          <a:p>
            <a:r>
              <a:rPr lang="ja-JP" altLang="en-US" dirty="0">
                <a:solidFill>
                  <a:prstClr val="black"/>
                </a:solidFill>
                <a:latin typeface="HG丸ｺﾞｼｯｸM-PRO" pitchFamily="50" charset="-128"/>
                <a:ea typeface="HG丸ｺﾞｼｯｸM-PRO" pitchFamily="50" charset="-128"/>
              </a:rPr>
              <a:t>就職や結婚の時に</a:t>
            </a:r>
          </a:p>
          <a:p>
            <a:r>
              <a:rPr lang="ja-JP" altLang="en-US" sz="1400" dirty="0">
                <a:solidFill>
                  <a:prstClr val="black"/>
                </a:solidFill>
                <a:latin typeface="HG丸ｺﾞｼｯｸM-PRO" pitchFamily="50" charset="-128"/>
                <a:ea typeface="HG丸ｺﾞｼｯｸM-PRO" pitchFamily="50" charset="-128"/>
              </a:rPr>
              <a:t>えいきょう</a:t>
            </a:r>
          </a:p>
          <a:p>
            <a:r>
              <a:rPr lang="ja-JP" altLang="en-US" dirty="0">
                <a:solidFill>
                  <a:prstClr val="black"/>
                </a:solidFill>
                <a:latin typeface="HG丸ｺﾞｼｯｸM-PRO" pitchFamily="50" charset="-128"/>
                <a:ea typeface="HG丸ｺﾞｼｯｸM-PRO" pitchFamily="50" charset="-128"/>
              </a:rPr>
              <a:t>影響するかも</a:t>
            </a:r>
            <a:r>
              <a:rPr lang="en-US" altLang="ja-JP" dirty="0">
                <a:solidFill>
                  <a:prstClr val="black"/>
                </a:solidFill>
                <a:latin typeface="HG丸ｺﾞｼｯｸM-PRO" pitchFamily="50" charset="-128"/>
                <a:ea typeface="HG丸ｺﾞｼｯｸM-PRO" pitchFamily="50" charset="-128"/>
              </a:rPr>
              <a:t>…</a:t>
            </a:r>
            <a:endParaRPr lang="ja-JP" altLang="en-US" dirty="0">
              <a:solidFill>
                <a:prstClr val="black"/>
              </a:solidFill>
              <a:latin typeface="HG丸ｺﾞｼｯｸM-PRO" pitchFamily="50" charset="-128"/>
              <a:ea typeface="HG丸ｺﾞｼｯｸM-PRO" pitchFamily="50" charset="-128"/>
            </a:endParaRPr>
          </a:p>
        </p:txBody>
      </p:sp>
      <p:pic>
        <p:nvPicPr>
          <p:cNvPr id="18" name="Picture 6" descr="F:\KINGSTON\くらしの一日講座\イラストいろいろ\がっかり.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0790" y="2636912"/>
            <a:ext cx="2015502" cy="212717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F:\KINGSTON\くらしの一日講座\イラストいろいろ\kojinjouhou_man_roue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0913" y="1483586"/>
            <a:ext cx="2166902" cy="1998365"/>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5834364" y="1276004"/>
            <a:ext cx="2688108" cy="338554"/>
          </a:xfrm>
          <a:prstGeom prst="rect">
            <a:avLst/>
          </a:prstGeom>
          <a:noFill/>
        </p:spPr>
        <p:txBody>
          <a:bodyPr wrap="square" rtlCol="0">
            <a:spAutoFit/>
          </a:bodyPr>
          <a:lstStyle/>
          <a:p>
            <a:r>
              <a:rPr kumimoji="1" lang="ja-JP" altLang="en-US" sz="1600" dirty="0" err="1">
                <a:latin typeface="HG丸ｺﾞｼｯｸM-PRO" pitchFamily="50" charset="-128"/>
                <a:ea typeface="HG丸ｺﾞｼｯｸM-PRO" pitchFamily="50" charset="-128"/>
              </a:rPr>
              <a:t>こじん</a:t>
            </a:r>
            <a:r>
              <a:rPr kumimoji="1" lang="ja-JP" altLang="en-US" sz="1600" dirty="0">
                <a:latin typeface="HG丸ｺﾞｼｯｸM-PRO" pitchFamily="50" charset="-128"/>
                <a:ea typeface="HG丸ｺﾞｼｯｸM-PRO" pitchFamily="50" charset="-128"/>
              </a:rPr>
              <a:t>じょうほうが</a:t>
            </a:r>
            <a:r>
              <a:rPr kumimoji="1" lang="en-US" altLang="ja-JP" sz="1600" dirty="0">
                <a:latin typeface="HG丸ｺﾞｼｯｸM-PRO" pitchFamily="50" charset="-128"/>
                <a:ea typeface="HG丸ｺﾞｼｯｸM-PRO" pitchFamily="50" charset="-128"/>
              </a:rPr>
              <a:t>…</a:t>
            </a:r>
            <a:endParaRPr kumimoji="1" lang="ja-JP" altLang="en-US" sz="1600" dirty="0">
              <a:latin typeface="HG丸ｺﾞｼｯｸM-PRO" pitchFamily="50" charset="-128"/>
              <a:ea typeface="HG丸ｺﾞｼｯｸM-PRO" pitchFamily="50" charset="-128"/>
            </a:endParaRPr>
          </a:p>
        </p:txBody>
      </p:sp>
      <p:sp>
        <p:nvSpPr>
          <p:cNvPr id="15" name="右矢印 14"/>
          <p:cNvSpPr/>
          <p:nvPr/>
        </p:nvSpPr>
        <p:spPr>
          <a:xfrm>
            <a:off x="4255366" y="2911779"/>
            <a:ext cx="848273" cy="137008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a:off x="0" y="2911779"/>
            <a:ext cx="848273" cy="137008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6808" y="0"/>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ja-JP" altLang="en-US" sz="1600" dirty="0">
                <a:solidFill>
                  <a:prstClr val="black"/>
                </a:solidFill>
                <a:latin typeface="HG丸ｺﾞｼｯｸM-PRO" pitchFamily="50" charset="-128"/>
                <a:ea typeface="HG丸ｺﾞｼｯｸM-PRO" pitchFamily="50" charset="-128"/>
              </a:rPr>
              <a:t>　　れい　　　　　　　　　とも</a:t>
            </a:r>
          </a:p>
          <a:p>
            <a:pPr eaLnBrk="0" hangingPunct="0"/>
            <a:r>
              <a:rPr lang="ja-JP" altLang="en-US" sz="2800" dirty="0">
                <a:solidFill>
                  <a:prstClr val="black"/>
                </a:solidFill>
                <a:latin typeface="HG丸ｺﾞｼｯｸM-PRO" pitchFamily="50" charset="-128"/>
                <a:ea typeface="HG丸ｺﾞｼｯｸM-PRO" pitchFamily="50" charset="-128"/>
              </a:rPr>
              <a:t>　例Ａ</a:t>
            </a:r>
            <a:r>
              <a:rPr lang="en-US" altLang="ja-JP" sz="2800" dirty="0">
                <a:solidFill>
                  <a:prstClr val="black"/>
                </a:solidFill>
                <a:latin typeface="HG丸ｺﾞｼｯｸM-PRO" pitchFamily="50" charset="-128"/>
                <a:ea typeface="HG丸ｺﾞｼｯｸM-PRO" pitchFamily="50" charset="-128"/>
              </a:rPr>
              <a:t>. </a:t>
            </a:r>
            <a:r>
              <a:rPr lang="ja-JP" altLang="en-US" sz="2800" dirty="0">
                <a:solidFill>
                  <a:prstClr val="black"/>
                </a:solidFill>
                <a:latin typeface="HG丸ｺﾞｼｯｸM-PRO" pitchFamily="50" charset="-128"/>
                <a:ea typeface="HG丸ｺﾞｼｯｸM-PRO" pitchFamily="50" charset="-128"/>
              </a:rPr>
              <a:t>ちょっと友だちをアップしただけなのに</a:t>
            </a:r>
            <a:r>
              <a:rPr lang="en-US" altLang="ja-JP" sz="2800" dirty="0">
                <a:solidFill>
                  <a:prstClr val="black"/>
                </a:solidFill>
                <a:latin typeface="HG丸ｺﾞｼｯｸM-PRO" pitchFamily="50" charset="-128"/>
                <a:ea typeface="HG丸ｺﾞｼｯｸM-PRO" pitchFamily="50" charset="-128"/>
              </a:rPr>
              <a:t>…</a:t>
            </a:r>
          </a:p>
        </p:txBody>
      </p:sp>
    </p:spTree>
    <p:extLst>
      <p:ext uri="{BB962C8B-B14F-4D97-AF65-F5344CB8AC3E}">
        <p14:creationId xmlns:p14="http://schemas.microsoft.com/office/powerpoint/2010/main" val="3199112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8433" y="2704"/>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ja-JP" altLang="en-US" sz="1600" dirty="0">
                <a:solidFill>
                  <a:prstClr val="black"/>
                </a:solidFill>
                <a:latin typeface="HG丸ｺﾞｼｯｸM-PRO" pitchFamily="50" charset="-128"/>
                <a:ea typeface="HG丸ｺﾞｼｯｸM-PRO" pitchFamily="50" charset="-128"/>
              </a:rPr>
              <a:t> 　　れい　　　　　　　　　　　　 　か</a:t>
            </a:r>
          </a:p>
          <a:p>
            <a:pPr eaLnBrk="0" hangingPunct="0"/>
            <a:r>
              <a:rPr lang="ja-JP" altLang="en-US" sz="3200" dirty="0">
                <a:solidFill>
                  <a:prstClr val="black"/>
                </a:solidFill>
                <a:latin typeface="HG丸ｺﾞｼｯｸM-PRO" pitchFamily="50" charset="-128"/>
                <a:ea typeface="HG丸ｺﾞｼｯｸM-PRO" pitchFamily="50" charset="-128"/>
              </a:rPr>
              <a:t>　例Ｂ</a:t>
            </a:r>
            <a:r>
              <a:rPr lang="en-US" altLang="ja-JP" sz="3200" dirty="0">
                <a:solidFill>
                  <a:prstClr val="black"/>
                </a:solidFill>
                <a:latin typeface="HG丸ｺﾞｼｯｸM-PRO" pitchFamily="50" charset="-128"/>
                <a:ea typeface="HG丸ｺﾞｼｯｸM-PRO" pitchFamily="50" charset="-128"/>
              </a:rPr>
              <a:t>. </a:t>
            </a:r>
            <a:r>
              <a:rPr lang="ja-JP" altLang="en-US" sz="3200" dirty="0">
                <a:solidFill>
                  <a:prstClr val="black"/>
                </a:solidFill>
                <a:latin typeface="HG丸ｺﾞｼｯｸM-PRO" pitchFamily="50" charset="-128"/>
                <a:ea typeface="HG丸ｺﾞｼｯｸM-PRO" pitchFamily="50" charset="-128"/>
              </a:rPr>
              <a:t>チケットを買ったのに</a:t>
            </a:r>
            <a:r>
              <a:rPr lang="en-US" altLang="ja-JP" sz="3200" dirty="0">
                <a:solidFill>
                  <a:prstClr val="black"/>
                </a:solidFill>
                <a:latin typeface="HG丸ｺﾞｼｯｸM-PRO" pitchFamily="50" charset="-128"/>
                <a:ea typeface="HG丸ｺﾞｼｯｸM-PRO" pitchFamily="50" charset="-128"/>
              </a:rPr>
              <a:t>…</a:t>
            </a:r>
          </a:p>
        </p:txBody>
      </p:sp>
      <p:sp>
        <p:nvSpPr>
          <p:cNvPr id="2" name="角丸四角形 1"/>
          <p:cNvSpPr/>
          <p:nvPr/>
        </p:nvSpPr>
        <p:spPr>
          <a:xfrm>
            <a:off x="392639" y="1302748"/>
            <a:ext cx="4139951" cy="507858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テキスト ボックス 4"/>
          <p:cNvSpPr txBox="1"/>
          <p:nvPr/>
        </p:nvSpPr>
        <p:spPr>
          <a:xfrm>
            <a:off x="577297" y="4481780"/>
            <a:ext cx="3770632" cy="1631216"/>
          </a:xfrm>
          <a:prstGeom prst="rect">
            <a:avLst/>
          </a:prstGeom>
          <a:noFill/>
        </p:spPr>
        <p:txBody>
          <a:bodyPr wrap="square" rtlCol="0">
            <a:spAutoFit/>
          </a:bodyPr>
          <a:lstStyle/>
          <a:p>
            <a:r>
              <a:rPr lang="ja-JP" altLang="en-US" sz="2000" dirty="0">
                <a:solidFill>
                  <a:prstClr val="black"/>
                </a:solidFill>
                <a:latin typeface="HG丸ｺﾞｼｯｸM-PRO" pitchFamily="50" charset="-128"/>
                <a:ea typeface="HG丸ｺﾞｼｯｸM-PRO" pitchFamily="50" charset="-128"/>
              </a:rPr>
              <a:t>アイドルのコンサートチケット</a:t>
            </a:r>
          </a:p>
          <a:p>
            <a:r>
              <a:rPr lang="ja-JP" altLang="en-US" sz="2000" dirty="0">
                <a:solidFill>
                  <a:prstClr val="black"/>
                </a:solidFill>
                <a:latin typeface="HG丸ｺﾞｼｯｸM-PRO" pitchFamily="50" charset="-128"/>
                <a:ea typeface="HG丸ｺﾞｼｯｸM-PRO" pitchFamily="50" charset="-128"/>
              </a:rPr>
              <a:t>　　をネットでさがして・・・</a:t>
            </a:r>
          </a:p>
          <a:p>
            <a:r>
              <a:rPr lang="ja-JP" altLang="en-US" sz="2000" dirty="0">
                <a:solidFill>
                  <a:prstClr val="black"/>
                </a:solidFill>
                <a:latin typeface="HG丸ｺﾞｼｯｸM-PRO" pitchFamily="50" charset="-128"/>
                <a:ea typeface="HG丸ｺﾞｼｯｸM-PRO" pitchFamily="50" charset="-128"/>
              </a:rPr>
              <a:t>　　　　　　⇓　　　</a:t>
            </a:r>
          </a:p>
          <a:p>
            <a:r>
              <a:rPr lang="ja-JP" altLang="en-US" sz="1400" dirty="0">
                <a:solidFill>
                  <a:prstClr val="black"/>
                </a:solidFill>
                <a:latin typeface="HG丸ｺﾞｼｯｸM-PRO" pitchFamily="50" charset="-128"/>
                <a:ea typeface="HG丸ｺﾞｼｯｸM-PRO" pitchFamily="50" charset="-128"/>
              </a:rPr>
              <a:t>　　　　　　　　　　　はっけん</a:t>
            </a:r>
            <a:r>
              <a:rPr lang="ja-JP" altLang="en-US" sz="2000" dirty="0">
                <a:solidFill>
                  <a:prstClr val="black"/>
                </a:solidFill>
                <a:latin typeface="HG丸ｺﾞｼｯｸM-PRO" pitchFamily="50" charset="-128"/>
                <a:ea typeface="HG丸ｺﾞｼｯｸM-PRO" pitchFamily="50" charset="-128"/>
              </a:rPr>
              <a:t>　　　　　　　　　</a:t>
            </a:r>
          </a:p>
          <a:p>
            <a:r>
              <a:rPr lang="ja-JP" altLang="en-US" sz="2000" dirty="0">
                <a:solidFill>
                  <a:prstClr val="black"/>
                </a:solidFill>
                <a:latin typeface="HG丸ｺﾞｼｯｸM-PRO" pitchFamily="50" charset="-128"/>
                <a:ea typeface="HG丸ｺﾞｼｯｸM-PRO" pitchFamily="50" charset="-128"/>
              </a:rPr>
              <a:t>　フリマサイトで発見！</a:t>
            </a:r>
          </a:p>
        </p:txBody>
      </p:sp>
      <p:sp>
        <p:nvSpPr>
          <p:cNvPr id="14" name="角丸四角形 13"/>
          <p:cNvSpPr/>
          <p:nvPr/>
        </p:nvSpPr>
        <p:spPr>
          <a:xfrm>
            <a:off x="4679503" y="1276004"/>
            <a:ext cx="4139951" cy="507858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テキスト ボックス 5"/>
          <p:cNvSpPr txBox="1"/>
          <p:nvPr/>
        </p:nvSpPr>
        <p:spPr>
          <a:xfrm>
            <a:off x="4875380" y="4699813"/>
            <a:ext cx="4574123" cy="1231106"/>
          </a:xfrm>
          <a:prstGeom prst="rect">
            <a:avLst/>
          </a:prstGeom>
          <a:noFill/>
        </p:spPr>
        <p:txBody>
          <a:bodyPr wrap="square" rtlCol="0">
            <a:spAutoFit/>
          </a:bodyPr>
          <a:lstStyle/>
          <a:p>
            <a:r>
              <a:rPr lang="ja-JP" altLang="en-US" sz="1400" dirty="0">
                <a:solidFill>
                  <a:prstClr val="black"/>
                </a:solidFill>
                <a:latin typeface="HG丸ｺﾞｼｯｸM-PRO" pitchFamily="50" charset="-128"/>
                <a:ea typeface="HG丸ｺﾞｼｯｸM-PRO" pitchFamily="50" charset="-128"/>
              </a:rPr>
              <a:t>しはら</a:t>
            </a:r>
          </a:p>
          <a:p>
            <a:r>
              <a:rPr lang="ja-JP" altLang="en-US" sz="2000" dirty="0">
                <a:solidFill>
                  <a:prstClr val="black"/>
                </a:solidFill>
                <a:latin typeface="HG丸ｺﾞｼｯｸM-PRO" pitchFamily="50" charset="-128"/>
                <a:ea typeface="HG丸ｺﾞｼｯｸM-PRO" pitchFamily="50" charset="-128"/>
              </a:rPr>
              <a:t>支払いは、スマホのコードで</a:t>
            </a:r>
          </a:p>
          <a:p>
            <a:r>
              <a:rPr lang="ja-JP" altLang="en-US" sz="2000" dirty="0">
                <a:solidFill>
                  <a:prstClr val="black"/>
                </a:solidFill>
                <a:latin typeface="HG丸ｺﾞｼｯｸM-PRO" pitchFamily="50" charset="-128"/>
                <a:ea typeface="HG丸ｺﾞｼｯｸM-PRO" pitchFamily="50" charset="-128"/>
              </a:rPr>
              <a:t>　　　　　　⇓</a:t>
            </a:r>
          </a:p>
          <a:p>
            <a:r>
              <a:rPr lang="ja-JP" altLang="en-US" sz="2000" dirty="0">
                <a:solidFill>
                  <a:prstClr val="black"/>
                </a:solidFill>
                <a:latin typeface="HG丸ｺﾞｼｯｸM-PRO" pitchFamily="50" charset="-128"/>
                <a:ea typeface="HG丸ｺﾞｼｯｸM-PRO" pitchFamily="50" charset="-128"/>
              </a:rPr>
              <a:t>　　　　コンビニへ</a:t>
            </a:r>
          </a:p>
        </p:txBody>
      </p:sp>
      <p:pic>
        <p:nvPicPr>
          <p:cNvPr id="4098" name="Picture 2" descr="F:\KINGSTON\くらしの一日講座\イラストいろいろ\computer_side_wo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68" y="1507434"/>
            <a:ext cx="2927691" cy="272386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s://1.bp.blogspot.com/-bWl0WsdCB24/VmFj01CfhiI/AAAAAAAA1Z4/Tjd8pmzlLqU/s800/shopping_rej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3639" y="1427397"/>
            <a:ext cx="3599119" cy="3351679"/>
          </a:xfrm>
          <a:prstGeom prst="rect">
            <a:avLst/>
          </a:prstGeom>
          <a:noFill/>
          <a:extLst>
            <a:ext uri="{909E8E84-426E-40DD-AFC4-6F175D3DCCD1}">
              <a14:hiddenFill xmlns:a14="http://schemas.microsoft.com/office/drawing/2010/main">
                <a:solidFill>
                  <a:srgbClr val="FFFFFF"/>
                </a:solidFill>
              </a14:hiddenFill>
            </a:ext>
          </a:extLst>
        </p:spPr>
      </p:pic>
      <p:sp>
        <p:nvSpPr>
          <p:cNvPr id="23" name="角丸四角形 22"/>
          <p:cNvSpPr/>
          <p:nvPr/>
        </p:nvSpPr>
        <p:spPr>
          <a:xfrm>
            <a:off x="5103639" y="1685758"/>
            <a:ext cx="1488347" cy="279602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24" name="Picture 3" descr="F:\KINGSTON\くらしの一日講座\イラストいろいろ\スマホ　バーコード.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0868" y="2236317"/>
            <a:ext cx="1073888" cy="1827894"/>
          </a:xfrm>
          <a:prstGeom prst="rect">
            <a:avLst/>
          </a:prstGeom>
          <a:noFill/>
          <a:extLst>
            <a:ext uri="{909E8E84-426E-40DD-AFC4-6F175D3DCCD1}">
              <a14:hiddenFill xmlns:a14="http://schemas.microsoft.com/office/drawing/2010/main">
                <a:solidFill>
                  <a:srgbClr val="FFFFFF"/>
                </a:solidFill>
              </a14:hiddenFill>
            </a:ext>
          </a:extLst>
        </p:spPr>
      </p:pic>
      <p:sp>
        <p:nvSpPr>
          <p:cNvPr id="21" name="右矢印 20"/>
          <p:cNvSpPr/>
          <p:nvPr/>
        </p:nvSpPr>
        <p:spPr>
          <a:xfrm>
            <a:off x="4255366" y="2911779"/>
            <a:ext cx="848273" cy="137008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91198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92639" y="1302748"/>
            <a:ext cx="4139951" cy="507858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テキスト ボックス 4"/>
          <p:cNvSpPr txBox="1"/>
          <p:nvPr/>
        </p:nvSpPr>
        <p:spPr>
          <a:xfrm>
            <a:off x="865318" y="4737336"/>
            <a:ext cx="3194592" cy="1415772"/>
          </a:xfrm>
          <a:prstGeom prst="rect">
            <a:avLst/>
          </a:prstGeom>
          <a:noFill/>
        </p:spPr>
        <p:txBody>
          <a:bodyPr wrap="square" rtlCol="0">
            <a:spAutoFit/>
          </a:bodyPr>
          <a:lstStyle/>
          <a:p>
            <a:r>
              <a:rPr lang="ja-JP" altLang="en-US" sz="2000" dirty="0">
                <a:solidFill>
                  <a:prstClr val="black"/>
                </a:solidFill>
                <a:latin typeface="HG丸ｺﾞｼｯｸM-PRO" pitchFamily="50" charset="-128"/>
                <a:ea typeface="HG丸ｺﾞｼｯｸM-PRO" pitchFamily="50" charset="-128"/>
              </a:rPr>
              <a:t>チケットがとどき、</a:t>
            </a:r>
          </a:p>
          <a:p>
            <a:r>
              <a:rPr lang="ja-JP" altLang="en-US" sz="1200" dirty="0">
                <a:solidFill>
                  <a:prstClr val="black"/>
                </a:solidFill>
                <a:latin typeface="HG丸ｺﾞｼｯｸM-PRO" pitchFamily="50" charset="-128"/>
                <a:ea typeface="HG丸ｺﾞｼｯｸM-PRO" pitchFamily="50" charset="-128"/>
              </a:rPr>
              <a:t>かいじょう　い</a:t>
            </a:r>
          </a:p>
          <a:p>
            <a:r>
              <a:rPr lang="ja-JP" altLang="en-US" sz="2000" dirty="0">
                <a:solidFill>
                  <a:prstClr val="black"/>
                </a:solidFill>
                <a:latin typeface="HG丸ｺﾞｼｯｸM-PRO" pitchFamily="50" charset="-128"/>
                <a:ea typeface="HG丸ｺﾞｼｯｸM-PRO" pitchFamily="50" charset="-128"/>
              </a:rPr>
              <a:t>会場へ行きましたが</a:t>
            </a:r>
          </a:p>
          <a:p>
            <a:r>
              <a:rPr lang="ja-JP" altLang="en-US" sz="1400" dirty="0">
                <a:solidFill>
                  <a:prstClr val="black"/>
                </a:solidFill>
                <a:latin typeface="HG丸ｺﾞｼｯｸM-PRO" pitchFamily="50" charset="-128"/>
                <a:ea typeface="HG丸ｺﾞｼｯｸM-PRO" pitchFamily="50" charset="-128"/>
              </a:rPr>
              <a:t>はい</a:t>
            </a:r>
          </a:p>
          <a:p>
            <a:r>
              <a:rPr lang="ja-JP" altLang="en-US" sz="2000" dirty="0">
                <a:solidFill>
                  <a:prstClr val="black"/>
                </a:solidFill>
                <a:latin typeface="HG丸ｺﾞｼｯｸM-PRO" pitchFamily="50" charset="-128"/>
                <a:ea typeface="HG丸ｺﾞｼｯｸM-PRO" pitchFamily="50" charset="-128"/>
              </a:rPr>
              <a:t>入れませんでした。　</a:t>
            </a:r>
          </a:p>
        </p:txBody>
      </p:sp>
      <p:sp>
        <p:nvSpPr>
          <p:cNvPr id="14" name="角丸四角形 13"/>
          <p:cNvSpPr/>
          <p:nvPr/>
        </p:nvSpPr>
        <p:spPr>
          <a:xfrm>
            <a:off x="4750913" y="1276004"/>
            <a:ext cx="4139951" cy="507858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テキスト ボックス 5"/>
          <p:cNvSpPr txBox="1"/>
          <p:nvPr/>
        </p:nvSpPr>
        <p:spPr>
          <a:xfrm>
            <a:off x="4893911" y="4346974"/>
            <a:ext cx="3996953" cy="1661993"/>
          </a:xfrm>
          <a:prstGeom prst="rect">
            <a:avLst/>
          </a:prstGeom>
          <a:noFill/>
        </p:spPr>
        <p:txBody>
          <a:bodyPr wrap="square" rtlCol="0">
            <a:spAutoFit/>
          </a:bodyPr>
          <a:lstStyle/>
          <a:p>
            <a:r>
              <a:rPr lang="ja-JP" altLang="en-US" sz="1400" dirty="0">
                <a:solidFill>
                  <a:prstClr val="black"/>
                </a:solidFill>
                <a:latin typeface="HG丸ｺﾞｼｯｸM-PRO" pitchFamily="50" charset="-128"/>
                <a:ea typeface="HG丸ｺﾞｼｯｸM-PRO" pitchFamily="50" charset="-128"/>
              </a:rPr>
              <a:t>あいて　　　れんらく　と</a:t>
            </a:r>
          </a:p>
          <a:p>
            <a:pPr lvl="0"/>
            <a:r>
              <a:rPr lang="ja-JP" altLang="en-US" sz="2000" dirty="0">
                <a:solidFill>
                  <a:prstClr val="black"/>
                </a:solidFill>
                <a:latin typeface="HG丸ｺﾞｼｯｸM-PRO" pitchFamily="50" charset="-128"/>
                <a:ea typeface="HG丸ｺﾞｼｯｸM-PRO" pitchFamily="50" charset="-128"/>
              </a:rPr>
              <a:t>相手と、連絡は取れず</a:t>
            </a:r>
          </a:p>
          <a:p>
            <a:r>
              <a:rPr lang="ja-JP" altLang="en-US" sz="1400" dirty="0">
                <a:solidFill>
                  <a:prstClr val="black"/>
                </a:solidFill>
                <a:latin typeface="HG丸ｺﾞｼｯｸM-PRO" pitchFamily="50" charset="-128"/>
                <a:ea typeface="HG丸ｺﾞｼｯｸM-PRO" pitchFamily="50" charset="-128"/>
              </a:rPr>
              <a:t>　　　　　　　　　　　い</a:t>
            </a:r>
          </a:p>
          <a:p>
            <a:r>
              <a:rPr lang="ja-JP" altLang="en-US" sz="2000" dirty="0">
                <a:solidFill>
                  <a:prstClr val="black"/>
                </a:solidFill>
                <a:latin typeface="HG丸ｺﾞｼｯｸM-PRO" pitchFamily="50" charset="-128"/>
                <a:ea typeface="HG丸ｺﾞｼｯｸM-PRO" pitchFamily="50" charset="-128"/>
              </a:rPr>
              <a:t>コンサートには行けず</a:t>
            </a:r>
          </a:p>
          <a:p>
            <a:r>
              <a:rPr lang="ja-JP" altLang="en-US" sz="1400" dirty="0">
                <a:solidFill>
                  <a:prstClr val="black"/>
                </a:solidFill>
                <a:latin typeface="HG丸ｺﾞｼｯｸM-PRO" pitchFamily="50" charset="-128"/>
                <a:ea typeface="HG丸ｺﾞｼｯｸM-PRO" pitchFamily="50" charset="-128"/>
              </a:rPr>
              <a:t>　かね</a:t>
            </a:r>
          </a:p>
          <a:p>
            <a:r>
              <a:rPr lang="ja-JP" altLang="en-US" sz="2000" dirty="0">
                <a:solidFill>
                  <a:prstClr val="black"/>
                </a:solidFill>
                <a:latin typeface="HG丸ｺﾞｼｯｸM-PRO" pitchFamily="50" charset="-128"/>
                <a:ea typeface="HG丸ｺﾞｼｯｸM-PRO" pitchFamily="50" charset="-128"/>
              </a:rPr>
              <a:t>お金はもどらず・・・・</a:t>
            </a:r>
          </a:p>
        </p:txBody>
      </p:sp>
      <p:pic>
        <p:nvPicPr>
          <p:cNvPr id="5124" name="Picture 4" descr="F:\KINGSTON\くらしの一日講座\イラストいろいろ\question_head_gakuzen_gir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4187" y="1894659"/>
            <a:ext cx="2578194" cy="263231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F:\KINGSTON\くらしの一日講座\イラストいろいろ\頭を抱える.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6544" y="2190149"/>
            <a:ext cx="1941920" cy="194192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KINGSTON\くらしの一日講座\イラストいろいろ\money_fly_ye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8061" y="1457145"/>
            <a:ext cx="1998483" cy="1753669"/>
          </a:xfrm>
          <a:prstGeom prst="rect">
            <a:avLst/>
          </a:prstGeom>
          <a:noFill/>
          <a:extLst>
            <a:ext uri="{909E8E84-426E-40DD-AFC4-6F175D3DCCD1}">
              <a14:hiddenFill xmlns:a14="http://schemas.microsoft.com/office/drawing/2010/main">
                <a:solidFill>
                  <a:srgbClr val="FFFFFF"/>
                </a:solidFill>
              </a14:hiddenFill>
            </a:ext>
          </a:extLst>
        </p:spPr>
      </p:pic>
      <p:sp>
        <p:nvSpPr>
          <p:cNvPr id="11" name="右矢印 10"/>
          <p:cNvSpPr/>
          <p:nvPr/>
        </p:nvSpPr>
        <p:spPr>
          <a:xfrm>
            <a:off x="4255366" y="2911779"/>
            <a:ext cx="848273" cy="137008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15865" y="3042689"/>
            <a:ext cx="848273" cy="137008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5865" y="-21391"/>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ja-JP" altLang="en-US" sz="1600" dirty="0">
                <a:solidFill>
                  <a:prstClr val="black"/>
                </a:solidFill>
                <a:latin typeface="AR P丸ゴシック体M" pitchFamily="50" charset="-128"/>
                <a:ea typeface="AR P丸ゴシック体M" pitchFamily="50" charset="-128"/>
              </a:rPr>
              <a:t>　　れい　　　　　　　　　　　　　　か</a:t>
            </a:r>
            <a:r>
              <a:rPr lang="ja-JP" altLang="en-US" sz="1600" dirty="0">
                <a:solidFill>
                  <a:prstClr val="black"/>
                </a:solidFill>
                <a:latin typeface="HGPｺﾞｼｯｸE" panose="020B0900000000000000" pitchFamily="50" charset="-128"/>
                <a:ea typeface="HGPｺﾞｼｯｸE" panose="020B0900000000000000" pitchFamily="50" charset="-128"/>
              </a:rPr>
              <a:t> </a:t>
            </a:r>
          </a:p>
          <a:p>
            <a:pPr eaLnBrk="0" hangingPunct="0"/>
            <a:r>
              <a:rPr lang="ja-JP" altLang="en-US" sz="3200" dirty="0">
                <a:solidFill>
                  <a:prstClr val="black"/>
                </a:solidFill>
                <a:latin typeface="HG丸ｺﾞｼｯｸM-PRO" pitchFamily="50" charset="-128"/>
                <a:ea typeface="HG丸ｺﾞｼｯｸM-PRO" pitchFamily="50" charset="-128"/>
              </a:rPr>
              <a:t>　例Ｂ</a:t>
            </a:r>
            <a:r>
              <a:rPr lang="en-US" altLang="ja-JP" sz="3200" dirty="0">
                <a:solidFill>
                  <a:prstClr val="black"/>
                </a:solidFill>
                <a:latin typeface="HG丸ｺﾞｼｯｸM-PRO" pitchFamily="50" charset="-128"/>
                <a:ea typeface="HG丸ｺﾞｼｯｸM-PRO" pitchFamily="50" charset="-128"/>
              </a:rPr>
              <a:t>. </a:t>
            </a:r>
            <a:r>
              <a:rPr lang="ja-JP" altLang="en-US" sz="3200" dirty="0">
                <a:solidFill>
                  <a:prstClr val="black"/>
                </a:solidFill>
                <a:latin typeface="HG丸ｺﾞｼｯｸM-PRO" pitchFamily="50" charset="-128"/>
                <a:ea typeface="HG丸ｺﾞｼｯｸM-PRO" pitchFamily="50" charset="-128"/>
              </a:rPr>
              <a:t>チケットを買ったのに</a:t>
            </a:r>
            <a:r>
              <a:rPr lang="en-US" altLang="ja-JP" sz="3200" dirty="0">
                <a:solidFill>
                  <a:prstClr val="black"/>
                </a:solidFill>
                <a:latin typeface="HG丸ｺﾞｼｯｸM-PRO" pitchFamily="50" charset="-128"/>
                <a:ea typeface="HG丸ｺﾞｼｯｸM-PRO" pitchFamily="50" charset="-128"/>
              </a:rPr>
              <a:t>…</a:t>
            </a:r>
          </a:p>
        </p:txBody>
      </p:sp>
      <p:pic>
        <p:nvPicPr>
          <p:cNvPr id="3074" name="Picture 2" descr="普通のチケットのイラスト"/>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099" y="1657177"/>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394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768502" y="1260809"/>
            <a:ext cx="3960000" cy="5192525"/>
          </a:xfrm>
          <a:prstGeom prst="roundRect">
            <a:avLst>
              <a:gd name="adj" fmla="val 1231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auto">
              <a:spcBef>
                <a:spcPts val="0"/>
              </a:spcBef>
              <a:spcAft>
                <a:spcPts val="0"/>
              </a:spcAft>
            </a:pPr>
            <a:endParaRPr lang="ja-JP" altLang="en-US" sz="2000" dirty="0">
              <a:solidFill>
                <a:srgbClr val="002060"/>
              </a:solidFill>
              <a:latin typeface="HGP創英角ｺﾞｼｯｸUB" panose="020B0900000000000000" pitchFamily="50" charset="-128"/>
              <a:ea typeface="HGP創英角ｺﾞｼｯｸUB" panose="020B0900000000000000" pitchFamily="50" charset="-128"/>
            </a:endParaRPr>
          </a:p>
        </p:txBody>
      </p:sp>
      <p:sp>
        <p:nvSpPr>
          <p:cNvPr id="7" name="角丸四角形 6"/>
          <p:cNvSpPr/>
          <p:nvPr/>
        </p:nvSpPr>
        <p:spPr>
          <a:xfrm>
            <a:off x="283979" y="1268758"/>
            <a:ext cx="3960000" cy="5184577"/>
          </a:xfrm>
          <a:prstGeom prst="roundRect">
            <a:avLst>
              <a:gd name="adj" fmla="val 1143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auto">
              <a:spcBef>
                <a:spcPts val="0"/>
              </a:spcBef>
              <a:spcAft>
                <a:spcPts val="0"/>
              </a:spcAft>
            </a:pPr>
            <a:endParaRPr lang="ja-JP" altLang="en-US" dirty="0">
              <a:solidFill>
                <a:srgbClr val="002060"/>
              </a:solidFill>
              <a:latin typeface="HGP創英角ｺﾞｼｯｸUB" panose="020B0900000000000000" pitchFamily="50" charset="-128"/>
              <a:ea typeface="HGP創英角ｺﾞｼｯｸUB" panose="020B0900000000000000" pitchFamily="50" charset="-128"/>
            </a:endParaRP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2063" y="2013856"/>
            <a:ext cx="954206" cy="1754862"/>
          </a:xfrm>
          <a:prstGeom prst="rect">
            <a:avLst/>
          </a:prstGeom>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5217" y="1959005"/>
            <a:ext cx="972328" cy="1788191"/>
          </a:xfrm>
          <a:prstGeom prst="rect">
            <a:avLst/>
          </a:prstGeom>
        </p:spPr>
      </p:pic>
      <p:sp>
        <p:nvSpPr>
          <p:cNvPr id="18" name="正方形/長方形 17"/>
          <p:cNvSpPr/>
          <p:nvPr/>
        </p:nvSpPr>
        <p:spPr>
          <a:xfrm>
            <a:off x="0" y="0"/>
            <a:ext cx="9144000" cy="980728"/>
          </a:xfrm>
          <a:prstGeom prst="rect">
            <a:avLst/>
          </a:prstGeom>
          <a:solidFill>
            <a:srgbClr val="53C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en-US" altLang="ja-JP" sz="4400" dirty="0">
                <a:solidFill>
                  <a:schemeClr val="bg1"/>
                </a:solidFill>
                <a:latin typeface="HGPｺﾞｼｯｸE" panose="020B0900000000000000" pitchFamily="50" charset="-128"/>
                <a:ea typeface="HGPｺﾞｼｯｸE" panose="020B0900000000000000" pitchFamily="50" charset="-128"/>
              </a:rPr>
              <a:t>2-</a:t>
            </a:r>
            <a:r>
              <a:rPr lang="ja-JP" altLang="en-US" sz="4400" dirty="0">
                <a:solidFill>
                  <a:schemeClr val="bg1"/>
                </a:solidFill>
                <a:latin typeface="HGPｺﾞｼｯｸE" panose="020B0900000000000000" pitchFamily="50" charset="-128"/>
                <a:ea typeface="HGPｺﾞｼｯｸE" panose="020B0900000000000000" pitchFamily="50" charset="-128"/>
              </a:rPr>
              <a:t>①　どんな</a:t>
            </a:r>
            <a:r>
              <a:rPr lang="ja-JP" altLang="en-US" sz="4400" dirty="0">
                <a:solidFill>
                  <a:srgbClr val="FF0000"/>
                </a:solidFill>
                <a:latin typeface="HGPｺﾞｼｯｸE" panose="020B0900000000000000" pitchFamily="50" charset="-128"/>
                <a:ea typeface="HGPｺﾞｼｯｸE" panose="020B0900000000000000" pitchFamily="50" charset="-128"/>
              </a:rPr>
              <a:t>キケン</a:t>
            </a:r>
            <a:r>
              <a:rPr lang="ja-JP" altLang="en-US" sz="4400" dirty="0">
                <a:solidFill>
                  <a:schemeClr val="bg1"/>
                </a:solidFill>
                <a:latin typeface="HGPｺﾞｼｯｸE" panose="020B0900000000000000" pitchFamily="50" charset="-128"/>
                <a:ea typeface="HGPｺﾞｼｯｸE" panose="020B0900000000000000" pitchFamily="50" charset="-128"/>
              </a:rPr>
              <a:t>があるのかな</a:t>
            </a:r>
            <a:r>
              <a:rPr lang="ja-JP" altLang="en-US" sz="3600" dirty="0">
                <a:solidFill>
                  <a:schemeClr val="bg1"/>
                </a:solidFill>
                <a:latin typeface="HGPｺﾞｼｯｸE" panose="020B0900000000000000" pitchFamily="50" charset="-128"/>
                <a:ea typeface="HGPｺﾞｼｯｸE" panose="020B0900000000000000" pitchFamily="50" charset="-128"/>
              </a:rPr>
              <a:t>？</a:t>
            </a:r>
            <a:endParaRPr lang="en-US" altLang="ja-JP" sz="3600" dirty="0">
              <a:solidFill>
                <a:schemeClr val="bg1"/>
              </a:solidFill>
              <a:latin typeface="HGPｺﾞｼｯｸE" panose="020B0900000000000000" pitchFamily="50" charset="-128"/>
              <a:ea typeface="HGPｺﾞｼｯｸE" panose="020B0900000000000000" pitchFamily="50" charset="-128"/>
            </a:endParaRPr>
          </a:p>
        </p:txBody>
      </p:sp>
      <p:sp>
        <p:nvSpPr>
          <p:cNvPr id="2" name="テキスト ボックス 1"/>
          <p:cNvSpPr txBox="1"/>
          <p:nvPr/>
        </p:nvSpPr>
        <p:spPr>
          <a:xfrm>
            <a:off x="511050" y="1362584"/>
            <a:ext cx="3412878" cy="738664"/>
          </a:xfrm>
          <a:prstGeom prst="rect">
            <a:avLst/>
          </a:prstGeom>
          <a:noFill/>
        </p:spPr>
        <p:txBody>
          <a:bodyPr wrap="square" rtlCol="0">
            <a:spAutoFit/>
          </a:bodyPr>
          <a:lstStyle/>
          <a:p>
            <a:r>
              <a:rPr lang="ja-JP" altLang="en-US" sz="1400" b="1" dirty="0" err="1">
                <a:latin typeface="HG丸ｺﾞｼｯｸM-PRO" pitchFamily="50" charset="-128"/>
                <a:ea typeface="HG丸ｺﾞｼｯｸM-PRO" pitchFamily="50" charset="-128"/>
              </a:rPr>
              <a:t>にんげん</a:t>
            </a:r>
            <a:r>
              <a:rPr lang="ja-JP" altLang="en-US" sz="1400" b="1" dirty="0">
                <a:latin typeface="HG丸ｺﾞｼｯｸM-PRO" pitchFamily="50" charset="-128"/>
                <a:ea typeface="HG丸ｺﾞｼｯｸM-PRO" pitchFamily="50" charset="-128"/>
              </a:rPr>
              <a:t>かんけい</a:t>
            </a:r>
            <a:endParaRPr kumimoji="1" lang="ja-JP" altLang="en-US" sz="1400" b="1" dirty="0">
              <a:latin typeface="HG丸ｺﾞｼｯｸM-PRO" pitchFamily="50" charset="-128"/>
              <a:ea typeface="HG丸ｺﾞｼｯｸM-PRO" pitchFamily="50" charset="-128"/>
            </a:endParaRPr>
          </a:p>
          <a:p>
            <a:r>
              <a:rPr kumimoji="1" lang="ja-JP" altLang="en-US" sz="2800" b="1" dirty="0">
                <a:latin typeface="HG丸ｺﾞｼｯｸM-PRO" pitchFamily="50" charset="-128"/>
                <a:ea typeface="HG丸ｺﾞｼｯｸM-PRO" pitchFamily="50" charset="-128"/>
              </a:rPr>
              <a:t>人間関係</a:t>
            </a:r>
          </a:p>
        </p:txBody>
      </p:sp>
      <p:sp>
        <p:nvSpPr>
          <p:cNvPr id="20" name="テキスト ボックス 19"/>
          <p:cNvSpPr txBox="1"/>
          <p:nvPr/>
        </p:nvSpPr>
        <p:spPr>
          <a:xfrm>
            <a:off x="5223703" y="1363936"/>
            <a:ext cx="3412878" cy="677108"/>
          </a:xfrm>
          <a:prstGeom prst="rect">
            <a:avLst/>
          </a:prstGeom>
          <a:noFill/>
        </p:spPr>
        <p:txBody>
          <a:bodyPr wrap="square" rtlCol="0">
            <a:spAutoFit/>
          </a:bodyPr>
          <a:lstStyle/>
          <a:p>
            <a:r>
              <a:rPr lang="ja-JP" altLang="en-US" sz="1400" b="1" dirty="0">
                <a:latin typeface="HG丸ｺﾞｼｯｸM-PRO" pitchFamily="50" charset="-128"/>
                <a:ea typeface="HG丸ｺﾞｼｯｸM-PRO" pitchFamily="50" charset="-128"/>
              </a:rPr>
              <a:t>しょうらい</a:t>
            </a:r>
          </a:p>
          <a:p>
            <a:r>
              <a:rPr lang="ja-JP" altLang="en-US" b="1" dirty="0">
                <a:latin typeface="HG丸ｺﾞｼｯｸM-PRO" pitchFamily="50" charset="-128"/>
                <a:ea typeface="HG丸ｺﾞｼｯｸM-PRO" pitchFamily="50" charset="-128"/>
              </a:rPr>
              <a:t>将来</a:t>
            </a:r>
            <a:endParaRPr kumimoji="1" lang="ja-JP" altLang="en-US" b="1" dirty="0">
              <a:latin typeface="HG丸ｺﾞｼｯｸM-PRO" pitchFamily="50" charset="-128"/>
              <a:ea typeface="HG丸ｺﾞｼｯｸM-PRO" pitchFamily="50" charset="-128"/>
            </a:endParaRPr>
          </a:p>
        </p:txBody>
      </p:sp>
      <p:pic>
        <p:nvPicPr>
          <p:cNvPr id="2052" name="Picture 4" descr="F:\KINGSTON\くらしの一日講座\イラストいろいろ\net_ijime_ma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050" y="2400337"/>
            <a:ext cx="1456734" cy="145673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F:\KINGSTON\くらしの一日講座\イラストいろいろ\shisen_kowa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6694" y="1824248"/>
            <a:ext cx="1829887" cy="182988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KINGSTON\くらしの一日講座\イラストいろいろ\そっぽむく.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60423" y="2389532"/>
            <a:ext cx="2196381" cy="1746123"/>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484341" y="4145307"/>
            <a:ext cx="4087657" cy="2215991"/>
          </a:xfrm>
          <a:prstGeom prst="rect">
            <a:avLst/>
          </a:prstGeom>
          <a:noFill/>
        </p:spPr>
        <p:txBody>
          <a:bodyPr wrap="square" rtlCol="0">
            <a:spAutoFit/>
          </a:bodyPr>
          <a:lstStyle/>
          <a:p>
            <a:r>
              <a:rPr lang="ja-JP" altLang="en-US" sz="1200" dirty="0">
                <a:solidFill>
                  <a:srgbClr val="C00000"/>
                </a:solidFill>
                <a:latin typeface="HG丸ｺﾞｼｯｸM-PRO" pitchFamily="50" charset="-128"/>
                <a:ea typeface="HG丸ｺﾞｼｯｸM-PRO" pitchFamily="50" charset="-128"/>
              </a:rPr>
              <a:t>　　　　　　</a:t>
            </a:r>
            <a:r>
              <a:rPr kumimoji="1" lang="ja-JP" altLang="en-US" sz="1200" dirty="0">
                <a:solidFill>
                  <a:srgbClr val="C00000"/>
                </a:solidFill>
                <a:latin typeface="HG丸ｺﾞｼｯｸM-PRO" pitchFamily="50" charset="-128"/>
                <a:ea typeface="HG丸ｺﾞｼｯｸM-PRO" pitchFamily="50" charset="-128"/>
              </a:rPr>
              <a:t>　　　　　　　　　　えんじょう</a:t>
            </a:r>
          </a:p>
          <a:p>
            <a:r>
              <a:rPr lang="ja-JP" altLang="en-US" dirty="0">
                <a:solidFill>
                  <a:srgbClr val="C00000"/>
                </a:solidFill>
                <a:latin typeface="HGPｺﾞｼｯｸE" pitchFamily="50" charset="-128"/>
                <a:ea typeface="HGPｺﾞｼｯｸE" pitchFamily="50" charset="-128"/>
              </a:rPr>
              <a:t>ネットの</a:t>
            </a:r>
            <a:r>
              <a:rPr kumimoji="1" lang="ja-JP" altLang="en-US" dirty="0">
                <a:solidFill>
                  <a:srgbClr val="C00000"/>
                </a:solidFill>
                <a:latin typeface="HGPｺﾞｼｯｸE" pitchFamily="50" charset="-128"/>
                <a:ea typeface="HGPｺﾞｼｯｸE" pitchFamily="50" charset="-128"/>
              </a:rPr>
              <a:t>かきこみ⇒炎上</a:t>
            </a:r>
          </a:p>
          <a:p>
            <a:endParaRPr lang="ja-JP" altLang="en-US" sz="1400" dirty="0">
              <a:latin typeface="HG丸ｺﾞｼｯｸM-PRO" pitchFamily="50" charset="-128"/>
              <a:ea typeface="HG丸ｺﾞｼｯｸM-PRO" pitchFamily="50" charset="-128"/>
            </a:endParaRPr>
          </a:p>
          <a:p>
            <a:r>
              <a:rPr lang="ja-JP" altLang="en-US" sz="1400" dirty="0">
                <a:latin typeface="HG丸ｺﾞｼｯｸM-PRO" pitchFamily="50" charset="-128"/>
                <a:ea typeface="HG丸ｺﾞｼｯｸM-PRO" pitchFamily="50" charset="-128"/>
              </a:rPr>
              <a:t>　おな　ひょうげん　ちが　いみ</a:t>
            </a:r>
          </a:p>
          <a:p>
            <a:r>
              <a:rPr kumimoji="1" lang="ja-JP" altLang="en-US" sz="2000" dirty="0">
                <a:latin typeface="HG丸ｺﾞｼｯｸM-PRO" pitchFamily="50" charset="-128"/>
                <a:ea typeface="HG丸ｺﾞｼｯｸM-PRO" pitchFamily="50" charset="-128"/>
              </a:rPr>
              <a:t>■</a:t>
            </a:r>
            <a:r>
              <a:rPr lang="ja-JP" altLang="en-US" sz="2000" dirty="0">
                <a:latin typeface="HG丸ｺﾞｼｯｸM-PRO" pitchFamily="50" charset="-128"/>
                <a:ea typeface="HG丸ｺﾞｼｯｸM-PRO" pitchFamily="50" charset="-128"/>
              </a:rPr>
              <a:t>同じ表現でも違う意味に</a:t>
            </a:r>
          </a:p>
          <a:p>
            <a:r>
              <a:rPr lang="ja-JP" altLang="en-US" sz="2000" dirty="0">
                <a:latin typeface="HG丸ｺﾞｼｯｸM-PRO" pitchFamily="50" charset="-128"/>
                <a:ea typeface="HG丸ｺﾞｼｯｸM-PRO" pitchFamily="50" charset="-128"/>
              </a:rPr>
              <a:t>　とられることも</a:t>
            </a:r>
            <a:endParaRPr kumimoji="1" lang="ja-JP" altLang="en-US" sz="2000" dirty="0">
              <a:latin typeface="HG丸ｺﾞｼｯｸM-PRO" pitchFamily="50" charset="-128"/>
              <a:ea typeface="HG丸ｺﾞｼｯｸM-PRO" pitchFamily="50" charset="-128"/>
            </a:endParaRPr>
          </a:p>
          <a:p>
            <a:r>
              <a:rPr lang="ja-JP" altLang="en-US" sz="1400" dirty="0">
                <a:latin typeface="HG丸ｺﾞｼｯｸM-PRO" pitchFamily="50" charset="-128"/>
                <a:ea typeface="HG丸ｺﾞｼｯｸM-PRO" pitchFamily="50" charset="-128"/>
              </a:rPr>
              <a:t>　きら</a:t>
            </a:r>
          </a:p>
          <a:p>
            <a:r>
              <a:rPr lang="ja-JP" altLang="en-US" sz="2000" dirty="0">
                <a:latin typeface="HG丸ｺﾞｼｯｸM-PRO" pitchFamily="50" charset="-128"/>
                <a:ea typeface="HG丸ｺﾞｼｯｸM-PRO" pitchFamily="50" charset="-128"/>
              </a:rPr>
              <a:t>■嫌われるかも</a:t>
            </a:r>
            <a:endParaRPr kumimoji="1" lang="ja-JP" altLang="en-US" sz="2000" dirty="0">
              <a:latin typeface="HG丸ｺﾞｼｯｸM-PRO" pitchFamily="50" charset="-128"/>
              <a:ea typeface="HG丸ｺﾞｼｯｸM-PRO" pitchFamily="50" charset="-128"/>
            </a:endParaRPr>
          </a:p>
        </p:txBody>
      </p:sp>
      <p:sp>
        <p:nvSpPr>
          <p:cNvPr id="28" name="テキスト ボックス 27"/>
          <p:cNvSpPr txBox="1"/>
          <p:nvPr/>
        </p:nvSpPr>
        <p:spPr>
          <a:xfrm>
            <a:off x="5045172" y="3808822"/>
            <a:ext cx="3683330" cy="2646878"/>
          </a:xfrm>
          <a:prstGeom prst="rect">
            <a:avLst/>
          </a:prstGeom>
          <a:noFill/>
        </p:spPr>
        <p:txBody>
          <a:bodyPr wrap="square" rtlCol="0">
            <a:spAutoFit/>
          </a:bodyPr>
          <a:lstStyle/>
          <a:p>
            <a:r>
              <a:rPr lang="ja-JP" altLang="en-US" sz="1400" dirty="0">
                <a:solidFill>
                  <a:srgbClr val="C00000"/>
                </a:solidFill>
                <a:latin typeface="HG丸ｺﾞｼｯｸM-PRO" pitchFamily="50" charset="-128"/>
                <a:ea typeface="HG丸ｺﾞｼｯｸM-PRO" pitchFamily="50" charset="-128"/>
              </a:rPr>
              <a:t>　　　　　　　　　　　　　えんじょう</a:t>
            </a:r>
          </a:p>
          <a:p>
            <a:r>
              <a:rPr lang="ja-JP" altLang="en-US" dirty="0">
                <a:solidFill>
                  <a:srgbClr val="C00000"/>
                </a:solidFill>
                <a:latin typeface="HGPｺﾞｼｯｸE" pitchFamily="50" charset="-128"/>
                <a:ea typeface="HGPｺﾞｼｯｸE" pitchFamily="50" charset="-128"/>
              </a:rPr>
              <a:t>ネットのかきこみ⇒炎上</a:t>
            </a:r>
          </a:p>
          <a:p>
            <a:endParaRPr kumimoji="1" lang="ja-JP" altLang="en-US" sz="1400" dirty="0">
              <a:latin typeface="HG丸ｺﾞｼｯｸM-PRO" pitchFamily="50" charset="-128"/>
              <a:ea typeface="HG丸ｺﾞｼｯｸM-PRO" pitchFamily="50" charset="-128"/>
            </a:endParaRPr>
          </a:p>
          <a:p>
            <a:r>
              <a:rPr kumimoji="1" lang="ja-JP" altLang="en-US" sz="1400" dirty="0">
                <a:latin typeface="HG丸ｺﾞｼｯｸM-PRO" pitchFamily="50" charset="-128"/>
                <a:ea typeface="HG丸ｺﾞｼｯｸM-PRO" pitchFamily="50" charset="-128"/>
              </a:rPr>
              <a:t>　</a:t>
            </a:r>
            <a:r>
              <a:rPr kumimoji="1" lang="ja-JP" altLang="en-US" sz="1400" dirty="0" err="1">
                <a:latin typeface="HG丸ｺﾞｼｯｸM-PRO" pitchFamily="50" charset="-128"/>
                <a:ea typeface="HG丸ｺﾞｼｯｸM-PRO" pitchFamily="50" charset="-128"/>
              </a:rPr>
              <a:t>こじん</a:t>
            </a:r>
            <a:r>
              <a:rPr kumimoji="1" lang="ja-JP" altLang="en-US" sz="1400" dirty="0">
                <a:latin typeface="HG丸ｺﾞｼｯｸM-PRO" pitchFamily="50" charset="-128"/>
                <a:ea typeface="HG丸ｺﾞｼｯｸM-PRO" pitchFamily="50" charset="-128"/>
              </a:rPr>
              <a:t>じょうほう</a:t>
            </a:r>
          </a:p>
          <a:p>
            <a:r>
              <a:rPr kumimoji="1" lang="ja-JP" altLang="en-US" sz="2000" dirty="0">
                <a:latin typeface="HG丸ｺﾞｼｯｸM-PRO" pitchFamily="50" charset="-128"/>
                <a:ea typeface="HG丸ｺﾞｼｯｸM-PRO" pitchFamily="50" charset="-128"/>
              </a:rPr>
              <a:t>■個人</a:t>
            </a:r>
            <a:r>
              <a:rPr lang="ja-JP" altLang="en-US" sz="2000" dirty="0">
                <a:latin typeface="HG丸ｺﾞｼｯｸM-PRO" pitchFamily="50" charset="-128"/>
                <a:ea typeface="HG丸ｺﾞｼｯｸM-PRO" pitchFamily="50" charset="-128"/>
              </a:rPr>
              <a:t>情報</a:t>
            </a:r>
            <a:r>
              <a:rPr kumimoji="1" lang="ja-JP" altLang="en-US" sz="2000" dirty="0">
                <a:latin typeface="HG丸ｺﾞｼｯｸM-PRO" pitchFamily="50" charset="-128"/>
                <a:ea typeface="HG丸ｺﾞｼｯｸM-PRO" pitchFamily="50" charset="-128"/>
              </a:rPr>
              <a:t>がさらされるかも</a:t>
            </a:r>
          </a:p>
          <a:p>
            <a:r>
              <a:rPr lang="ja-JP" altLang="en-US" sz="2000" dirty="0">
                <a:latin typeface="HG丸ｺﾞｼｯｸM-PRO" pitchFamily="50" charset="-128"/>
                <a:ea typeface="HG丸ｺﾞｼｯｸM-PRO" pitchFamily="50" charset="-128"/>
              </a:rPr>
              <a:t>　</a:t>
            </a:r>
            <a:r>
              <a:rPr lang="ja-JP" altLang="en-US" sz="1200" dirty="0">
                <a:latin typeface="HG丸ｺﾞｼｯｸM-PRO" pitchFamily="50" charset="-128"/>
                <a:ea typeface="HG丸ｺﾞｼｯｸM-PRO" pitchFamily="50" charset="-128"/>
              </a:rPr>
              <a:t>しんがく　　しゅうしょく　けっこん</a:t>
            </a:r>
          </a:p>
          <a:p>
            <a:r>
              <a:rPr lang="ja-JP" altLang="en-US" sz="2000" dirty="0">
                <a:latin typeface="HG丸ｺﾞｼｯｸM-PRO" pitchFamily="50" charset="-128"/>
                <a:ea typeface="HG丸ｺﾞｼｯｸM-PRO" pitchFamily="50" charset="-128"/>
              </a:rPr>
              <a:t>■進学・　就職・　結婚に</a:t>
            </a:r>
          </a:p>
          <a:p>
            <a:r>
              <a:rPr kumimoji="1" lang="ja-JP" altLang="en-US" sz="2000" dirty="0">
                <a:latin typeface="HG丸ｺﾞｼｯｸM-PRO" pitchFamily="50" charset="-128"/>
                <a:ea typeface="HG丸ｺﾞｼｯｸM-PRO" pitchFamily="50" charset="-128"/>
              </a:rPr>
              <a:t>　</a:t>
            </a:r>
            <a:r>
              <a:rPr kumimoji="1" lang="ja-JP" altLang="en-US" sz="1200" dirty="0">
                <a:latin typeface="HG丸ｺﾞｼｯｸM-PRO" pitchFamily="50" charset="-128"/>
                <a:ea typeface="HG丸ｺﾞｼｯｸM-PRO" pitchFamily="50" charset="-128"/>
              </a:rPr>
              <a:t>えいきょう</a:t>
            </a:r>
          </a:p>
          <a:p>
            <a:r>
              <a:rPr lang="ja-JP" altLang="en-US" sz="2000" dirty="0">
                <a:latin typeface="HG丸ｺﾞｼｯｸM-PRO" pitchFamily="50" charset="-128"/>
                <a:ea typeface="HG丸ｺﾞｼｯｸM-PRO" pitchFamily="50" charset="-128"/>
              </a:rPr>
              <a:t>　</a:t>
            </a:r>
            <a:r>
              <a:rPr kumimoji="1" lang="ja-JP" altLang="en-US" sz="2000" dirty="0">
                <a:latin typeface="HG丸ｺﾞｼｯｸM-PRO" pitchFamily="50" charset="-128"/>
                <a:ea typeface="HG丸ｺﾞｼｯｸM-PRO" pitchFamily="50" charset="-128"/>
              </a:rPr>
              <a:t>影響するかも</a:t>
            </a:r>
          </a:p>
        </p:txBody>
      </p:sp>
    </p:spTree>
    <p:extLst>
      <p:ext uri="{BB962C8B-B14F-4D97-AF65-F5344CB8AC3E}">
        <p14:creationId xmlns:p14="http://schemas.microsoft.com/office/powerpoint/2010/main" val="1311871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51520" y="1268760"/>
            <a:ext cx="3960000" cy="5290695"/>
          </a:xfrm>
          <a:prstGeom prst="roundRect">
            <a:avLst>
              <a:gd name="adj" fmla="val 969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auto">
              <a:spcBef>
                <a:spcPts val="0"/>
              </a:spcBef>
              <a:spcAft>
                <a:spcPts val="0"/>
              </a:spcAft>
            </a:pPr>
            <a:endParaRPr lang="ja-JP" altLang="en-US" dirty="0">
              <a:solidFill>
                <a:srgbClr val="002060"/>
              </a:solidFill>
              <a:latin typeface="HGP創英角ｺﾞｼｯｸUB" panose="020B0900000000000000" pitchFamily="50" charset="-128"/>
              <a:ea typeface="HGP創英角ｺﾞｼｯｸUB" panose="020B0900000000000000" pitchFamily="50" charset="-128"/>
            </a:endParaRPr>
          </a:p>
        </p:txBody>
      </p:sp>
      <p:sp>
        <p:nvSpPr>
          <p:cNvPr id="6" name="角丸四角形 5"/>
          <p:cNvSpPr/>
          <p:nvPr/>
        </p:nvSpPr>
        <p:spPr>
          <a:xfrm>
            <a:off x="4747440" y="1250326"/>
            <a:ext cx="4145039" cy="5309129"/>
          </a:xfrm>
          <a:prstGeom prst="roundRect">
            <a:avLst>
              <a:gd name="adj" fmla="val 1013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auto">
              <a:spcBef>
                <a:spcPts val="0"/>
              </a:spcBef>
              <a:spcAft>
                <a:spcPts val="0"/>
              </a:spcAft>
            </a:pPr>
            <a:endParaRPr lang="ja-JP" altLang="en-US" sz="1800" dirty="0">
              <a:solidFill>
                <a:srgbClr val="0070C0"/>
              </a:solidFill>
              <a:latin typeface="HGP創英角ｺﾞｼｯｸUB" panose="020B0900000000000000" pitchFamily="50" charset="-128"/>
              <a:ea typeface="HGP創英角ｺﾞｼｯｸUB" panose="020B0900000000000000" pitchFamily="50" charset="-128"/>
            </a:endParaRPr>
          </a:p>
        </p:txBody>
      </p:sp>
      <p:pic>
        <p:nvPicPr>
          <p:cNvPr id="19" name="図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594" y="2399825"/>
            <a:ext cx="1794569" cy="1794569"/>
          </a:xfrm>
          <a:prstGeom prst="rect">
            <a:avLst/>
          </a:prstGeom>
        </p:spPr>
      </p:pic>
      <p:sp>
        <p:nvSpPr>
          <p:cNvPr id="21" name="テキスト ボックス 20"/>
          <p:cNvSpPr txBox="1"/>
          <p:nvPr/>
        </p:nvSpPr>
        <p:spPr>
          <a:xfrm>
            <a:off x="525081" y="1404280"/>
            <a:ext cx="3412878" cy="646331"/>
          </a:xfrm>
          <a:prstGeom prst="rect">
            <a:avLst/>
          </a:prstGeom>
          <a:noFill/>
        </p:spPr>
        <p:txBody>
          <a:bodyPr wrap="square" rtlCol="0">
            <a:spAutoFit/>
          </a:bodyPr>
          <a:lstStyle/>
          <a:p>
            <a:r>
              <a:rPr lang="ja-JP" altLang="en-US" sz="1200" b="1" dirty="0">
                <a:solidFill>
                  <a:prstClr val="black"/>
                </a:solidFill>
                <a:latin typeface="HG丸ｺﾞｼｯｸM-PRO" pitchFamily="50" charset="-128"/>
                <a:ea typeface="HG丸ｺﾞｼｯｸM-PRO" pitchFamily="50" charset="-128"/>
              </a:rPr>
              <a:t>けいやく</a:t>
            </a:r>
          </a:p>
          <a:p>
            <a:r>
              <a:rPr lang="ja-JP" altLang="en-US" b="1" dirty="0">
                <a:solidFill>
                  <a:prstClr val="black"/>
                </a:solidFill>
                <a:latin typeface="HG丸ｺﾞｼｯｸM-PRO" pitchFamily="50" charset="-128"/>
                <a:ea typeface="HG丸ｺﾞｼｯｸM-PRO" pitchFamily="50" charset="-128"/>
              </a:rPr>
              <a:t>契約トラブル</a:t>
            </a:r>
          </a:p>
        </p:txBody>
      </p:sp>
      <p:sp>
        <p:nvSpPr>
          <p:cNvPr id="22" name="テキスト ボックス 21"/>
          <p:cNvSpPr txBox="1"/>
          <p:nvPr/>
        </p:nvSpPr>
        <p:spPr>
          <a:xfrm>
            <a:off x="5009665" y="1426994"/>
            <a:ext cx="3412878" cy="646331"/>
          </a:xfrm>
          <a:prstGeom prst="rect">
            <a:avLst/>
          </a:prstGeom>
          <a:noFill/>
        </p:spPr>
        <p:txBody>
          <a:bodyPr wrap="square" rtlCol="0">
            <a:spAutoFit/>
          </a:bodyPr>
          <a:lstStyle/>
          <a:p>
            <a:r>
              <a:rPr lang="ja-JP" altLang="en-US" sz="1200" b="1" dirty="0">
                <a:solidFill>
                  <a:prstClr val="black"/>
                </a:solidFill>
                <a:latin typeface="HG丸ｺﾞｼｯｸM-PRO" pitchFamily="50" charset="-128"/>
                <a:ea typeface="HG丸ｺﾞｼｯｸM-PRO" pitchFamily="50" charset="-128"/>
              </a:rPr>
              <a:t>きんせん</a:t>
            </a:r>
          </a:p>
          <a:p>
            <a:r>
              <a:rPr lang="ja-JP" altLang="en-US" b="1" dirty="0">
                <a:solidFill>
                  <a:prstClr val="black"/>
                </a:solidFill>
                <a:latin typeface="HG丸ｺﾞｼｯｸM-PRO" pitchFamily="50" charset="-128"/>
                <a:ea typeface="HG丸ｺﾞｼｯｸM-PRO" pitchFamily="50" charset="-128"/>
              </a:rPr>
              <a:t>金銭トラブル</a:t>
            </a:r>
          </a:p>
        </p:txBody>
      </p:sp>
      <p:pic>
        <p:nvPicPr>
          <p:cNvPr id="2051" name="Picture 3" descr="F:\KINGSTON\くらしの一日講座\イラストいろいろ\イラスト\悲しむトレーダー.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3382" y="2409404"/>
            <a:ext cx="1627508" cy="184474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KINGSTON\くらしの一日講座\イラストいろいろ\game_kaki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5705" y="2409404"/>
            <a:ext cx="1991241" cy="1844741"/>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525081" y="4254146"/>
            <a:ext cx="3902903" cy="1815882"/>
          </a:xfrm>
          <a:prstGeom prst="rect">
            <a:avLst/>
          </a:prstGeom>
          <a:noFill/>
        </p:spPr>
        <p:txBody>
          <a:bodyPr wrap="square" rtlCol="0">
            <a:spAutoFit/>
          </a:bodyPr>
          <a:lstStyle/>
          <a:p>
            <a:r>
              <a:rPr lang="ja-JP" altLang="en-US" sz="1200" dirty="0">
                <a:solidFill>
                  <a:srgbClr val="C00000"/>
                </a:solidFill>
                <a:latin typeface="HG丸ｺﾞｼｯｸM-PRO" pitchFamily="50" charset="-128"/>
                <a:ea typeface="HG丸ｺﾞｼｯｸM-PRO" pitchFamily="50" charset="-128"/>
              </a:rPr>
              <a:t>おも</a:t>
            </a:r>
          </a:p>
          <a:p>
            <a:r>
              <a:rPr lang="ja-JP" altLang="en-US" dirty="0">
                <a:solidFill>
                  <a:srgbClr val="C00000"/>
                </a:solidFill>
                <a:latin typeface="HGPｺﾞｼｯｸE" pitchFamily="50" charset="-128"/>
                <a:ea typeface="HGPｺﾞｼｯｸE" pitchFamily="50" charset="-128"/>
              </a:rPr>
              <a:t>思っていたのとちがう</a:t>
            </a:r>
            <a:r>
              <a:rPr lang="en-US" altLang="ja-JP" dirty="0">
                <a:solidFill>
                  <a:srgbClr val="C00000"/>
                </a:solidFill>
                <a:latin typeface="HGPｺﾞｼｯｸE" pitchFamily="50" charset="-128"/>
                <a:ea typeface="HGPｺﾞｼｯｸE" pitchFamily="50" charset="-128"/>
              </a:rPr>
              <a:t>…</a:t>
            </a:r>
            <a:endParaRPr lang="ja-JP" altLang="en-US" dirty="0">
              <a:solidFill>
                <a:srgbClr val="C00000"/>
              </a:solidFill>
              <a:latin typeface="HGPｺﾞｼｯｸE" pitchFamily="50" charset="-128"/>
              <a:ea typeface="HGPｺﾞｼｯｸE" pitchFamily="50" charset="-128"/>
            </a:endParaRPr>
          </a:p>
          <a:p>
            <a:endParaRPr lang="ja-JP" altLang="en-US" sz="1200" dirty="0">
              <a:latin typeface="HG丸ｺﾞｼｯｸM-PRO" pitchFamily="50" charset="-128"/>
              <a:ea typeface="HG丸ｺﾞｼｯｸM-PRO" pitchFamily="50" charset="-128"/>
            </a:endParaRPr>
          </a:p>
          <a:p>
            <a:r>
              <a:rPr lang="ja-JP" altLang="en-US" sz="1200" dirty="0">
                <a:latin typeface="HG丸ｺﾞｼｯｸM-PRO" pitchFamily="50" charset="-128"/>
                <a:ea typeface="HG丸ｺﾞｼｯｸM-PRO" pitchFamily="50" charset="-128"/>
              </a:rPr>
              <a:t>　　しょうひん　ちが</a:t>
            </a:r>
            <a:endParaRPr kumimoji="1" lang="ja-JP" altLang="en-US" sz="1200" dirty="0">
              <a:latin typeface="HG丸ｺﾞｼｯｸM-PRO" pitchFamily="50" charset="-128"/>
              <a:ea typeface="HG丸ｺﾞｼｯｸM-PRO" pitchFamily="50" charset="-128"/>
            </a:endParaRPr>
          </a:p>
          <a:p>
            <a:r>
              <a:rPr lang="ja-JP" altLang="en-US" sz="2000" dirty="0">
                <a:latin typeface="HG丸ｺﾞｼｯｸM-PRO" pitchFamily="50" charset="-128"/>
                <a:ea typeface="HG丸ｺﾞｼｯｸM-PRO" pitchFamily="50" charset="-128"/>
              </a:rPr>
              <a:t>■商品が違うかも</a:t>
            </a:r>
          </a:p>
          <a:p>
            <a:r>
              <a:rPr lang="ja-JP" altLang="en-US" sz="1200" dirty="0">
                <a:latin typeface="HG丸ｺﾞｼｯｸM-PRO" pitchFamily="50" charset="-128"/>
                <a:ea typeface="HG丸ｺﾞｼｯｸM-PRO" pitchFamily="50" charset="-128"/>
              </a:rPr>
              <a:t>　　き　　　はなし　ちが</a:t>
            </a:r>
          </a:p>
          <a:p>
            <a:r>
              <a:rPr kumimoji="1" lang="ja-JP" altLang="en-US" sz="2000" dirty="0">
                <a:latin typeface="HG丸ｺﾞｼｯｸM-PRO" pitchFamily="50" charset="-128"/>
                <a:ea typeface="HG丸ｺﾞｼｯｸM-PRO" pitchFamily="50" charset="-128"/>
              </a:rPr>
              <a:t>■聞いた話と違うかも</a:t>
            </a:r>
          </a:p>
        </p:txBody>
      </p:sp>
      <p:sp>
        <p:nvSpPr>
          <p:cNvPr id="28" name="テキスト ボックス 27"/>
          <p:cNvSpPr txBox="1"/>
          <p:nvPr/>
        </p:nvSpPr>
        <p:spPr>
          <a:xfrm>
            <a:off x="4928969" y="4312377"/>
            <a:ext cx="4124442" cy="1815882"/>
          </a:xfrm>
          <a:prstGeom prst="rect">
            <a:avLst/>
          </a:prstGeom>
          <a:noFill/>
        </p:spPr>
        <p:txBody>
          <a:bodyPr wrap="square" rtlCol="0">
            <a:spAutoFit/>
          </a:bodyPr>
          <a:lstStyle/>
          <a:p>
            <a:r>
              <a:rPr lang="ja-JP" altLang="en-US" sz="1200" dirty="0">
                <a:latin typeface="HG丸ｺﾞｼｯｸM-PRO" pitchFamily="50" charset="-128"/>
                <a:ea typeface="HG丸ｺﾞｼｯｸM-PRO" pitchFamily="50" charset="-128"/>
              </a:rPr>
              <a:t>　　</a:t>
            </a:r>
            <a:r>
              <a:rPr lang="ja-JP" altLang="en-US" sz="1200" dirty="0">
                <a:solidFill>
                  <a:srgbClr val="C00000"/>
                </a:solidFill>
                <a:latin typeface="HG丸ｺﾞｼｯｸM-PRO" pitchFamily="50" charset="-128"/>
                <a:ea typeface="HG丸ｺﾞｼｯｸM-PRO" pitchFamily="50" charset="-128"/>
              </a:rPr>
              <a:t>かね　　うしな</a:t>
            </a:r>
          </a:p>
          <a:p>
            <a:r>
              <a:rPr lang="ja-JP" altLang="en-US" dirty="0">
                <a:solidFill>
                  <a:srgbClr val="C00000"/>
                </a:solidFill>
                <a:latin typeface="HGPｺﾞｼｯｸE" pitchFamily="50" charset="-128"/>
                <a:ea typeface="HGPｺﾞｼｯｸE" pitchFamily="50" charset="-128"/>
              </a:rPr>
              <a:t>お金を失うことになるかも</a:t>
            </a:r>
            <a:r>
              <a:rPr lang="en-US" altLang="ja-JP" dirty="0">
                <a:solidFill>
                  <a:srgbClr val="C00000"/>
                </a:solidFill>
                <a:latin typeface="HGPｺﾞｼｯｸE" pitchFamily="50" charset="-128"/>
                <a:ea typeface="HGPｺﾞｼｯｸE" pitchFamily="50" charset="-128"/>
              </a:rPr>
              <a:t>…</a:t>
            </a:r>
            <a:endParaRPr lang="ja-JP" altLang="en-US" dirty="0">
              <a:solidFill>
                <a:srgbClr val="C00000"/>
              </a:solidFill>
              <a:latin typeface="HGPｺﾞｼｯｸE" pitchFamily="50" charset="-128"/>
              <a:ea typeface="HGPｺﾞｼｯｸE" pitchFamily="50" charset="-128"/>
            </a:endParaRPr>
          </a:p>
          <a:p>
            <a:endParaRPr kumimoji="1" lang="ja-JP" altLang="en-US" sz="1200" dirty="0">
              <a:latin typeface="HG丸ｺﾞｼｯｸM-PRO" pitchFamily="50" charset="-128"/>
              <a:ea typeface="HG丸ｺﾞｼｯｸM-PRO" pitchFamily="50" charset="-128"/>
            </a:endParaRPr>
          </a:p>
          <a:p>
            <a:r>
              <a:rPr kumimoji="1" lang="ja-JP" altLang="en-US" sz="1200" dirty="0">
                <a:latin typeface="HG丸ｺﾞｼｯｸM-PRO" pitchFamily="50" charset="-128"/>
                <a:ea typeface="HG丸ｺﾞｼｯｸM-PRO" pitchFamily="50" charset="-128"/>
              </a:rPr>
              <a:t>　　おも　　　しはら</a:t>
            </a:r>
          </a:p>
          <a:p>
            <a:r>
              <a:rPr lang="ja-JP" altLang="en-US" sz="2000" dirty="0">
                <a:latin typeface="HG丸ｺﾞｼｯｸM-PRO" pitchFamily="50" charset="-128"/>
                <a:ea typeface="HG丸ｺﾞｼｯｸM-PRO" pitchFamily="50" charset="-128"/>
              </a:rPr>
              <a:t>■思わぬ支払いがあるかも</a:t>
            </a:r>
          </a:p>
          <a:p>
            <a:r>
              <a:rPr kumimoji="1" lang="ja-JP" altLang="en-US" sz="1200" dirty="0">
                <a:latin typeface="HG丸ｺﾞｼｯｸM-PRO" pitchFamily="50" charset="-128"/>
                <a:ea typeface="HG丸ｺﾞｼｯｸM-PRO" pitchFamily="50" charset="-128"/>
              </a:rPr>
              <a:t>　　き　　　はなし　ちが</a:t>
            </a:r>
          </a:p>
          <a:p>
            <a:r>
              <a:rPr kumimoji="1" lang="ja-JP" altLang="en-US" sz="2000" dirty="0">
                <a:latin typeface="HG丸ｺﾞｼｯｸM-PRO" pitchFamily="50" charset="-128"/>
                <a:ea typeface="HG丸ｺﾞｼｯｸM-PRO" pitchFamily="50" charset="-128"/>
              </a:rPr>
              <a:t>■聞いた話と違うかも</a:t>
            </a:r>
          </a:p>
        </p:txBody>
      </p:sp>
      <p:sp>
        <p:nvSpPr>
          <p:cNvPr id="13" name="正方形/長方形 12"/>
          <p:cNvSpPr/>
          <p:nvPr/>
        </p:nvSpPr>
        <p:spPr>
          <a:xfrm>
            <a:off x="0" y="0"/>
            <a:ext cx="9144000" cy="980728"/>
          </a:xfrm>
          <a:prstGeom prst="rect">
            <a:avLst/>
          </a:prstGeom>
          <a:solidFill>
            <a:srgbClr val="53C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en-US" altLang="ja-JP" sz="4400" dirty="0">
                <a:solidFill>
                  <a:schemeClr val="bg1"/>
                </a:solidFill>
                <a:latin typeface="HGPｺﾞｼｯｸE" panose="020B0900000000000000" pitchFamily="50" charset="-128"/>
                <a:ea typeface="HGPｺﾞｼｯｸE" panose="020B0900000000000000" pitchFamily="50" charset="-128"/>
              </a:rPr>
              <a:t>2-</a:t>
            </a:r>
            <a:r>
              <a:rPr lang="ja-JP" altLang="en-US" sz="4400" dirty="0">
                <a:solidFill>
                  <a:schemeClr val="bg1"/>
                </a:solidFill>
                <a:latin typeface="HGPｺﾞｼｯｸE" panose="020B0900000000000000" pitchFamily="50" charset="-128"/>
                <a:ea typeface="HGPｺﾞｼｯｸE" panose="020B0900000000000000" pitchFamily="50" charset="-128"/>
              </a:rPr>
              <a:t>②　どんな</a:t>
            </a:r>
            <a:r>
              <a:rPr lang="ja-JP" altLang="en-US" sz="4400" dirty="0">
                <a:solidFill>
                  <a:srgbClr val="FF0000"/>
                </a:solidFill>
                <a:latin typeface="HGPｺﾞｼｯｸE" panose="020B0900000000000000" pitchFamily="50" charset="-128"/>
                <a:ea typeface="HGPｺﾞｼｯｸE" panose="020B0900000000000000" pitchFamily="50" charset="-128"/>
              </a:rPr>
              <a:t>キケン</a:t>
            </a:r>
            <a:r>
              <a:rPr lang="ja-JP" altLang="en-US" sz="4400" dirty="0">
                <a:solidFill>
                  <a:schemeClr val="bg1"/>
                </a:solidFill>
                <a:latin typeface="HGPｺﾞｼｯｸE" panose="020B0900000000000000" pitchFamily="50" charset="-128"/>
                <a:ea typeface="HGPｺﾞｼｯｸE" panose="020B0900000000000000" pitchFamily="50" charset="-128"/>
              </a:rPr>
              <a:t>があるのかな</a:t>
            </a:r>
            <a:r>
              <a:rPr lang="ja-JP" altLang="en-US" sz="3600" dirty="0">
                <a:solidFill>
                  <a:schemeClr val="bg1"/>
                </a:solidFill>
                <a:latin typeface="HGPｺﾞｼｯｸE" panose="020B0900000000000000" pitchFamily="50" charset="-128"/>
                <a:ea typeface="HGPｺﾞｼｯｸE" panose="020B0900000000000000" pitchFamily="50" charset="-128"/>
              </a:rPr>
              <a:t>？</a:t>
            </a:r>
            <a:endParaRPr lang="en-US" altLang="ja-JP" sz="3600" dirty="0">
              <a:solidFill>
                <a:schemeClr val="bg1"/>
              </a:solidFill>
              <a:latin typeface="HGPｺﾞｼｯｸE" panose="020B0900000000000000" pitchFamily="50" charset="-128"/>
              <a:ea typeface="HGPｺﾞｼｯｸE" panose="020B0900000000000000" pitchFamily="50" charset="-128"/>
            </a:endParaRPr>
          </a:p>
        </p:txBody>
      </p:sp>
      <p:pic>
        <p:nvPicPr>
          <p:cNvPr id="4098" name="Picture 2" descr="ランサムウェアのイラスト（スマートフォン）"/>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1359" y="2269800"/>
            <a:ext cx="1984346" cy="1984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010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イラスト\黒板イラスト.gif"/>
          <p:cNvPicPr>
            <a:picLocks noChangeAspect="1" noChangeArrowheads="1"/>
          </p:cNvPicPr>
          <p:nvPr/>
        </p:nvPicPr>
        <p:blipFill>
          <a:blip r:embed="rId3" cstate="print">
            <a:extLst>
              <a:ext uri="{28A0092B-C50C-407E-A947-70E740481C1C}">
                <a14:useLocalDpi xmlns:a14="http://schemas.microsoft.com/office/drawing/2010/main" val="0"/>
              </a:ext>
            </a:extLst>
          </a:blip>
          <a:srcRect l="2835" t="16063" r="2835" b="16063"/>
          <a:stretch>
            <a:fillRect/>
          </a:stretch>
        </p:blipFill>
        <p:spPr bwMode="auto">
          <a:xfrm>
            <a:off x="-108520" y="0"/>
            <a:ext cx="957706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円/楕円 4"/>
          <p:cNvSpPr/>
          <p:nvPr/>
        </p:nvSpPr>
        <p:spPr>
          <a:xfrm>
            <a:off x="2960808" y="620688"/>
            <a:ext cx="3425577" cy="952500"/>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lIns="91407" tIns="45705" rIns="91407" bIns="45705" anchor="ctr"/>
          <a:lstStyle/>
          <a:p>
            <a:pPr algn="ctr" eaLnBrk="0" hangingPunct="0">
              <a:defRPr/>
            </a:pPr>
            <a:r>
              <a:rPr lang="ja-JP" altLang="en-US" sz="3600" dirty="0">
                <a:solidFill>
                  <a:prstClr val="black"/>
                </a:solidFill>
                <a:latin typeface="HGP創英角ﾎﾟｯﾌﾟ体" pitchFamily="50" charset="-128"/>
                <a:ea typeface="HGP創英角ﾎﾟｯﾌﾟ体" pitchFamily="50" charset="-128"/>
              </a:rPr>
              <a:t>もくじ</a:t>
            </a:r>
            <a:endParaRPr lang="ja-JP" altLang="en-US" sz="3600" dirty="0">
              <a:solidFill>
                <a:prstClr val="black"/>
              </a:solidFill>
            </a:endParaRPr>
          </a:p>
        </p:txBody>
      </p:sp>
      <p:sp>
        <p:nvSpPr>
          <p:cNvPr id="8" name="コンテンツ プレースホルダ 2"/>
          <p:cNvSpPr txBox="1">
            <a:spLocks/>
          </p:cNvSpPr>
          <p:nvPr/>
        </p:nvSpPr>
        <p:spPr>
          <a:xfrm>
            <a:off x="611560" y="1916832"/>
            <a:ext cx="9001000" cy="3790756"/>
          </a:xfrm>
          <a:prstGeom prst="rect">
            <a:avLst/>
          </a:prstGeom>
        </p:spPr>
        <p:txBody>
          <a:bodyPr lIns="91407" tIns="45705" rIns="91407" bIns="45705"/>
          <a:lstStyle>
            <a:lvl1pPr marL="265176" indent="-265176" algn="l" rtl="0" eaLnBrk="1" latinLnBrk="0" hangingPunct="1">
              <a:spcBef>
                <a:spcPts val="250"/>
              </a:spcBef>
              <a:buClr>
                <a:schemeClr val="accent1"/>
              </a:buClr>
              <a:buSzPct val="80000"/>
              <a:buFont typeface="Wingdings 2"/>
              <a:buChar char=""/>
              <a:defRPr kumimoji="1"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1"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1"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1"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1"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1"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1"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1"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1" sz="1500" kern="1200">
                <a:solidFill>
                  <a:schemeClr val="tx1"/>
                </a:solidFill>
                <a:latin typeface="+mn-lt"/>
                <a:ea typeface="+mn-ea"/>
                <a:cs typeface="+mn-cs"/>
              </a:defRPr>
            </a:lvl9pPr>
            <a:extLst/>
          </a:lstStyle>
          <a:p>
            <a:pPr marL="0" indent="0">
              <a:lnSpc>
                <a:spcPct val="120000"/>
              </a:lnSpc>
              <a:buClr>
                <a:srgbClr val="4F81BD"/>
              </a:buClr>
              <a:buFont typeface="Wingdings 2"/>
              <a:buNone/>
              <a:defRPr/>
            </a:pPr>
            <a:endParaRPr lang="ja-JP" altLang="en-US" sz="900" dirty="0">
              <a:solidFill>
                <a:prstClr val="white"/>
              </a:solidFill>
              <a:latin typeface="HGP創英角ﾎﾟｯﾌﾟ体" pitchFamily="50" charset="-128"/>
              <a:ea typeface="HGP創英角ﾎﾟｯﾌﾟ体" pitchFamily="50" charset="-128"/>
            </a:endParaRPr>
          </a:p>
          <a:p>
            <a:pPr marL="0" indent="0">
              <a:lnSpc>
                <a:spcPct val="120000"/>
              </a:lnSpc>
              <a:buClr>
                <a:srgbClr val="4F81BD"/>
              </a:buClr>
              <a:buFont typeface="Wingdings 2"/>
              <a:buNone/>
              <a:defRPr/>
            </a:pPr>
            <a:r>
              <a:rPr lang="ja-JP" altLang="en-US" sz="1800" dirty="0">
                <a:solidFill>
                  <a:prstClr val="white"/>
                </a:solidFill>
                <a:latin typeface="HGP創英角ﾎﾟｯﾌﾟ体" pitchFamily="50" charset="-128"/>
                <a:ea typeface="HGP創英角ﾎﾟｯﾌﾟ体" pitchFamily="50" charset="-128"/>
              </a:rPr>
              <a:t>　　　　　　　　つか　　　　　　　かた</a:t>
            </a:r>
          </a:p>
          <a:p>
            <a:pPr marL="0" indent="0">
              <a:lnSpc>
                <a:spcPct val="120000"/>
              </a:lnSpc>
              <a:buClr>
                <a:srgbClr val="4F81BD"/>
              </a:buClr>
              <a:buFont typeface="Wingdings 2"/>
              <a:buNone/>
              <a:defRPr/>
            </a:pPr>
            <a:r>
              <a:rPr lang="ja-JP" altLang="en-US" sz="6000" dirty="0">
                <a:solidFill>
                  <a:prstClr val="white"/>
                </a:solidFill>
                <a:latin typeface="HGP創英角ﾎﾟｯﾌﾟ体" pitchFamily="50" charset="-128"/>
                <a:ea typeface="HGP創英角ﾎﾟｯﾌﾟ体" pitchFamily="50" charset="-128"/>
              </a:rPr>
              <a:t>３．使い方を　</a:t>
            </a:r>
          </a:p>
          <a:p>
            <a:pPr marL="0" indent="0">
              <a:lnSpc>
                <a:spcPct val="120000"/>
              </a:lnSpc>
              <a:buClr>
                <a:srgbClr val="4F81BD"/>
              </a:buClr>
              <a:buFont typeface="Wingdings 2"/>
              <a:buNone/>
              <a:defRPr/>
            </a:pPr>
            <a:r>
              <a:rPr lang="ja-JP" altLang="en-US" sz="6000" dirty="0">
                <a:solidFill>
                  <a:prstClr val="white"/>
                </a:solidFill>
                <a:latin typeface="HGP創英角ﾎﾟｯﾌﾟ体" pitchFamily="50" charset="-128"/>
                <a:ea typeface="HGP創英角ﾎﾟｯﾌﾟ体" pitchFamily="50" charset="-128"/>
              </a:rPr>
              <a:t>　　　　かんがえよう</a:t>
            </a:r>
            <a:r>
              <a:rPr lang="en-US" altLang="ja-JP" sz="6000" dirty="0">
                <a:solidFill>
                  <a:prstClr val="white"/>
                </a:solidFill>
                <a:latin typeface="HGP創英角ﾎﾟｯﾌﾟ体" pitchFamily="50" charset="-128"/>
                <a:ea typeface="HGP創英角ﾎﾟｯﾌﾟ体" pitchFamily="50" charset="-128"/>
              </a:rPr>
              <a:t>!</a:t>
            </a:r>
          </a:p>
        </p:txBody>
      </p:sp>
    </p:spTree>
    <p:extLst>
      <p:ext uri="{BB962C8B-B14F-4D97-AF65-F5344CB8AC3E}">
        <p14:creationId xmlns:p14="http://schemas.microsoft.com/office/powerpoint/2010/main" val="2929307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51520" y="1268760"/>
            <a:ext cx="3960000" cy="5290695"/>
          </a:xfrm>
          <a:prstGeom prst="roundRect">
            <a:avLst>
              <a:gd name="adj" fmla="val 969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auto">
              <a:spcBef>
                <a:spcPts val="0"/>
              </a:spcBef>
              <a:spcAft>
                <a:spcPts val="0"/>
              </a:spcAft>
            </a:pPr>
            <a:endParaRPr lang="ja-JP" altLang="en-US" dirty="0">
              <a:solidFill>
                <a:srgbClr val="002060"/>
              </a:solidFill>
              <a:latin typeface="HGP創英角ｺﾞｼｯｸUB" panose="020B0900000000000000" pitchFamily="50" charset="-128"/>
              <a:ea typeface="HGP創英角ｺﾞｼｯｸUB" panose="020B0900000000000000" pitchFamily="50" charset="-128"/>
            </a:endParaRPr>
          </a:p>
        </p:txBody>
      </p:sp>
      <p:sp>
        <p:nvSpPr>
          <p:cNvPr id="6" name="角丸四角形 5"/>
          <p:cNvSpPr/>
          <p:nvPr/>
        </p:nvSpPr>
        <p:spPr>
          <a:xfrm>
            <a:off x="4584890" y="1250326"/>
            <a:ext cx="4307590" cy="5309129"/>
          </a:xfrm>
          <a:prstGeom prst="roundRect">
            <a:avLst>
              <a:gd name="adj" fmla="val 1013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auto">
              <a:spcBef>
                <a:spcPts val="0"/>
              </a:spcBef>
              <a:spcAft>
                <a:spcPts val="0"/>
              </a:spcAft>
            </a:pPr>
            <a:endParaRPr lang="ja-JP" altLang="en-US" sz="1800" dirty="0">
              <a:solidFill>
                <a:srgbClr val="0070C0"/>
              </a:solidFill>
              <a:latin typeface="HGP創英角ｺﾞｼｯｸUB" panose="020B0900000000000000" pitchFamily="50" charset="-128"/>
              <a:ea typeface="HGP創英角ｺﾞｼｯｸUB" panose="020B0900000000000000" pitchFamily="50" charset="-128"/>
            </a:endParaRPr>
          </a:p>
        </p:txBody>
      </p:sp>
      <p:sp>
        <p:nvSpPr>
          <p:cNvPr id="21" name="テキスト ボックス 20"/>
          <p:cNvSpPr txBox="1"/>
          <p:nvPr/>
        </p:nvSpPr>
        <p:spPr>
          <a:xfrm>
            <a:off x="525081" y="1404280"/>
            <a:ext cx="3412878" cy="646331"/>
          </a:xfrm>
          <a:prstGeom prst="rect">
            <a:avLst/>
          </a:prstGeom>
          <a:noFill/>
        </p:spPr>
        <p:txBody>
          <a:bodyPr wrap="square" rtlCol="0">
            <a:spAutoFit/>
          </a:bodyPr>
          <a:lstStyle/>
          <a:p>
            <a:r>
              <a:rPr lang="ja-JP" altLang="en-US" sz="1200" b="1" dirty="0">
                <a:solidFill>
                  <a:prstClr val="black"/>
                </a:solidFill>
                <a:latin typeface="HG丸ｺﾞｼｯｸM-PRO" pitchFamily="50" charset="-128"/>
                <a:ea typeface="HG丸ｺﾞｼｯｸM-PRO" pitchFamily="50" charset="-128"/>
              </a:rPr>
              <a:t>　　　　　　　　　　　　　　　　　どうぐ</a:t>
            </a:r>
          </a:p>
          <a:p>
            <a:r>
              <a:rPr lang="ja-JP" altLang="en-US" b="1" dirty="0">
                <a:solidFill>
                  <a:prstClr val="black"/>
                </a:solidFill>
                <a:latin typeface="HG丸ｺﾞｼｯｸM-PRO" pitchFamily="50" charset="-128"/>
                <a:ea typeface="HG丸ｺﾞｼｯｸM-PRO" pitchFamily="50" charset="-128"/>
              </a:rPr>
              <a:t>インターネットは道具</a:t>
            </a:r>
          </a:p>
        </p:txBody>
      </p:sp>
      <p:sp>
        <p:nvSpPr>
          <p:cNvPr id="22" name="テキスト ボックス 21"/>
          <p:cNvSpPr txBox="1"/>
          <p:nvPr/>
        </p:nvSpPr>
        <p:spPr>
          <a:xfrm>
            <a:off x="4810556" y="1426994"/>
            <a:ext cx="4242855" cy="1015663"/>
          </a:xfrm>
          <a:prstGeom prst="rect">
            <a:avLst/>
          </a:prstGeom>
          <a:noFill/>
        </p:spPr>
        <p:txBody>
          <a:bodyPr wrap="square" rtlCol="0">
            <a:spAutoFit/>
          </a:bodyPr>
          <a:lstStyle/>
          <a:p>
            <a:r>
              <a:rPr lang="ja-JP" altLang="en-US" sz="1200" b="1" dirty="0">
                <a:solidFill>
                  <a:prstClr val="black"/>
                </a:solidFill>
                <a:latin typeface="HG丸ｺﾞｼｯｸM-PRO" pitchFamily="50" charset="-128"/>
                <a:ea typeface="HG丸ｺﾞｼｯｸM-PRO" pitchFamily="50" charset="-128"/>
              </a:rPr>
              <a:t>　　　　　　　　　　　　　　　　せかい</a:t>
            </a:r>
          </a:p>
          <a:p>
            <a:r>
              <a:rPr lang="ja-JP" altLang="en-US" b="1" dirty="0">
                <a:solidFill>
                  <a:prstClr val="black"/>
                </a:solidFill>
                <a:latin typeface="HG丸ｺﾞｼｯｸM-PRO" pitchFamily="50" charset="-128"/>
                <a:ea typeface="HG丸ｺﾞｼｯｸM-PRO" pitchFamily="50" charset="-128"/>
              </a:rPr>
              <a:t>インターネットは世界と</a:t>
            </a:r>
          </a:p>
          <a:p>
            <a:r>
              <a:rPr lang="ja-JP" altLang="en-US" b="1" dirty="0">
                <a:solidFill>
                  <a:prstClr val="black"/>
                </a:solidFill>
                <a:latin typeface="HG丸ｺﾞｼｯｸM-PRO" pitchFamily="50" charset="-128"/>
                <a:ea typeface="HG丸ｺﾞｼｯｸM-PRO" pitchFamily="50" charset="-128"/>
              </a:rPr>
              <a:t>　　　つながっている</a:t>
            </a:r>
          </a:p>
        </p:txBody>
      </p:sp>
      <p:sp>
        <p:nvSpPr>
          <p:cNvPr id="3" name="テキスト ボックス 2"/>
          <p:cNvSpPr txBox="1"/>
          <p:nvPr/>
        </p:nvSpPr>
        <p:spPr>
          <a:xfrm>
            <a:off x="408425" y="4339580"/>
            <a:ext cx="4176464" cy="2000548"/>
          </a:xfrm>
          <a:prstGeom prst="rect">
            <a:avLst/>
          </a:prstGeom>
          <a:noFill/>
        </p:spPr>
        <p:txBody>
          <a:bodyPr wrap="square" rtlCol="0">
            <a:spAutoFit/>
          </a:bodyPr>
          <a:lstStyle/>
          <a:p>
            <a:r>
              <a:rPr lang="ja-JP" altLang="en-US" sz="1200" dirty="0">
                <a:solidFill>
                  <a:srgbClr val="C00000"/>
                </a:solidFill>
                <a:latin typeface="HG丸ｺﾞｼｯｸM-PRO" pitchFamily="50" charset="-128"/>
                <a:ea typeface="HG丸ｺﾞｼｯｸM-PRO" pitchFamily="50" charset="-128"/>
              </a:rPr>
              <a:t>つか</a:t>
            </a:r>
          </a:p>
          <a:p>
            <a:r>
              <a:rPr lang="ja-JP" altLang="en-US" dirty="0">
                <a:solidFill>
                  <a:srgbClr val="C00000"/>
                </a:solidFill>
                <a:latin typeface="HGPｺﾞｼｯｸE" pitchFamily="50" charset="-128"/>
                <a:ea typeface="HGPｺﾞｼｯｸE" pitchFamily="50" charset="-128"/>
              </a:rPr>
              <a:t>使っているのは、「ひと」</a:t>
            </a:r>
          </a:p>
          <a:p>
            <a:endParaRPr lang="ja-JP" altLang="en-US" sz="1200" dirty="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つか　かた　　ひと</a:t>
            </a:r>
          </a:p>
          <a:p>
            <a:r>
              <a:rPr lang="ja-JP" altLang="en-US" sz="2000" dirty="0">
                <a:solidFill>
                  <a:prstClr val="black"/>
                </a:solidFill>
                <a:latin typeface="HG丸ｺﾞｼｯｸM-PRO" pitchFamily="50" charset="-128"/>
                <a:ea typeface="HG丸ｺﾞｼｯｸM-PRO" pitchFamily="50" charset="-128"/>
              </a:rPr>
              <a:t>■使い方は人がかんがえる</a:t>
            </a:r>
          </a:p>
          <a:p>
            <a:endParaRPr lang="ja-JP" altLang="en-US" sz="1200" dirty="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おも　　　　　　ひつよう</a:t>
            </a:r>
          </a:p>
          <a:p>
            <a:r>
              <a:rPr lang="ja-JP" altLang="en-US" sz="2000" dirty="0">
                <a:solidFill>
                  <a:prstClr val="black"/>
                </a:solidFill>
                <a:latin typeface="HG丸ｺﾞｼｯｸM-PRO" pitchFamily="50" charset="-128"/>
                <a:ea typeface="HG丸ｺﾞｼｯｸM-PRO" pitchFamily="50" charset="-128"/>
              </a:rPr>
              <a:t>■マナー・思いやりが必要</a:t>
            </a:r>
          </a:p>
        </p:txBody>
      </p:sp>
      <p:sp>
        <p:nvSpPr>
          <p:cNvPr id="28" name="テキスト ボックス 27"/>
          <p:cNvSpPr txBox="1"/>
          <p:nvPr/>
        </p:nvSpPr>
        <p:spPr>
          <a:xfrm>
            <a:off x="4612664" y="4431913"/>
            <a:ext cx="4305971" cy="2000548"/>
          </a:xfrm>
          <a:prstGeom prst="rect">
            <a:avLst/>
          </a:prstGeom>
          <a:noFill/>
        </p:spPr>
        <p:txBody>
          <a:bodyPr wrap="square" rtlCol="0">
            <a:spAutoFit/>
          </a:bodyPr>
          <a:lstStyle/>
          <a:p>
            <a:r>
              <a:rPr lang="ja-JP" altLang="en-US" sz="1200" dirty="0">
                <a:solidFill>
                  <a:srgbClr val="C00000"/>
                </a:solidFill>
                <a:latin typeface="HG丸ｺﾞｼｯｸM-PRO" pitchFamily="50" charset="-128"/>
                <a:ea typeface="HG丸ｺﾞｼｯｸM-PRO" pitchFamily="50" charset="-128"/>
              </a:rPr>
              <a:t>し　　　　　　　ひと　　　　　　　　　おおやけ　　ば</a:t>
            </a:r>
          </a:p>
          <a:p>
            <a:r>
              <a:rPr lang="ja-JP" altLang="en-US" dirty="0">
                <a:solidFill>
                  <a:srgbClr val="C00000"/>
                </a:solidFill>
                <a:latin typeface="HGPｺﾞｼｯｸE" pitchFamily="50" charset="-128"/>
                <a:ea typeface="HGPｺﾞｼｯｸE" pitchFamily="50" charset="-128"/>
              </a:rPr>
              <a:t>知らない人ともつながる公の場</a:t>
            </a:r>
          </a:p>
          <a:p>
            <a:endParaRPr lang="ja-JP" altLang="en-US" sz="1200" dirty="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つか　なか　</a:t>
            </a:r>
          </a:p>
          <a:p>
            <a:r>
              <a:rPr lang="ja-JP" altLang="en-US" sz="2000" dirty="0">
                <a:solidFill>
                  <a:prstClr val="black"/>
                </a:solidFill>
                <a:latin typeface="HG丸ｺﾞｼｯｸM-PRO" pitchFamily="50" charset="-128"/>
                <a:ea typeface="HG丸ｺﾞｼｯｸM-PRO" pitchFamily="50" charset="-128"/>
              </a:rPr>
              <a:t>■使う中ではルールがある</a:t>
            </a:r>
          </a:p>
          <a:p>
            <a:endParaRPr lang="ja-JP" altLang="en-US" sz="1200" dirty="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まも　　　　　　　　ばつ</a:t>
            </a:r>
          </a:p>
          <a:p>
            <a:r>
              <a:rPr lang="ja-JP" altLang="en-US" sz="2000" dirty="0">
                <a:solidFill>
                  <a:prstClr val="black"/>
                </a:solidFill>
                <a:latin typeface="HG丸ｺﾞｼｯｸM-PRO" pitchFamily="50" charset="-128"/>
                <a:ea typeface="HG丸ｺﾞｼｯｸM-PRO" pitchFamily="50" charset="-128"/>
              </a:rPr>
              <a:t>■守らなければ罰があることも</a:t>
            </a:r>
            <a:r>
              <a:rPr lang="en-US" altLang="ja-JP" sz="2000" dirty="0">
                <a:solidFill>
                  <a:prstClr val="black"/>
                </a:solidFill>
                <a:latin typeface="HG丸ｺﾞｼｯｸM-PRO" pitchFamily="50" charset="-128"/>
                <a:ea typeface="HG丸ｺﾞｼｯｸM-PRO" pitchFamily="50" charset="-128"/>
              </a:rPr>
              <a:t>…</a:t>
            </a:r>
            <a:endParaRPr lang="ja-JP" altLang="en-US" sz="2000" dirty="0">
              <a:solidFill>
                <a:prstClr val="black"/>
              </a:solidFill>
              <a:latin typeface="HG丸ｺﾞｼｯｸM-PRO" pitchFamily="50" charset="-128"/>
              <a:ea typeface="HG丸ｺﾞｼｯｸM-PRO" pitchFamily="50" charset="-128"/>
            </a:endParaRPr>
          </a:p>
        </p:txBody>
      </p:sp>
      <p:sp>
        <p:nvSpPr>
          <p:cNvPr id="13" name="正方形/長方形 12"/>
          <p:cNvSpPr/>
          <p:nvPr/>
        </p:nvSpPr>
        <p:spPr>
          <a:xfrm>
            <a:off x="0" y="0"/>
            <a:ext cx="9144000" cy="98072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ja-JP" altLang="en-US" sz="4400" dirty="0">
                <a:solidFill>
                  <a:prstClr val="white"/>
                </a:solidFill>
                <a:latin typeface="HGPｺﾞｼｯｸE" panose="020B0900000000000000" pitchFamily="50" charset="-128"/>
                <a:ea typeface="HGPｺﾞｼｯｸE" panose="020B0900000000000000" pitchFamily="50" charset="-128"/>
              </a:rPr>
              <a:t>　</a:t>
            </a:r>
            <a:r>
              <a:rPr lang="en-US" altLang="ja-JP" sz="4400" dirty="0">
                <a:solidFill>
                  <a:prstClr val="white"/>
                </a:solidFill>
                <a:latin typeface="HGPｺﾞｼｯｸE" panose="020B0900000000000000" pitchFamily="50" charset="-128"/>
                <a:ea typeface="HGPｺﾞｼｯｸE" panose="020B0900000000000000" pitchFamily="50" charset="-128"/>
              </a:rPr>
              <a:t>3-</a:t>
            </a:r>
            <a:r>
              <a:rPr lang="ja-JP" altLang="en-US" sz="4400" dirty="0">
                <a:solidFill>
                  <a:prstClr val="white"/>
                </a:solidFill>
                <a:latin typeface="HGPｺﾞｼｯｸE" panose="020B0900000000000000" pitchFamily="50" charset="-128"/>
                <a:ea typeface="HGPｺﾞｼｯｸE" panose="020B0900000000000000" pitchFamily="50" charset="-128"/>
              </a:rPr>
              <a:t>①</a:t>
            </a:r>
            <a:r>
              <a:rPr lang="en-US" altLang="ja-JP" sz="4400" dirty="0">
                <a:solidFill>
                  <a:prstClr val="white"/>
                </a:solidFill>
                <a:latin typeface="HGPｺﾞｼｯｸE" panose="020B0900000000000000" pitchFamily="50" charset="-128"/>
                <a:ea typeface="HGPｺﾞｼｯｸE" panose="020B0900000000000000" pitchFamily="50" charset="-128"/>
              </a:rPr>
              <a:t>.</a:t>
            </a:r>
            <a:r>
              <a:rPr lang="ja-JP" altLang="en-US" sz="4400" dirty="0">
                <a:solidFill>
                  <a:prstClr val="white"/>
                </a:solidFill>
                <a:latin typeface="HGPｺﾞｼｯｸE" panose="020B0900000000000000" pitchFamily="50" charset="-128"/>
                <a:ea typeface="HGPｺﾞｼｯｸE" panose="020B0900000000000000" pitchFamily="50" charset="-128"/>
              </a:rPr>
              <a:t>おぼえておくこと</a:t>
            </a:r>
            <a:endParaRPr lang="en-US" altLang="ja-JP" sz="3600" dirty="0">
              <a:solidFill>
                <a:prstClr val="white"/>
              </a:solidFill>
              <a:latin typeface="HGPｺﾞｼｯｸE" panose="020B0900000000000000" pitchFamily="50" charset="-128"/>
              <a:ea typeface="HGPｺﾞｼｯｸE" panose="020B0900000000000000" pitchFamily="50" charset="-128"/>
            </a:endParaRPr>
          </a:p>
        </p:txBody>
      </p:sp>
      <p:pic>
        <p:nvPicPr>
          <p:cNvPr id="4098" name="Picture 2" descr="G:\KINGSTON\くらしの一日講座\イラストいろいろ\smartphone_ap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657" y="2695115"/>
            <a:ext cx="1223608" cy="12236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スマホの地図アプリを見ている人のイラスト（男性）"/>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020" y="2449669"/>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インターネットと仮想通貨のイラス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0556" y="2695115"/>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ネットワークで繋がる人々のイラスト"/>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3384" y="2695114"/>
            <a:ext cx="1644465" cy="1644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382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07504" y="1268760"/>
            <a:ext cx="4320480" cy="5290695"/>
          </a:xfrm>
          <a:prstGeom prst="roundRect">
            <a:avLst>
              <a:gd name="adj" fmla="val 969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auto">
              <a:spcBef>
                <a:spcPts val="0"/>
              </a:spcBef>
              <a:spcAft>
                <a:spcPts val="0"/>
              </a:spcAft>
            </a:pPr>
            <a:endParaRPr lang="ja-JP" altLang="en-US" dirty="0">
              <a:solidFill>
                <a:srgbClr val="002060"/>
              </a:solidFill>
              <a:latin typeface="HGP創英角ｺﾞｼｯｸUB" panose="020B0900000000000000" pitchFamily="50" charset="-128"/>
              <a:ea typeface="HGP創英角ｺﾞｼｯｸUB" panose="020B0900000000000000" pitchFamily="50" charset="-128"/>
            </a:endParaRPr>
          </a:p>
        </p:txBody>
      </p:sp>
      <p:sp>
        <p:nvSpPr>
          <p:cNvPr id="6" name="角丸四角形 5"/>
          <p:cNvSpPr/>
          <p:nvPr/>
        </p:nvSpPr>
        <p:spPr>
          <a:xfrm>
            <a:off x="4584890" y="1250326"/>
            <a:ext cx="4307590" cy="5309129"/>
          </a:xfrm>
          <a:prstGeom prst="roundRect">
            <a:avLst>
              <a:gd name="adj" fmla="val 1013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auto">
              <a:spcBef>
                <a:spcPts val="0"/>
              </a:spcBef>
              <a:spcAft>
                <a:spcPts val="0"/>
              </a:spcAft>
            </a:pPr>
            <a:endParaRPr lang="ja-JP" altLang="en-US" sz="1800" dirty="0">
              <a:solidFill>
                <a:srgbClr val="0070C0"/>
              </a:solidFill>
              <a:latin typeface="HGP創英角ｺﾞｼｯｸUB" panose="020B0900000000000000" pitchFamily="50" charset="-128"/>
              <a:ea typeface="HGP創英角ｺﾞｼｯｸUB" panose="020B0900000000000000" pitchFamily="50" charset="-128"/>
            </a:endParaRPr>
          </a:p>
        </p:txBody>
      </p:sp>
      <p:sp>
        <p:nvSpPr>
          <p:cNvPr id="21" name="テキスト ボックス 20"/>
          <p:cNvSpPr txBox="1"/>
          <p:nvPr/>
        </p:nvSpPr>
        <p:spPr>
          <a:xfrm>
            <a:off x="408425" y="1414517"/>
            <a:ext cx="3529534" cy="1015663"/>
          </a:xfrm>
          <a:prstGeom prst="rect">
            <a:avLst/>
          </a:prstGeom>
          <a:noFill/>
        </p:spPr>
        <p:txBody>
          <a:bodyPr wrap="square" rtlCol="0">
            <a:spAutoFit/>
          </a:bodyPr>
          <a:lstStyle/>
          <a:p>
            <a:r>
              <a:rPr lang="ja-JP" altLang="en-US" b="1" dirty="0">
                <a:solidFill>
                  <a:prstClr val="black"/>
                </a:solidFill>
                <a:latin typeface="HG丸ｺﾞｼｯｸM-PRO" pitchFamily="50" charset="-128"/>
                <a:ea typeface="HG丸ｺﾞｼｯｸM-PRO" pitchFamily="50" charset="-128"/>
              </a:rPr>
              <a:t>インターネットは</a:t>
            </a:r>
            <a:endParaRPr lang="ja-JP" altLang="en-US" sz="1200" b="1" dirty="0">
              <a:solidFill>
                <a:prstClr val="black"/>
              </a:solidFill>
              <a:latin typeface="HG丸ｺﾞｼｯｸM-PRO" pitchFamily="50" charset="-128"/>
              <a:ea typeface="HG丸ｺﾞｼｯｸM-PRO" pitchFamily="50" charset="-128"/>
            </a:endParaRPr>
          </a:p>
          <a:p>
            <a:r>
              <a:rPr lang="ja-JP" altLang="en-US" sz="1200" b="1" dirty="0">
                <a:solidFill>
                  <a:prstClr val="black"/>
                </a:solidFill>
                <a:latin typeface="HG丸ｺﾞｼｯｸM-PRO" pitchFamily="50" charset="-128"/>
                <a:ea typeface="HG丸ｺﾞｼｯｸM-PRO" pitchFamily="50" charset="-128"/>
              </a:rPr>
              <a:t>　　　に</a:t>
            </a:r>
            <a:r>
              <a:rPr lang="ja-JP" altLang="en-US" sz="1200" b="1" dirty="0" err="1">
                <a:solidFill>
                  <a:prstClr val="black"/>
                </a:solidFill>
                <a:latin typeface="HG丸ｺﾞｼｯｸM-PRO" pitchFamily="50" charset="-128"/>
                <a:ea typeface="HG丸ｺﾞｼｯｸM-PRO" pitchFamily="50" charset="-128"/>
              </a:rPr>
              <a:t>ち</a:t>
            </a:r>
            <a:r>
              <a:rPr lang="ja-JP" altLang="en-US" sz="1200" b="1" dirty="0">
                <a:solidFill>
                  <a:prstClr val="black"/>
                </a:solidFill>
                <a:latin typeface="HG丸ｺﾞｼｯｸM-PRO" pitchFamily="50" charset="-128"/>
                <a:ea typeface="HG丸ｺﾞｼｯｸM-PRO" pitchFamily="50" charset="-128"/>
              </a:rPr>
              <a:t>じょう　　　　　　おな</a:t>
            </a:r>
          </a:p>
          <a:p>
            <a:r>
              <a:rPr lang="ja-JP" altLang="en-US" b="1" dirty="0">
                <a:solidFill>
                  <a:prstClr val="black"/>
                </a:solidFill>
                <a:latin typeface="HG丸ｺﾞｼｯｸM-PRO" pitchFamily="50" charset="-128"/>
                <a:ea typeface="HG丸ｺﾞｼｯｸM-PRO" pitchFamily="50" charset="-128"/>
              </a:rPr>
              <a:t>　「日常」と　同じ</a:t>
            </a:r>
          </a:p>
        </p:txBody>
      </p:sp>
      <p:sp>
        <p:nvSpPr>
          <p:cNvPr id="22" name="テキスト ボックス 21"/>
          <p:cNvSpPr txBox="1"/>
          <p:nvPr/>
        </p:nvSpPr>
        <p:spPr>
          <a:xfrm>
            <a:off x="4810556" y="1426994"/>
            <a:ext cx="4242855" cy="646331"/>
          </a:xfrm>
          <a:prstGeom prst="rect">
            <a:avLst/>
          </a:prstGeom>
          <a:noFill/>
        </p:spPr>
        <p:txBody>
          <a:bodyPr wrap="square" rtlCol="0">
            <a:spAutoFit/>
          </a:bodyPr>
          <a:lstStyle/>
          <a:p>
            <a:r>
              <a:rPr lang="ja-JP" altLang="en-US" sz="1200" b="1" dirty="0">
                <a:solidFill>
                  <a:prstClr val="black"/>
                </a:solidFill>
                <a:latin typeface="HG丸ｺﾞｼｯｸM-PRO" pitchFamily="50" charset="-128"/>
                <a:ea typeface="HG丸ｺﾞｼｯｸM-PRO" pitchFamily="50" charset="-128"/>
              </a:rPr>
              <a:t>　　　　　　　　まも</a:t>
            </a:r>
          </a:p>
          <a:p>
            <a:r>
              <a:rPr lang="ja-JP" altLang="en-US" b="1" dirty="0">
                <a:solidFill>
                  <a:prstClr val="black"/>
                </a:solidFill>
                <a:latin typeface="HG丸ｺﾞｼｯｸM-PRO" pitchFamily="50" charset="-128"/>
                <a:ea typeface="HG丸ｺﾞｼｯｸM-PRO" pitchFamily="50" charset="-128"/>
              </a:rPr>
              <a:t>ルールを守る</a:t>
            </a:r>
          </a:p>
        </p:txBody>
      </p:sp>
      <p:sp>
        <p:nvSpPr>
          <p:cNvPr id="3" name="テキスト ボックス 2"/>
          <p:cNvSpPr txBox="1"/>
          <p:nvPr/>
        </p:nvSpPr>
        <p:spPr>
          <a:xfrm>
            <a:off x="89587" y="4395787"/>
            <a:ext cx="4559036" cy="2462213"/>
          </a:xfrm>
          <a:prstGeom prst="rect">
            <a:avLst/>
          </a:prstGeom>
          <a:noFill/>
        </p:spPr>
        <p:txBody>
          <a:bodyPr wrap="square" rtlCol="0">
            <a:spAutoFit/>
          </a:bodyPr>
          <a:lstStyle/>
          <a:p>
            <a:r>
              <a:rPr lang="ja-JP" altLang="en-US" sz="1200" dirty="0">
                <a:solidFill>
                  <a:srgbClr val="C00000"/>
                </a:solidFill>
                <a:latin typeface="HG丸ｺﾞｼｯｸM-PRO" pitchFamily="50" charset="-128"/>
                <a:ea typeface="HG丸ｺﾞｼｯｸM-PRO" pitchFamily="50" charset="-128"/>
              </a:rPr>
              <a:t>さかいめ</a:t>
            </a:r>
          </a:p>
          <a:p>
            <a:r>
              <a:rPr lang="ja-JP" altLang="en-US" dirty="0">
                <a:solidFill>
                  <a:srgbClr val="C00000"/>
                </a:solidFill>
                <a:latin typeface="HGPｺﾞｼｯｸE" pitchFamily="50" charset="-128"/>
                <a:ea typeface="HGPｺﾞｼｯｸE" pitchFamily="50" charset="-128"/>
              </a:rPr>
              <a:t>境目はありません</a:t>
            </a:r>
          </a:p>
          <a:p>
            <a:endParaRPr lang="ja-JP" altLang="en-US" sz="1200" dirty="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a:t>
            </a:r>
            <a:r>
              <a:rPr lang="ja-JP" altLang="en-US" sz="1100" dirty="0">
                <a:solidFill>
                  <a:prstClr val="black"/>
                </a:solidFill>
                <a:latin typeface="HG丸ｺﾞｼｯｸM-PRO" pitchFamily="50" charset="-128"/>
                <a:ea typeface="HG丸ｺﾞｼｯｸM-PRO" pitchFamily="50" charset="-128"/>
              </a:rPr>
              <a:t>に</a:t>
            </a:r>
            <a:r>
              <a:rPr lang="ja-JP" altLang="en-US" sz="1100" dirty="0" err="1">
                <a:solidFill>
                  <a:prstClr val="black"/>
                </a:solidFill>
                <a:latin typeface="HG丸ｺﾞｼｯｸM-PRO" pitchFamily="50" charset="-128"/>
                <a:ea typeface="HG丸ｺﾞｼｯｸM-PRO" pitchFamily="50" charset="-128"/>
              </a:rPr>
              <a:t>ち</a:t>
            </a:r>
            <a:r>
              <a:rPr lang="ja-JP" altLang="en-US" sz="1100" dirty="0">
                <a:solidFill>
                  <a:prstClr val="black"/>
                </a:solidFill>
                <a:latin typeface="HG丸ｺﾞｼｯｸM-PRO" pitchFamily="50" charset="-128"/>
                <a:ea typeface="HG丸ｺﾞｼｯｸM-PRO" pitchFamily="50" charset="-128"/>
              </a:rPr>
              <a:t>じょうせいかつ</a:t>
            </a:r>
          </a:p>
          <a:p>
            <a:r>
              <a:rPr lang="ja-JP" altLang="en-US" sz="1800" dirty="0">
                <a:solidFill>
                  <a:prstClr val="black"/>
                </a:solidFill>
                <a:latin typeface="HG丸ｺﾞｼｯｸM-PRO" pitchFamily="50" charset="-128"/>
                <a:ea typeface="HG丸ｺﾞｼｯｸM-PRO" pitchFamily="50" charset="-128"/>
              </a:rPr>
              <a:t>■日常生活でやらないことは、やらない</a:t>
            </a:r>
          </a:p>
          <a:p>
            <a:endParaRPr lang="ja-JP" altLang="en-US" sz="1200" dirty="0">
              <a:solidFill>
                <a:prstClr val="black"/>
              </a:solidFill>
              <a:latin typeface="HG丸ｺﾞｼｯｸM-PRO" pitchFamily="50" charset="-128"/>
              <a:ea typeface="HG丸ｺﾞｼｯｸM-PRO" pitchFamily="50" charset="-128"/>
            </a:endParaRPr>
          </a:p>
          <a:p>
            <a:r>
              <a:rPr lang="ja-JP" altLang="en-US" sz="1800" dirty="0">
                <a:solidFill>
                  <a:prstClr val="black"/>
                </a:solidFill>
                <a:latin typeface="HG丸ｺﾞｼｯｸM-PRO" pitchFamily="50" charset="-128"/>
                <a:ea typeface="HG丸ｺﾞｼｯｸM-PRO" pitchFamily="50" charset="-128"/>
              </a:rPr>
              <a:t>　</a:t>
            </a:r>
            <a:r>
              <a:rPr lang="ja-JP" altLang="en-US" sz="1200" dirty="0">
                <a:solidFill>
                  <a:prstClr val="black"/>
                </a:solidFill>
                <a:latin typeface="HG丸ｺﾞｼｯｸM-PRO" pitchFamily="50" charset="-128"/>
                <a:ea typeface="HG丸ｺﾞｼｯｸM-PRO" pitchFamily="50" charset="-128"/>
              </a:rPr>
              <a:t>　　　　　　　　　　だいじょうぶ　　おも</a:t>
            </a:r>
          </a:p>
          <a:p>
            <a:r>
              <a:rPr lang="ja-JP" altLang="en-US" sz="2000" dirty="0">
                <a:solidFill>
                  <a:prstClr val="black"/>
                </a:solidFill>
                <a:latin typeface="HG丸ｺﾞｼｯｸM-PRO" pitchFamily="50" charset="-128"/>
                <a:ea typeface="HG丸ｺﾞｼｯｸM-PRO" pitchFamily="50" charset="-128"/>
              </a:rPr>
              <a:t>■</a:t>
            </a:r>
            <a:r>
              <a:rPr lang="ja-JP" altLang="en-US" sz="1800" dirty="0">
                <a:solidFill>
                  <a:prstClr val="black"/>
                </a:solidFill>
                <a:latin typeface="HG丸ｺﾞｼｯｸM-PRO" pitchFamily="50" charset="-128"/>
                <a:ea typeface="HG丸ｺﾞｼｯｸM-PRO" pitchFamily="50" charset="-128"/>
              </a:rPr>
              <a:t>「ネットだから大丈夫」と思わない</a:t>
            </a:r>
            <a:endParaRPr lang="ja-JP" altLang="en-US" sz="1200" dirty="0">
              <a:solidFill>
                <a:prstClr val="black"/>
              </a:solidFill>
              <a:latin typeface="HG丸ｺﾞｼｯｸM-PRO" pitchFamily="50" charset="-128"/>
              <a:ea typeface="HG丸ｺﾞｼｯｸM-PRO" pitchFamily="50" charset="-128"/>
            </a:endParaRPr>
          </a:p>
          <a:p>
            <a:r>
              <a:rPr lang="ja-JP" altLang="en-US" sz="2000" dirty="0">
                <a:solidFill>
                  <a:prstClr val="black"/>
                </a:solidFill>
                <a:latin typeface="HG丸ｺﾞｼｯｸM-PRO" pitchFamily="50" charset="-128"/>
                <a:ea typeface="HG丸ｺﾞｼｯｸM-PRO" pitchFamily="50" charset="-128"/>
              </a:rPr>
              <a:t>　</a:t>
            </a:r>
            <a:endParaRPr lang="ja-JP" altLang="en-US" sz="1800" dirty="0">
              <a:solidFill>
                <a:prstClr val="black"/>
              </a:solidFill>
              <a:latin typeface="HG丸ｺﾞｼｯｸM-PRO" pitchFamily="50" charset="-128"/>
              <a:ea typeface="HG丸ｺﾞｼｯｸM-PRO" pitchFamily="50" charset="-128"/>
            </a:endParaRPr>
          </a:p>
        </p:txBody>
      </p:sp>
      <p:sp>
        <p:nvSpPr>
          <p:cNvPr id="28" name="テキスト ボックス 27"/>
          <p:cNvSpPr txBox="1"/>
          <p:nvPr/>
        </p:nvSpPr>
        <p:spPr>
          <a:xfrm>
            <a:off x="4612664" y="4431913"/>
            <a:ext cx="4305971" cy="2000548"/>
          </a:xfrm>
          <a:prstGeom prst="rect">
            <a:avLst/>
          </a:prstGeom>
          <a:noFill/>
        </p:spPr>
        <p:txBody>
          <a:bodyPr wrap="square" rtlCol="0">
            <a:spAutoFit/>
          </a:bodyPr>
          <a:lstStyle/>
          <a:p>
            <a:pPr lvl="0"/>
            <a:r>
              <a:rPr lang="ja-JP" altLang="en-US" sz="1200" dirty="0">
                <a:solidFill>
                  <a:srgbClr val="C00000"/>
                </a:solidFill>
                <a:latin typeface="HG丸ｺﾞｼｯｸM-PRO" pitchFamily="50" charset="-128"/>
                <a:ea typeface="HG丸ｺﾞｼｯｸM-PRO" pitchFamily="50" charset="-128"/>
              </a:rPr>
              <a:t>ただ　　　つか　　　　　　　たいせつ</a:t>
            </a:r>
          </a:p>
          <a:p>
            <a:pPr lvl="0"/>
            <a:r>
              <a:rPr lang="ja-JP" altLang="en-US" dirty="0">
                <a:solidFill>
                  <a:srgbClr val="C00000"/>
                </a:solidFill>
                <a:latin typeface="HGPｺﾞｼｯｸE" pitchFamily="50" charset="-128"/>
                <a:ea typeface="HGPｺﾞｼｯｸE" pitchFamily="50" charset="-128"/>
              </a:rPr>
              <a:t>正しく使うことが大切</a:t>
            </a:r>
          </a:p>
          <a:p>
            <a:endParaRPr lang="ja-JP" altLang="en-US" sz="1200" dirty="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あんぜん　つか　　</a:t>
            </a:r>
          </a:p>
          <a:p>
            <a:r>
              <a:rPr lang="ja-JP" altLang="en-US" sz="2000" dirty="0">
                <a:solidFill>
                  <a:prstClr val="black"/>
                </a:solidFill>
                <a:latin typeface="HG丸ｺﾞｼｯｸM-PRO" pitchFamily="50" charset="-128"/>
                <a:ea typeface="HG丸ｺﾞｼｯｸM-PRO" pitchFamily="50" charset="-128"/>
              </a:rPr>
              <a:t>■ルールは安全に使うためのもの</a:t>
            </a:r>
          </a:p>
          <a:p>
            <a:endParaRPr lang="ja-JP" altLang="en-US" sz="1200" dirty="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HG丸ｺﾞｼｯｸM-PRO" pitchFamily="50" charset="-128"/>
                <a:ea typeface="HG丸ｺﾞｼｯｸM-PRO" pitchFamily="50" charset="-128"/>
              </a:rPr>
              <a:t>　 まよ　　　　　　　た　　ど　　　　　かんが</a:t>
            </a:r>
          </a:p>
          <a:p>
            <a:r>
              <a:rPr lang="ja-JP" altLang="en-US" sz="2000" dirty="0">
                <a:solidFill>
                  <a:prstClr val="black"/>
                </a:solidFill>
                <a:latin typeface="HG丸ｺﾞｼｯｸM-PRO" pitchFamily="50" charset="-128"/>
                <a:ea typeface="HG丸ｺﾞｼｯｸM-PRO" pitchFamily="50" charset="-128"/>
              </a:rPr>
              <a:t>■迷ったら、立ち止まって考える</a:t>
            </a:r>
          </a:p>
        </p:txBody>
      </p:sp>
      <p:sp>
        <p:nvSpPr>
          <p:cNvPr id="13" name="正方形/長方形 12"/>
          <p:cNvSpPr/>
          <p:nvPr/>
        </p:nvSpPr>
        <p:spPr>
          <a:xfrm>
            <a:off x="0" y="0"/>
            <a:ext cx="9144000" cy="98072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ja-JP" altLang="en-US" sz="4400" dirty="0">
                <a:solidFill>
                  <a:prstClr val="white"/>
                </a:solidFill>
                <a:latin typeface="HGPｺﾞｼｯｸE" panose="020B0900000000000000" pitchFamily="50" charset="-128"/>
                <a:ea typeface="HGPｺﾞｼｯｸE" panose="020B0900000000000000" pitchFamily="50" charset="-128"/>
              </a:rPr>
              <a:t>　</a:t>
            </a:r>
            <a:r>
              <a:rPr lang="en-US" altLang="ja-JP" sz="4400" dirty="0">
                <a:solidFill>
                  <a:prstClr val="white"/>
                </a:solidFill>
                <a:latin typeface="HGPｺﾞｼｯｸE" panose="020B0900000000000000" pitchFamily="50" charset="-128"/>
                <a:ea typeface="HGPｺﾞｼｯｸE" panose="020B0900000000000000" pitchFamily="50" charset="-128"/>
              </a:rPr>
              <a:t>3-</a:t>
            </a:r>
            <a:r>
              <a:rPr lang="ja-JP" altLang="en-US" sz="4400" dirty="0">
                <a:solidFill>
                  <a:prstClr val="white"/>
                </a:solidFill>
                <a:latin typeface="HGPｺﾞｼｯｸE" panose="020B0900000000000000" pitchFamily="50" charset="-128"/>
                <a:ea typeface="HGPｺﾞｼｯｸE" panose="020B0900000000000000" pitchFamily="50" charset="-128"/>
              </a:rPr>
              <a:t>②</a:t>
            </a:r>
            <a:r>
              <a:rPr lang="en-US" altLang="ja-JP" sz="4400" dirty="0">
                <a:solidFill>
                  <a:prstClr val="white"/>
                </a:solidFill>
                <a:latin typeface="HGPｺﾞｼｯｸE" panose="020B0900000000000000" pitchFamily="50" charset="-128"/>
                <a:ea typeface="HGPｺﾞｼｯｸE" panose="020B0900000000000000" pitchFamily="50" charset="-128"/>
              </a:rPr>
              <a:t>.</a:t>
            </a:r>
            <a:r>
              <a:rPr lang="ja-JP" altLang="en-US" sz="4400" dirty="0">
                <a:solidFill>
                  <a:prstClr val="white"/>
                </a:solidFill>
                <a:latin typeface="HGPｺﾞｼｯｸE" panose="020B0900000000000000" pitchFamily="50" charset="-128"/>
                <a:ea typeface="HGPｺﾞｼｯｸE" panose="020B0900000000000000" pitchFamily="50" charset="-128"/>
              </a:rPr>
              <a:t>おぼえておくこと</a:t>
            </a:r>
            <a:endParaRPr lang="en-US" altLang="ja-JP" sz="3600" dirty="0">
              <a:solidFill>
                <a:prstClr val="white"/>
              </a:solidFill>
              <a:latin typeface="HGPｺﾞｼｯｸE" panose="020B0900000000000000" pitchFamily="50" charset="-128"/>
              <a:ea typeface="HGPｺﾞｼｯｸE" panose="020B0900000000000000" pitchFamily="50" charset="-128"/>
            </a:endParaRPr>
          </a:p>
        </p:txBody>
      </p:sp>
      <p:pic>
        <p:nvPicPr>
          <p:cNvPr id="2050" name="Picture 2" descr="パソコンを使う家族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425" y="2681287"/>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モノのインターネット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3059" y="2681287"/>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指切りのイラスト（大人）"/>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4155" y="2464293"/>
            <a:ext cx="1931494" cy="193149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ファクトチェックをする人のイラスト（男性）"/>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2057" y="2549819"/>
            <a:ext cx="1760442" cy="1760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249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267744" y="332656"/>
            <a:ext cx="4896544" cy="93610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latin typeface="HGPｺﾞｼｯｸE" pitchFamily="50" charset="-128"/>
                <a:ea typeface="HGPｺﾞｼｯｸE" pitchFamily="50" charset="-128"/>
              </a:rPr>
              <a:t>ポイント</a:t>
            </a:r>
          </a:p>
        </p:txBody>
      </p:sp>
      <p:sp>
        <p:nvSpPr>
          <p:cNvPr id="9" name="角丸四角形 8"/>
          <p:cNvSpPr/>
          <p:nvPr/>
        </p:nvSpPr>
        <p:spPr>
          <a:xfrm>
            <a:off x="395536" y="1628800"/>
            <a:ext cx="6519210" cy="4824536"/>
          </a:xfrm>
          <a:prstGeom prst="roundRect">
            <a:avLst/>
          </a:prstGeom>
          <a:solidFill>
            <a:srgbClr val="4BACC6">
              <a:lumMod val="20000"/>
              <a:lumOff val="80000"/>
            </a:srgbClr>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4400" b="0" i="0" u="none" strike="noStrike" kern="0" cap="none" spc="0" normalizeH="0" baseline="0" noProof="0" dirty="0">
                <a:ln>
                  <a:noFill/>
                </a:ln>
                <a:solidFill>
                  <a:sysClr val="windowText" lastClr="000000"/>
                </a:solidFill>
                <a:effectLst/>
                <a:uLnTx/>
                <a:uFillTx/>
                <a:latin typeface="HGP創英角ﾎﾟｯﾌﾟ体" pitchFamily="50" charset="-128"/>
                <a:ea typeface="HGP創英角ﾎﾟｯﾌﾟ体" pitchFamily="50" charset="-128"/>
              </a:rPr>
              <a:t>①インターネットの</a:t>
            </a:r>
          </a:p>
          <a:p>
            <a:pPr marL="0" marR="0" lvl="0" indent="0" defTabSz="914400" eaLnBrk="1" fontAlgn="auto" latinLnBrk="0" hangingPunct="1">
              <a:lnSpc>
                <a:spcPct val="100000"/>
              </a:lnSpc>
              <a:spcBef>
                <a:spcPts val="0"/>
              </a:spcBef>
              <a:spcAft>
                <a:spcPts val="0"/>
              </a:spcAft>
              <a:buClrTx/>
              <a:buSzTx/>
              <a:buFontTx/>
              <a:buNone/>
              <a:tabLst/>
              <a:defRPr/>
            </a:pPr>
            <a:r>
              <a:rPr lang="ja-JP" altLang="en-US" sz="1400" kern="0" dirty="0">
                <a:solidFill>
                  <a:sysClr val="windowText" lastClr="000000"/>
                </a:solidFill>
                <a:latin typeface="HGP創英角ﾎﾟｯﾌﾟ体" pitchFamily="50" charset="-128"/>
                <a:ea typeface="HGP創英角ﾎﾟｯﾌﾟ体" pitchFamily="50" charset="-128"/>
              </a:rPr>
              <a:t>　　　　　　　　　　　　　　　　　　　　ぶぶん　　　　　　　　　　し</a:t>
            </a:r>
          </a:p>
          <a:p>
            <a:pPr marL="0" marR="0" lvl="0" indent="0" defTabSz="914400" eaLnBrk="1" fontAlgn="auto" latinLnBrk="0" hangingPunct="1">
              <a:lnSpc>
                <a:spcPct val="100000"/>
              </a:lnSpc>
              <a:spcBef>
                <a:spcPts val="0"/>
              </a:spcBef>
              <a:spcAft>
                <a:spcPts val="0"/>
              </a:spcAft>
              <a:buClrTx/>
              <a:buSzTx/>
              <a:buFontTx/>
              <a:buNone/>
              <a:tabLst/>
              <a:defRPr/>
            </a:pPr>
            <a:r>
              <a:rPr lang="ja-JP" altLang="en-US" sz="4400" kern="0" dirty="0">
                <a:solidFill>
                  <a:sysClr val="windowText" lastClr="000000"/>
                </a:solidFill>
                <a:latin typeface="HGP創英角ﾎﾟｯﾌﾟ体" pitchFamily="50" charset="-128"/>
                <a:ea typeface="HGP創英角ﾎﾟｯﾌﾟ体" pitchFamily="50" charset="-128"/>
              </a:rPr>
              <a:t>　　</a:t>
            </a:r>
            <a:r>
              <a:rPr kumimoji="1" lang="ja-JP" altLang="en-US" sz="4400" b="0" i="0" u="none" strike="noStrike" kern="0" cap="none" spc="0" normalizeH="0" baseline="0" noProof="0" dirty="0">
                <a:ln>
                  <a:noFill/>
                </a:ln>
                <a:solidFill>
                  <a:sysClr val="windowText" lastClr="000000"/>
                </a:solidFill>
                <a:effectLst/>
                <a:uLnTx/>
                <a:uFillTx/>
                <a:latin typeface="HGP創英角ﾎﾟｯﾌﾟ体" pitchFamily="50" charset="-128"/>
                <a:ea typeface="HGP創英角ﾎﾟｯﾌﾟ体" pitchFamily="50" charset="-128"/>
              </a:rPr>
              <a:t>こわい部分を知る</a:t>
            </a:r>
          </a:p>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HGP創英角ﾎﾟｯﾌﾟ体" pitchFamily="50" charset="-128"/>
              <a:ea typeface="HGP創英角ﾎﾟｯﾌﾟ体"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a:ln>
                  <a:noFill/>
                </a:ln>
                <a:solidFill>
                  <a:sysClr val="windowText" lastClr="000000"/>
                </a:solidFill>
                <a:effectLst/>
                <a:uLnTx/>
                <a:uFillTx/>
                <a:latin typeface="HGP創英角ﾎﾟｯﾌﾟ体" pitchFamily="50" charset="-128"/>
                <a:ea typeface="HGP創英角ﾎﾟｯﾌﾟ体" pitchFamily="50" charset="-128"/>
              </a:rPr>
              <a:t>②インターネットの</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kern="0" dirty="0">
                <a:solidFill>
                  <a:sysClr val="windowText" lastClr="000000"/>
                </a:solidFill>
                <a:latin typeface="HGP創英角ﾎﾟｯﾌﾟ体" pitchFamily="50" charset="-128"/>
                <a:ea typeface="HGP創英角ﾎﾟｯﾌﾟ体" pitchFamily="50" charset="-128"/>
              </a:rPr>
              <a:t>　　　　　ただ　　　　　　　　　つか　　　　　　かた　</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4400" kern="0" dirty="0">
                <a:solidFill>
                  <a:sysClr val="windowText" lastClr="000000"/>
                </a:solidFill>
                <a:latin typeface="HGP創英角ﾎﾟｯﾌﾟ体" pitchFamily="50" charset="-128"/>
                <a:ea typeface="HGP創英角ﾎﾟｯﾌﾟ体" pitchFamily="50" charset="-128"/>
              </a:rPr>
              <a:t>　正しい使い方を</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kern="0" dirty="0">
                <a:solidFill>
                  <a:sysClr val="windowText" lastClr="000000"/>
                </a:solidFill>
                <a:latin typeface="HGP創英角ﾎﾟｯﾌﾟ体" pitchFamily="50" charset="-128"/>
                <a:ea typeface="HGP創英角ﾎﾟｯﾌﾟ体" pitchFamily="50" charset="-128"/>
              </a:rPr>
              <a:t>　　　　　　　かんが</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4400" kern="0" dirty="0">
                <a:solidFill>
                  <a:sysClr val="windowText" lastClr="000000"/>
                </a:solidFill>
                <a:latin typeface="HGP創英角ﾎﾟｯﾌﾟ体" pitchFamily="50" charset="-128"/>
                <a:ea typeface="HGP創英角ﾎﾟｯﾌﾟ体" pitchFamily="50" charset="-128"/>
              </a:rPr>
              <a:t>　　考えられるようになる</a:t>
            </a:r>
            <a:endParaRPr kumimoji="0" lang="ja-JP" altLang="en-US" sz="4400" b="0" i="0" u="none" strike="noStrike" kern="0" cap="none" spc="0" normalizeH="0" baseline="0" noProof="0" dirty="0">
              <a:ln>
                <a:noFill/>
              </a:ln>
              <a:solidFill>
                <a:sysClr val="windowText" lastClr="000000"/>
              </a:solidFill>
              <a:effectLst/>
              <a:uLnTx/>
              <a:uFillTx/>
              <a:latin typeface="HGP創英角ﾎﾟｯﾌﾟ体" pitchFamily="50" charset="-128"/>
              <a:ea typeface="HGP創英角ﾎﾟｯﾌﾟ体" pitchFamily="50" charset="-128"/>
            </a:endParaRPr>
          </a:p>
        </p:txBody>
      </p:sp>
      <p:pic>
        <p:nvPicPr>
          <p:cNvPr id="2050" name="Picture 2" descr="G:\キャッフィー\caffy_jis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7036" y="3140968"/>
            <a:ext cx="1927451" cy="31409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18433" y="2704"/>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ja-JP" altLang="en-US" sz="4400" dirty="0">
                <a:solidFill>
                  <a:prstClr val="black"/>
                </a:solidFill>
                <a:latin typeface="HGPｺﾞｼｯｸE" panose="020B0900000000000000" pitchFamily="50" charset="-128"/>
                <a:ea typeface="HGPｺﾞｼｯｸE" panose="020B0900000000000000" pitchFamily="50" charset="-128"/>
              </a:rPr>
              <a:t> ★こんなことになるかも・・・</a:t>
            </a:r>
            <a:endParaRPr lang="en-US" altLang="ja-JP" sz="1200" dirty="0">
              <a:solidFill>
                <a:prstClr val="black"/>
              </a:solidFill>
              <a:latin typeface="HGPｺﾞｼｯｸE" panose="020B0900000000000000" pitchFamily="50" charset="-128"/>
              <a:ea typeface="HGPｺﾞｼｯｸE" panose="020B0900000000000000" pitchFamily="50" charset="-128"/>
            </a:endParaRPr>
          </a:p>
        </p:txBody>
      </p:sp>
      <p:sp>
        <p:nvSpPr>
          <p:cNvPr id="24" name="AutoShape 6"/>
          <p:cNvSpPr>
            <a:spLocks noChangeArrowheads="1"/>
          </p:cNvSpPr>
          <p:nvPr/>
        </p:nvSpPr>
        <p:spPr bwMode="auto">
          <a:xfrm>
            <a:off x="311327" y="1114239"/>
            <a:ext cx="4242240"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2700" dirty="0">
              <a:solidFill>
                <a:prstClr val="black"/>
              </a:solidFill>
              <a:latin typeface="HGPｺﾞｼｯｸE" panose="020B0900000000000000" pitchFamily="50" charset="-128"/>
            </a:endParaRPr>
          </a:p>
        </p:txBody>
      </p:sp>
      <p:sp>
        <p:nvSpPr>
          <p:cNvPr id="33" name="AutoShape 6"/>
          <p:cNvSpPr>
            <a:spLocks noChangeArrowheads="1"/>
          </p:cNvSpPr>
          <p:nvPr/>
        </p:nvSpPr>
        <p:spPr bwMode="auto">
          <a:xfrm>
            <a:off x="4706370" y="1158772"/>
            <a:ext cx="4203196" cy="2650363"/>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2700" dirty="0">
              <a:solidFill>
                <a:prstClr val="black"/>
              </a:solidFill>
              <a:latin typeface="HGPｺﾞｼｯｸE" panose="020B0900000000000000" pitchFamily="50" charset="-128"/>
            </a:endParaRPr>
          </a:p>
        </p:txBody>
      </p:sp>
      <p:sp>
        <p:nvSpPr>
          <p:cNvPr id="30" name="AutoShape 6"/>
          <p:cNvSpPr>
            <a:spLocks noChangeArrowheads="1"/>
          </p:cNvSpPr>
          <p:nvPr/>
        </p:nvSpPr>
        <p:spPr bwMode="auto">
          <a:xfrm>
            <a:off x="330851" y="3947141"/>
            <a:ext cx="4222716" cy="2706147"/>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2700" dirty="0">
              <a:solidFill>
                <a:prstClr val="black"/>
              </a:solidFill>
              <a:latin typeface="HGPｺﾞｼｯｸE" panose="020B0900000000000000" pitchFamily="50" charset="-128"/>
            </a:endParaRPr>
          </a:p>
        </p:txBody>
      </p:sp>
      <p:sp>
        <p:nvSpPr>
          <p:cNvPr id="31" name="AutoShape 6"/>
          <p:cNvSpPr>
            <a:spLocks noChangeArrowheads="1"/>
          </p:cNvSpPr>
          <p:nvPr/>
        </p:nvSpPr>
        <p:spPr bwMode="auto">
          <a:xfrm>
            <a:off x="4706370" y="3947141"/>
            <a:ext cx="4203196"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2700" dirty="0">
              <a:solidFill>
                <a:prstClr val="black"/>
              </a:solidFill>
              <a:latin typeface="HGPｺﾞｼｯｸE" panose="020B0900000000000000" pitchFamily="50" charset="-128"/>
            </a:endParaRPr>
          </a:p>
        </p:txBody>
      </p:sp>
      <p:pic>
        <p:nvPicPr>
          <p:cNvPr id="17" name="Picture 2" descr="F:\KINGSTON\くらしの一日講座\イラストいろいろ\internet_enjou_sns_man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9996" y="1804739"/>
            <a:ext cx="1504611" cy="150461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F:\KINGSTON\くらしの一日講座\イラストいろいろ\kojinjouhou_man_roue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2609" y="2142862"/>
            <a:ext cx="1868572" cy="172323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descr="F:\KINGSTON\くらしの一日講座\イラストいろいろ\money_fly_y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2779" y="4011892"/>
            <a:ext cx="1095152" cy="96099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F:\KINGSTON\くらしの一日講座\イラストいろいろ\shisen_kowa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725" y="4862574"/>
            <a:ext cx="1693984" cy="169398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G:\KINGSTON\くらしの一日講座\イラストいろいろ\shopping_brand_fak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040" y="4948007"/>
            <a:ext cx="1414288" cy="1414288"/>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466725" y="1246869"/>
            <a:ext cx="3769866" cy="646331"/>
          </a:xfrm>
          <a:prstGeom prst="rect">
            <a:avLst/>
          </a:prstGeom>
          <a:noFill/>
        </p:spPr>
        <p:txBody>
          <a:bodyPr wrap="square" rtlCol="0">
            <a:spAutoFit/>
          </a:bodyPr>
          <a:lstStyle/>
          <a:p>
            <a:r>
              <a:rPr kumimoji="1" lang="ja-JP" altLang="en-US" sz="1200" dirty="0">
                <a:latin typeface="HG丸ｺﾞｼｯｸM-PRO" pitchFamily="50" charset="-128"/>
                <a:ea typeface="HG丸ｺﾞｼｯｸM-PRO" pitchFamily="50" charset="-128"/>
              </a:rPr>
              <a:t>か　　　　こ　　　　　　だいえんじょう</a:t>
            </a:r>
          </a:p>
          <a:p>
            <a:r>
              <a:rPr kumimoji="1" lang="ja-JP" altLang="en-US" dirty="0">
                <a:latin typeface="HG丸ｺﾞｼｯｸM-PRO" pitchFamily="50" charset="-128"/>
                <a:ea typeface="HG丸ｺﾞｼｯｸM-PRO" pitchFamily="50" charset="-128"/>
              </a:rPr>
              <a:t>書き込みから大炎上</a:t>
            </a:r>
            <a:r>
              <a:rPr kumimoji="1" lang="en-US" altLang="ja-JP" dirty="0">
                <a:latin typeface="HG丸ｺﾞｼｯｸM-PRO" pitchFamily="50" charset="-128"/>
                <a:ea typeface="HG丸ｺﾞｼｯｸM-PRO" pitchFamily="50" charset="-128"/>
              </a:rPr>
              <a:t>?</a:t>
            </a:r>
          </a:p>
        </p:txBody>
      </p:sp>
      <p:sp>
        <p:nvSpPr>
          <p:cNvPr id="4" name="角丸四角形 3"/>
          <p:cNvSpPr/>
          <p:nvPr/>
        </p:nvSpPr>
        <p:spPr>
          <a:xfrm>
            <a:off x="466725" y="2348796"/>
            <a:ext cx="2368941" cy="128933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HG丸ｺﾞｼｯｸM-PRO" pitchFamily="50" charset="-128"/>
                <a:ea typeface="HG丸ｺﾞｼｯｸM-PRO" pitchFamily="50" charset="-128"/>
              </a:rPr>
              <a:t>だれ　　か</a:t>
            </a:r>
          </a:p>
          <a:p>
            <a:r>
              <a:rPr lang="ja-JP" altLang="en-US" sz="2200" dirty="0">
                <a:solidFill>
                  <a:schemeClr val="tx1"/>
                </a:solidFill>
                <a:latin typeface="HG丸ｺﾞｼｯｸM-PRO" pitchFamily="50" charset="-128"/>
                <a:ea typeface="HG丸ｺﾞｼｯｸM-PRO" pitchFamily="50" charset="-128"/>
              </a:rPr>
              <a:t>誰が書いたかは、わかる</a:t>
            </a:r>
            <a:endParaRPr lang="en-US" altLang="ja-JP" sz="2200" dirty="0">
              <a:solidFill>
                <a:schemeClr val="tx1"/>
              </a:solidFill>
              <a:latin typeface="HG丸ｺﾞｼｯｸM-PRO" pitchFamily="50" charset="-128"/>
              <a:ea typeface="HG丸ｺﾞｼｯｸM-PRO" pitchFamily="50" charset="-128"/>
            </a:endParaRPr>
          </a:p>
        </p:txBody>
      </p:sp>
      <p:sp>
        <p:nvSpPr>
          <p:cNvPr id="25" name="テキスト ボックス 24"/>
          <p:cNvSpPr txBox="1"/>
          <p:nvPr/>
        </p:nvSpPr>
        <p:spPr>
          <a:xfrm>
            <a:off x="4706370" y="1309639"/>
            <a:ext cx="3769866" cy="1200329"/>
          </a:xfrm>
          <a:prstGeom prst="rect">
            <a:avLst/>
          </a:prstGeom>
          <a:noFill/>
        </p:spPr>
        <p:txBody>
          <a:bodyPr wrap="square" rtlCol="0">
            <a:spAutoFit/>
          </a:bodyPr>
          <a:lstStyle/>
          <a:p>
            <a:r>
              <a:rPr lang="ja-JP" altLang="en-US" dirty="0">
                <a:latin typeface="HG丸ｺﾞｼｯｸM-PRO" pitchFamily="50" charset="-128"/>
                <a:ea typeface="HG丸ｺﾞｼｯｸM-PRO" pitchFamily="50" charset="-128"/>
              </a:rPr>
              <a:t>あやしいサイトに</a:t>
            </a:r>
          </a:p>
          <a:p>
            <a:r>
              <a:rPr lang="ja-JP" altLang="en-US" dirty="0">
                <a:latin typeface="HG丸ｺﾞｼｯｸM-PRO" pitchFamily="50" charset="-128"/>
                <a:ea typeface="HG丸ｺﾞｼｯｸM-PRO" pitchFamily="50" charset="-128"/>
              </a:rPr>
              <a:t>　　アクセス</a:t>
            </a:r>
            <a:r>
              <a:rPr kumimoji="1" lang="en-US" altLang="ja-JP" dirty="0">
                <a:latin typeface="HG丸ｺﾞｼｯｸM-PRO" pitchFamily="50" charset="-128"/>
                <a:ea typeface="HG丸ｺﾞｼｯｸM-PRO" pitchFamily="50" charset="-128"/>
              </a:rPr>
              <a:t>?</a:t>
            </a:r>
          </a:p>
          <a:p>
            <a:endParaRPr kumimoji="1" lang="ja-JP" altLang="en-US" dirty="0"/>
          </a:p>
        </p:txBody>
      </p:sp>
      <p:sp>
        <p:nvSpPr>
          <p:cNvPr id="26" name="角丸四角形 25"/>
          <p:cNvSpPr/>
          <p:nvPr/>
        </p:nvSpPr>
        <p:spPr>
          <a:xfrm>
            <a:off x="6419679" y="5163586"/>
            <a:ext cx="2056557" cy="131020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HG丸ｺﾞｼｯｸM-PRO" pitchFamily="50" charset="-128"/>
                <a:ea typeface="HG丸ｺﾞｼｯｸM-PRO" pitchFamily="50" charset="-128"/>
              </a:rPr>
              <a:t>　　かね　　そん</a:t>
            </a:r>
          </a:p>
          <a:p>
            <a:r>
              <a:rPr lang="ja-JP" altLang="en-US" sz="2200" dirty="0">
                <a:solidFill>
                  <a:schemeClr val="tx1"/>
                </a:solidFill>
                <a:latin typeface="HG丸ｺﾞｼｯｸM-PRO" pitchFamily="50" charset="-128"/>
                <a:ea typeface="HG丸ｺﾞｼｯｸM-PRO" pitchFamily="50" charset="-128"/>
              </a:rPr>
              <a:t>お金を損する　</a:t>
            </a:r>
          </a:p>
          <a:p>
            <a:r>
              <a:rPr lang="ja-JP" altLang="en-US" sz="2200" dirty="0">
                <a:solidFill>
                  <a:schemeClr val="tx1"/>
                </a:solidFill>
                <a:latin typeface="HG丸ｺﾞｼｯｸM-PRO" pitchFamily="50" charset="-128"/>
                <a:ea typeface="HG丸ｺﾞｼｯｸM-PRO" pitchFamily="50" charset="-128"/>
              </a:rPr>
              <a:t>　　かも</a:t>
            </a:r>
            <a:endParaRPr lang="en-US" altLang="ja-JP" sz="2200" dirty="0">
              <a:solidFill>
                <a:schemeClr val="tx1"/>
              </a:solidFill>
              <a:latin typeface="HG丸ｺﾞｼｯｸM-PRO" pitchFamily="50" charset="-128"/>
              <a:ea typeface="HG丸ｺﾞｼｯｸM-PRO" pitchFamily="50" charset="-128"/>
            </a:endParaRPr>
          </a:p>
        </p:txBody>
      </p:sp>
      <p:sp>
        <p:nvSpPr>
          <p:cNvPr id="27" name="テキスト ボックス 26"/>
          <p:cNvSpPr txBox="1"/>
          <p:nvPr/>
        </p:nvSpPr>
        <p:spPr>
          <a:xfrm>
            <a:off x="466725" y="4101188"/>
            <a:ext cx="4239645" cy="646331"/>
          </a:xfrm>
          <a:prstGeom prst="rect">
            <a:avLst/>
          </a:prstGeom>
          <a:noFill/>
        </p:spPr>
        <p:txBody>
          <a:bodyPr wrap="square" rtlCol="0">
            <a:spAutoFit/>
          </a:bodyPr>
          <a:lstStyle/>
          <a:p>
            <a:r>
              <a:rPr kumimoji="1" lang="ja-JP" altLang="en-US" sz="1200" dirty="0">
                <a:latin typeface="HG丸ｺﾞｼｯｸM-PRO" pitchFamily="50" charset="-128"/>
                <a:ea typeface="HG丸ｺﾞｼｯｸM-PRO" pitchFamily="50" charset="-128"/>
              </a:rPr>
              <a:t>いま　　　　　　　　　　　　しょうらい　えいきょう</a:t>
            </a:r>
          </a:p>
          <a:p>
            <a:r>
              <a:rPr kumimoji="1" lang="ja-JP" altLang="en-US" dirty="0">
                <a:latin typeface="HG丸ｺﾞｼｯｸM-PRO" pitchFamily="50" charset="-128"/>
                <a:ea typeface="HG丸ｺﾞｼｯｸM-PRO" pitchFamily="50" charset="-128"/>
              </a:rPr>
              <a:t>今したことが、将来に影響</a:t>
            </a:r>
            <a:r>
              <a:rPr kumimoji="1" lang="en-US" altLang="ja-JP" dirty="0">
                <a:latin typeface="HG丸ｺﾞｼｯｸM-PRO" pitchFamily="50" charset="-128"/>
                <a:ea typeface="HG丸ｺﾞｼｯｸM-PRO" pitchFamily="50" charset="-128"/>
              </a:rPr>
              <a:t>?</a:t>
            </a:r>
          </a:p>
        </p:txBody>
      </p:sp>
      <p:sp>
        <p:nvSpPr>
          <p:cNvPr id="28" name="角丸四角形 27"/>
          <p:cNvSpPr/>
          <p:nvPr/>
        </p:nvSpPr>
        <p:spPr>
          <a:xfrm>
            <a:off x="2374992" y="5086413"/>
            <a:ext cx="1782794" cy="128933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HG丸ｺﾞｼｯｸM-PRO" pitchFamily="50" charset="-128"/>
                <a:ea typeface="HG丸ｺﾞｼｯｸM-PRO" pitchFamily="50" charset="-128"/>
              </a:rPr>
              <a:t>け</a:t>
            </a:r>
          </a:p>
          <a:p>
            <a:r>
              <a:rPr lang="ja-JP" altLang="en-US" sz="2200" dirty="0">
                <a:solidFill>
                  <a:schemeClr val="tx1"/>
                </a:solidFill>
                <a:latin typeface="HG丸ｺﾞｼｯｸM-PRO" pitchFamily="50" charset="-128"/>
                <a:ea typeface="HG丸ｺﾞｼｯｸM-PRO" pitchFamily="50" charset="-128"/>
              </a:rPr>
              <a:t>消すことは</a:t>
            </a:r>
          </a:p>
          <a:p>
            <a:r>
              <a:rPr lang="ja-JP" altLang="en-US" sz="1200" dirty="0">
                <a:solidFill>
                  <a:schemeClr val="tx1"/>
                </a:solidFill>
                <a:latin typeface="HG丸ｺﾞｼｯｸM-PRO" pitchFamily="50" charset="-128"/>
                <a:ea typeface="HG丸ｺﾞｼｯｸM-PRO" pitchFamily="50" charset="-128"/>
              </a:rPr>
              <a:t>こんなん</a:t>
            </a:r>
          </a:p>
          <a:p>
            <a:r>
              <a:rPr lang="ja-JP" altLang="en-US" sz="2200" dirty="0">
                <a:solidFill>
                  <a:schemeClr val="tx1"/>
                </a:solidFill>
                <a:latin typeface="HG丸ｺﾞｼｯｸM-PRO" pitchFamily="50" charset="-128"/>
                <a:ea typeface="HG丸ｺﾞｼｯｸM-PRO" pitchFamily="50" charset="-128"/>
              </a:rPr>
              <a:t>困難</a:t>
            </a:r>
            <a:endParaRPr lang="en-US" altLang="ja-JP" sz="2200" dirty="0">
              <a:solidFill>
                <a:schemeClr val="tx1"/>
              </a:solidFill>
              <a:latin typeface="HG丸ｺﾞｼｯｸM-PRO" pitchFamily="50" charset="-128"/>
              <a:ea typeface="HG丸ｺﾞｼｯｸM-PRO" pitchFamily="50" charset="-128"/>
            </a:endParaRPr>
          </a:p>
        </p:txBody>
      </p:sp>
      <p:sp>
        <p:nvSpPr>
          <p:cNvPr id="32" name="テキスト ボックス 31"/>
          <p:cNvSpPr txBox="1"/>
          <p:nvPr/>
        </p:nvSpPr>
        <p:spPr>
          <a:xfrm>
            <a:off x="6084168" y="4055021"/>
            <a:ext cx="3059832" cy="1015663"/>
          </a:xfrm>
          <a:prstGeom prst="rect">
            <a:avLst/>
          </a:prstGeom>
          <a:noFill/>
        </p:spPr>
        <p:txBody>
          <a:bodyPr wrap="square" rtlCol="0">
            <a:spAutoFit/>
          </a:bodyPr>
          <a:lstStyle/>
          <a:p>
            <a:r>
              <a:rPr lang="ja-JP" altLang="en-US" dirty="0">
                <a:latin typeface="HG丸ｺﾞｼｯｸM-PRO" pitchFamily="50" charset="-128"/>
                <a:ea typeface="HG丸ｺﾞｼｯｸM-PRO" pitchFamily="50" charset="-128"/>
              </a:rPr>
              <a:t>あぶないサイトで</a:t>
            </a:r>
          </a:p>
          <a:p>
            <a:r>
              <a:rPr lang="ja-JP" altLang="en-US" sz="1200" dirty="0">
                <a:latin typeface="HG丸ｺﾞｼｯｸM-PRO" pitchFamily="50" charset="-128"/>
                <a:ea typeface="HG丸ｺﾞｼｯｸM-PRO" pitchFamily="50" charset="-128"/>
              </a:rPr>
              <a:t>　　　　　か　　もの</a:t>
            </a:r>
          </a:p>
          <a:p>
            <a:r>
              <a:rPr lang="ja-JP" altLang="en-US" dirty="0">
                <a:latin typeface="HG丸ｺﾞｼｯｸM-PRO" pitchFamily="50" charset="-128"/>
                <a:ea typeface="HG丸ｺﾞｼｯｸM-PRO" pitchFamily="50" charset="-128"/>
              </a:rPr>
              <a:t>　　買い物</a:t>
            </a:r>
            <a:r>
              <a:rPr kumimoji="1" lang="en-US" altLang="ja-JP" dirty="0">
                <a:latin typeface="HG丸ｺﾞｼｯｸM-PRO" pitchFamily="50" charset="-128"/>
                <a:ea typeface="HG丸ｺﾞｼｯｸM-PRO" pitchFamily="50" charset="-128"/>
              </a:rPr>
              <a:t>?</a:t>
            </a:r>
          </a:p>
        </p:txBody>
      </p:sp>
      <p:sp>
        <p:nvSpPr>
          <p:cNvPr id="35" name="角丸四角形 34"/>
          <p:cNvSpPr/>
          <p:nvPr/>
        </p:nvSpPr>
        <p:spPr>
          <a:xfrm>
            <a:off x="4889967" y="2380915"/>
            <a:ext cx="1825645" cy="131020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err="1">
                <a:solidFill>
                  <a:schemeClr val="tx1"/>
                </a:solidFill>
                <a:latin typeface="HG丸ｺﾞｼｯｸM-PRO" pitchFamily="50" charset="-128"/>
                <a:ea typeface="HG丸ｺﾞｼｯｸM-PRO" pitchFamily="50" charset="-128"/>
              </a:rPr>
              <a:t>こじん</a:t>
            </a:r>
            <a:r>
              <a:rPr lang="ja-JP" altLang="en-US" sz="1200" dirty="0">
                <a:solidFill>
                  <a:schemeClr val="tx1"/>
                </a:solidFill>
                <a:latin typeface="HG丸ｺﾞｼｯｸM-PRO" pitchFamily="50" charset="-128"/>
                <a:ea typeface="HG丸ｺﾞｼｯｸM-PRO" pitchFamily="50" charset="-128"/>
              </a:rPr>
              <a:t>じょうほう</a:t>
            </a:r>
          </a:p>
          <a:p>
            <a:r>
              <a:rPr lang="ja-JP" altLang="en-US" sz="2200" dirty="0">
                <a:solidFill>
                  <a:schemeClr val="tx1"/>
                </a:solidFill>
                <a:latin typeface="HG丸ｺﾞｼｯｸM-PRO" pitchFamily="50" charset="-128"/>
                <a:ea typeface="HG丸ｺﾞｼｯｸM-PRO" pitchFamily="50" charset="-128"/>
              </a:rPr>
              <a:t>個人情報が</a:t>
            </a:r>
          </a:p>
          <a:p>
            <a:r>
              <a:rPr lang="ja-JP" altLang="en-US" sz="2200" dirty="0">
                <a:solidFill>
                  <a:schemeClr val="tx1"/>
                </a:solidFill>
                <a:latin typeface="HG丸ｺﾞｼｯｸM-PRO" pitchFamily="50" charset="-128"/>
                <a:ea typeface="HG丸ｺﾞｼｯｸM-PRO" pitchFamily="50" charset="-128"/>
              </a:rPr>
              <a:t>もれるかも</a:t>
            </a:r>
            <a:endParaRPr lang="en-US" altLang="ja-JP" sz="2200" dirty="0">
              <a:solidFill>
                <a:schemeClr val="tx1"/>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771759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572001" y="1161040"/>
            <a:ext cx="4301978" cy="2628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auto">
              <a:spcBef>
                <a:spcPts val="0"/>
              </a:spcBef>
              <a:spcAft>
                <a:spcPts val="0"/>
              </a:spcAft>
            </a:pPr>
            <a:endParaRPr lang="ja-JP" altLang="en-US" sz="2000" dirty="0">
              <a:solidFill>
                <a:srgbClr val="002060"/>
              </a:solidFill>
              <a:latin typeface="HGP創英角ｺﾞｼｯｸUB" panose="020B0900000000000000" pitchFamily="50" charset="-128"/>
              <a:ea typeface="HGP創英角ｺﾞｼｯｸUB" panose="020B0900000000000000" pitchFamily="50" charset="-128"/>
            </a:endParaRPr>
          </a:p>
        </p:txBody>
      </p:sp>
      <p:sp>
        <p:nvSpPr>
          <p:cNvPr id="5" name="角丸四角形 4"/>
          <p:cNvSpPr/>
          <p:nvPr/>
        </p:nvSpPr>
        <p:spPr>
          <a:xfrm>
            <a:off x="251520" y="4041360"/>
            <a:ext cx="3960000" cy="2628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auto">
              <a:spcBef>
                <a:spcPts val="0"/>
              </a:spcBef>
              <a:spcAft>
                <a:spcPts val="0"/>
              </a:spcAft>
            </a:pPr>
            <a:endParaRPr lang="ja-JP" altLang="en-US" dirty="0">
              <a:solidFill>
                <a:srgbClr val="002060"/>
              </a:solidFill>
              <a:latin typeface="HGP創英角ｺﾞｼｯｸUB" panose="020B0900000000000000" pitchFamily="50" charset="-128"/>
              <a:ea typeface="HGP創英角ｺﾞｼｯｸUB" panose="020B0900000000000000" pitchFamily="50" charset="-128"/>
            </a:endParaRPr>
          </a:p>
        </p:txBody>
      </p:sp>
      <p:sp>
        <p:nvSpPr>
          <p:cNvPr id="6" name="角丸四角形 5"/>
          <p:cNvSpPr/>
          <p:nvPr/>
        </p:nvSpPr>
        <p:spPr>
          <a:xfrm>
            <a:off x="4572000" y="4041360"/>
            <a:ext cx="4301979" cy="2628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auto">
              <a:spcBef>
                <a:spcPts val="0"/>
              </a:spcBef>
              <a:spcAft>
                <a:spcPts val="0"/>
              </a:spcAft>
            </a:pPr>
            <a:endParaRPr lang="ja-JP" altLang="en-US" sz="1800" dirty="0">
              <a:solidFill>
                <a:srgbClr val="0070C0"/>
              </a:solidFill>
              <a:latin typeface="HGP創英角ｺﾞｼｯｸUB" panose="020B0900000000000000" pitchFamily="50" charset="-128"/>
              <a:ea typeface="HGP創英角ｺﾞｼｯｸUB" panose="020B0900000000000000" pitchFamily="50" charset="-128"/>
            </a:endParaRPr>
          </a:p>
        </p:txBody>
      </p:sp>
      <p:sp>
        <p:nvSpPr>
          <p:cNvPr id="7" name="角丸四角形 6"/>
          <p:cNvSpPr/>
          <p:nvPr/>
        </p:nvSpPr>
        <p:spPr>
          <a:xfrm>
            <a:off x="251520" y="1124744"/>
            <a:ext cx="3960000" cy="271669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auto">
              <a:spcBef>
                <a:spcPts val="0"/>
              </a:spcBef>
              <a:spcAft>
                <a:spcPts val="0"/>
              </a:spcAft>
            </a:pPr>
            <a:endParaRPr lang="ja-JP" altLang="en-US" dirty="0">
              <a:solidFill>
                <a:srgbClr val="002060"/>
              </a:solidFill>
              <a:latin typeface="HGP創英角ｺﾞｼｯｸUB" panose="020B0900000000000000" pitchFamily="50" charset="-128"/>
              <a:ea typeface="HGP創英角ｺﾞｼｯｸUB" panose="020B0900000000000000" pitchFamily="50" charset="-128"/>
            </a:endParaRP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078" y="1826980"/>
            <a:ext cx="1396654" cy="1737034"/>
          </a:xfrm>
          <a:prstGeom prst="rect">
            <a:avLst/>
          </a:prstGeom>
        </p:spPr>
      </p:pic>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4873" y="5059833"/>
            <a:ext cx="967934" cy="967934"/>
          </a:xfrm>
          <a:prstGeom prst="rect">
            <a:avLst/>
          </a:prstGeom>
        </p:spPr>
      </p:pic>
      <p:sp>
        <p:nvSpPr>
          <p:cNvPr id="18" name="正方形/長方形 17"/>
          <p:cNvSpPr/>
          <p:nvPr/>
        </p:nvSpPr>
        <p:spPr>
          <a:xfrm>
            <a:off x="0" y="0"/>
            <a:ext cx="9144000" cy="98072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ja-JP" altLang="en-US" sz="3600" dirty="0">
                <a:solidFill>
                  <a:prstClr val="white"/>
                </a:solidFill>
                <a:latin typeface="HGPｺﾞｼｯｸE" panose="020B0900000000000000" pitchFamily="50" charset="-128"/>
                <a:ea typeface="HGPｺﾞｼｯｸE" panose="020B0900000000000000" pitchFamily="50" charset="-128"/>
              </a:rPr>
              <a:t>　</a:t>
            </a:r>
            <a:r>
              <a:rPr lang="en-US" altLang="ja-JP" sz="4400" dirty="0">
                <a:solidFill>
                  <a:prstClr val="white"/>
                </a:solidFill>
                <a:latin typeface="HGPｺﾞｼｯｸE" panose="020B0900000000000000" pitchFamily="50" charset="-128"/>
                <a:ea typeface="HGPｺﾞｼｯｸE" panose="020B0900000000000000" pitchFamily="50" charset="-128"/>
              </a:rPr>
              <a:t>3-</a:t>
            </a:r>
            <a:r>
              <a:rPr lang="ja-JP" altLang="en-US" sz="4400" dirty="0">
                <a:solidFill>
                  <a:prstClr val="white"/>
                </a:solidFill>
                <a:latin typeface="HGPｺﾞｼｯｸE" panose="020B0900000000000000" pitchFamily="50" charset="-128"/>
                <a:ea typeface="HGPｺﾞｼｯｸE" panose="020B0900000000000000" pitchFamily="50" charset="-128"/>
              </a:rPr>
              <a:t>③</a:t>
            </a:r>
            <a:r>
              <a:rPr lang="en-US" altLang="ja-JP" sz="4400" dirty="0">
                <a:solidFill>
                  <a:prstClr val="white"/>
                </a:solidFill>
                <a:latin typeface="HGPｺﾞｼｯｸE" panose="020B0900000000000000" pitchFamily="50" charset="-128"/>
                <a:ea typeface="HGPｺﾞｼｯｸE" panose="020B0900000000000000" pitchFamily="50" charset="-128"/>
              </a:rPr>
              <a:t>.</a:t>
            </a:r>
            <a:r>
              <a:rPr lang="ja-JP" altLang="en-US" sz="4400" dirty="0">
                <a:solidFill>
                  <a:prstClr val="white"/>
                </a:solidFill>
                <a:latin typeface="HGPｺﾞｼｯｸE" panose="020B0900000000000000" pitchFamily="50" charset="-128"/>
                <a:ea typeface="HGPｺﾞｼｯｸE" panose="020B0900000000000000" pitchFamily="50" charset="-128"/>
              </a:rPr>
              <a:t>こんなことに気をつけよう</a:t>
            </a:r>
            <a:r>
              <a:rPr lang="en-US" altLang="ja-JP" sz="1400" dirty="0">
                <a:solidFill>
                  <a:prstClr val="white"/>
                </a:solidFill>
                <a:latin typeface="HGPｺﾞｼｯｸE" panose="020B0900000000000000" pitchFamily="50" charset="-128"/>
                <a:ea typeface="HGPｺﾞｼｯｸE" panose="020B0900000000000000" pitchFamily="50" charset="-128"/>
              </a:rPr>
              <a:t>&lt;</a:t>
            </a:r>
            <a:r>
              <a:rPr lang="ja-JP" altLang="en-US" sz="1400" dirty="0">
                <a:solidFill>
                  <a:prstClr val="white"/>
                </a:solidFill>
                <a:latin typeface="HGPｺﾞｼｯｸE" panose="020B0900000000000000" pitchFamily="50" charset="-128"/>
                <a:ea typeface="HGPｺﾞｼｯｸE" panose="020B0900000000000000" pitchFamily="50" charset="-128"/>
              </a:rPr>
              <a:t>行動基準</a:t>
            </a:r>
            <a:r>
              <a:rPr lang="en-US" altLang="ja-JP" sz="1400" dirty="0">
                <a:solidFill>
                  <a:prstClr val="white"/>
                </a:solidFill>
                <a:latin typeface="HGPｺﾞｼｯｸE" panose="020B0900000000000000" pitchFamily="50" charset="-128"/>
                <a:ea typeface="HGPｺﾞｼｯｸE" panose="020B0900000000000000" pitchFamily="50" charset="-128"/>
              </a:rPr>
              <a:t>&gt;</a:t>
            </a:r>
          </a:p>
        </p:txBody>
      </p:sp>
      <p:sp>
        <p:nvSpPr>
          <p:cNvPr id="2" name="テキスト ボックス 1"/>
          <p:cNvSpPr txBox="1"/>
          <p:nvPr/>
        </p:nvSpPr>
        <p:spPr>
          <a:xfrm>
            <a:off x="4714937" y="4091751"/>
            <a:ext cx="4139952" cy="630942"/>
          </a:xfrm>
          <a:prstGeom prst="rect">
            <a:avLst/>
          </a:prstGeom>
          <a:noFill/>
        </p:spPr>
        <p:txBody>
          <a:bodyPr wrap="square" rtlCol="0">
            <a:spAutoFit/>
          </a:bodyPr>
          <a:lstStyle/>
          <a:p>
            <a:r>
              <a:rPr kumimoji="1" lang="ja-JP" altLang="en-US" sz="1100" dirty="0">
                <a:solidFill>
                  <a:srgbClr val="C00000"/>
                </a:solidFill>
                <a:latin typeface="HGPｺﾞｼｯｸE" pitchFamily="50" charset="-128"/>
                <a:ea typeface="HGPｺﾞｼｯｸE" pitchFamily="50" charset="-128"/>
              </a:rPr>
              <a:t>　　　　ただ　　　　　　はんだんりょく　　　　　も</a:t>
            </a:r>
          </a:p>
          <a:p>
            <a:r>
              <a:rPr kumimoji="1" lang="ja-JP" altLang="en-US" dirty="0">
                <a:solidFill>
                  <a:srgbClr val="C00000"/>
                </a:solidFill>
                <a:latin typeface="HGPｺﾞｼｯｸE" pitchFamily="50" charset="-128"/>
                <a:ea typeface="HGPｺﾞｼｯｸE" pitchFamily="50" charset="-128"/>
              </a:rPr>
              <a:t>●正しい判断力を持とう</a:t>
            </a:r>
            <a:r>
              <a:rPr kumimoji="1" lang="en-US" altLang="ja-JP" dirty="0">
                <a:solidFill>
                  <a:srgbClr val="C00000"/>
                </a:solidFill>
                <a:latin typeface="HGPｺﾞｼｯｸE" pitchFamily="50" charset="-128"/>
                <a:ea typeface="HGPｺﾞｼｯｸE" pitchFamily="50" charset="-128"/>
              </a:rPr>
              <a:t>!</a:t>
            </a:r>
            <a:endParaRPr kumimoji="1" lang="ja-JP" altLang="en-US" dirty="0">
              <a:solidFill>
                <a:srgbClr val="C00000"/>
              </a:solidFill>
              <a:latin typeface="HGPｺﾞｼｯｸE" pitchFamily="50" charset="-128"/>
              <a:ea typeface="HGPｺﾞｼｯｸE" pitchFamily="50" charset="-128"/>
            </a:endParaRPr>
          </a:p>
        </p:txBody>
      </p:sp>
      <p:sp>
        <p:nvSpPr>
          <p:cNvPr id="20" name="テキスト ボックス 19"/>
          <p:cNvSpPr txBox="1"/>
          <p:nvPr/>
        </p:nvSpPr>
        <p:spPr>
          <a:xfrm>
            <a:off x="4835068" y="1216493"/>
            <a:ext cx="2736304" cy="630942"/>
          </a:xfrm>
          <a:prstGeom prst="rect">
            <a:avLst/>
          </a:prstGeom>
          <a:noFill/>
        </p:spPr>
        <p:txBody>
          <a:bodyPr wrap="square" rtlCol="0">
            <a:spAutoFit/>
          </a:bodyPr>
          <a:lstStyle/>
          <a:p>
            <a:r>
              <a:rPr lang="ja-JP" altLang="en-US" sz="1100" dirty="0"/>
              <a:t>　　</a:t>
            </a:r>
            <a:r>
              <a:rPr lang="ja-JP" altLang="en-US" sz="1100" dirty="0">
                <a:solidFill>
                  <a:srgbClr val="C00000"/>
                </a:solidFill>
              </a:rPr>
              <a:t>　</a:t>
            </a:r>
            <a:r>
              <a:rPr lang="ja-JP" altLang="en-US" sz="1100" dirty="0">
                <a:solidFill>
                  <a:srgbClr val="C00000"/>
                </a:solidFill>
                <a:latin typeface="HGPｺﾞｼｯｸE" pitchFamily="50" charset="-128"/>
                <a:ea typeface="HGPｺﾞｼｯｸE" pitchFamily="50" charset="-128"/>
              </a:rPr>
              <a:t>そうぞうりょく　　　　　　も</a:t>
            </a:r>
          </a:p>
          <a:p>
            <a:r>
              <a:rPr lang="ja-JP" altLang="en-US" dirty="0">
                <a:solidFill>
                  <a:srgbClr val="C00000"/>
                </a:solidFill>
                <a:latin typeface="HGPｺﾞｼｯｸE" pitchFamily="50" charset="-128"/>
                <a:ea typeface="HGPｺﾞｼｯｸE" pitchFamily="50" charset="-128"/>
              </a:rPr>
              <a:t>●想像力を持とう</a:t>
            </a:r>
            <a:r>
              <a:rPr kumimoji="1" lang="en-US" altLang="ja-JP" dirty="0">
                <a:solidFill>
                  <a:srgbClr val="C00000"/>
                </a:solidFill>
                <a:latin typeface="HGPｺﾞｼｯｸE" pitchFamily="50" charset="-128"/>
                <a:ea typeface="HGPｺﾞｼｯｸE" pitchFamily="50" charset="-128"/>
              </a:rPr>
              <a:t>!</a:t>
            </a:r>
            <a:endParaRPr kumimoji="1" lang="ja-JP" altLang="en-US" dirty="0">
              <a:solidFill>
                <a:srgbClr val="C00000"/>
              </a:solidFill>
              <a:latin typeface="HGPｺﾞｼｯｸE" pitchFamily="50" charset="-128"/>
              <a:ea typeface="HGPｺﾞｼｯｸE" pitchFamily="50" charset="-128"/>
            </a:endParaRPr>
          </a:p>
        </p:txBody>
      </p:sp>
      <p:sp>
        <p:nvSpPr>
          <p:cNvPr id="21" name="テキスト ボックス 20"/>
          <p:cNvSpPr txBox="1"/>
          <p:nvPr/>
        </p:nvSpPr>
        <p:spPr>
          <a:xfrm>
            <a:off x="333201" y="1107894"/>
            <a:ext cx="3456384" cy="1184940"/>
          </a:xfrm>
          <a:prstGeom prst="rect">
            <a:avLst/>
          </a:prstGeom>
          <a:noFill/>
        </p:spPr>
        <p:txBody>
          <a:bodyPr wrap="square" rtlCol="0">
            <a:spAutoFit/>
          </a:bodyPr>
          <a:lstStyle/>
          <a:p>
            <a:r>
              <a:rPr lang="ja-JP" altLang="en-US" sz="1100" dirty="0">
                <a:latin typeface="HGPｺﾞｼｯｸE" pitchFamily="50" charset="-128"/>
                <a:ea typeface="HGPｺﾞｼｯｸE" pitchFamily="50" charset="-128"/>
              </a:rPr>
              <a:t>　　　</a:t>
            </a:r>
            <a:r>
              <a:rPr lang="ja-JP" altLang="en-US" sz="1100" dirty="0">
                <a:solidFill>
                  <a:srgbClr val="C00000"/>
                </a:solidFill>
                <a:latin typeface="HGPｺﾞｼｯｸE" pitchFamily="50" charset="-128"/>
                <a:ea typeface="HGPｺﾞｼｯｸE" pitchFamily="50" charset="-128"/>
              </a:rPr>
              <a:t>　に</a:t>
            </a:r>
            <a:r>
              <a:rPr lang="ja-JP" altLang="en-US" sz="1100" dirty="0" err="1">
                <a:solidFill>
                  <a:srgbClr val="C00000"/>
                </a:solidFill>
                <a:latin typeface="HGPｺﾞｼｯｸE" pitchFamily="50" charset="-128"/>
                <a:ea typeface="HGPｺﾞｼｯｸE" pitchFamily="50" charset="-128"/>
              </a:rPr>
              <a:t>ち</a:t>
            </a:r>
            <a:r>
              <a:rPr lang="ja-JP" altLang="en-US" sz="1100" dirty="0">
                <a:solidFill>
                  <a:srgbClr val="C00000"/>
                </a:solidFill>
                <a:latin typeface="HGPｺﾞｼｯｸE" pitchFamily="50" charset="-128"/>
                <a:ea typeface="HGPｺﾞｼｯｸE" pitchFamily="50" charset="-128"/>
              </a:rPr>
              <a:t>じょうせいかつ　　　　おな　　　かんかく</a:t>
            </a:r>
            <a:endParaRPr lang="en-US" altLang="ja-JP" sz="1100" dirty="0">
              <a:solidFill>
                <a:srgbClr val="C00000"/>
              </a:solidFill>
              <a:latin typeface="HGPｺﾞｼｯｸE" pitchFamily="50" charset="-128"/>
              <a:ea typeface="HGPｺﾞｼｯｸE" pitchFamily="50" charset="-128"/>
            </a:endParaRPr>
          </a:p>
          <a:p>
            <a:r>
              <a:rPr lang="ja-JP" altLang="en-US" dirty="0">
                <a:solidFill>
                  <a:srgbClr val="C00000"/>
                </a:solidFill>
                <a:latin typeface="HGPｺﾞｼｯｸE" pitchFamily="50" charset="-128"/>
                <a:ea typeface="HGPｺﾞｼｯｸE" pitchFamily="50" charset="-128"/>
              </a:rPr>
              <a:t>●日常生活と同じ感覚で</a:t>
            </a:r>
          </a:p>
          <a:p>
            <a:r>
              <a:rPr lang="ja-JP" altLang="en-US" sz="1100" dirty="0">
                <a:solidFill>
                  <a:srgbClr val="C00000"/>
                </a:solidFill>
                <a:latin typeface="HGPｺﾞｼｯｸE" pitchFamily="50" charset="-128"/>
                <a:ea typeface="HGPｺﾞｼｯｸE" pitchFamily="50" charset="-128"/>
              </a:rPr>
              <a:t>　　　　　つか</a:t>
            </a:r>
          </a:p>
          <a:p>
            <a:r>
              <a:rPr lang="ja-JP" altLang="en-US" dirty="0">
                <a:solidFill>
                  <a:srgbClr val="C00000"/>
                </a:solidFill>
                <a:latin typeface="HGPｺﾞｼｯｸE" pitchFamily="50" charset="-128"/>
                <a:ea typeface="HGPｺﾞｼｯｸE" pitchFamily="50" charset="-128"/>
              </a:rPr>
              <a:t>　　使おう</a:t>
            </a:r>
            <a:r>
              <a:rPr kumimoji="1" lang="en-US" altLang="ja-JP" dirty="0">
                <a:solidFill>
                  <a:srgbClr val="C00000"/>
                </a:solidFill>
                <a:latin typeface="HGPｺﾞｼｯｸE" pitchFamily="50" charset="-128"/>
                <a:ea typeface="HGPｺﾞｼｯｸE" pitchFamily="50" charset="-128"/>
              </a:rPr>
              <a:t>!</a:t>
            </a:r>
            <a:endParaRPr kumimoji="1" lang="ja-JP" altLang="en-US" dirty="0">
              <a:solidFill>
                <a:srgbClr val="C00000"/>
              </a:solidFill>
              <a:latin typeface="HGPｺﾞｼｯｸE" pitchFamily="50" charset="-128"/>
              <a:ea typeface="HGPｺﾞｼｯｸE" pitchFamily="50" charset="-128"/>
            </a:endParaRPr>
          </a:p>
        </p:txBody>
      </p:sp>
      <p:sp>
        <p:nvSpPr>
          <p:cNvPr id="22" name="テキスト ボックス 21"/>
          <p:cNvSpPr txBox="1"/>
          <p:nvPr/>
        </p:nvSpPr>
        <p:spPr>
          <a:xfrm>
            <a:off x="323308" y="4045837"/>
            <a:ext cx="3816424" cy="630942"/>
          </a:xfrm>
          <a:prstGeom prst="rect">
            <a:avLst/>
          </a:prstGeom>
          <a:noFill/>
        </p:spPr>
        <p:txBody>
          <a:bodyPr wrap="square" rtlCol="0">
            <a:spAutoFit/>
          </a:bodyPr>
          <a:lstStyle/>
          <a:p>
            <a:r>
              <a:rPr lang="ja-JP" altLang="en-US" sz="1100" dirty="0">
                <a:solidFill>
                  <a:srgbClr val="C00000"/>
                </a:solidFill>
                <a:latin typeface="HGPｺﾞｼｯｸE" pitchFamily="50" charset="-128"/>
                <a:ea typeface="HGPｺﾞｼｯｸE" pitchFamily="50" charset="-128"/>
              </a:rPr>
              <a:t>　　　　まよ　　　　　　　　　　　　たち　　　　ど</a:t>
            </a:r>
          </a:p>
          <a:p>
            <a:r>
              <a:rPr lang="ja-JP" altLang="en-US" dirty="0">
                <a:solidFill>
                  <a:srgbClr val="C00000"/>
                </a:solidFill>
                <a:latin typeface="HGPｺﾞｼｯｸE" pitchFamily="50" charset="-128"/>
                <a:ea typeface="HGPｺﾞｼｯｸE" pitchFamily="50" charset="-128"/>
              </a:rPr>
              <a:t>●迷ったら、立ち止まる</a:t>
            </a:r>
            <a:r>
              <a:rPr kumimoji="1" lang="en-US" altLang="ja-JP" dirty="0">
                <a:solidFill>
                  <a:srgbClr val="C00000"/>
                </a:solidFill>
                <a:latin typeface="HGPｺﾞｼｯｸE" pitchFamily="50" charset="-128"/>
                <a:ea typeface="HGPｺﾞｼｯｸE" pitchFamily="50" charset="-128"/>
              </a:rPr>
              <a:t>!</a:t>
            </a:r>
            <a:endParaRPr kumimoji="1" lang="ja-JP" altLang="en-US" dirty="0">
              <a:solidFill>
                <a:srgbClr val="C00000"/>
              </a:solidFill>
              <a:latin typeface="HGPｺﾞｼｯｸE" pitchFamily="50" charset="-128"/>
              <a:ea typeface="HGPｺﾞｼｯｸE" pitchFamily="50" charset="-128"/>
            </a:endParaRPr>
          </a:p>
        </p:txBody>
      </p:sp>
      <p:sp>
        <p:nvSpPr>
          <p:cNvPr id="3" name="テキスト ボックス 2"/>
          <p:cNvSpPr txBox="1"/>
          <p:nvPr/>
        </p:nvSpPr>
        <p:spPr>
          <a:xfrm>
            <a:off x="333201" y="2361795"/>
            <a:ext cx="2582615" cy="1631216"/>
          </a:xfrm>
          <a:prstGeom prst="rect">
            <a:avLst/>
          </a:prstGeom>
          <a:noFill/>
        </p:spPr>
        <p:txBody>
          <a:bodyPr wrap="square" rtlCol="0">
            <a:spAutoFit/>
          </a:bodyPr>
          <a:lstStyle/>
          <a:p>
            <a:r>
              <a:rPr lang="ja-JP" altLang="en-US" sz="1000" dirty="0"/>
              <a:t>まいにち    せいかつ</a:t>
            </a:r>
          </a:p>
          <a:p>
            <a:r>
              <a:rPr lang="ja-JP" altLang="en-US" sz="1600" dirty="0"/>
              <a:t>毎日</a:t>
            </a:r>
            <a:r>
              <a:rPr kumimoji="1" lang="ja-JP" altLang="en-US" sz="1600" dirty="0"/>
              <a:t>の生活でやらないことは、ネットでもしない。</a:t>
            </a:r>
          </a:p>
          <a:p>
            <a:r>
              <a:rPr lang="ja-JP" altLang="en-US" sz="1000" dirty="0"/>
              <a:t>　　　　　ことば　　あいて　　 かお　     み</a:t>
            </a:r>
          </a:p>
          <a:p>
            <a:r>
              <a:rPr lang="ja-JP" altLang="en-US" sz="1600" dirty="0"/>
              <a:t>その</a:t>
            </a:r>
            <a:r>
              <a:rPr kumimoji="1" lang="ja-JP" altLang="en-US" sz="1600" dirty="0"/>
              <a:t>言葉、相手の顔を見て、いえますか</a:t>
            </a:r>
            <a:r>
              <a:rPr kumimoji="1" lang="en-US" altLang="ja-JP" sz="1600" dirty="0"/>
              <a:t>?</a:t>
            </a:r>
            <a:endParaRPr kumimoji="1" lang="ja-JP" altLang="en-US" sz="1600" dirty="0"/>
          </a:p>
          <a:p>
            <a:endParaRPr kumimoji="1" lang="ja-JP" altLang="en-US" sz="1600" dirty="0"/>
          </a:p>
        </p:txBody>
      </p:sp>
      <p:sp>
        <p:nvSpPr>
          <p:cNvPr id="23" name="テキスト ボックス 22"/>
          <p:cNvSpPr txBox="1"/>
          <p:nvPr/>
        </p:nvSpPr>
        <p:spPr>
          <a:xfrm>
            <a:off x="4844873" y="2115573"/>
            <a:ext cx="2582615" cy="1815882"/>
          </a:xfrm>
          <a:prstGeom prst="rect">
            <a:avLst/>
          </a:prstGeom>
          <a:noFill/>
        </p:spPr>
        <p:txBody>
          <a:bodyPr wrap="square" rtlCol="0">
            <a:spAutoFit/>
          </a:bodyPr>
          <a:lstStyle/>
          <a:p>
            <a:r>
              <a:rPr kumimoji="1" lang="ja-JP" altLang="en-US" sz="1600" dirty="0">
                <a:latin typeface="+mj-ea"/>
                <a:ea typeface="+mj-ea"/>
              </a:rPr>
              <a:t>やったあとのことを</a:t>
            </a:r>
          </a:p>
          <a:p>
            <a:r>
              <a:rPr kumimoji="1" lang="ja-JP" altLang="en-US" sz="1100" dirty="0">
                <a:latin typeface="+mj-ea"/>
                <a:ea typeface="+mj-ea"/>
              </a:rPr>
              <a:t>そうぞう</a:t>
            </a:r>
          </a:p>
          <a:p>
            <a:r>
              <a:rPr kumimoji="1" lang="ja-JP" altLang="en-US" sz="1600" dirty="0">
                <a:latin typeface="+mj-ea"/>
                <a:ea typeface="+mj-ea"/>
              </a:rPr>
              <a:t>想像しよう。</a:t>
            </a:r>
          </a:p>
          <a:p>
            <a:r>
              <a:rPr lang="ja-JP" altLang="en-US" sz="1000" dirty="0">
                <a:latin typeface="+mj-ea"/>
                <a:ea typeface="+mj-ea"/>
              </a:rPr>
              <a:t> か　　　こ</a:t>
            </a:r>
          </a:p>
          <a:p>
            <a:r>
              <a:rPr lang="ja-JP" altLang="en-US" sz="1600" dirty="0">
                <a:latin typeface="+mj-ea"/>
                <a:ea typeface="+mj-ea"/>
              </a:rPr>
              <a:t>書き込んだり、クリックして</a:t>
            </a:r>
          </a:p>
          <a:p>
            <a:r>
              <a:rPr lang="ja-JP" altLang="en-US" sz="1100" dirty="0">
                <a:latin typeface="+mj-ea"/>
                <a:ea typeface="+mj-ea"/>
              </a:rPr>
              <a:t>だいじょうぶ</a:t>
            </a:r>
          </a:p>
          <a:p>
            <a:r>
              <a:rPr lang="ja-JP" altLang="en-US" sz="1600" dirty="0">
                <a:latin typeface="+mj-ea"/>
                <a:ea typeface="+mj-ea"/>
              </a:rPr>
              <a:t>大丈夫</a:t>
            </a:r>
            <a:r>
              <a:rPr lang="en-US" altLang="ja-JP" sz="1600" dirty="0">
                <a:latin typeface="+mj-ea"/>
                <a:ea typeface="+mj-ea"/>
              </a:rPr>
              <a:t>?</a:t>
            </a:r>
            <a:endParaRPr kumimoji="1" lang="ja-JP" altLang="en-US" sz="1600" dirty="0">
              <a:latin typeface="+mj-ea"/>
              <a:ea typeface="+mj-ea"/>
            </a:endParaRPr>
          </a:p>
          <a:p>
            <a:endParaRPr kumimoji="1" lang="ja-JP" altLang="en-US" sz="1600" dirty="0"/>
          </a:p>
        </p:txBody>
      </p:sp>
      <p:pic>
        <p:nvPicPr>
          <p:cNvPr id="6146" name="Picture 2" descr="G:\KINGSTON\くらしの一日講座\イラストいろいろ\pose_shinpai_fukidashi_woma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7692" y="1741317"/>
            <a:ext cx="1942492" cy="1788191"/>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7216511" y="2067302"/>
            <a:ext cx="1462792" cy="584775"/>
          </a:xfrm>
          <a:prstGeom prst="rect">
            <a:avLst/>
          </a:prstGeom>
          <a:noFill/>
        </p:spPr>
        <p:txBody>
          <a:bodyPr wrap="square" rtlCol="0">
            <a:spAutoFit/>
          </a:bodyPr>
          <a:lstStyle/>
          <a:p>
            <a:r>
              <a:rPr kumimoji="1" lang="ja-JP" altLang="en-US" sz="1600" dirty="0">
                <a:latin typeface="HG明朝B" pitchFamily="17" charset="-128"/>
                <a:ea typeface="HG明朝B" pitchFamily="17" charset="-128"/>
              </a:rPr>
              <a:t>だいじょうぶかな</a:t>
            </a:r>
            <a:r>
              <a:rPr kumimoji="1" lang="en-US" altLang="ja-JP" sz="1600" dirty="0">
                <a:latin typeface="HG明朝B" pitchFamily="17" charset="-128"/>
                <a:ea typeface="HG明朝B" pitchFamily="17" charset="-128"/>
              </a:rPr>
              <a:t>?</a:t>
            </a:r>
            <a:endParaRPr kumimoji="1" lang="ja-JP" altLang="en-US" sz="1600" dirty="0">
              <a:latin typeface="HG明朝B" pitchFamily="17" charset="-128"/>
              <a:ea typeface="HG明朝B" pitchFamily="17" charset="-128"/>
            </a:endParaRPr>
          </a:p>
        </p:txBody>
      </p:sp>
      <p:sp>
        <p:nvSpPr>
          <p:cNvPr id="24" name="テキスト ボックス 23"/>
          <p:cNvSpPr txBox="1"/>
          <p:nvPr/>
        </p:nvSpPr>
        <p:spPr>
          <a:xfrm>
            <a:off x="1451770" y="4955684"/>
            <a:ext cx="2582615" cy="1569660"/>
          </a:xfrm>
          <a:prstGeom prst="rect">
            <a:avLst/>
          </a:prstGeom>
          <a:noFill/>
        </p:spPr>
        <p:txBody>
          <a:bodyPr wrap="square" rtlCol="0">
            <a:spAutoFit/>
          </a:bodyPr>
          <a:lstStyle/>
          <a:p>
            <a:r>
              <a:rPr lang="ja-JP" altLang="en-US" sz="1000" dirty="0"/>
              <a:t>まよ</a:t>
            </a:r>
          </a:p>
          <a:p>
            <a:r>
              <a:rPr lang="ja-JP" altLang="en-US" sz="1600" dirty="0"/>
              <a:t>迷いは、わからないときに</a:t>
            </a:r>
          </a:p>
          <a:p>
            <a:r>
              <a:rPr lang="ja-JP" altLang="en-US" sz="1600" dirty="0"/>
              <a:t>おこります。</a:t>
            </a:r>
          </a:p>
          <a:p>
            <a:r>
              <a:rPr lang="ja-JP" altLang="en-US" sz="1100" dirty="0"/>
              <a:t>　　　　　　　　　　　　　　　すす</a:t>
            </a:r>
          </a:p>
          <a:p>
            <a:r>
              <a:rPr lang="ja-JP" altLang="en-US" sz="1600" dirty="0"/>
              <a:t>わからないまま進むと、</a:t>
            </a:r>
          </a:p>
          <a:p>
            <a:r>
              <a:rPr lang="ja-JP" altLang="en-US" sz="1100" dirty="0"/>
              <a:t>しっぱい</a:t>
            </a:r>
          </a:p>
          <a:p>
            <a:r>
              <a:rPr lang="ja-JP" altLang="en-US" sz="1600" dirty="0"/>
              <a:t>失敗につながるかも・・・</a:t>
            </a:r>
            <a:endParaRPr kumimoji="1" lang="ja-JP" altLang="en-US" sz="1600" dirty="0"/>
          </a:p>
        </p:txBody>
      </p:sp>
      <p:pic>
        <p:nvPicPr>
          <p:cNvPr id="6147" name="Picture 3" descr="G:\KINGSTON\くらしの一日講座\イラストいろいろ\question_head_gakuzen_gir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7295" y="4715643"/>
            <a:ext cx="1364101" cy="1633654"/>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p:cNvSpPr txBox="1"/>
          <p:nvPr/>
        </p:nvSpPr>
        <p:spPr>
          <a:xfrm>
            <a:off x="5906831" y="4869160"/>
            <a:ext cx="2814701" cy="1738938"/>
          </a:xfrm>
          <a:prstGeom prst="rect">
            <a:avLst/>
          </a:prstGeom>
          <a:noFill/>
        </p:spPr>
        <p:txBody>
          <a:bodyPr wrap="square" rtlCol="0">
            <a:spAutoFit/>
          </a:bodyPr>
          <a:lstStyle/>
          <a:p>
            <a:r>
              <a:rPr lang="ja-JP" altLang="en-US" sz="1000" dirty="0"/>
              <a:t>　　　　　　　　　　　　　　　に</a:t>
            </a:r>
            <a:r>
              <a:rPr lang="ja-JP" altLang="en-US" sz="1000" dirty="0" err="1"/>
              <a:t>ち</a:t>
            </a:r>
            <a:r>
              <a:rPr lang="ja-JP" altLang="en-US" sz="1000" dirty="0"/>
              <a:t>じょうせいかつ</a:t>
            </a:r>
          </a:p>
          <a:p>
            <a:r>
              <a:rPr lang="ja-JP" altLang="en-US" sz="1600" dirty="0"/>
              <a:t>インターネットも日常生活でも、</a:t>
            </a:r>
          </a:p>
          <a:p>
            <a:r>
              <a:rPr lang="ja-JP" altLang="en-US" sz="1100" dirty="0"/>
              <a:t>　　　　　　　　　まも</a:t>
            </a:r>
          </a:p>
          <a:p>
            <a:r>
              <a:rPr lang="ja-JP" altLang="en-US" sz="1600" dirty="0"/>
              <a:t>ルールは守りましょう。</a:t>
            </a:r>
          </a:p>
          <a:p>
            <a:r>
              <a:rPr lang="ja-JP" altLang="en-US" sz="1100" dirty="0"/>
              <a:t>　　　　　　いはん　　　　　　ばっそく</a:t>
            </a:r>
          </a:p>
          <a:p>
            <a:r>
              <a:rPr lang="ja-JP" altLang="en-US" sz="1600" dirty="0"/>
              <a:t>ルール違反には、罰則も</a:t>
            </a:r>
          </a:p>
          <a:p>
            <a:r>
              <a:rPr lang="ja-JP" altLang="en-US" sz="1100" dirty="0"/>
              <a:t>　　　　　　　　　　　</a:t>
            </a:r>
          </a:p>
          <a:p>
            <a:r>
              <a:rPr lang="ja-JP" altLang="en-US" sz="1600" dirty="0"/>
              <a:t>あります。</a:t>
            </a:r>
          </a:p>
        </p:txBody>
      </p:sp>
    </p:spTree>
    <p:extLst>
      <p:ext uri="{BB962C8B-B14F-4D97-AF65-F5344CB8AC3E}">
        <p14:creationId xmlns:p14="http://schemas.microsoft.com/office/powerpoint/2010/main" val="3751771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イラスト\黒板イラスト.gif"/>
          <p:cNvPicPr>
            <a:picLocks noChangeAspect="1" noChangeArrowheads="1"/>
          </p:cNvPicPr>
          <p:nvPr/>
        </p:nvPicPr>
        <p:blipFill>
          <a:blip r:embed="rId3" cstate="print">
            <a:extLst>
              <a:ext uri="{28A0092B-C50C-407E-A947-70E740481C1C}">
                <a14:useLocalDpi xmlns:a14="http://schemas.microsoft.com/office/drawing/2010/main" val="0"/>
              </a:ext>
            </a:extLst>
          </a:blip>
          <a:srcRect l="2835" t="16063" r="2835" b="16063"/>
          <a:stretch>
            <a:fillRect/>
          </a:stretch>
        </p:blipFill>
        <p:spPr bwMode="auto">
          <a:xfrm>
            <a:off x="0" y="0"/>
            <a:ext cx="957706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円/楕円 4"/>
          <p:cNvSpPr/>
          <p:nvPr/>
        </p:nvSpPr>
        <p:spPr>
          <a:xfrm>
            <a:off x="2960808" y="620688"/>
            <a:ext cx="3425577" cy="952500"/>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lIns="91407" tIns="45705" rIns="91407" bIns="45705" anchor="ctr"/>
          <a:lstStyle/>
          <a:p>
            <a:pPr algn="ctr" eaLnBrk="0" hangingPunct="0">
              <a:defRPr/>
            </a:pPr>
            <a:r>
              <a:rPr lang="ja-JP" altLang="en-US" sz="3600" dirty="0">
                <a:solidFill>
                  <a:prstClr val="black"/>
                </a:solidFill>
                <a:latin typeface="HGP創英角ﾎﾟｯﾌﾟ体" pitchFamily="50" charset="-128"/>
                <a:ea typeface="HGP創英角ﾎﾟｯﾌﾟ体" pitchFamily="50" charset="-128"/>
              </a:rPr>
              <a:t>もくじ</a:t>
            </a:r>
            <a:endParaRPr lang="ja-JP" altLang="en-US" sz="3600" dirty="0">
              <a:solidFill>
                <a:prstClr val="black"/>
              </a:solidFill>
            </a:endParaRPr>
          </a:p>
        </p:txBody>
      </p:sp>
      <p:sp>
        <p:nvSpPr>
          <p:cNvPr id="8" name="コンテンツ プレースホルダ 2"/>
          <p:cNvSpPr txBox="1">
            <a:spLocks/>
          </p:cNvSpPr>
          <p:nvPr/>
        </p:nvSpPr>
        <p:spPr>
          <a:xfrm>
            <a:off x="1885885" y="1916832"/>
            <a:ext cx="9001000" cy="3790756"/>
          </a:xfrm>
          <a:prstGeom prst="rect">
            <a:avLst/>
          </a:prstGeom>
        </p:spPr>
        <p:txBody>
          <a:bodyPr lIns="91407" tIns="45705" rIns="91407" bIns="45705"/>
          <a:lstStyle>
            <a:lvl1pPr marL="265176" indent="-265176" algn="l" rtl="0" eaLnBrk="1" latinLnBrk="0" hangingPunct="1">
              <a:spcBef>
                <a:spcPts val="250"/>
              </a:spcBef>
              <a:buClr>
                <a:schemeClr val="accent1"/>
              </a:buClr>
              <a:buSzPct val="80000"/>
              <a:buFont typeface="Wingdings 2"/>
              <a:buChar char=""/>
              <a:defRPr kumimoji="1"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1"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1"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1"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1"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1"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1"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1"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1" sz="1500" kern="1200">
                <a:solidFill>
                  <a:schemeClr val="tx1"/>
                </a:solidFill>
                <a:latin typeface="+mn-lt"/>
                <a:ea typeface="+mn-ea"/>
                <a:cs typeface="+mn-cs"/>
              </a:defRPr>
            </a:lvl9pPr>
            <a:extLst/>
          </a:lstStyle>
          <a:p>
            <a:pPr marL="0" indent="0">
              <a:lnSpc>
                <a:spcPct val="120000"/>
              </a:lnSpc>
              <a:buClr>
                <a:srgbClr val="4F81BD"/>
              </a:buClr>
              <a:buFont typeface="Wingdings 2"/>
              <a:buNone/>
              <a:defRPr/>
            </a:pPr>
            <a:endParaRPr lang="ja-JP" altLang="en-US" sz="900" dirty="0">
              <a:solidFill>
                <a:prstClr val="white"/>
              </a:solidFill>
              <a:latin typeface="HGP創英角ﾎﾟｯﾌﾟ体" pitchFamily="50" charset="-128"/>
              <a:ea typeface="HGP創英角ﾎﾟｯﾌﾟ体" pitchFamily="50" charset="-128"/>
            </a:endParaRPr>
          </a:p>
          <a:p>
            <a:pPr marL="0" indent="0">
              <a:lnSpc>
                <a:spcPct val="120000"/>
              </a:lnSpc>
              <a:buClr>
                <a:srgbClr val="4F81BD"/>
              </a:buClr>
              <a:buFont typeface="Wingdings 2"/>
              <a:buNone/>
              <a:defRPr/>
            </a:pPr>
            <a:r>
              <a:rPr lang="ja-JP" altLang="en-US" sz="6000" dirty="0">
                <a:solidFill>
                  <a:prstClr val="white"/>
                </a:solidFill>
                <a:latin typeface="HGP創英角ﾎﾟｯﾌﾟ体" pitchFamily="50" charset="-128"/>
                <a:ea typeface="HGP創英角ﾎﾟｯﾌﾟ体" pitchFamily="50" charset="-128"/>
              </a:rPr>
              <a:t>４．ふりかえり</a:t>
            </a:r>
            <a:endParaRPr lang="en-US" altLang="ja-JP" sz="6000" dirty="0">
              <a:solidFill>
                <a:prstClr val="black">
                  <a:lumMod val="85000"/>
                  <a:lumOff val="15000"/>
                </a:prstClr>
              </a:solidFill>
              <a:latin typeface="HGP創英角ﾎﾟｯﾌﾟ体" pitchFamily="50" charset="-128"/>
              <a:ea typeface="HGP創英角ﾎﾟｯﾌﾟ体" pitchFamily="50" charset="-128"/>
            </a:endParaRPr>
          </a:p>
        </p:txBody>
      </p:sp>
      <p:sp>
        <p:nvSpPr>
          <p:cNvPr id="2" name="角丸四角形 1"/>
          <p:cNvSpPr/>
          <p:nvPr/>
        </p:nvSpPr>
        <p:spPr>
          <a:xfrm>
            <a:off x="216024" y="5805264"/>
            <a:ext cx="9145016" cy="720080"/>
          </a:xfrm>
          <a:prstGeom prst="roundRect">
            <a:avLst/>
          </a:prstGeom>
          <a:solidFill>
            <a:srgbClr val="C05B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7812360" y="5229200"/>
            <a:ext cx="504056" cy="432048"/>
          </a:xfrm>
          <a:prstGeom prst="rect">
            <a:avLst/>
          </a:prstGeom>
          <a:gradFill>
            <a:gsLst>
              <a:gs pos="0">
                <a:schemeClr val="accent6">
                  <a:lumMod val="60000"/>
                  <a:lumOff val="40000"/>
                </a:schemeClr>
              </a:gs>
              <a:gs pos="74000">
                <a:schemeClr val="accent6">
                  <a:lumMod val="75000"/>
                </a:schemeClr>
              </a:gs>
              <a:gs pos="100000">
                <a:schemeClr val="accent6">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01482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112474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ja-JP" altLang="en-US" sz="1800" dirty="0">
                <a:solidFill>
                  <a:prstClr val="white"/>
                </a:solidFill>
                <a:latin typeface="HGPｺﾞｼｯｸE" panose="020B0900000000000000" pitchFamily="50" charset="-128"/>
                <a:ea typeface="HGPｺﾞｼｯｸE" panose="020B0900000000000000" pitchFamily="50" charset="-128"/>
              </a:rPr>
              <a:t>　　　　　　たいせつ</a:t>
            </a:r>
            <a:r>
              <a:rPr lang="ja-JP" altLang="en-US" sz="1200" dirty="0">
                <a:solidFill>
                  <a:prstClr val="white"/>
                </a:solidFill>
                <a:latin typeface="HGPｺﾞｼｯｸE" panose="020B0900000000000000" pitchFamily="50" charset="-128"/>
                <a:ea typeface="HGPｺﾞｼｯｸE" panose="020B0900000000000000" pitchFamily="50" charset="-128"/>
              </a:rPr>
              <a:t>　</a:t>
            </a:r>
            <a:endParaRPr lang="en-US" altLang="ja-JP" sz="1200" dirty="0">
              <a:solidFill>
                <a:prstClr val="white"/>
              </a:solidFill>
              <a:latin typeface="HGPｺﾞｼｯｸE" panose="020B0900000000000000" pitchFamily="50" charset="-128"/>
              <a:ea typeface="HGPｺﾞｼｯｸE" panose="020B0900000000000000" pitchFamily="50" charset="-128"/>
            </a:endParaRPr>
          </a:p>
          <a:p>
            <a:pPr eaLnBrk="0" hangingPunct="0"/>
            <a:r>
              <a:rPr lang="ja-JP" altLang="en-US" sz="4400" dirty="0">
                <a:solidFill>
                  <a:prstClr val="white"/>
                </a:solidFill>
                <a:latin typeface="HGPｺﾞｼｯｸE" panose="020B0900000000000000" pitchFamily="50" charset="-128"/>
                <a:ea typeface="HGPｺﾞｼｯｸE" panose="020B0900000000000000" pitchFamily="50" charset="-128"/>
              </a:rPr>
              <a:t>　</a:t>
            </a:r>
            <a:r>
              <a:rPr lang="en-US" altLang="ja-JP" sz="4400" dirty="0">
                <a:solidFill>
                  <a:prstClr val="white"/>
                </a:solidFill>
                <a:latin typeface="HGPｺﾞｼｯｸE" panose="020B0900000000000000" pitchFamily="50" charset="-128"/>
                <a:ea typeface="HGPｺﾞｼｯｸE" panose="020B0900000000000000" pitchFamily="50" charset="-128"/>
              </a:rPr>
              <a:t>4.</a:t>
            </a:r>
            <a:r>
              <a:rPr lang="ja-JP" altLang="en-US" sz="4400" dirty="0">
                <a:solidFill>
                  <a:prstClr val="white"/>
                </a:solidFill>
                <a:latin typeface="HGPｺﾞｼｯｸE" panose="020B0900000000000000" pitchFamily="50" charset="-128"/>
                <a:ea typeface="HGPｺﾞｼｯｸE" panose="020B0900000000000000" pitchFamily="50" charset="-128"/>
              </a:rPr>
              <a:t>大切なことは</a:t>
            </a:r>
            <a:r>
              <a:rPr lang="en-US" altLang="ja-JP" sz="4400" dirty="0">
                <a:solidFill>
                  <a:prstClr val="white"/>
                </a:solidFill>
                <a:latin typeface="HGPｺﾞｼｯｸE" panose="020B0900000000000000" pitchFamily="50" charset="-128"/>
                <a:ea typeface="HGPｺﾞｼｯｸE" panose="020B0900000000000000" pitchFamily="50" charset="-128"/>
              </a:rPr>
              <a:t>?</a:t>
            </a:r>
            <a:endParaRPr lang="en-US" altLang="ja-JP" sz="3600" dirty="0">
              <a:solidFill>
                <a:prstClr val="white"/>
              </a:solidFill>
              <a:latin typeface="HGPｺﾞｼｯｸE" panose="020B0900000000000000" pitchFamily="50" charset="-128"/>
              <a:ea typeface="HGPｺﾞｼｯｸE" panose="020B0900000000000000" pitchFamily="50" charset="-128"/>
            </a:endParaRPr>
          </a:p>
        </p:txBody>
      </p:sp>
      <p:pic>
        <p:nvPicPr>
          <p:cNvPr id="7170" name="Picture 2" descr="G:\キャッフィー\caffy_hiramek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3623" y="1390936"/>
            <a:ext cx="2460679" cy="4270311"/>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吹き出し 1"/>
          <p:cNvSpPr/>
          <p:nvPr/>
        </p:nvSpPr>
        <p:spPr>
          <a:xfrm>
            <a:off x="395536" y="1556792"/>
            <a:ext cx="6048672" cy="4752528"/>
          </a:xfrm>
          <a:prstGeom prst="wedgeRoundRectCallout">
            <a:avLst>
              <a:gd name="adj1" fmla="val 56637"/>
              <a:gd name="adj2" fmla="val 2166"/>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latin typeface="HG丸ｺﾞｼｯｸM-PRO" pitchFamily="50" charset="-128"/>
                <a:ea typeface="HG丸ｺﾞｼｯｸM-PRO" pitchFamily="50" charset="-128"/>
              </a:rPr>
              <a:t>★インターネットは、</a:t>
            </a:r>
          </a:p>
          <a:p>
            <a:r>
              <a:rPr lang="ja-JP" altLang="en-US" sz="1600" dirty="0">
                <a:solidFill>
                  <a:schemeClr val="tx1"/>
                </a:solidFill>
                <a:latin typeface="HG丸ｺﾞｼｯｸM-PRO" pitchFamily="50" charset="-128"/>
                <a:ea typeface="HG丸ｺﾞｼｯｸM-PRO" pitchFamily="50" charset="-128"/>
              </a:rPr>
              <a:t>せかい</a:t>
            </a:r>
          </a:p>
          <a:p>
            <a:r>
              <a:rPr kumimoji="1" lang="ja-JP" altLang="en-US" sz="2800" dirty="0">
                <a:solidFill>
                  <a:schemeClr val="tx1"/>
                </a:solidFill>
                <a:latin typeface="HG丸ｺﾞｼｯｸM-PRO" pitchFamily="50" charset="-128"/>
                <a:ea typeface="HG丸ｺﾞｼｯｸM-PRO" pitchFamily="50" charset="-128"/>
              </a:rPr>
              <a:t>世界につながり、さまざまな</a:t>
            </a:r>
          </a:p>
          <a:p>
            <a:r>
              <a:rPr lang="ja-JP" altLang="en-US" sz="1600" dirty="0">
                <a:solidFill>
                  <a:schemeClr val="tx1"/>
                </a:solidFill>
                <a:latin typeface="HG丸ｺﾞｼｯｸM-PRO" pitchFamily="50" charset="-128"/>
                <a:ea typeface="HG丸ｺﾞｼｯｸM-PRO" pitchFamily="50" charset="-128"/>
              </a:rPr>
              <a:t>じょうほう　え　　　　　　べんり　　どうぐ</a:t>
            </a:r>
          </a:p>
          <a:p>
            <a:r>
              <a:rPr kumimoji="1" lang="ja-JP" altLang="en-US" sz="2800" dirty="0">
                <a:solidFill>
                  <a:schemeClr val="tx1"/>
                </a:solidFill>
                <a:latin typeface="HG丸ｺﾞｼｯｸM-PRO" pitchFamily="50" charset="-128"/>
                <a:ea typeface="HG丸ｺﾞｼｯｸM-PRO" pitchFamily="50" charset="-128"/>
              </a:rPr>
              <a:t>情報が得られる便利な道具です。</a:t>
            </a:r>
          </a:p>
          <a:p>
            <a:endParaRPr lang="ja-JP" altLang="en-US" sz="3200" dirty="0">
              <a:solidFill>
                <a:schemeClr val="tx1"/>
              </a:solidFill>
              <a:latin typeface="HG丸ｺﾞｼｯｸM-PRO" pitchFamily="50" charset="-128"/>
              <a:ea typeface="HG丸ｺﾞｼｯｸM-PRO" pitchFamily="50" charset="-128"/>
            </a:endParaRPr>
          </a:p>
          <a:p>
            <a:r>
              <a:rPr lang="ja-JP" altLang="en-US" sz="1600" b="1" dirty="0">
                <a:solidFill>
                  <a:srgbClr val="FF0000"/>
                </a:solidFill>
                <a:latin typeface="HG丸ｺﾞｼｯｸM-PRO" pitchFamily="50" charset="-128"/>
                <a:ea typeface="HG丸ｺﾞｼｯｸM-PRO" pitchFamily="50" charset="-128"/>
              </a:rPr>
              <a:t>あぶ　　　　　　　　　　ちゅうい</a:t>
            </a:r>
          </a:p>
          <a:p>
            <a:r>
              <a:rPr lang="ja-JP" altLang="en-US" sz="2800" b="1" dirty="0">
                <a:solidFill>
                  <a:srgbClr val="FF0000"/>
                </a:solidFill>
                <a:latin typeface="HG丸ｺﾞｼｯｸM-PRO" pitchFamily="50" charset="-128"/>
                <a:ea typeface="HG丸ｺﾞｼｯｸM-PRO" pitchFamily="50" charset="-128"/>
              </a:rPr>
              <a:t>危ないところ・注意するところを</a:t>
            </a:r>
          </a:p>
          <a:p>
            <a:r>
              <a:rPr lang="ja-JP" altLang="en-US" sz="1600" b="1" dirty="0" err="1">
                <a:solidFill>
                  <a:srgbClr val="FF0000"/>
                </a:solidFill>
                <a:latin typeface="HG丸ｺﾞｼｯｸM-PRO" pitchFamily="50" charset="-128"/>
                <a:ea typeface="HG丸ｺﾞｼｯｸM-PRO" pitchFamily="50" charset="-128"/>
              </a:rPr>
              <a:t>おぼ</a:t>
            </a:r>
            <a:r>
              <a:rPr lang="ja-JP" altLang="en-US" sz="1600" b="1" dirty="0">
                <a:solidFill>
                  <a:srgbClr val="FF0000"/>
                </a:solidFill>
                <a:latin typeface="HG丸ｺﾞｼｯｸM-PRO" pitchFamily="50" charset="-128"/>
                <a:ea typeface="HG丸ｺﾞｼｯｸM-PRO" pitchFamily="50" charset="-128"/>
              </a:rPr>
              <a:t>　　　　　ただ　　　つか</a:t>
            </a:r>
          </a:p>
          <a:p>
            <a:r>
              <a:rPr lang="ja-JP" altLang="en-US" sz="2800" b="1" dirty="0">
                <a:solidFill>
                  <a:srgbClr val="FF0000"/>
                </a:solidFill>
                <a:latin typeface="HG丸ｺﾞｼｯｸM-PRO" pitchFamily="50" charset="-128"/>
                <a:ea typeface="HG丸ｺﾞｼｯｸM-PRO" pitchFamily="50" charset="-128"/>
              </a:rPr>
              <a:t>覚えて、正しく使いましょう</a:t>
            </a:r>
            <a:endParaRPr kumimoji="1" lang="ja-JP" altLang="en-US" sz="2800" b="1" dirty="0">
              <a:solidFill>
                <a:srgbClr val="FF0000"/>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3367620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9288" y="1096949"/>
            <a:ext cx="6726360" cy="1107915"/>
          </a:xfrm>
          <a:prstGeom prst="rect">
            <a:avLst/>
          </a:prstGeom>
        </p:spPr>
        <p:txBody>
          <a:bodyPr wrap="none" lIns="91360" tIns="45680" rIns="91360" bIns="45680">
            <a:spAutoFit/>
          </a:bodyPr>
          <a:lstStyle/>
          <a:p>
            <a:pPr defTabSz="913593" eaLnBrk="0" hangingPunct="0"/>
            <a:r>
              <a:rPr lang="ja-JP" altLang="en-US" sz="1800" dirty="0">
                <a:solidFill>
                  <a:srgbClr val="FF0000"/>
                </a:solidFill>
                <a:latin typeface="HGP創英角ﾎﾟｯﾌﾟ体" panose="040B0A00000000000000" pitchFamily="50" charset="-128"/>
                <a:ea typeface="HGP創英角ﾎﾟｯﾌﾟ体" panose="040B0A00000000000000" pitchFamily="50" charset="-128"/>
              </a:rPr>
              <a:t>　しがけん　　　　　　　しょうひ　　　せいかつ</a:t>
            </a:r>
          </a:p>
          <a:p>
            <a:pPr defTabSz="913593" eaLnBrk="0" hangingPunct="0"/>
            <a:r>
              <a:rPr lang="ja-JP" altLang="en-US" sz="4800" dirty="0">
                <a:solidFill>
                  <a:srgbClr val="FF0000"/>
                </a:solidFill>
                <a:latin typeface="HGP創英角ﾎﾟｯﾌﾟ体" panose="040B0A00000000000000" pitchFamily="50" charset="-128"/>
                <a:ea typeface="HGP創英角ﾎﾟｯﾌﾟ体" panose="040B0A00000000000000" pitchFamily="50" charset="-128"/>
              </a:rPr>
              <a:t>滋賀県消費生活センター</a:t>
            </a:r>
            <a:endParaRPr lang="ja-JP" altLang="en-US" sz="4800" dirty="0">
              <a:solidFill>
                <a:srgbClr val="FF0000"/>
              </a:solidFill>
              <a:latin typeface="Arial" pitchFamily="34" charset="0"/>
              <a:ea typeface="ＭＳ Ｐゴシック"/>
            </a:endParaRPr>
          </a:p>
        </p:txBody>
      </p:sp>
      <p:sp>
        <p:nvSpPr>
          <p:cNvPr id="3" name="正方形/長方形 2"/>
          <p:cNvSpPr/>
          <p:nvPr/>
        </p:nvSpPr>
        <p:spPr>
          <a:xfrm>
            <a:off x="662955" y="2204864"/>
            <a:ext cx="7758608" cy="2478483"/>
          </a:xfrm>
          <a:prstGeom prst="rect">
            <a:avLst/>
          </a:prstGeom>
        </p:spPr>
        <p:txBody>
          <a:bodyPr wrap="square" lIns="91360" tIns="45680" rIns="91360" bIns="45680">
            <a:spAutoFit/>
          </a:bodyPr>
          <a:lstStyle/>
          <a:p>
            <a:pPr defTabSz="913593" eaLnBrk="0" hangingPunct="0">
              <a:lnSpc>
                <a:spcPts val="4795"/>
              </a:lnSpc>
              <a:defRPr/>
            </a:pPr>
            <a:r>
              <a:rPr lang="ja-JP" altLang="en-US" sz="3600" dirty="0">
                <a:solidFill>
                  <a:prstClr val="black"/>
                </a:solidFill>
                <a:latin typeface="HGPｺﾞｼｯｸE" pitchFamily="50" charset="-128"/>
                <a:ea typeface="HGPｺﾞｼｯｸE" pitchFamily="50" charset="-128"/>
              </a:rPr>
              <a:t>電 話：０７４９ー２３ー０９９９</a:t>
            </a:r>
            <a:endParaRPr lang="en-US" altLang="ja-JP" sz="3600" dirty="0">
              <a:solidFill>
                <a:prstClr val="black"/>
              </a:solidFill>
              <a:latin typeface="HGPｺﾞｼｯｸE" pitchFamily="50" charset="-128"/>
              <a:ea typeface="HGPｺﾞｼｯｸE" pitchFamily="50" charset="-128"/>
            </a:endParaRPr>
          </a:p>
          <a:p>
            <a:pPr defTabSz="913593" eaLnBrk="0" hangingPunct="0">
              <a:lnSpc>
                <a:spcPts val="4795"/>
              </a:lnSpc>
              <a:defRPr/>
            </a:pPr>
            <a:r>
              <a:rPr lang="en-US" altLang="ja-JP" sz="3600" dirty="0">
                <a:solidFill>
                  <a:prstClr val="black"/>
                </a:solidFill>
                <a:latin typeface="HGPｺﾞｼｯｸE" pitchFamily="50" charset="-128"/>
                <a:ea typeface="HGPｺﾞｼｯｸE" pitchFamily="50" charset="-128"/>
              </a:rPr>
              <a:t>FAX</a:t>
            </a:r>
            <a:r>
              <a:rPr lang="ja-JP" altLang="en-US" sz="3600" dirty="0">
                <a:solidFill>
                  <a:prstClr val="black"/>
                </a:solidFill>
                <a:latin typeface="HGPｺﾞｼｯｸE" pitchFamily="50" charset="-128"/>
                <a:ea typeface="HGPｺﾞｼｯｸE" pitchFamily="50" charset="-128"/>
              </a:rPr>
              <a:t> ：０７４９－２３－９０３０</a:t>
            </a:r>
            <a:endParaRPr lang="en-US" altLang="ja-JP" sz="3600" dirty="0">
              <a:solidFill>
                <a:prstClr val="black"/>
              </a:solidFill>
              <a:latin typeface="HGPｺﾞｼｯｸE" pitchFamily="50" charset="-128"/>
              <a:ea typeface="HGPｺﾞｼｯｸE" pitchFamily="50" charset="-128"/>
            </a:endParaRPr>
          </a:p>
          <a:p>
            <a:pPr defTabSz="913593" eaLnBrk="0" hangingPunct="0">
              <a:lnSpc>
                <a:spcPts val="4795"/>
              </a:lnSpc>
              <a:defRPr/>
            </a:pPr>
            <a:r>
              <a:rPr lang="ja-JP" altLang="en-US" sz="3600" dirty="0">
                <a:solidFill>
                  <a:prstClr val="black"/>
                </a:solidFill>
                <a:latin typeface="HGPｺﾞｼｯｸE" pitchFamily="50" charset="-128"/>
                <a:ea typeface="HGPｺﾞｼｯｸE" pitchFamily="50" charset="-128"/>
              </a:rPr>
              <a:t>相談時間：午前９時１５分～午後４時</a:t>
            </a:r>
            <a:endParaRPr lang="en-US" altLang="ja-JP" sz="3600" dirty="0">
              <a:solidFill>
                <a:prstClr val="black"/>
              </a:solidFill>
              <a:latin typeface="HGPｺﾞｼｯｸE" pitchFamily="50" charset="-128"/>
              <a:ea typeface="HGPｺﾞｼｯｸE" pitchFamily="50" charset="-128"/>
            </a:endParaRPr>
          </a:p>
          <a:p>
            <a:pPr defTabSz="913593" eaLnBrk="0" hangingPunct="0">
              <a:lnSpc>
                <a:spcPts val="4795"/>
              </a:lnSpc>
              <a:defRPr/>
            </a:pPr>
            <a:r>
              <a:rPr lang="ja-JP" altLang="en-US" sz="3600" dirty="0">
                <a:solidFill>
                  <a:prstClr val="black"/>
                </a:solidFill>
                <a:latin typeface="HGPｺﾞｼｯｸE" pitchFamily="50" charset="-128"/>
                <a:ea typeface="HGPｺﾞｼｯｸE" pitchFamily="50" charset="-128"/>
              </a:rPr>
              <a:t>　　　　　　</a:t>
            </a:r>
            <a:r>
              <a:rPr lang="ja-JP" altLang="en-US" sz="3200" dirty="0">
                <a:solidFill>
                  <a:prstClr val="black"/>
                </a:solidFill>
                <a:latin typeface="HGPｺﾞｼｯｸE" pitchFamily="50" charset="-128"/>
                <a:ea typeface="HGPｺﾞｼｯｸE" pitchFamily="50" charset="-128"/>
              </a:rPr>
              <a:t>月～金曜日　</a:t>
            </a:r>
            <a:r>
              <a:rPr lang="ja-JP" altLang="en-US" dirty="0">
                <a:solidFill>
                  <a:prstClr val="black"/>
                </a:solidFill>
                <a:latin typeface="HGPｺﾞｼｯｸE" pitchFamily="50" charset="-128"/>
                <a:ea typeface="HGPｺﾞｼｯｸE" pitchFamily="50" charset="-128"/>
              </a:rPr>
              <a:t>（祝日・年末年始は除く）</a:t>
            </a:r>
          </a:p>
        </p:txBody>
      </p:sp>
      <p:sp>
        <p:nvSpPr>
          <p:cNvPr id="16" name="正方形/長方形 15"/>
          <p:cNvSpPr/>
          <p:nvPr/>
        </p:nvSpPr>
        <p:spPr>
          <a:xfrm>
            <a:off x="254836" y="4825841"/>
            <a:ext cx="4286589" cy="1077137"/>
          </a:xfrm>
          <a:prstGeom prst="rect">
            <a:avLst/>
          </a:prstGeom>
        </p:spPr>
        <p:txBody>
          <a:bodyPr wrap="none" lIns="91360" tIns="45680" rIns="91360" bIns="45680">
            <a:spAutoFit/>
          </a:bodyPr>
          <a:lstStyle/>
          <a:p>
            <a:pPr defTabSz="913593" eaLnBrk="0" hangingPunct="0"/>
            <a:r>
              <a:rPr lang="ja-JP" altLang="en-US" dirty="0">
                <a:solidFill>
                  <a:srgbClr val="FF0000"/>
                </a:solidFill>
                <a:latin typeface="HGP創英角ﾎﾟｯﾌﾟ体" panose="040B0A00000000000000" pitchFamily="50" charset="-128"/>
                <a:ea typeface="HGP創英角ﾎﾟｯﾌﾟ体" panose="040B0A00000000000000" pitchFamily="50" charset="-128"/>
              </a:rPr>
              <a:t>しょうひしゃ</a:t>
            </a:r>
          </a:p>
          <a:p>
            <a:pPr defTabSz="913593" eaLnBrk="0" hangingPunct="0"/>
            <a:r>
              <a:rPr lang="ja-JP" altLang="en-US" sz="4000" dirty="0">
                <a:solidFill>
                  <a:srgbClr val="FF0000"/>
                </a:solidFill>
                <a:latin typeface="HGP創英角ﾎﾟｯﾌﾟ体" panose="040B0A00000000000000" pitchFamily="50" charset="-128"/>
                <a:ea typeface="HGP創英角ﾎﾟｯﾌﾟ体" panose="040B0A00000000000000" pitchFamily="50" charset="-128"/>
              </a:rPr>
              <a:t>消費者ホットライン</a:t>
            </a:r>
            <a:endParaRPr lang="ja-JP" altLang="en-US" sz="4000" dirty="0">
              <a:solidFill>
                <a:srgbClr val="FF0000"/>
              </a:solidFill>
              <a:latin typeface="Arial" pitchFamily="34" charset="0"/>
              <a:ea typeface="ＭＳ Ｐゴシック"/>
            </a:endParaRPr>
          </a:p>
        </p:txBody>
      </p:sp>
      <p:sp>
        <p:nvSpPr>
          <p:cNvPr id="7" name="正方形/長方形 6"/>
          <p:cNvSpPr/>
          <p:nvPr/>
        </p:nvSpPr>
        <p:spPr>
          <a:xfrm>
            <a:off x="973689" y="5877273"/>
            <a:ext cx="7755488" cy="646250"/>
          </a:xfrm>
          <a:prstGeom prst="rect">
            <a:avLst/>
          </a:prstGeom>
        </p:spPr>
        <p:txBody>
          <a:bodyPr wrap="none" lIns="91360" tIns="45680" rIns="91360" bIns="45680">
            <a:spAutoFit/>
          </a:bodyPr>
          <a:lstStyle/>
          <a:p>
            <a:pPr defTabSz="913593" eaLnBrk="0" hangingPunct="0"/>
            <a:r>
              <a:rPr lang="ja-JP" altLang="en-US" sz="3600" dirty="0">
                <a:solidFill>
                  <a:prstClr val="black"/>
                </a:solidFill>
                <a:latin typeface="HGP創英角ﾎﾟｯﾌﾟ体" panose="040B0A00000000000000" pitchFamily="50" charset="-128"/>
                <a:ea typeface="HGP創英角ﾎﾟｯﾌﾟ体" panose="040B0A00000000000000" pitchFamily="50" charset="-128"/>
              </a:rPr>
              <a:t>☎１８８  </a:t>
            </a:r>
            <a:r>
              <a:rPr lang="ja-JP" altLang="en-US" sz="3000" dirty="0">
                <a:solidFill>
                  <a:prstClr val="black"/>
                </a:solidFill>
                <a:latin typeface="HGPｺﾞｼｯｸE" pitchFamily="50" charset="-128"/>
                <a:ea typeface="HGPｺﾞｼｯｸE" pitchFamily="50" charset="-128"/>
              </a:rPr>
              <a:t>（お住まいのセンターに繋がります）</a:t>
            </a:r>
          </a:p>
        </p:txBody>
      </p:sp>
      <p:pic>
        <p:nvPicPr>
          <p:cNvPr id="17" name="Picture 2" descr="C:\Users\SHOHISOUDAN\Desktop\キャッフィー\tel-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7378" y="1556792"/>
            <a:ext cx="2067666" cy="173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四角形吹き出し 7"/>
          <p:cNvSpPr/>
          <p:nvPr/>
        </p:nvSpPr>
        <p:spPr>
          <a:xfrm>
            <a:off x="-1736" y="0"/>
            <a:ext cx="9144000" cy="1014211"/>
          </a:xfrm>
          <a:prstGeom prst="wedgeRectCallout">
            <a:avLst>
              <a:gd name="adj1" fmla="val 33884"/>
              <a:gd name="adj2" fmla="val 111832"/>
            </a:avLst>
          </a:prstGeom>
          <a:solidFill>
            <a:srgbClr val="00B050"/>
          </a:solidFill>
          <a:ln w="25400" cap="flat" cmpd="sng" algn="ctr">
            <a:noFill/>
            <a:prstDash val="solid"/>
          </a:ln>
          <a:effectLst/>
        </p:spPr>
        <p:txBody>
          <a:bodyPr lIns="91360" tIns="45680" rIns="91360" bIns="45680" rtlCol="0" anchor="ctr"/>
          <a:lstStyle/>
          <a:p>
            <a:pPr defTabSz="913593" fontAlgn="auto">
              <a:spcBef>
                <a:spcPts val="0"/>
              </a:spcBef>
              <a:spcAft>
                <a:spcPts val="0"/>
              </a:spcAft>
              <a:defRPr/>
            </a:pPr>
            <a:r>
              <a:rPr kumimoji="0" lang="ja-JP" altLang="en-US" sz="1800" kern="0" dirty="0">
                <a:solidFill>
                  <a:prstClr val="white"/>
                </a:solidFill>
                <a:latin typeface="Calibri"/>
                <a:ea typeface="ＭＳ Ｐゴシック"/>
              </a:rPr>
              <a:t>　　　　　　　　　　　　　　　　                                     なや</a:t>
            </a:r>
          </a:p>
          <a:p>
            <a:pPr defTabSz="913593" fontAlgn="auto">
              <a:spcBef>
                <a:spcPts val="0"/>
              </a:spcBef>
              <a:spcAft>
                <a:spcPts val="0"/>
              </a:spcAft>
              <a:defRPr/>
            </a:pPr>
            <a:r>
              <a:rPr kumimoji="0" lang="ja-JP" altLang="en-US" sz="4000" kern="0" dirty="0">
                <a:solidFill>
                  <a:prstClr val="white"/>
                </a:solidFill>
                <a:latin typeface="Calibri"/>
                <a:ea typeface="ＭＳ Ｐゴシック"/>
              </a:rPr>
              <a:t>　　　　　　　</a:t>
            </a:r>
            <a:r>
              <a:rPr kumimoji="0" lang="ja-JP" altLang="en-US" sz="4400" b="1" kern="0" dirty="0">
                <a:solidFill>
                  <a:prstClr val="white"/>
                </a:solidFill>
                <a:latin typeface="Calibri"/>
                <a:ea typeface="ＭＳ Ｐゴシック"/>
              </a:rPr>
              <a:t>ひとりで悩まないで</a:t>
            </a:r>
            <a:r>
              <a:rPr kumimoji="0" lang="en-US" altLang="ja-JP" sz="4400" b="1" kern="0" dirty="0">
                <a:solidFill>
                  <a:prstClr val="white"/>
                </a:solidFill>
                <a:latin typeface="Calibri"/>
                <a:ea typeface="ＭＳ Ｐゴシック"/>
              </a:rPr>
              <a:t>!</a:t>
            </a:r>
            <a:endParaRPr kumimoji="0" lang="ja-JP" altLang="en-US" sz="4000" kern="0" dirty="0">
              <a:solidFill>
                <a:prstClr val="white"/>
              </a:solidFill>
              <a:latin typeface="Calibri"/>
              <a:ea typeface="ＭＳ Ｐゴシック"/>
            </a:endParaRPr>
          </a:p>
        </p:txBody>
      </p:sp>
    </p:spTree>
    <p:extLst>
      <p:ext uri="{BB962C8B-B14F-4D97-AF65-F5344CB8AC3E}">
        <p14:creationId xmlns:p14="http://schemas.microsoft.com/office/powerpoint/2010/main" val="2800142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18433" y="2704"/>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ja-JP" altLang="en-US" sz="1600" dirty="0">
                <a:solidFill>
                  <a:prstClr val="black"/>
                </a:solidFill>
                <a:latin typeface="HGPｺﾞｼｯｸE" panose="020B0900000000000000" pitchFamily="50" charset="-128"/>
                <a:ea typeface="HGPｺﾞｼｯｸE" panose="020B0900000000000000" pitchFamily="50" charset="-128"/>
              </a:rPr>
              <a:t>　　　　　　　　　　　　　　　　　　　　　　　　　　　　　　　　　　　　　　　　　　　　　　　　　　　  つか　　　　かた </a:t>
            </a:r>
          </a:p>
          <a:p>
            <a:pPr eaLnBrk="0" hangingPunct="0"/>
            <a:r>
              <a:rPr lang="ja-JP" altLang="en-US" sz="4400" dirty="0">
                <a:solidFill>
                  <a:prstClr val="black"/>
                </a:solidFill>
                <a:latin typeface="HGPｺﾞｼｯｸE" panose="020B0900000000000000" pitchFamily="50" charset="-128"/>
                <a:ea typeface="HGPｺﾞｼｯｸE" panose="020B0900000000000000" pitchFamily="50" charset="-128"/>
              </a:rPr>
              <a:t>　　</a:t>
            </a:r>
            <a:r>
              <a:rPr lang="ja-JP" altLang="en-US" sz="4000" dirty="0">
                <a:solidFill>
                  <a:prstClr val="black"/>
                </a:solidFill>
                <a:latin typeface="HGPｺﾞｼｯｸE" panose="020B0900000000000000" pitchFamily="50" charset="-128"/>
                <a:ea typeface="HGPｺﾞｼｯｸE" panose="020B0900000000000000" pitchFamily="50" charset="-128"/>
              </a:rPr>
              <a:t>★いろいろなインターネットの使い方</a:t>
            </a:r>
            <a:endParaRPr lang="en-US" altLang="ja-JP" sz="4000" dirty="0">
              <a:solidFill>
                <a:prstClr val="black"/>
              </a:solidFill>
              <a:latin typeface="HGPｺﾞｼｯｸE" panose="020B0900000000000000" pitchFamily="50" charset="-128"/>
              <a:ea typeface="HGPｺﾞｼｯｸE" panose="020B0900000000000000" pitchFamily="50" charset="-128"/>
            </a:endParaRPr>
          </a:p>
        </p:txBody>
      </p:sp>
      <p:sp>
        <p:nvSpPr>
          <p:cNvPr id="24" name="AutoShape 6"/>
          <p:cNvSpPr>
            <a:spLocks noChangeArrowheads="1"/>
          </p:cNvSpPr>
          <p:nvPr/>
        </p:nvSpPr>
        <p:spPr bwMode="auto">
          <a:xfrm>
            <a:off x="311327" y="1114239"/>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2700" dirty="0">
              <a:solidFill>
                <a:prstClr val="black"/>
              </a:solidFill>
              <a:latin typeface="HGPｺﾞｼｯｸE" panose="020B0900000000000000" pitchFamily="50" charset="-128"/>
            </a:endParaRPr>
          </a:p>
        </p:txBody>
      </p:sp>
      <p:pic>
        <p:nvPicPr>
          <p:cNvPr id="1032" name="Picture 8" descr="https://3.bp.blogspot.com/-KUJP0r5OZ_E/VUIJ5c4pikI/AAAAAAAAtbI/2wgXw1jgj2c/s800/net_shopping_p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4870" y="1360289"/>
            <a:ext cx="2292712" cy="2169479"/>
          </a:xfrm>
          <a:prstGeom prst="rect">
            <a:avLst/>
          </a:prstGeom>
          <a:noFill/>
          <a:extLst>
            <a:ext uri="{909E8E84-426E-40DD-AFC4-6F175D3DCCD1}">
              <a14:hiddenFill xmlns:a14="http://schemas.microsoft.com/office/drawing/2010/main">
                <a:solidFill>
                  <a:srgbClr val="FFFFFF"/>
                </a:solidFill>
              </a14:hiddenFill>
            </a:ext>
          </a:extLst>
        </p:spPr>
      </p:pic>
      <p:sp>
        <p:nvSpPr>
          <p:cNvPr id="29" name="AutoShape 6"/>
          <p:cNvSpPr>
            <a:spLocks noChangeArrowheads="1"/>
          </p:cNvSpPr>
          <p:nvPr/>
        </p:nvSpPr>
        <p:spPr bwMode="auto">
          <a:xfrm>
            <a:off x="3350857" y="1130221"/>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2700" dirty="0">
              <a:solidFill>
                <a:prstClr val="black"/>
              </a:solidFill>
              <a:latin typeface="HGPｺﾞｼｯｸE" panose="020B0900000000000000" pitchFamily="50" charset="-128"/>
            </a:endParaRPr>
          </a:p>
        </p:txBody>
      </p:sp>
      <p:sp>
        <p:nvSpPr>
          <p:cNvPr id="33" name="AutoShape 6"/>
          <p:cNvSpPr>
            <a:spLocks noChangeArrowheads="1"/>
          </p:cNvSpPr>
          <p:nvPr/>
        </p:nvSpPr>
        <p:spPr bwMode="auto">
          <a:xfrm>
            <a:off x="6192888" y="1158772"/>
            <a:ext cx="2716677" cy="2650363"/>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2700" dirty="0">
              <a:solidFill>
                <a:prstClr val="black"/>
              </a:solidFill>
              <a:latin typeface="HGPｺﾞｼｯｸE" panose="020B0900000000000000" pitchFamily="50" charset="-128"/>
            </a:endParaRPr>
          </a:p>
        </p:txBody>
      </p:sp>
      <p:pic>
        <p:nvPicPr>
          <p:cNvPr id="7175" name="Picture 7" descr="F:\KINGSTON\くらしの一日講座\イラストいろいろ\smartphone_jidori_selfy_schoolgir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441167"/>
            <a:ext cx="1974776" cy="1974776"/>
          </a:xfrm>
          <a:prstGeom prst="rect">
            <a:avLst/>
          </a:prstGeom>
          <a:noFill/>
          <a:extLst>
            <a:ext uri="{909E8E84-426E-40DD-AFC4-6F175D3DCCD1}">
              <a14:hiddenFill xmlns:a14="http://schemas.microsoft.com/office/drawing/2010/main">
                <a:solidFill>
                  <a:srgbClr val="FFFFFF"/>
                </a:solidFill>
              </a14:hiddenFill>
            </a:ext>
          </a:extLst>
        </p:spPr>
      </p:pic>
      <p:sp>
        <p:nvSpPr>
          <p:cNvPr id="30" name="AutoShape 6"/>
          <p:cNvSpPr>
            <a:spLocks noChangeArrowheads="1"/>
          </p:cNvSpPr>
          <p:nvPr/>
        </p:nvSpPr>
        <p:spPr bwMode="auto">
          <a:xfrm>
            <a:off x="330851" y="4023672"/>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2700" dirty="0">
              <a:solidFill>
                <a:prstClr val="black"/>
              </a:solidFill>
              <a:latin typeface="HGPｺﾞｼｯｸE" panose="020B0900000000000000" pitchFamily="50" charset="-128"/>
            </a:endParaRPr>
          </a:p>
        </p:txBody>
      </p:sp>
      <p:sp>
        <p:nvSpPr>
          <p:cNvPr id="31" name="AutoShape 6"/>
          <p:cNvSpPr>
            <a:spLocks noChangeArrowheads="1"/>
          </p:cNvSpPr>
          <p:nvPr/>
        </p:nvSpPr>
        <p:spPr bwMode="auto">
          <a:xfrm>
            <a:off x="3348031" y="4023672"/>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2700" dirty="0">
              <a:solidFill>
                <a:prstClr val="black"/>
              </a:solidFill>
              <a:latin typeface="HGPｺﾞｼｯｸE" panose="020B0900000000000000" pitchFamily="50" charset="-128"/>
            </a:endParaRPr>
          </a:p>
        </p:txBody>
      </p:sp>
      <p:sp>
        <p:nvSpPr>
          <p:cNvPr id="36" name="AutoShape 6"/>
          <p:cNvSpPr>
            <a:spLocks noChangeArrowheads="1"/>
          </p:cNvSpPr>
          <p:nvPr/>
        </p:nvSpPr>
        <p:spPr bwMode="auto">
          <a:xfrm>
            <a:off x="6235412" y="4023672"/>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2700" dirty="0">
              <a:solidFill>
                <a:prstClr val="black"/>
              </a:solidFill>
              <a:latin typeface="HGPｺﾞｼｯｸE" panose="020B0900000000000000" pitchFamily="50" charset="-128"/>
            </a:endParaRPr>
          </a:p>
        </p:txBody>
      </p:sp>
      <p:pic>
        <p:nvPicPr>
          <p:cNvPr id="2051" name="Picture 3" descr="F:\KINGSTON\くらしの一日講座\イラストいろいろ\videogame_bo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1872" y="4223989"/>
            <a:ext cx="2321750" cy="207207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G:\KINGSTON\くらしの一日講座\イラストいろいろ\yjima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24" y="4179231"/>
            <a:ext cx="2140902" cy="213138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G:\KINGSTON\くらしの一日講座\イラストいろいろ\sns_happy_woma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9850" y="4229305"/>
            <a:ext cx="2416321" cy="206675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オンライン授業を受ける学生のイラスト（男性）"/>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5494" y="1348418"/>
            <a:ext cx="2321749" cy="2302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456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イラスト\黒板イラスト.gif"/>
          <p:cNvPicPr>
            <a:picLocks noChangeAspect="1" noChangeArrowheads="1"/>
          </p:cNvPicPr>
          <p:nvPr/>
        </p:nvPicPr>
        <p:blipFill>
          <a:blip r:embed="rId3" cstate="print">
            <a:extLst>
              <a:ext uri="{28A0092B-C50C-407E-A947-70E740481C1C}">
                <a14:useLocalDpi xmlns:a14="http://schemas.microsoft.com/office/drawing/2010/main" val="0"/>
              </a:ext>
            </a:extLst>
          </a:blip>
          <a:srcRect l="2835" t="16063" r="2835" b="16063"/>
          <a:stretch>
            <a:fillRect/>
          </a:stretch>
        </p:blipFill>
        <p:spPr bwMode="auto">
          <a:xfrm>
            <a:off x="-108520" y="0"/>
            <a:ext cx="957706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円/楕円 4"/>
          <p:cNvSpPr/>
          <p:nvPr/>
        </p:nvSpPr>
        <p:spPr>
          <a:xfrm>
            <a:off x="2960808" y="620688"/>
            <a:ext cx="3425577" cy="952500"/>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lIns="91407" tIns="45705" rIns="91407" bIns="45705" anchor="ctr"/>
          <a:lstStyle/>
          <a:p>
            <a:pPr algn="ctr" eaLnBrk="0" hangingPunct="0">
              <a:defRPr/>
            </a:pPr>
            <a:r>
              <a:rPr lang="ja-JP" altLang="en-US" sz="3600" dirty="0">
                <a:solidFill>
                  <a:prstClr val="black"/>
                </a:solidFill>
                <a:latin typeface="HGP創英角ﾎﾟｯﾌﾟ体" pitchFamily="50" charset="-128"/>
                <a:ea typeface="HGP創英角ﾎﾟｯﾌﾟ体" pitchFamily="50" charset="-128"/>
              </a:rPr>
              <a:t>もくじ</a:t>
            </a:r>
            <a:endParaRPr lang="ja-JP" altLang="en-US" sz="3600" dirty="0">
              <a:solidFill>
                <a:prstClr val="black"/>
              </a:solidFill>
            </a:endParaRPr>
          </a:p>
        </p:txBody>
      </p:sp>
      <p:sp>
        <p:nvSpPr>
          <p:cNvPr id="8" name="コンテンツ プレースホルダ 2"/>
          <p:cNvSpPr txBox="1">
            <a:spLocks/>
          </p:cNvSpPr>
          <p:nvPr/>
        </p:nvSpPr>
        <p:spPr>
          <a:xfrm>
            <a:off x="611560" y="1772816"/>
            <a:ext cx="9001000" cy="3790756"/>
          </a:xfrm>
          <a:prstGeom prst="rect">
            <a:avLst/>
          </a:prstGeom>
        </p:spPr>
        <p:txBody>
          <a:bodyPr lIns="91407" tIns="45705" rIns="91407" bIns="45705"/>
          <a:lstStyle>
            <a:lvl1pPr marL="265176" indent="-265176" algn="l" rtl="0" eaLnBrk="1" latinLnBrk="0" hangingPunct="1">
              <a:spcBef>
                <a:spcPts val="250"/>
              </a:spcBef>
              <a:buClr>
                <a:schemeClr val="accent1"/>
              </a:buClr>
              <a:buSzPct val="80000"/>
              <a:buFont typeface="Wingdings 2"/>
              <a:buChar char=""/>
              <a:defRPr kumimoji="1"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1"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1"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1"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1"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1"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1"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1"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1" sz="1500" kern="1200">
                <a:solidFill>
                  <a:schemeClr val="tx1"/>
                </a:solidFill>
                <a:latin typeface="+mn-lt"/>
                <a:ea typeface="+mn-ea"/>
                <a:cs typeface="+mn-cs"/>
              </a:defRPr>
            </a:lvl9pPr>
            <a:extLst/>
          </a:lstStyle>
          <a:p>
            <a:pPr marL="0" indent="0">
              <a:lnSpc>
                <a:spcPct val="120000"/>
              </a:lnSpc>
              <a:buClr>
                <a:srgbClr val="4F81BD"/>
              </a:buClr>
              <a:buFont typeface="Wingdings 2"/>
              <a:buNone/>
              <a:defRPr/>
            </a:pPr>
            <a:r>
              <a:rPr lang="ja-JP" altLang="en-US" sz="1400" dirty="0">
                <a:solidFill>
                  <a:prstClr val="white"/>
                </a:solidFill>
                <a:latin typeface="HGP創英角ﾎﾟｯﾌﾟ体" pitchFamily="50" charset="-128"/>
                <a:ea typeface="HGP創英角ﾎﾟｯﾌﾟ体" pitchFamily="50" charset="-128"/>
              </a:rPr>
              <a:t>　　　　　　　　　　　　　　　　　　 つか　　　　　　かた</a:t>
            </a:r>
          </a:p>
          <a:p>
            <a:pPr marL="0" indent="0">
              <a:lnSpc>
                <a:spcPct val="120000"/>
              </a:lnSpc>
              <a:buClr>
                <a:srgbClr val="4F81BD"/>
              </a:buClr>
              <a:buFont typeface="Wingdings 2"/>
              <a:buNone/>
              <a:defRPr/>
            </a:pPr>
            <a:r>
              <a:rPr lang="ja-JP" altLang="en-US" sz="4000" dirty="0">
                <a:solidFill>
                  <a:prstClr val="white"/>
                </a:solidFill>
                <a:latin typeface="HGP創英角ﾎﾟｯﾌﾟ体" pitchFamily="50" charset="-128"/>
                <a:ea typeface="HGP創英角ﾎﾟｯﾌﾟ体" pitchFamily="50" charset="-128"/>
              </a:rPr>
              <a:t>１．どんな使い方をしてるかな？</a:t>
            </a:r>
            <a:endParaRPr lang="en-US" altLang="ja-JP" sz="900" dirty="0">
              <a:solidFill>
                <a:prstClr val="white"/>
              </a:solidFill>
              <a:latin typeface="HGP創英角ﾎﾟｯﾌﾟ体" pitchFamily="50" charset="-128"/>
              <a:ea typeface="HGP創英角ﾎﾟｯﾌﾟ体" pitchFamily="50" charset="-128"/>
            </a:endParaRPr>
          </a:p>
          <a:p>
            <a:pPr marL="0" indent="0">
              <a:lnSpc>
                <a:spcPct val="120000"/>
              </a:lnSpc>
              <a:buClr>
                <a:srgbClr val="4F81BD"/>
              </a:buClr>
              <a:buFont typeface="Wingdings 2"/>
              <a:buNone/>
              <a:defRPr/>
            </a:pPr>
            <a:r>
              <a:rPr lang="ja-JP" altLang="en-US" sz="4000" dirty="0">
                <a:solidFill>
                  <a:prstClr val="white"/>
                </a:solidFill>
                <a:latin typeface="HGP創英角ﾎﾟｯﾌﾟ体" pitchFamily="50" charset="-128"/>
                <a:ea typeface="HGP創英角ﾎﾟｯﾌﾟ体" pitchFamily="50" charset="-128"/>
              </a:rPr>
              <a:t>２．ネットのこわさはどんなもの？</a:t>
            </a:r>
            <a:endParaRPr lang="ja-JP" altLang="en-US" sz="900" dirty="0">
              <a:solidFill>
                <a:prstClr val="white"/>
              </a:solidFill>
              <a:latin typeface="HGP創英角ﾎﾟｯﾌﾟ体" pitchFamily="50" charset="-128"/>
              <a:ea typeface="HGP創英角ﾎﾟｯﾌﾟ体" pitchFamily="50" charset="-128"/>
            </a:endParaRPr>
          </a:p>
          <a:p>
            <a:pPr marL="0" lvl="0" indent="0">
              <a:lnSpc>
                <a:spcPct val="120000"/>
              </a:lnSpc>
              <a:spcBef>
                <a:spcPct val="0"/>
              </a:spcBef>
              <a:buClr>
                <a:srgbClr val="4F81BD"/>
              </a:buClr>
              <a:buSzTx/>
              <a:buNone/>
              <a:defRPr/>
            </a:pPr>
            <a:r>
              <a:rPr lang="ja-JP" altLang="en-US" sz="1400" dirty="0">
                <a:solidFill>
                  <a:prstClr val="white"/>
                </a:solidFill>
                <a:latin typeface="HGP創英角ﾎﾟｯﾌﾟ体" pitchFamily="50" charset="-128"/>
                <a:ea typeface="HGP創英角ﾎﾟｯﾌﾟ体" pitchFamily="50" charset="-128"/>
              </a:rPr>
              <a:t>　　　　　　　つか　　　　　かた</a:t>
            </a:r>
          </a:p>
          <a:p>
            <a:pPr marL="0" indent="0">
              <a:lnSpc>
                <a:spcPct val="120000"/>
              </a:lnSpc>
              <a:buClr>
                <a:srgbClr val="4F81BD"/>
              </a:buClr>
              <a:buFont typeface="Wingdings 2"/>
              <a:buNone/>
              <a:defRPr/>
            </a:pPr>
            <a:r>
              <a:rPr lang="ja-JP" altLang="en-US" sz="4000" dirty="0">
                <a:solidFill>
                  <a:prstClr val="white"/>
                </a:solidFill>
                <a:latin typeface="HGP創英角ﾎﾟｯﾌﾟ体" pitchFamily="50" charset="-128"/>
                <a:ea typeface="HGP創英角ﾎﾟｯﾌﾟ体" pitchFamily="50" charset="-128"/>
              </a:rPr>
              <a:t>３．使い方をかんがえよう</a:t>
            </a:r>
            <a:r>
              <a:rPr lang="en-US" altLang="ja-JP" sz="4000" dirty="0">
                <a:solidFill>
                  <a:prstClr val="white"/>
                </a:solidFill>
                <a:latin typeface="HGP創英角ﾎﾟｯﾌﾟ体" pitchFamily="50" charset="-128"/>
                <a:ea typeface="HGP創英角ﾎﾟｯﾌﾟ体" pitchFamily="50" charset="-128"/>
              </a:rPr>
              <a:t>!</a:t>
            </a:r>
            <a:endParaRPr lang="ja-JP" altLang="en-US" sz="900" dirty="0">
              <a:solidFill>
                <a:prstClr val="white"/>
              </a:solidFill>
              <a:latin typeface="HGP創英角ﾎﾟｯﾌﾟ体" pitchFamily="50" charset="-128"/>
              <a:ea typeface="HGP創英角ﾎﾟｯﾌﾟ体" pitchFamily="50" charset="-128"/>
            </a:endParaRPr>
          </a:p>
          <a:p>
            <a:pPr marL="0" indent="0">
              <a:lnSpc>
                <a:spcPct val="120000"/>
              </a:lnSpc>
              <a:buClr>
                <a:srgbClr val="4F81BD"/>
              </a:buClr>
              <a:buFont typeface="Wingdings 2"/>
              <a:buNone/>
              <a:defRPr/>
            </a:pPr>
            <a:r>
              <a:rPr lang="ja-JP" altLang="en-US" sz="4000" dirty="0">
                <a:solidFill>
                  <a:prstClr val="white"/>
                </a:solidFill>
                <a:latin typeface="HGP創英角ﾎﾟｯﾌﾟ体" pitchFamily="50" charset="-128"/>
                <a:ea typeface="HGP創英角ﾎﾟｯﾌﾟ体" pitchFamily="50" charset="-128"/>
              </a:rPr>
              <a:t>４．ふりかえり</a:t>
            </a:r>
            <a:endParaRPr lang="en-US" altLang="ja-JP" sz="4000" dirty="0">
              <a:solidFill>
                <a:prstClr val="black">
                  <a:lumMod val="85000"/>
                  <a:lumOff val="15000"/>
                </a:prstClr>
              </a:solidFill>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762991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イラスト\黒板イラスト.gif"/>
          <p:cNvPicPr>
            <a:picLocks noChangeAspect="1" noChangeArrowheads="1"/>
          </p:cNvPicPr>
          <p:nvPr/>
        </p:nvPicPr>
        <p:blipFill>
          <a:blip r:embed="rId3" cstate="print">
            <a:extLst>
              <a:ext uri="{28A0092B-C50C-407E-A947-70E740481C1C}">
                <a14:useLocalDpi xmlns:a14="http://schemas.microsoft.com/office/drawing/2010/main" val="0"/>
              </a:ext>
            </a:extLst>
          </a:blip>
          <a:srcRect l="2835" t="16063" r="2835" b="16063"/>
          <a:stretch>
            <a:fillRect/>
          </a:stretch>
        </p:blipFill>
        <p:spPr bwMode="auto">
          <a:xfrm>
            <a:off x="-63526" y="0"/>
            <a:ext cx="957706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円/楕円 4"/>
          <p:cNvSpPr/>
          <p:nvPr/>
        </p:nvSpPr>
        <p:spPr>
          <a:xfrm>
            <a:off x="2960808" y="620688"/>
            <a:ext cx="3425577" cy="952500"/>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lIns="91407" tIns="45705" rIns="91407" bIns="45705" anchor="ctr"/>
          <a:lstStyle/>
          <a:p>
            <a:pPr algn="ctr" eaLnBrk="0" hangingPunct="0">
              <a:defRPr/>
            </a:pPr>
            <a:r>
              <a:rPr lang="ja-JP" altLang="en-US" sz="3600" dirty="0">
                <a:solidFill>
                  <a:prstClr val="black"/>
                </a:solidFill>
                <a:latin typeface="HGP創英角ﾎﾟｯﾌﾟ体" pitchFamily="50" charset="-128"/>
                <a:ea typeface="HGP創英角ﾎﾟｯﾌﾟ体" pitchFamily="50" charset="-128"/>
              </a:rPr>
              <a:t>もくじ</a:t>
            </a:r>
            <a:endParaRPr lang="ja-JP" altLang="en-US" sz="3600" dirty="0">
              <a:solidFill>
                <a:prstClr val="black"/>
              </a:solidFill>
            </a:endParaRPr>
          </a:p>
        </p:txBody>
      </p:sp>
      <p:sp>
        <p:nvSpPr>
          <p:cNvPr id="8" name="コンテンツ プレースホルダ 2"/>
          <p:cNvSpPr txBox="1">
            <a:spLocks/>
          </p:cNvSpPr>
          <p:nvPr/>
        </p:nvSpPr>
        <p:spPr>
          <a:xfrm>
            <a:off x="644145" y="2276872"/>
            <a:ext cx="9001000" cy="3790756"/>
          </a:xfrm>
          <a:prstGeom prst="rect">
            <a:avLst/>
          </a:prstGeom>
        </p:spPr>
        <p:txBody>
          <a:bodyPr lIns="91407" tIns="45705" rIns="91407" bIns="45705"/>
          <a:lstStyle>
            <a:lvl1pPr marL="265176" indent="-265176" algn="l" rtl="0" eaLnBrk="1" latinLnBrk="0" hangingPunct="1">
              <a:spcBef>
                <a:spcPts val="250"/>
              </a:spcBef>
              <a:buClr>
                <a:schemeClr val="accent1"/>
              </a:buClr>
              <a:buSzPct val="80000"/>
              <a:buFont typeface="Wingdings 2"/>
              <a:buChar char=""/>
              <a:defRPr kumimoji="1"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1"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1"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1"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1"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1"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1"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1"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1" sz="1500" kern="1200">
                <a:solidFill>
                  <a:schemeClr val="tx1"/>
                </a:solidFill>
                <a:latin typeface="+mn-lt"/>
                <a:ea typeface="+mn-ea"/>
                <a:cs typeface="+mn-cs"/>
              </a:defRPr>
            </a:lvl9pPr>
            <a:extLst/>
          </a:lstStyle>
          <a:p>
            <a:pPr marL="0" indent="0">
              <a:lnSpc>
                <a:spcPct val="120000"/>
              </a:lnSpc>
              <a:buClr>
                <a:srgbClr val="4F81BD"/>
              </a:buClr>
              <a:buFont typeface="Wingdings 2"/>
              <a:buNone/>
              <a:defRPr/>
            </a:pPr>
            <a:r>
              <a:rPr lang="ja-JP" altLang="en-US" sz="1800" dirty="0">
                <a:solidFill>
                  <a:prstClr val="white"/>
                </a:solidFill>
                <a:latin typeface="HGP創英角ﾎﾟｯﾌﾟ体" pitchFamily="50" charset="-128"/>
                <a:ea typeface="HGP創英角ﾎﾟｯﾌﾟ体" pitchFamily="50" charset="-128"/>
              </a:rPr>
              <a:t>　　　　　　　　　　　　　　　　　　　　　　つか　　　　　　　かた</a:t>
            </a:r>
          </a:p>
          <a:p>
            <a:pPr marL="0" indent="0">
              <a:lnSpc>
                <a:spcPct val="120000"/>
              </a:lnSpc>
              <a:buClr>
                <a:srgbClr val="4F81BD"/>
              </a:buClr>
              <a:buFont typeface="Wingdings 2"/>
              <a:buNone/>
              <a:defRPr/>
            </a:pPr>
            <a:r>
              <a:rPr lang="ja-JP" altLang="en-US" sz="6000" dirty="0">
                <a:solidFill>
                  <a:prstClr val="white"/>
                </a:solidFill>
                <a:latin typeface="HGP創英角ﾎﾟｯﾌﾟ体" pitchFamily="50" charset="-128"/>
                <a:ea typeface="HGP創英角ﾎﾟｯﾌﾟ体" pitchFamily="50" charset="-128"/>
              </a:rPr>
              <a:t>１．どんな使い方を</a:t>
            </a:r>
          </a:p>
          <a:p>
            <a:pPr marL="0" indent="0">
              <a:lnSpc>
                <a:spcPct val="120000"/>
              </a:lnSpc>
              <a:buClr>
                <a:srgbClr val="4F81BD"/>
              </a:buClr>
              <a:buFont typeface="Wingdings 2"/>
              <a:buNone/>
              <a:defRPr/>
            </a:pPr>
            <a:r>
              <a:rPr lang="ja-JP" altLang="en-US" sz="6000" dirty="0">
                <a:solidFill>
                  <a:prstClr val="white"/>
                </a:solidFill>
                <a:latin typeface="HGP創英角ﾎﾟｯﾌﾟ体" pitchFamily="50" charset="-128"/>
                <a:ea typeface="HGP創英角ﾎﾟｯﾌﾟ体" pitchFamily="50" charset="-128"/>
              </a:rPr>
              <a:t>　　　　　してるかな？</a:t>
            </a:r>
          </a:p>
        </p:txBody>
      </p:sp>
    </p:spTree>
    <p:extLst>
      <p:ext uri="{BB962C8B-B14F-4D97-AF65-F5344CB8AC3E}">
        <p14:creationId xmlns:p14="http://schemas.microsoft.com/office/powerpoint/2010/main" val="460939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18433" y="2704"/>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ja-JP" altLang="en-US" sz="4400" dirty="0">
                <a:solidFill>
                  <a:prstClr val="black"/>
                </a:solidFill>
                <a:latin typeface="HGPｺﾞｼｯｸE" panose="020B0900000000000000" pitchFamily="50" charset="-128"/>
                <a:ea typeface="HGPｺﾞｼｯｸE" panose="020B0900000000000000" pitchFamily="50" charset="-128"/>
              </a:rPr>
              <a:t> １</a:t>
            </a:r>
            <a:r>
              <a:rPr lang="en-US" altLang="ja-JP" sz="4400" dirty="0">
                <a:solidFill>
                  <a:prstClr val="black"/>
                </a:solidFill>
                <a:latin typeface="HGPｺﾞｼｯｸE" panose="020B0900000000000000" pitchFamily="50" charset="-128"/>
                <a:ea typeface="HGPｺﾞｼｯｸE" panose="020B0900000000000000" pitchFamily="50" charset="-128"/>
              </a:rPr>
              <a:t>-①. </a:t>
            </a:r>
            <a:r>
              <a:rPr lang="ja-JP" altLang="en-US" sz="4400" dirty="0">
                <a:solidFill>
                  <a:prstClr val="black"/>
                </a:solidFill>
                <a:latin typeface="HGPｺﾞｼｯｸE" panose="020B0900000000000000" pitchFamily="50" charset="-128"/>
                <a:ea typeface="HGPｺﾞｼｯｸE" panose="020B0900000000000000" pitchFamily="50" charset="-128"/>
              </a:rPr>
              <a:t>こんなことしていませんか</a:t>
            </a:r>
            <a:r>
              <a:rPr lang="en-US" altLang="ja-JP" sz="4400" dirty="0">
                <a:solidFill>
                  <a:prstClr val="black"/>
                </a:solidFill>
                <a:latin typeface="HGPｺﾞｼｯｸE" panose="020B0900000000000000" pitchFamily="50" charset="-128"/>
                <a:ea typeface="HGPｺﾞｼｯｸE" panose="020B0900000000000000" pitchFamily="50" charset="-128"/>
              </a:rPr>
              <a:t>?</a:t>
            </a:r>
            <a:r>
              <a:rPr lang="ja-JP" altLang="en-US" sz="1200" dirty="0">
                <a:solidFill>
                  <a:prstClr val="black"/>
                </a:solidFill>
                <a:latin typeface="HGPｺﾞｼｯｸE" panose="020B0900000000000000" pitchFamily="50" charset="-128"/>
                <a:ea typeface="HGPｺﾞｼｯｸE" panose="020B0900000000000000" pitchFamily="50" charset="-128"/>
              </a:rPr>
              <a:t>＜リテラシー＞</a:t>
            </a:r>
            <a:endParaRPr lang="en-US" altLang="ja-JP" sz="1200" dirty="0">
              <a:solidFill>
                <a:prstClr val="black"/>
              </a:solidFill>
              <a:latin typeface="HGPｺﾞｼｯｸE" panose="020B0900000000000000" pitchFamily="50" charset="-128"/>
              <a:ea typeface="HGPｺﾞｼｯｸE" panose="020B0900000000000000" pitchFamily="50" charset="-128"/>
            </a:endParaRPr>
          </a:p>
        </p:txBody>
      </p:sp>
      <p:sp>
        <p:nvSpPr>
          <p:cNvPr id="24" name="AutoShape 6"/>
          <p:cNvSpPr>
            <a:spLocks noChangeArrowheads="1"/>
          </p:cNvSpPr>
          <p:nvPr/>
        </p:nvSpPr>
        <p:spPr bwMode="auto">
          <a:xfrm>
            <a:off x="322413" y="1441659"/>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2700" dirty="0">
              <a:solidFill>
                <a:prstClr val="black"/>
              </a:solidFill>
              <a:latin typeface="HGPｺﾞｼｯｸE" panose="020B0900000000000000" pitchFamily="50" charset="-128"/>
            </a:endParaRPr>
          </a:p>
        </p:txBody>
      </p:sp>
      <p:sp>
        <p:nvSpPr>
          <p:cNvPr id="25" name="正方形/長方形 24"/>
          <p:cNvSpPr/>
          <p:nvPr/>
        </p:nvSpPr>
        <p:spPr>
          <a:xfrm>
            <a:off x="322413" y="1482174"/>
            <a:ext cx="2716677" cy="438582"/>
          </a:xfrm>
          <a:prstGeom prst="rect">
            <a:avLst/>
          </a:prstGeom>
        </p:spPr>
        <p:txBody>
          <a:bodyPr wrap="square" lIns="68580" tIns="34290" rIns="68580" bIns="34290">
            <a:spAutoFit/>
          </a:bodyPr>
          <a:lstStyle/>
          <a:p>
            <a:pPr eaLnBrk="0" hangingPunct="0"/>
            <a:r>
              <a:rPr lang="ja-JP" altLang="en-US" dirty="0">
                <a:solidFill>
                  <a:srgbClr val="0000FF"/>
                </a:solidFill>
                <a:latin typeface="HGP創英角ｺﾞｼｯｸUB" panose="020B0900000000000000" pitchFamily="50" charset="-128"/>
                <a:ea typeface="HGP創英角ｺﾞｼｯｸUB" panose="020B0900000000000000" pitchFamily="50" charset="-128"/>
              </a:rPr>
              <a:t>①</a:t>
            </a:r>
            <a:endParaRPr lang="en-US" altLang="ja-JP"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26" name="正方形/長方形 25"/>
          <p:cNvSpPr/>
          <p:nvPr/>
        </p:nvSpPr>
        <p:spPr>
          <a:xfrm>
            <a:off x="3380099" y="1441659"/>
            <a:ext cx="2652543" cy="438582"/>
          </a:xfrm>
          <a:prstGeom prst="rect">
            <a:avLst/>
          </a:prstGeom>
        </p:spPr>
        <p:txBody>
          <a:bodyPr wrap="square" lIns="68580" tIns="34290" rIns="68580" bIns="34290">
            <a:spAutoFit/>
          </a:bodyPr>
          <a:lstStyle/>
          <a:p>
            <a:pPr eaLnBrk="0" hangingPunct="0"/>
            <a:r>
              <a:rPr lang="ja-JP" altLang="en-US" dirty="0">
                <a:solidFill>
                  <a:srgbClr val="0000FF"/>
                </a:solidFill>
                <a:latin typeface="HGP創英角ｺﾞｼｯｸUB" panose="020B0900000000000000" pitchFamily="50" charset="-128"/>
                <a:ea typeface="HGP創英角ｺﾞｼｯｸUB" panose="020B0900000000000000" pitchFamily="50" charset="-128"/>
              </a:rPr>
              <a:t>②</a:t>
            </a:r>
            <a:endParaRPr lang="en-US" altLang="ja-JP"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29" name="AutoShape 6"/>
          <p:cNvSpPr>
            <a:spLocks noChangeArrowheads="1"/>
          </p:cNvSpPr>
          <p:nvPr/>
        </p:nvSpPr>
        <p:spPr bwMode="auto">
          <a:xfrm>
            <a:off x="3290566" y="1427121"/>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2700" dirty="0">
              <a:solidFill>
                <a:prstClr val="black"/>
              </a:solidFill>
              <a:latin typeface="HGPｺﾞｼｯｸE" panose="020B0900000000000000" pitchFamily="50" charset="-128"/>
            </a:endParaRPr>
          </a:p>
        </p:txBody>
      </p:sp>
      <p:sp>
        <p:nvSpPr>
          <p:cNvPr id="33" name="AutoShape 6"/>
          <p:cNvSpPr>
            <a:spLocks noChangeArrowheads="1"/>
          </p:cNvSpPr>
          <p:nvPr/>
        </p:nvSpPr>
        <p:spPr bwMode="auto">
          <a:xfrm>
            <a:off x="6192888" y="1457315"/>
            <a:ext cx="2716677" cy="2650363"/>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2700" dirty="0">
              <a:solidFill>
                <a:prstClr val="black"/>
              </a:solidFill>
              <a:latin typeface="HGPｺﾞｼｯｸE" panose="020B0900000000000000" pitchFamily="50" charset="-128"/>
            </a:endParaRPr>
          </a:p>
        </p:txBody>
      </p:sp>
      <p:sp>
        <p:nvSpPr>
          <p:cNvPr id="45" name="正方形/長方形 44"/>
          <p:cNvSpPr/>
          <p:nvPr/>
        </p:nvSpPr>
        <p:spPr>
          <a:xfrm>
            <a:off x="6299546" y="1483804"/>
            <a:ext cx="2652543" cy="438582"/>
          </a:xfrm>
          <a:prstGeom prst="rect">
            <a:avLst/>
          </a:prstGeom>
        </p:spPr>
        <p:txBody>
          <a:bodyPr wrap="square" lIns="68580" tIns="34290" rIns="68580" bIns="34290">
            <a:spAutoFit/>
          </a:bodyPr>
          <a:lstStyle/>
          <a:p>
            <a:pPr eaLnBrk="0" hangingPunct="0"/>
            <a:r>
              <a:rPr lang="ja-JP" altLang="en-US" dirty="0">
                <a:solidFill>
                  <a:srgbClr val="0000FF"/>
                </a:solidFill>
                <a:latin typeface="HGP創英角ｺﾞｼｯｸUB" panose="020B0900000000000000" pitchFamily="50" charset="-128"/>
                <a:ea typeface="HGP創英角ｺﾞｼｯｸUB" panose="020B0900000000000000" pitchFamily="50" charset="-128"/>
              </a:rPr>
              <a:t>③</a:t>
            </a:r>
            <a:endParaRPr lang="en-US" altLang="ja-JP" dirty="0">
              <a:solidFill>
                <a:srgbClr val="0000FF"/>
              </a:solidFill>
              <a:latin typeface="HGP創英角ｺﾞｼｯｸUB" panose="020B0900000000000000" pitchFamily="50" charset="-128"/>
              <a:ea typeface="HGP創英角ｺﾞｼｯｸUB" panose="020B0900000000000000" pitchFamily="50" charset="-128"/>
            </a:endParaRPr>
          </a:p>
        </p:txBody>
      </p:sp>
      <p:pic>
        <p:nvPicPr>
          <p:cNvPr id="7171" name="Picture 3" descr="F:\KINGSTON\くらしの一日講座\イラストいろいろ\intellectual_property_0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5164" y="1968609"/>
            <a:ext cx="2367479" cy="172072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KINGSTON\くらしの一日講座\イラストいろいろ\computer_net_stalker_woma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4470" y="1769079"/>
            <a:ext cx="2073512" cy="2073512"/>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F:\KINGSTON\くらしの一日講座\イラストいろいろ\smartphone_jidori_selfy_schoolgir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528" y="1769079"/>
            <a:ext cx="1974776" cy="1974776"/>
          </a:xfrm>
          <a:prstGeom prst="rect">
            <a:avLst/>
          </a:prstGeom>
          <a:noFill/>
          <a:extLst>
            <a:ext uri="{909E8E84-426E-40DD-AFC4-6F175D3DCCD1}">
              <a14:hiddenFill xmlns:a14="http://schemas.microsoft.com/office/drawing/2010/main">
                <a:solidFill>
                  <a:srgbClr val="FFFFFF"/>
                </a:solidFill>
              </a14:hiddenFill>
            </a:ext>
          </a:extLst>
        </p:spPr>
      </p:pic>
      <p:sp>
        <p:nvSpPr>
          <p:cNvPr id="23" name="角丸四角形 22"/>
          <p:cNvSpPr/>
          <p:nvPr/>
        </p:nvSpPr>
        <p:spPr>
          <a:xfrm>
            <a:off x="322413" y="4295175"/>
            <a:ext cx="2716677" cy="223016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2">
                    <a:lumMod val="50000"/>
                  </a:schemeClr>
                </a:solidFill>
                <a:latin typeface="HGPｺﾞｼｯｸE" pitchFamily="50" charset="-128"/>
                <a:ea typeface="HGPｺﾞｼｯｸE" pitchFamily="50" charset="-128"/>
              </a:rPr>
              <a:t>　</a:t>
            </a:r>
            <a:r>
              <a:rPr lang="ja-JP" altLang="en-US" sz="1400" dirty="0">
                <a:solidFill>
                  <a:schemeClr val="tx2">
                    <a:lumMod val="50000"/>
                  </a:schemeClr>
                </a:solidFill>
                <a:latin typeface="HGPｺﾞｼｯｸE" pitchFamily="50" charset="-128"/>
                <a:ea typeface="HGPｺﾞｼｯｸE" pitchFamily="50" charset="-128"/>
              </a:rPr>
              <a:t>じぶん　　　　　　　　　　　じょう</a:t>
            </a:r>
            <a:endParaRPr lang="ja-JP" altLang="en-US" sz="1200" dirty="0">
              <a:solidFill>
                <a:schemeClr val="tx2">
                  <a:lumMod val="50000"/>
                </a:schemeClr>
              </a:solidFill>
              <a:latin typeface="HGPｺﾞｼｯｸE" pitchFamily="50" charset="-128"/>
              <a:ea typeface="HGPｺﾞｼｯｸE" pitchFamily="50" charset="-128"/>
            </a:endParaRPr>
          </a:p>
          <a:p>
            <a:pPr algn="ctr"/>
            <a:r>
              <a:rPr lang="ja-JP" altLang="en-US" sz="2800" dirty="0">
                <a:solidFill>
                  <a:schemeClr val="tx2">
                    <a:lumMod val="50000"/>
                  </a:schemeClr>
                </a:solidFill>
                <a:latin typeface="HGPｺﾞｼｯｸE" pitchFamily="50" charset="-128"/>
                <a:ea typeface="HGPｺﾞｼｯｸE" pitchFamily="50" charset="-128"/>
              </a:rPr>
              <a:t>自分をネット上に</a:t>
            </a:r>
          </a:p>
          <a:p>
            <a:pPr algn="ctr"/>
            <a:r>
              <a:rPr lang="ja-JP" altLang="en-US" sz="2800" dirty="0">
                <a:solidFill>
                  <a:schemeClr val="tx2">
                    <a:lumMod val="50000"/>
                  </a:schemeClr>
                </a:solidFill>
                <a:latin typeface="HGPｺﾞｼｯｸE" pitchFamily="50" charset="-128"/>
                <a:ea typeface="HGPｺﾞｼｯｸE" pitchFamily="50" charset="-128"/>
              </a:rPr>
              <a:t>アップロード</a:t>
            </a:r>
            <a:endParaRPr lang="en-US" altLang="ja-JP" sz="2800" dirty="0">
              <a:solidFill>
                <a:schemeClr val="tx2">
                  <a:lumMod val="50000"/>
                </a:schemeClr>
              </a:solidFill>
              <a:latin typeface="HGPｺﾞｼｯｸE" pitchFamily="50" charset="-128"/>
              <a:ea typeface="HGPｺﾞｼｯｸE" pitchFamily="50" charset="-128"/>
            </a:endParaRPr>
          </a:p>
        </p:txBody>
      </p:sp>
      <p:sp>
        <p:nvSpPr>
          <p:cNvPr id="27" name="角丸四角形 26"/>
          <p:cNvSpPr/>
          <p:nvPr/>
        </p:nvSpPr>
        <p:spPr>
          <a:xfrm>
            <a:off x="3348031" y="4354641"/>
            <a:ext cx="2684611" cy="217070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800" dirty="0">
                <a:solidFill>
                  <a:schemeClr val="tx2">
                    <a:lumMod val="50000"/>
                  </a:schemeClr>
                </a:solidFill>
                <a:latin typeface="HGPｺﾞｼｯｸE" pitchFamily="50" charset="-128"/>
                <a:ea typeface="HGPｺﾞｼｯｸE" pitchFamily="50" charset="-128"/>
              </a:rPr>
              <a:t>がぞう　　　かって</a:t>
            </a:r>
          </a:p>
          <a:p>
            <a:r>
              <a:rPr lang="ja-JP" altLang="en-US" sz="2800" dirty="0">
                <a:solidFill>
                  <a:schemeClr val="tx2">
                    <a:lumMod val="50000"/>
                  </a:schemeClr>
                </a:solidFill>
                <a:latin typeface="HGPｺﾞｼｯｸE" pitchFamily="50" charset="-128"/>
                <a:ea typeface="HGPｺﾞｼｯｸE" pitchFamily="50" charset="-128"/>
              </a:rPr>
              <a:t>画像を勝手に</a:t>
            </a:r>
          </a:p>
          <a:p>
            <a:r>
              <a:rPr lang="ja-JP" altLang="en-US" sz="2800" dirty="0">
                <a:solidFill>
                  <a:schemeClr val="tx2">
                    <a:lumMod val="50000"/>
                  </a:schemeClr>
                </a:solidFill>
                <a:latin typeface="HGPｺﾞｼｯｸE" pitchFamily="50" charset="-128"/>
                <a:ea typeface="HGPｺﾞｼｯｸE" pitchFamily="50" charset="-128"/>
              </a:rPr>
              <a:t>　　コピー</a:t>
            </a:r>
          </a:p>
          <a:p>
            <a:r>
              <a:rPr lang="ja-JP" altLang="en-US" sz="2800" dirty="0">
                <a:solidFill>
                  <a:schemeClr val="tx2">
                    <a:lumMod val="50000"/>
                  </a:schemeClr>
                </a:solidFill>
                <a:latin typeface="HGPｺﾞｼｯｸE" pitchFamily="50" charset="-128"/>
                <a:ea typeface="HGPｺﾞｼｯｸE" pitchFamily="50" charset="-128"/>
              </a:rPr>
              <a:t>　・アップロード</a:t>
            </a:r>
            <a:endParaRPr lang="en-US" altLang="ja-JP" sz="2800" dirty="0">
              <a:solidFill>
                <a:schemeClr val="tx2">
                  <a:lumMod val="50000"/>
                </a:schemeClr>
              </a:solidFill>
              <a:latin typeface="HGPｺﾞｼｯｸE" pitchFamily="50" charset="-128"/>
              <a:ea typeface="HGPｺﾞｼｯｸE" pitchFamily="50" charset="-128"/>
            </a:endParaRPr>
          </a:p>
        </p:txBody>
      </p:sp>
      <p:sp>
        <p:nvSpPr>
          <p:cNvPr id="28" name="角丸四角形 27"/>
          <p:cNvSpPr/>
          <p:nvPr/>
        </p:nvSpPr>
        <p:spPr>
          <a:xfrm>
            <a:off x="6192888" y="4275305"/>
            <a:ext cx="2759201" cy="225003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2">
                    <a:lumMod val="50000"/>
                  </a:schemeClr>
                </a:solidFill>
                <a:latin typeface="HGPｺﾞｼｯｸE" pitchFamily="50" charset="-128"/>
                <a:ea typeface="HGPｺﾞｼｯｸE" pitchFamily="50" charset="-128"/>
              </a:rPr>
              <a:t>わるぐち　　いや</a:t>
            </a:r>
          </a:p>
          <a:p>
            <a:r>
              <a:rPr lang="ja-JP" altLang="en-US" sz="2700" dirty="0">
                <a:solidFill>
                  <a:schemeClr val="tx2">
                    <a:lumMod val="50000"/>
                  </a:schemeClr>
                </a:solidFill>
                <a:latin typeface="HGPｺﾞｼｯｸE" pitchFamily="50" charset="-128"/>
                <a:ea typeface="HGPｺﾞｼｯｸE" pitchFamily="50" charset="-128"/>
              </a:rPr>
              <a:t>悪口や嫌がらせ</a:t>
            </a:r>
          </a:p>
          <a:p>
            <a:r>
              <a:rPr lang="ja-JP" altLang="en-US" sz="1400" dirty="0">
                <a:solidFill>
                  <a:schemeClr val="tx2">
                    <a:lumMod val="50000"/>
                  </a:schemeClr>
                </a:solidFill>
                <a:latin typeface="HGPｺﾞｼｯｸE" pitchFamily="50" charset="-128"/>
                <a:ea typeface="HGPｺﾞｼｯｸE" pitchFamily="50" charset="-128"/>
              </a:rPr>
              <a:t>　　　　　　か　　　　こ</a:t>
            </a:r>
          </a:p>
          <a:p>
            <a:pPr algn="ctr"/>
            <a:r>
              <a:rPr lang="ja-JP" altLang="en-US" sz="2800" dirty="0">
                <a:solidFill>
                  <a:schemeClr val="tx2">
                    <a:lumMod val="50000"/>
                  </a:schemeClr>
                </a:solidFill>
                <a:latin typeface="HGPｺﾞｼｯｸE" pitchFamily="50" charset="-128"/>
                <a:ea typeface="HGPｺﾞｼｯｸE" pitchFamily="50" charset="-128"/>
              </a:rPr>
              <a:t>の書き込み</a:t>
            </a:r>
            <a:endParaRPr lang="en-US" altLang="ja-JP" sz="2800" dirty="0">
              <a:solidFill>
                <a:schemeClr val="tx2">
                  <a:lumMod val="50000"/>
                </a:schemeClr>
              </a:solidFill>
              <a:latin typeface="HGPｺﾞｼｯｸE" pitchFamily="50" charset="-128"/>
              <a:ea typeface="HGPｺﾞｼｯｸE" pitchFamily="50" charset="-128"/>
            </a:endParaRPr>
          </a:p>
        </p:txBody>
      </p:sp>
    </p:spTree>
    <p:extLst>
      <p:ext uri="{BB962C8B-B14F-4D97-AF65-F5344CB8AC3E}">
        <p14:creationId xmlns:p14="http://schemas.microsoft.com/office/powerpoint/2010/main" val="1988442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18433" y="2704"/>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ja-JP" altLang="en-US" sz="4400" dirty="0">
                <a:solidFill>
                  <a:prstClr val="black"/>
                </a:solidFill>
                <a:latin typeface="HGPｺﾞｼｯｸE" panose="020B0900000000000000" pitchFamily="50" charset="-128"/>
                <a:ea typeface="HGPｺﾞｼｯｸE" panose="020B0900000000000000" pitchFamily="50" charset="-128"/>
              </a:rPr>
              <a:t> １</a:t>
            </a:r>
            <a:r>
              <a:rPr lang="en-US" altLang="ja-JP" sz="4400" dirty="0">
                <a:solidFill>
                  <a:prstClr val="black"/>
                </a:solidFill>
                <a:latin typeface="HGPｺﾞｼｯｸE" panose="020B0900000000000000" pitchFamily="50" charset="-128"/>
                <a:ea typeface="HGPｺﾞｼｯｸE" panose="020B0900000000000000" pitchFamily="50" charset="-128"/>
              </a:rPr>
              <a:t>-②. </a:t>
            </a:r>
            <a:r>
              <a:rPr lang="ja-JP" altLang="en-US" sz="4400" dirty="0">
                <a:solidFill>
                  <a:prstClr val="black"/>
                </a:solidFill>
                <a:latin typeface="HGPｺﾞｼｯｸE" panose="020B0900000000000000" pitchFamily="50" charset="-128"/>
                <a:ea typeface="HGPｺﾞｼｯｸE" panose="020B0900000000000000" pitchFamily="50" charset="-128"/>
              </a:rPr>
              <a:t>どこが</a:t>
            </a:r>
            <a:r>
              <a:rPr lang="ja-JP" altLang="en-US" sz="4400" dirty="0">
                <a:solidFill>
                  <a:srgbClr val="FF0000"/>
                </a:solidFill>
                <a:latin typeface="HGPｺﾞｼｯｸE" panose="020B0900000000000000" pitchFamily="50" charset="-128"/>
                <a:ea typeface="HGPｺﾞｼｯｸE" panose="020B0900000000000000" pitchFamily="50" charset="-128"/>
              </a:rPr>
              <a:t>きけん</a:t>
            </a:r>
            <a:r>
              <a:rPr lang="ja-JP" altLang="en-US" sz="4400" dirty="0">
                <a:solidFill>
                  <a:prstClr val="black"/>
                </a:solidFill>
                <a:latin typeface="HGPｺﾞｼｯｸE" panose="020B0900000000000000" pitchFamily="50" charset="-128"/>
                <a:ea typeface="HGPｺﾞｼｯｸE" panose="020B0900000000000000" pitchFamily="50" charset="-128"/>
              </a:rPr>
              <a:t>なのでしょう</a:t>
            </a:r>
            <a:r>
              <a:rPr lang="en-US" altLang="ja-JP" sz="4400" dirty="0">
                <a:solidFill>
                  <a:prstClr val="black"/>
                </a:solidFill>
                <a:latin typeface="HGPｺﾞｼｯｸE" panose="020B0900000000000000" pitchFamily="50" charset="-128"/>
                <a:ea typeface="HGPｺﾞｼｯｸE" panose="020B0900000000000000" pitchFamily="50" charset="-128"/>
              </a:rPr>
              <a:t>?</a:t>
            </a:r>
          </a:p>
        </p:txBody>
      </p:sp>
      <p:sp>
        <p:nvSpPr>
          <p:cNvPr id="24" name="AutoShape 6"/>
          <p:cNvSpPr>
            <a:spLocks noChangeArrowheads="1"/>
          </p:cNvSpPr>
          <p:nvPr/>
        </p:nvSpPr>
        <p:spPr bwMode="auto">
          <a:xfrm>
            <a:off x="289537" y="1257885"/>
            <a:ext cx="2716677" cy="2184305"/>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2700" dirty="0">
              <a:solidFill>
                <a:prstClr val="black"/>
              </a:solidFill>
              <a:latin typeface="HGPｺﾞｼｯｸE" panose="020B0900000000000000" pitchFamily="50" charset="-128"/>
            </a:endParaRPr>
          </a:p>
        </p:txBody>
      </p:sp>
      <p:sp>
        <p:nvSpPr>
          <p:cNvPr id="25" name="正方形/長方形 24"/>
          <p:cNvSpPr/>
          <p:nvPr/>
        </p:nvSpPr>
        <p:spPr>
          <a:xfrm>
            <a:off x="336457" y="1427121"/>
            <a:ext cx="2716677" cy="438582"/>
          </a:xfrm>
          <a:prstGeom prst="rect">
            <a:avLst/>
          </a:prstGeom>
        </p:spPr>
        <p:txBody>
          <a:bodyPr wrap="square" lIns="68580" tIns="34290" rIns="68580" bIns="34290">
            <a:spAutoFit/>
          </a:bodyPr>
          <a:lstStyle/>
          <a:p>
            <a:pPr eaLnBrk="0" hangingPunct="0"/>
            <a:r>
              <a:rPr lang="ja-JP" altLang="en-US" dirty="0">
                <a:solidFill>
                  <a:srgbClr val="0000FF"/>
                </a:solidFill>
                <a:latin typeface="HGP創英角ｺﾞｼｯｸUB" panose="020B0900000000000000" pitchFamily="50" charset="-128"/>
                <a:ea typeface="HGP創英角ｺﾞｼｯｸUB" panose="020B0900000000000000" pitchFamily="50" charset="-128"/>
              </a:rPr>
              <a:t>①</a:t>
            </a:r>
            <a:endParaRPr lang="en-US" altLang="ja-JP"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26" name="正方形/長方形 25"/>
          <p:cNvSpPr/>
          <p:nvPr/>
        </p:nvSpPr>
        <p:spPr>
          <a:xfrm>
            <a:off x="3380099" y="1422257"/>
            <a:ext cx="2652543" cy="438582"/>
          </a:xfrm>
          <a:prstGeom prst="rect">
            <a:avLst/>
          </a:prstGeom>
        </p:spPr>
        <p:txBody>
          <a:bodyPr wrap="square" lIns="68580" tIns="34290" rIns="68580" bIns="34290">
            <a:spAutoFit/>
          </a:bodyPr>
          <a:lstStyle/>
          <a:p>
            <a:pPr eaLnBrk="0" hangingPunct="0"/>
            <a:r>
              <a:rPr lang="ja-JP" altLang="en-US" dirty="0">
                <a:solidFill>
                  <a:srgbClr val="0000FF"/>
                </a:solidFill>
                <a:latin typeface="HGP創英角ｺﾞｼｯｸUB" panose="020B0900000000000000" pitchFamily="50" charset="-128"/>
                <a:ea typeface="HGP創英角ｺﾞｼｯｸUB" panose="020B0900000000000000" pitchFamily="50" charset="-128"/>
              </a:rPr>
              <a:t>②</a:t>
            </a:r>
            <a:endParaRPr lang="en-US" altLang="ja-JP"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29" name="AutoShape 6"/>
          <p:cNvSpPr>
            <a:spLocks noChangeArrowheads="1"/>
          </p:cNvSpPr>
          <p:nvPr/>
        </p:nvSpPr>
        <p:spPr bwMode="auto">
          <a:xfrm>
            <a:off x="3290566" y="1257885"/>
            <a:ext cx="2742076" cy="2184305"/>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2700" dirty="0">
              <a:solidFill>
                <a:prstClr val="black"/>
              </a:solidFill>
              <a:latin typeface="HGPｺﾞｼｯｸE" panose="020B0900000000000000" pitchFamily="50" charset="-128"/>
            </a:endParaRPr>
          </a:p>
        </p:txBody>
      </p:sp>
      <p:sp>
        <p:nvSpPr>
          <p:cNvPr id="33" name="AutoShape 6"/>
          <p:cNvSpPr>
            <a:spLocks noChangeArrowheads="1"/>
          </p:cNvSpPr>
          <p:nvPr/>
        </p:nvSpPr>
        <p:spPr bwMode="auto">
          <a:xfrm>
            <a:off x="6192887" y="1257885"/>
            <a:ext cx="2716676" cy="2184305"/>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2700" dirty="0">
              <a:solidFill>
                <a:prstClr val="black"/>
              </a:solidFill>
              <a:latin typeface="HGPｺﾞｼｯｸE" panose="020B0900000000000000" pitchFamily="50" charset="-128"/>
            </a:endParaRPr>
          </a:p>
        </p:txBody>
      </p:sp>
      <p:sp>
        <p:nvSpPr>
          <p:cNvPr id="45" name="正方形/長方形 44"/>
          <p:cNvSpPr/>
          <p:nvPr/>
        </p:nvSpPr>
        <p:spPr>
          <a:xfrm>
            <a:off x="6306179" y="1427121"/>
            <a:ext cx="2652543" cy="438582"/>
          </a:xfrm>
          <a:prstGeom prst="rect">
            <a:avLst/>
          </a:prstGeom>
        </p:spPr>
        <p:txBody>
          <a:bodyPr wrap="square" lIns="68580" tIns="34290" rIns="68580" bIns="34290">
            <a:spAutoFit/>
          </a:bodyPr>
          <a:lstStyle/>
          <a:p>
            <a:pPr eaLnBrk="0" hangingPunct="0"/>
            <a:r>
              <a:rPr lang="ja-JP" altLang="en-US" dirty="0">
                <a:solidFill>
                  <a:srgbClr val="0000FF"/>
                </a:solidFill>
                <a:latin typeface="HGP創英角ｺﾞｼｯｸUB" panose="020B0900000000000000" pitchFamily="50" charset="-128"/>
                <a:ea typeface="HGP創英角ｺﾞｼｯｸUB" panose="020B0900000000000000" pitchFamily="50" charset="-128"/>
              </a:rPr>
              <a:t>③</a:t>
            </a:r>
            <a:endParaRPr lang="en-US" altLang="ja-JP" dirty="0">
              <a:solidFill>
                <a:srgbClr val="0000FF"/>
              </a:solidFill>
              <a:latin typeface="HGP創英角ｺﾞｼｯｸUB" panose="020B0900000000000000" pitchFamily="50" charset="-128"/>
              <a:ea typeface="HGP創英角ｺﾞｼｯｸUB" panose="020B0900000000000000" pitchFamily="50" charset="-128"/>
            </a:endParaRPr>
          </a:p>
        </p:txBody>
      </p:sp>
      <p:pic>
        <p:nvPicPr>
          <p:cNvPr id="7171" name="Picture 3" descr="F:\KINGSTON\くらしの一日講座\イラストいろいろ\intellectual_property_0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7434" y="1787975"/>
            <a:ext cx="2042940" cy="148484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KINGSTON\くらしの一日講座\イラストいろいろ\computer_net_stalker_woma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3079" y="1621238"/>
            <a:ext cx="1693337" cy="1693337"/>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F:\KINGSTON\くらしの一日講座\イラストいろいろ\smartphone_jidori_selfy_schoolgir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175" y="1533335"/>
            <a:ext cx="1781240" cy="1781240"/>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 1"/>
          <p:cNvSpPr/>
          <p:nvPr/>
        </p:nvSpPr>
        <p:spPr>
          <a:xfrm>
            <a:off x="315646" y="3645024"/>
            <a:ext cx="2716677" cy="129614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2">
                    <a:lumMod val="50000"/>
                  </a:schemeClr>
                </a:solidFill>
                <a:latin typeface="HGPｺﾞｼｯｸE" pitchFamily="50" charset="-128"/>
                <a:ea typeface="HGPｺﾞｼｯｸE" pitchFamily="50" charset="-128"/>
              </a:rPr>
              <a:t>しょうぞう</a:t>
            </a:r>
            <a:r>
              <a:rPr lang="ja-JP" altLang="en-US" sz="1200" dirty="0" err="1">
                <a:solidFill>
                  <a:schemeClr val="tx2">
                    <a:lumMod val="50000"/>
                  </a:schemeClr>
                </a:solidFill>
                <a:latin typeface="HGPｺﾞｼｯｸE" pitchFamily="50" charset="-128"/>
                <a:ea typeface="HGPｺﾞｼｯｸE" pitchFamily="50" charset="-128"/>
              </a:rPr>
              <a:t>けん</a:t>
            </a:r>
            <a:endParaRPr lang="ja-JP" altLang="en-US" sz="1200" dirty="0">
              <a:solidFill>
                <a:schemeClr val="tx2">
                  <a:lumMod val="50000"/>
                </a:schemeClr>
              </a:solidFill>
              <a:latin typeface="HGPｺﾞｼｯｸE" pitchFamily="50" charset="-128"/>
              <a:ea typeface="HGPｺﾞｼｯｸE" pitchFamily="50" charset="-128"/>
            </a:endParaRPr>
          </a:p>
          <a:p>
            <a:pPr algn="ctr"/>
            <a:r>
              <a:rPr lang="ja-JP" altLang="en-US" dirty="0">
                <a:solidFill>
                  <a:schemeClr val="tx2">
                    <a:lumMod val="50000"/>
                  </a:schemeClr>
                </a:solidFill>
                <a:latin typeface="HGPｺﾞｼｯｸE" pitchFamily="50" charset="-128"/>
                <a:ea typeface="HGPｺﾞｼｯｸE" pitchFamily="50" charset="-128"/>
              </a:rPr>
              <a:t>肖像権・</a:t>
            </a:r>
          </a:p>
          <a:p>
            <a:pPr algn="ctr"/>
            <a:r>
              <a:rPr lang="ja-JP" altLang="en-US" sz="1200" dirty="0">
                <a:solidFill>
                  <a:schemeClr val="tx2">
                    <a:lumMod val="50000"/>
                  </a:schemeClr>
                </a:solidFill>
                <a:latin typeface="HGPｺﾞｼｯｸE" pitchFamily="50" charset="-128"/>
                <a:ea typeface="HGPｺﾞｼｯｸE" pitchFamily="50" charset="-128"/>
              </a:rPr>
              <a:t>　</a:t>
            </a:r>
            <a:r>
              <a:rPr lang="ja-JP" altLang="en-US" sz="1200" dirty="0" err="1">
                <a:solidFill>
                  <a:schemeClr val="tx2">
                    <a:lumMod val="50000"/>
                  </a:schemeClr>
                </a:solidFill>
                <a:latin typeface="HGPｺﾞｼｯｸE" pitchFamily="50" charset="-128"/>
                <a:ea typeface="HGPｺﾞｼｯｸE" pitchFamily="50" charset="-128"/>
              </a:rPr>
              <a:t>こじん</a:t>
            </a:r>
            <a:r>
              <a:rPr lang="ja-JP" altLang="en-US" sz="1200" dirty="0">
                <a:solidFill>
                  <a:schemeClr val="tx2">
                    <a:lumMod val="50000"/>
                  </a:schemeClr>
                </a:solidFill>
                <a:latin typeface="HGPｺﾞｼｯｸE" pitchFamily="50" charset="-128"/>
                <a:ea typeface="HGPｺﾞｼｯｸE" pitchFamily="50" charset="-128"/>
              </a:rPr>
              <a:t>じょうほう</a:t>
            </a:r>
          </a:p>
          <a:p>
            <a:pPr algn="ctr"/>
            <a:r>
              <a:rPr lang="ja-JP" altLang="en-US" dirty="0">
                <a:solidFill>
                  <a:schemeClr val="tx2">
                    <a:lumMod val="50000"/>
                  </a:schemeClr>
                </a:solidFill>
                <a:latin typeface="HGPｺﾞｼｯｸE" pitchFamily="50" charset="-128"/>
                <a:ea typeface="HGPｺﾞｼｯｸE" pitchFamily="50" charset="-128"/>
              </a:rPr>
              <a:t>個人情報</a:t>
            </a:r>
          </a:p>
        </p:txBody>
      </p:sp>
      <p:sp>
        <p:nvSpPr>
          <p:cNvPr id="27" name="角丸四角形 26"/>
          <p:cNvSpPr/>
          <p:nvPr/>
        </p:nvSpPr>
        <p:spPr>
          <a:xfrm>
            <a:off x="3290565" y="3687741"/>
            <a:ext cx="2716677" cy="125342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err="1">
                <a:solidFill>
                  <a:schemeClr val="tx2">
                    <a:lumMod val="50000"/>
                  </a:schemeClr>
                </a:solidFill>
                <a:latin typeface="HGPｺﾞｼｯｸE" pitchFamily="50" charset="-128"/>
                <a:ea typeface="HGPｺﾞｼｯｸE" pitchFamily="50" charset="-128"/>
              </a:rPr>
              <a:t>ちょさ</a:t>
            </a:r>
            <a:r>
              <a:rPr lang="ja-JP" altLang="en-US" sz="1600" dirty="0">
                <a:solidFill>
                  <a:schemeClr val="tx2">
                    <a:lumMod val="50000"/>
                  </a:schemeClr>
                </a:solidFill>
                <a:latin typeface="HGPｺﾞｼｯｸE" pitchFamily="50" charset="-128"/>
                <a:ea typeface="HGPｺﾞｼｯｸE" pitchFamily="50" charset="-128"/>
              </a:rPr>
              <a:t>くけん</a:t>
            </a:r>
          </a:p>
          <a:p>
            <a:pPr algn="ctr"/>
            <a:r>
              <a:rPr lang="ja-JP" altLang="en-US" sz="3200" dirty="0">
                <a:solidFill>
                  <a:schemeClr val="tx2">
                    <a:lumMod val="50000"/>
                  </a:schemeClr>
                </a:solidFill>
                <a:latin typeface="HGPｺﾞｼｯｸE" pitchFamily="50" charset="-128"/>
                <a:ea typeface="HGPｺﾞｼｯｸE" pitchFamily="50" charset="-128"/>
              </a:rPr>
              <a:t>著作権</a:t>
            </a:r>
          </a:p>
        </p:txBody>
      </p:sp>
      <p:sp>
        <p:nvSpPr>
          <p:cNvPr id="28" name="角丸四角形 27"/>
          <p:cNvSpPr/>
          <p:nvPr/>
        </p:nvSpPr>
        <p:spPr>
          <a:xfrm>
            <a:off x="6192885" y="3672218"/>
            <a:ext cx="2716677" cy="125342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2">
                    <a:lumMod val="50000"/>
                  </a:schemeClr>
                </a:solidFill>
                <a:latin typeface="HGPｺﾞｼｯｸE" pitchFamily="50" charset="-128"/>
                <a:ea typeface="HGPｺﾞｼｯｸE" pitchFamily="50" charset="-128"/>
              </a:rPr>
              <a:t>　　　　　　　　　</a:t>
            </a:r>
            <a:r>
              <a:rPr lang="ja-JP" altLang="en-US" sz="1600" dirty="0">
                <a:solidFill>
                  <a:schemeClr val="tx2">
                    <a:lumMod val="50000"/>
                  </a:schemeClr>
                </a:solidFill>
                <a:latin typeface="HGPｺﾞｼｯｸE" pitchFamily="50" charset="-128"/>
                <a:ea typeface="HGPｺﾞｼｯｸE" pitchFamily="50" charset="-128"/>
              </a:rPr>
              <a:t>じんけん</a:t>
            </a:r>
          </a:p>
          <a:p>
            <a:pPr algn="ctr"/>
            <a:r>
              <a:rPr lang="ja-JP" altLang="en-US" sz="3200" dirty="0">
                <a:solidFill>
                  <a:schemeClr val="tx2">
                    <a:lumMod val="50000"/>
                  </a:schemeClr>
                </a:solidFill>
                <a:latin typeface="HGPｺﾞｼｯｸE" pitchFamily="50" charset="-128"/>
                <a:ea typeface="HGPｺﾞｼｯｸE" pitchFamily="50" charset="-128"/>
              </a:rPr>
              <a:t>人権</a:t>
            </a:r>
          </a:p>
        </p:txBody>
      </p:sp>
      <p:sp>
        <p:nvSpPr>
          <p:cNvPr id="4" name="角丸四角形 3"/>
          <p:cNvSpPr/>
          <p:nvPr/>
        </p:nvSpPr>
        <p:spPr>
          <a:xfrm>
            <a:off x="827584" y="5157192"/>
            <a:ext cx="7698405" cy="158417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060"/>
              </a:lnSpc>
            </a:pPr>
            <a:r>
              <a:rPr kumimoji="1" lang="ja-JP" altLang="en-US" sz="3200" dirty="0">
                <a:solidFill>
                  <a:schemeClr val="tx1"/>
                </a:solidFill>
                <a:latin typeface="HGPｺﾞｼｯｸE" pitchFamily="50" charset="-128"/>
                <a:ea typeface="HGPｺﾞｼｯｸE" pitchFamily="50" charset="-128"/>
              </a:rPr>
              <a:t>それぞれに</a:t>
            </a:r>
            <a:r>
              <a:rPr kumimoji="1" lang="ja-JP" altLang="en-US" sz="3200" dirty="0">
                <a:solidFill>
                  <a:srgbClr val="FF0000"/>
                </a:solidFill>
                <a:latin typeface="HGPｺﾞｼｯｸE" pitchFamily="50" charset="-128"/>
                <a:ea typeface="HGPｺﾞｼｯｸE" pitchFamily="50" charset="-128"/>
              </a:rPr>
              <a:t>権利</a:t>
            </a:r>
            <a:r>
              <a:rPr kumimoji="1" lang="en-US" altLang="ja-JP" sz="3200" dirty="0">
                <a:solidFill>
                  <a:srgbClr val="FF0000"/>
                </a:solidFill>
                <a:latin typeface="HGPｺﾞｼｯｸE" pitchFamily="50" charset="-128"/>
                <a:ea typeface="HGPｺﾞｼｯｸE" pitchFamily="50" charset="-128"/>
              </a:rPr>
              <a:t>(</a:t>
            </a:r>
            <a:r>
              <a:rPr kumimoji="1" lang="ja-JP" altLang="en-US" sz="3200" dirty="0" err="1">
                <a:solidFill>
                  <a:srgbClr val="FF0000"/>
                </a:solidFill>
                <a:latin typeface="HGPｺﾞｼｯｸE" pitchFamily="50" charset="-128"/>
                <a:ea typeface="HGPｺﾞｼｯｸE" pitchFamily="50" charset="-128"/>
              </a:rPr>
              <a:t>けんり</a:t>
            </a:r>
            <a:r>
              <a:rPr kumimoji="1" lang="en-US" altLang="ja-JP" sz="3200" dirty="0">
                <a:solidFill>
                  <a:srgbClr val="FF0000"/>
                </a:solidFill>
                <a:latin typeface="HGPｺﾞｼｯｸE" pitchFamily="50" charset="-128"/>
                <a:ea typeface="HGPｺﾞｼｯｸE" pitchFamily="50" charset="-128"/>
              </a:rPr>
              <a:t>)</a:t>
            </a:r>
            <a:r>
              <a:rPr kumimoji="1" lang="ja-JP" altLang="en-US" sz="3200" dirty="0">
                <a:solidFill>
                  <a:schemeClr val="tx1"/>
                </a:solidFill>
                <a:latin typeface="HGPｺﾞｼｯｸE" pitchFamily="50" charset="-128"/>
                <a:ea typeface="HGPｺﾞｼｯｸE" pitchFamily="50" charset="-128"/>
              </a:rPr>
              <a:t>があります。</a:t>
            </a:r>
          </a:p>
          <a:p>
            <a:pPr algn="ctr">
              <a:lnSpc>
                <a:spcPts val="4060"/>
              </a:lnSpc>
            </a:pPr>
            <a:r>
              <a:rPr kumimoji="1" lang="ja-JP" altLang="en-US" sz="3200" dirty="0">
                <a:solidFill>
                  <a:schemeClr val="tx1"/>
                </a:solidFill>
                <a:latin typeface="HGPｺﾞｼｯｸE" pitchFamily="50" charset="-128"/>
                <a:ea typeface="HGPｺﾞｼｯｸE" pitchFamily="50" charset="-128"/>
              </a:rPr>
              <a:t>ちゃんとかんがえて</a:t>
            </a:r>
            <a:r>
              <a:rPr lang="ja-JP" altLang="en-US" sz="3200" dirty="0">
                <a:solidFill>
                  <a:schemeClr val="tx1"/>
                </a:solidFill>
                <a:latin typeface="HGPｺﾞｼｯｸE" pitchFamily="50" charset="-128"/>
                <a:ea typeface="HGPｺﾞｼｯｸE" pitchFamily="50" charset="-128"/>
              </a:rPr>
              <a:t>いますか</a:t>
            </a:r>
            <a:r>
              <a:rPr lang="en-US" altLang="ja-JP" sz="3200" dirty="0">
                <a:solidFill>
                  <a:schemeClr val="tx1"/>
                </a:solidFill>
                <a:latin typeface="HGPｺﾞｼｯｸE" pitchFamily="50" charset="-128"/>
                <a:ea typeface="HGPｺﾞｼｯｸE" pitchFamily="50" charset="-128"/>
              </a:rPr>
              <a:t>?</a:t>
            </a:r>
            <a:endParaRPr kumimoji="1" lang="ja-JP" altLang="en-US" sz="3200" dirty="0">
              <a:solidFill>
                <a:schemeClr val="tx1"/>
              </a:solidFill>
              <a:latin typeface="HGPｺﾞｼｯｸE" pitchFamily="50" charset="-128"/>
              <a:ea typeface="HGPｺﾞｼｯｸE" pitchFamily="50" charset="-128"/>
            </a:endParaRPr>
          </a:p>
        </p:txBody>
      </p:sp>
    </p:spTree>
    <p:extLst>
      <p:ext uri="{BB962C8B-B14F-4D97-AF65-F5344CB8AC3E}">
        <p14:creationId xmlns:p14="http://schemas.microsoft.com/office/powerpoint/2010/main" val="2751607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18433" y="2704"/>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ja-JP" altLang="en-US" sz="4400" dirty="0">
                <a:solidFill>
                  <a:prstClr val="black"/>
                </a:solidFill>
                <a:latin typeface="HGPｺﾞｼｯｸE" panose="020B0900000000000000" pitchFamily="50" charset="-128"/>
                <a:ea typeface="HGPｺﾞｼｯｸE" panose="020B0900000000000000" pitchFamily="50" charset="-128"/>
              </a:rPr>
              <a:t> </a:t>
            </a:r>
            <a:r>
              <a:rPr lang="en-US" altLang="ja-JP" sz="4400" dirty="0">
                <a:solidFill>
                  <a:prstClr val="black"/>
                </a:solidFill>
                <a:latin typeface="HGPｺﾞｼｯｸE" panose="020B0900000000000000" pitchFamily="50" charset="-128"/>
                <a:ea typeface="HGPｺﾞｼｯｸE" panose="020B0900000000000000" pitchFamily="50" charset="-128"/>
              </a:rPr>
              <a:t>1-③. </a:t>
            </a:r>
            <a:r>
              <a:rPr lang="ja-JP" altLang="en-US" sz="4400" dirty="0">
                <a:solidFill>
                  <a:prstClr val="black"/>
                </a:solidFill>
                <a:latin typeface="HGPｺﾞｼｯｸE" panose="020B0900000000000000" pitchFamily="50" charset="-128"/>
                <a:ea typeface="HGPｺﾞｼｯｸE" panose="020B0900000000000000" pitchFamily="50" charset="-128"/>
              </a:rPr>
              <a:t>こんなことしていませんか</a:t>
            </a:r>
            <a:r>
              <a:rPr lang="en-US" altLang="ja-JP" sz="4400" dirty="0">
                <a:solidFill>
                  <a:prstClr val="black"/>
                </a:solidFill>
                <a:latin typeface="HGPｺﾞｼｯｸE" panose="020B0900000000000000" pitchFamily="50" charset="-128"/>
                <a:ea typeface="HGPｺﾞｼｯｸE" panose="020B0900000000000000" pitchFamily="50" charset="-128"/>
              </a:rPr>
              <a:t>?</a:t>
            </a:r>
            <a:r>
              <a:rPr lang="ja-JP" altLang="en-US" sz="1200" dirty="0">
                <a:solidFill>
                  <a:prstClr val="black"/>
                </a:solidFill>
                <a:latin typeface="HGPｺﾞｼｯｸE" panose="020B0900000000000000" pitchFamily="50" charset="-128"/>
                <a:ea typeface="HGPｺﾞｼｯｸE" panose="020B0900000000000000" pitchFamily="50" charset="-128"/>
              </a:rPr>
              <a:t>＜けいやく＞</a:t>
            </a:r>
            <a:endParaRPr lang="en-US" altLang="ja-JP" sz="1200" dirty="0">
              <a:solidFill>
                <a:prstClr val="black"/>
              </a:solidFill>
              <a:latin typeface="HGPｺﾞｼｯｸE" panose="020B0900000000000000" pitchFamily="50" charset="-128"/>
              <a:ea typeface="HGPｺﾞｼｯｸE" panose="020B0900000000000000" pitchFamily="50" charset="-128"/>
            </a:endParaRPr>
          </a:p>
        </p:txBody>
      </p:sp>
      <p:sp>
        <p:nvSpPr>
          <p:cNvPr id="24" name="AutoShape 6"/>
          <p:cNvSpPr>
            <a:spLocks noChangeArrowheads="1"/>
          </p:cNvSpPr>
          <p:nvPr/>
        </p:nvSpPr>
        <p:spPr bwMode="auto">
          <a:xfrm>
            <a:off x="6259740" y="1214258"/>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2700" dirty="0">
              <a:solidFill>
                <a:prstClr val="black"/>
              </a:solidFill>
              <a:latin typeface="HGPｺﾞｼｯｸE" panose="020B0900000000000000" pitchFamily="50" charset="-128"/>
            </a:endParaRPr>
          </a:p>
        </p:txBody>
      </p:sp>
      <p:sp>
        <p:nvSpPr>
          <p:cNvPr id="25" name="正方形/長方形 24"/>
          <p:cNvSpPr/>
          <p:nvPr/>
        </p:nvSpPr>
        <p:spPr>
          <a:xfrm>
            <a:off x="6381633" y="1308754"/>
            <a:ext cx="2716677" cy="438582"/>
          </a:xfrm>
          <a:prstGeom prst="rect">
            <a:avLst/>
          </a:prstGeom>
        </p:spPr>
        <p:txBody>
          <a:bodyPr wrap="square" lIns="68580" tIns="34290" rIns="68580" bIns="34290">
            <a:spAutoFit/>
          </a:bodyPr>
          <a:lstStyle/>
          <a:p>
            <a:pPr eaLnBrk="0" hangingPunct="0"/>
            <a:r>
              <a:rPr lang="ja-JP" altLang="en-US" dirty="0">
                <a:solidFill>
                  <a:srgbClr val="0000FF"/>
                </a:solidFill>
                <a:latin typeface="HGP創英角ｺﾞｼｯｸUB" panose="020B0900000000000000" pitchFamily="50" charset="-128"/>
                <a:ea typeface="HGP創英角ｺﾞｼｯｸUB" panose="020B0900000000000000" pitchFamily="50" charset="-128"/>
              </a:rPr>
              <a:t>⑥</a:t>
            </a:r>
            <a:endParaRPr lang="en-US" altLang="ja-JP"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26" name="正方形/長方形 25"/>
          <p:cNvSpPr/>
          <p:nvPr/>
        </p:nvSpPr>
        <p:spPr>
          <a:xfrm>
            <a:off x="363698" y="1308754"/>
            <a:ext cx="2652543" cy="438582"/>
          </a:xfrm>
          <a:prstGeom prst="rect">
            <a:avLst/>
          </a:prstGeom>
        </p:spPr>
        <p:txBody>
          <a:bodyPr wrap="square" lIns="68580" tIns="34290" rIns="68580" bIns="34290">
            <a:spAutoFit/>
          </a:bodyPr>
          <a:lstStyle/>
          <a:p>
            <a:pPr eaLnBrk="0" hangingPunct="0"/>
            <a:r>
              <a:rPr lang="ja-JP" altLang="en-US" dirty="0">
                <a:solidFill>
                  <a:srgbClr val="0000FF"/>
                </a:solidFill>
                <a:latin typeface="HGP創英角ｺﾞｼｯｸUB" panose="020B0900000000000000" pitchFamily="50" charset="-128"/>
                <a:ea typeface="HGP創英角ｺﾞｼｯｸUB" panose="020B0900000000000000" pitchFamily="50" charset="-128"/>
              </a:rPr>
              <a:t>④</a:t>
            </a:r>
            <a:endParaRPr lang="en-US" altLang="ja-JP" dirty="0">
              <a:solidFill>
                <a:srgbClr val="0000FF"/>
              </a:solidFill>
              <a:latin typeface="HGP創英角ｺﾞｼｯｸUB" panose="020B0900000000000000" pitchFamily="50" charset="-128"/>
              <a:ea typeface="HGP創英角ｺﾞｼｯｸUB" panose="020B0900000000000000" pitchFamily="50" charset="-128"/>
            </a:endParaRPr>
          </a:p>
        </p:txBody>
      </p:sp>
      <p:pic>
        <p:nvPicPr>
          <p:cNvPr id="1032" name="Picture 8" descr="https://3.bp.blogspot.com/-KUJP0r5OZ_E/VUIJ5c4pikI/AAAAAAAAtbI/2wgXw1jgj2c/s800/net_shopping_p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75" y="1484588"/>
            <a:ext cx="2355801" cy="2229177"/>
          </a:xfrm>
          <a:prstGeom prst="rect">
            <a:avLst/>
          </a:prstGeom>
          <a:noFill/>
          <a:extLst>
            <a:ext uri="{909E8E84-426E-40DD-AFC4-6F175D3DCCD1}">
              <a14:hiddenFill xmlns:a14="http://schemas.microsoft.com/office/drawing/2010/main">
                <a:solidFill>
                  <a:srgbClr val="FFFFFF"/>
                </a:solidFill>
              </a14:hiddenFill>
            </a:ext>
          </a:extLst>
        </p:spPr>
      </p:pic>
      <p:sp>
        <p:nvSpPr>
          <p:cNvPr id="29" name="AutoShape 6"/>
          <p:cNvSpPr>
            <a:spLocks noChangeArrowheads="1"/>
          </p:cNvSpPr>
          <p:nvPr/>
        </p:nvSpPr>
        <p:spPr bwMode="auto">
          <a:xfrm>
            <a:off x="300828" y="1189891"/>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2700" dirty="0">
              <a:solidFill>
                <a:prstClr val="black"/>
              </a:solidFill>
              <a:latin typeface="HGPｺﾞｼｯｸE" panose="020B0900000000000000" pitchFamily="50" charset="-128"/>
            </a:endParaRPr>
          </a:p>
        </p:txBody>
      </p:sp>
      <p:sp>
        <p:nvSpPr>
          <p:cNvPr id="33" name="AutoShape 6"/>
          <p:cNvSpPr>
            <a:spLocks noChangeArrowheads="1"/>
          </p:cNvSpPr>
          <p:nvPr/>
        </p:nvSpPr>
        <p:spPr bwMode="auto">
          <a:xfrm>
            <a:off x="3279652" y="1207258"/>
            <a:ext cx="2716677" cy="2620440"/>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2700" dirty="0">
              <a:solidFill>
                <a:prstClr val="black"/>
              </a:solidFill>
              <a:latin typeface="HGPｺﾞｼｯｸE" panose="020B0900000000000000" pitchFamily="50" charset="-128"/>
            </a:endParaRPr>
          </a:p>
        </p:txBody>
      </p:sp>
      <p:sp>
        <p:nvSpPr>
          <p:cNvPr id="45" name="正方形/長方形 44"/>
          <p:cNvSpPr/>
          <p:nvPr/>
        </p:nvSpPr>
        <p:spPr>
          <a:xfrm>
            <a:off x="3343786" y="1277257"/>
            <a:ext cx="2652543" cy="438582"/>
          </a:xfrm>
          <a:prstGeom prst="rect">
            <a:avLst/>
          </a:prstGeom>
        </p:spPr>
        <p:txBody>
          <a:bodyPr wrap="square" lIns="68580" tIns="34290" rIns="68580" bIns="34290">
            <a:spAutoFit/>
          </a:bodyPr>
          <a:lstStyle/>
          <a:p>
            <a:pPr eaLnBrk="0" hangingPunct="0"/>
            <a:r>
              <a:rPr lang="ja-JP" altLang="en-US" dirty="0">
                <a:solidFill>
                  <a:srgbClr val="0000FF"/>
                </a:solidFill>
                <a:latin typeface="HGP創英角ｺﾞｼｯｸUB" panose="020B0900000000000000" pitchFamily="50" charset="-128"/>
                <a:ea typeface="HGP創英角ｺﾞｼｯｸUB" panose="020B0900000000000000" pitchFamily="50" charset="-128"/>
              </a:rPr>
              <a:t>⑤</a:t>
            </a:r>
            <a:endParaRPr lang="en-US" altLang="ja-JP" dirty="0">
              <a:solidFill>
                <a:srgbClr val="0000FF"/>
              </a:solidFill>
              <a:latin typeface="HGP創英角ｺﾞｼｯｸUB" panose="020B0900000000000000" pitchFamily="50" charset="-128"/>
              <a:ea typeface="HGP創英角ｺﾞｼｯｸUB" panose="020B0900000000000000" pitchFamily="50" charset="-128"/>
            </a:endParaRPr>
          </a:p>
        </p:txBody>
      </p:sp>
      <p:pic>
        <p:nvPicPr>
          <p:cNvPr id="7176" name="Picture 8" descr="F:\KINGSTON\くらしの一日講座\イラストいろいろ\website_phish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4884" y="1576885"/>
            <a:ext cx="2044582" cy="2044582"/>
          </a:xfrm>
          <a:prstGeom prst="rect">
            <a:avLst/>
          </a:prstGeom>
          <a:noFill/>
          <a:extLst>
            <a:ext uri="{909E8E84-426E-40DD-AFC4-6F175D3DCCD1}">
              <a14:hiddenFill xmlns:a14="http://schemas.microsoft.com/office/drawing/2010/main">
                <a:solidFill>
                  <a:srgbClr val="FFFFFF"/>
                </a:solidFill>
              </a14:hiddenFill>
            </a:ext>
          </a:extLst>
        </p:spPr>
      </p:pic>
      <p:sp>
        <p:nvSpPr>
          <p:cNvPr id="27" name="角丸四角形 26"/>
          <p:cNvSpPr/>
          <p:nvPr/>
        </p:nvSpPr>
        <p:spPr>
          <a:xfrm>
            <a:off x="6295734" y="4008279"/>
            <a:ext cx="2716677" cy="252028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2">
                    <a:lumMod val="50000"/>
                  </a:schemeClr>
                </a:solidFill>
                <a:latin typeface="HGPｺﾞｼｯｸE" pitchFamily="50" charset="-128"/>
                <a:ea typeface="HGPｺﾞｼｯｸE" pitchFamily="50" charset="-128"/>
              </a:rPr>
              <a:t>　　　　　　　　　　　　ほうほう</a:t>
            </a:r>
          </a:p>
          <a:p>
            <a:pPr algn="ctr"/>
            <a:r>
              <a:rPr lang="ja-JP" altLang="en-US" sz="2800" dirty="0">
                <a:solidFill>
                  <a:schemeClr val="tx2">
                    <a:lumMod val="50000"/>
                  </a:schemeClr>
                </a:solidFill>
                <a:latin typeface="HGPｺﾞｼｯｸE" pitchFamily="50" charset="-128"/>
                <a:ea typeface="HGPｺﾞｼｯｸE" pitchFamily="50" charset="-128"/>
              </a:rPr>
              <a:t>「もうかる方法」</a:t>
            </a:r>
          </a:p>
          <a:p>
            <a:r>
              <a:rPr lang="ja-JP" altLang="en-US" sz="1600" dirty="0">
                <a:solidFill>
                  <a:schemeClr val="tx2">
                    <a:lumMod val="50000"/>
                  </a:schemeClr>
                </a:solidFill>
                <a:latin typeface="HGPｺﾞｼｯｸE" pitchFamily="50" charset="-128"/>
                <a:ea typeface="HGPｺﾞｼｯｸE" pitchFamily="50" charset="-128"/>
              </a:rPr>
              <a:t>　　　　か</a:t>
            </a:r>
          </a:p>
          <a:p>
            <a:pPr algn="ctr"/>
            <a:r>
              <a:rPr lang="ja-JP" altLang="en-US" sz="2800" dirty="0">
                <a:solidFill>
                  <a:schemeClr val="tx2">
                    <a:lumMod val="50000"/>
                  </a:schemeClr>
                </a:solidFill>
                <a:latin typeface="HGPｺﾞｼｯｸE" pitchFamily="50" charset="-128"/>
                <a:ea typeface="HGPｺﾞｼｯｸE" pitchFamily="50" charset="-128"/>
              </a:rPr>
              <a:t>と書いている</a:t>
            </a:r>
          </a:p>
          <a:p>
            <a:r>
              <a:rPr lang="ja-JP" altLang="en-US" sz="1600" dirty="0">
                <a:solidFill>
                  <a:schemeClr val="tx2">
                    <a:lumMod val="50000"/>
                  </a:schemeClr>
                </a:solidFill>
                <a:latin typeface="HGPｺﾞｼｯｸE" pitchFamily="50" charset="-128"/>
                <a:ea typeface="HGPｺﾞｼｯｸE" pitchFamily="50" charset="-128"/>
              </a:rPr>
              <a:t>　じょうほう</a:t>
            </a:r>
          </a:p>
          <a:p>
            <a:pPr algn="ctr"/>
            <a:r>
              <a:rPr lang="ja-JP" altLang="en-US" sz="2800" dirty="0">
                <a:solidFill>
                  <a:schemeClr val="tx2">
                    <a:lumMod val="50000"/>
                  </a:schemeClr>
                </a:solidFill>
                <a:latin typeface="HGPｺﾞｼｯｸE" pitchFamily="50" charset="-128"/>
                <a:ea typeface="HGPｺﾞｼｯｸE" pitchFamily="50" charset="-128"/>
              </a:rPr>
              <a:t>情報にｱｸｾｽ</a:t>
            </a:r>
            <a:endParaRPr lang="en-US" altLang="ja-JP" sz="2800" dirty="0">
              <a:solidFill>
                <a:schemeClr val="tx2">
                  <a:lumMod val="50000"/>
                </a:schemeClr>
              </a:solidFill>
              <a:latin typeface="HGPｺﾞｼｯｸE" pitchFamily="50" charset="-128"/>
              <a:ea typeface="HGPｺﾞｼｯｸE" pitchFamily="50" charset="-128"/>
            </a:endParaRPr>
          </a:p>
        </p:txBody>
      </p:sp>
      <p:sp>
        <p:nvSpPr>
          <p:cNvPr id="28" name="角丸四角形 27"/>
          <p:cNvSpPr/>
          <p:nvPr/>
        </p:nvSpPr>
        <p:spPr>
          <a:xfrm>
            <a:off x="300828" y="4025966"/>
            <a:ext cx="2716677" cy="252028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2">
                    <a:lumMod val="50000"/>
                  </a:schemeClr>
                </a:solidFill>
                <a:latin typeface="HGPｺﾞｼｯｸE" pitchFamily="50" charset="-128"/>
                <a:ea typeface="HGPｺﾞｼｯｸE" pitchFamily="50" charset="-128"/>
              </a:rPr>
              <a:t>「○○○○○</a:t>
            </a:r>
            <a:endParaRPr lang="en-US" altLang="ja-JP" sz="1800" dirty="0">
              <a:solidFill>
                <a:schemeClr val="tx2">
                  <a:lumMod val="50000"/>
                </a:schemeClr>
              </a:solidFill>
              <a:latin typeface="HGPｺﾞｼｯｸE" pitchFamily="50" charset="-128"/>
              <a:ea typeface="HGPｺﾞｼｯｸE" pitchFamily="50" charset="-128"/>
            </a:endParaRPr>
          </a:p>
          <a:p>
            <a:pPr algn="ctr"/>
            <a:r>
              <a:rPr lang="en-US" altLang="ja-JP" sz="1800" dirty="0">
                <a:solidFill>
                  <a:schemeClr val="tx2">
                    <a:lumMod val="50000"/>
                  </a:schemeClr>
                </a:solidFill>
                <a:latin typeface="HGPｺﾞｼｯｸE" pitchFamily="50" charset="-128"/>
                <a:ea typeface="HGPｺﾞｼｯｸE" pitchFamily="50" charset="-128"/>
              </a:rPr>
              <a:t>(</a:t>
            </a:r>
            <a:r>
              <a:rPr lang="ja-JP" altLang="en-US" sz="1800" dirty="0">
                <a:solidFill>
                  <a:schemeClr val="tx2">
                    <a:lumMod val="50000"/>
                  </a:schemeClr>
                </a:solidFill>
                <a:latin typeface="HGPｺﾞｼｯｸE" pitchFamily="50" charset="-128"/>
                <a:ea typeface="HGPｺﾞｼｯｸE" pitchFamily="50" charset="-128"/>
              </a:rPr>
              <a:t>ほしいしょうひん</a:t>
            </a:r>
            <a:r>
              <a:rPr lang="en-US" altLang="ja-JP" sz="1800" dirty="0">
                <a:solidFill>
                  <a:schemeClr val="tx2">
                    <a:lumMod val="50000"/>
                  </a:schemeClr>
                </a:solidFill>
                <a:latin typeface="HGPｺﾞｼｯｸE" pitchFamily="50" charset="-128"/>
                <a:ea typeface="HGPｺﾞｼｯｸE" pitchFamily="50" charset="-128"/>
              </a:rPr>
              <a:t>)</a:t>
            </a:r>
            <a:r>
              <a:rPr lang="ja-JP" altLang="en-US" sz="2800" dirty="0">
                <a:solidFill>
                  <a:schemeClr val="tx2">
                    <a:lumMod val="50000"/>
                  </a:schemeClr>
                </a:solidFill>
                <a:latin typeface="HGPｺﾞｼｯｸE" pitchFamily="50" charset="-128"/>
                <a:ea typeface="HGPｺﾞｼｯｸE" pitchFamily="50" charset="-128"/>
              </a:rPr>
              <a:t>」で</a:t>
            </a:r>
          </a:p>
          <a:p>
            <a:r>
              <a:rPr lang="ja-JP" altLang="en-US" sz="1600" dirty="0">
                <a:solidFill>
                  <a:schemeClr val="tx2">
                    <a:lumMod val="50000"/>
                  </a:schemeClr>
                </a:solidFill>
                <a:latin typeface="HGPｺﾞｼｯｸE" pitchFamily="50" charset="-128"/>
                <a:ea typeface="HGPｺﾞｼｯｸE" pitchFamily="50" charset="-128"/>
              </a:rPr>
              <a:t>　</a:t>
            </a:r>
          </a:p>
          <a:p>
            <a:r>
              <a:rPr lang="ja-JP" altLang="en-US" sz="1600" dirty="0">
                <a:solidFill>
                  <a:schemeClr val="tx2">
                    <a:lumMod val="50000"/>
                  </a:schemeClr>
                </a:solidFill>
                <a:latin typeface="HGPｺﾞｼｯｸE" pitchFamily="50" charset="-128"/>
                <a:ea typeface="HGPｺﾞｼｯｸE" pitchFamily="50" charset="-128"/>
              </a:rPr>
              <a:t>　けんさく　　　　ちゅうもん</a:t>
            </a:r>
          </a:p>
          <a:p>
            <a:pPr algn="ctr"/>
            <a:r>
              <a:rPr lang="ja-JP" altLang="en-US" sz="2800" dirty="0">
                <a:solidFill>
                  <a:schemeClr val="tx2">
                    <a:lumMod val="50000"/>
                  </a:schemeClr>
                </a:solidFill>
                <a:latin typeface="HGPｺﾞｼｯｸE" pitchFamily="50" charset="-128"/>
                <a:ea typeface="HGPｺﾞｼｯｸE" pitchFamily="50" charset="-128"/>
              </a:rPr>
              <a:t>検索して注文</a:t>
            </a:r>
          </a:p>
        </p:txBody>
      </p:sp>
      <p:sp>
        <p:nvSpPr>
          <p:cNvPr id="30" name="角丸四角形 29"/>
          <p:cNvSpPr/>
          <p:nvPr/>
        </p:nvSpPr>
        <p:spPr>
          <a:xfrm>
            <a:off x="3279652" y="4025966"/>
            <a:ext cx="2753935" cy="252028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2">
                    <a:lumMod val="50000"/>
                  </a:schemeClr>
                </a:solidFill>
                <a:latin typeface="HGPｺﾞｼｯｸE" pitchFamily="50" charset="-128"/>
                <a:ea typeface="HGPｺﾞｼｯｸE" pitchFamily="50" charset="-128"/>
              </a:rPr>
              <a:t>スマホにきた</a:t>
            </a:r>
          </a:p>
          <a:p>
            <a:pPr algn="ctr"/>
            <a:r>
              <a:rPr lang="ja-JP" altLang="en-US" sz="2800" dirty="0">
                <a:solidFill>
                  <a:schemeClr val="tx2">
                    <a:lumMod val="50000"/>
                  </a:schemeClr>
                </a:solidFill>
                <a:latin typeface="HGPｺﾞｼｯｸE" pitchFamily="50" charset="-128"/>
                <a:ea typeface="HGPｺﾞｼｯｸE" pitchFamily="50" charset="-128"/>
              </a:rPr>
              <a:t>あやしいメール</a:t>
            </a:r>
          </a:p>
          <a:p>
            <a:pPr algn="ctr"/>
            <a:r>
              <a:rPr lang="ja-JP" altLang="en-US" sz="3200" dirty="0">
                <a:solidFill>
                  <a:schemeClr val="tx2">
                    <a:lumMod val="50000"/>
                  </a:schemeClr>
                </a:solidFill>
                <a:latin typeface="HGPｺﾞｼｯｸE" pitchFamily="50" charset="-128"/>
                <a:ea typeface="HGPｺﾞｼｯｸE" pitchFamily="50" charset="-128"/>
              </a:rPr>
              <a:t>⇓</a:t>
            </a:r>
          </a:p>
          <a:p>
            <a:r>
              <a:rPr lang="en-US" altLang="ja-JP" sz="2500" dirty="0">
                <a:solidFill>
                  <a:schemeClr val="tx2">
                    <a:lumMod val="50000"/>
                  </a:schemeClr>
                </a:solidFill>
                <a:latin typeface="HGPｺﾞｼｯｸE" pitchFamily="50" charset="-128"/>
                <a:ea typeface="HGPｺﾞｼｯｸE" pitchFamily="50" charset="-128"/>
              </a:rPr>
              <a:t> URL</a:t>
            </a:r>
            <a:r>
              <a:rPr lang="ja-JP" altLang="en-US" sz="2500" dirty="0">
                <a:solidFill>
                  <a:schemeClr val="tx2">
                    <a:lumMod val="50000"/>
                  </a:schemeClr>
                </a:solidFill>
                <a:latin typeface="HGPｺﾞｼｯｸE" pitchFamily="50" charset="-128"/>
                <a:ea typeface="HGPｺﾞｼｯｸE" pitchFamily="50" charset="-128"/>
              </a:rPr>
              <a:t>へアクセス</a:t>
            </a:r>
            <a:endParaRPr lang="en-US" altLang="ja-JP" sz="2500" dirty="0">
              <a:solidFill>
                <a:schemeClr val="tx2">
                  <a:lumMod val="50000"/>
                </a:schemeClr>
              </a:solidFill>
              <a:latin typeface="HGPｺﾞｼｯｸE" pitchFamily="50" charset="-128"/>
              <a:ea typeface="HGPｺﾞｼｯｸE" pitchFamily="50" charset="-128"/>
            </a:endParaRPr>
          </a:p>
        </p:txBody>
      </p:sp>
      <p:pic>
        <p:nvPicPr>
          <p:cNvPr id="1028" name="Picture 4" descr="増えるお金のイラスト（一万円札）"/>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2796" y="1383784"/>
            <a:ext cx="2290564" cy="22905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お金持ち・成金のイラスト"/>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3944" y="1838112"/>
            <a:ext cx="2028268" cy="202826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お金の入った袋のイラスト「円マーク」"/>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97071" y="2899301"/>
            <a:ext cx="857250"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133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18433" y="2704"/>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hangingPunct="0"/>
            <a:r>
              <a:rPr lang="ja-JP" altLang="en-US" sz="4400" dirty="0">
                <a:solidFill>
                  <a:prstClr val="black"/>
                </a:solidFill>
                <a:latin typeface="HGPｺﾞｼｯｸE" panose="020B0900000000000000" pitchFamily="50" charset="-128"/>
                <a:ea typeface="HGPｺﾞｼｯｸE" panose="020B0900000000000000" pitchFamily="50" charset="-128"/>
              </a:rPr>
              <a:t> </a:t>
            </a:r>
            <a:r>
              <a:rPr lang="en-US" altLang="ja-JP" sz="4400" dirty="0">
                <a:solidFill>
                  <a:prstClr val="black"/>
                </a:solidFill>
                <a:latin typeface="HGPｺﾞｼｯｸE" panose="020B0900000000000000" pitchFamily="50" charset="-128"/>
                <a:ea typeface="HGPｺﾞｼｯｸE" panose="020B0900000000000000" pitchFamily="50" charset="-128"/>
              </a:rPr>
              <a:t>1-</a:t>
            </a:r>
            <a:r>
              <a:rPr lang="ja-JP" altLang="en-US" sz="4400" dirty="0">
                <a:solidFill>
                  <a:prstClr val="black"/>
                </a:solidFill>
                <a:latin typeface="HGPｺﾞｼｯｸE" panose="020B0900000000000000" pitchFamily="50" charset="-128"/>
                <a:ea typeface="HGPｺﾞｼｯｸE" panose="020B0900000000000000" pitchFamily="50" charset="-128"/>
              </a:rPr>
              <a:t>④</a:t>
            </a:r>
            <a:r>
              <a:rPr lang="en-US" altLang="ja-JP" sz="4400" dirty="0">
                <a:solidFill>
                  <a:prstClr val="black"/>
                </a:solidFill>
                <a:latin typeface="HGPｺﾞｼｯｸE" panose="020B0900000000000000" pitchFamily="50" charset="-128"/>
                <a:ea typeface="HGPｺﾞｼｯｸE" panose="020B0900000000000000" pitchFamily="50" charset="-128"/>
              </a:rPr>
              <a:t>.</a:t>
            </a:r>
            <a:r>
              <a:rPr lang="ja-JP" altLang="en-US" sz="4400" dirty="0">
                <a:solidFill>
                  <a:prstClr val="black"/>
                </a:solidFill>
                <a:latin typeface="HGPｺﾞｼｯｸE" panose="020B0900000000000000" pitchFamily="50" charset="-128"/>
                <a:ea typeface="HGPｺﾞｼｯｸE" panose="020B0900000000000000" pitchFamily="50" charset="-128"/>
              </a:rPr>
              <a:t>どこが</a:t>
            </a:r>
            <a:r>
              <a:rPr lang="ja-JP" altLang="en-US" sz="4400" dirty="0">
                <a:solidFill>
                  <a:srgbClr val="FF0000"/>
                </a:solidFill>
                <a:latin typeface="HGPｺﾞｼｯｸE" panose="020B0900000000000000" pitchFamily="50" charset="-128"/>
                <a:ea typeface="HGPｺﾞｼｯｸE" panose="020B0900000000000000" pitchFamily="50" charset="-128"/>
              </a:rPr>
              <a:t>きけん</a:t>
            </a:r>
            <a:r>
              <a:rPr lang="ja-JP" altLang="en-US" sz="4400" dirty="0">
                <a:solidFill>
                  <a:prstClr val="black"/>
                </a:solidFill>
                <a:latin typeface="HGPｺﾞｼｯｸE" panose="020B0900000000000000" pitchFamily="50" charset="-128"/>
                <a:ea typeface="HGPｺﾞｼｯｸE" panose="020B0900000000000000" pitchFamily="50" charset="-128"/>
              </a:rPr>
              <a:t>なのでしょう</a:t>
            </a:r>
            <a:r>
              <a:rPr lang="en-US" altLang="ja-JP" sz="4400" dirty="0">
                <a:solidFill>
                  <a:prstClr val="black"/>
                </a:solidFill>
                <a:latin typeface="HGPｺﾞｼｯｸE" panose="020B0900000000000000" pitchFamily="50" charset="-128"/>
                <a:ea typeface="HGPｺﾞｼｯｸE" panose="020B0900000000000000" pitchFamily="50" charset="-128"/>
              </a:rPr>
              <a:t>?</a:t>
            </a:r>
            <a:r>
              <a:rPr lang="ja-JP" altLang="en-US" sz="1200" dirty="0">
                <a:solidFill>
                  <a:prstClr val="black"/>
                </a:solidFill>
                <a:latin typeface="HGPｺﾞｼｯｸE" panose="020B0900000000000000" pitchFamily="50" charset="-128"/>
                <a:ea typeface="HGPｺﾞｼｯｸE" panose="020B0900000000000000" pitchFamily="50" charset="-128"/>
              </a:rPr>
              <a:t>＜けいやく＞</a:t>
            </a:r>
            <a:endParaRPr lang="en-US" altLang="ja-JP" sz="1200" dirty="0">
              <a:solidFill>
                <a:prstClr val="black"/>
              </a:solidFill>
              <a:latin typeface="HGPｺﾞｼｯｸE" panose="020B0900000000000000" pitchFamily="50" charset="-128"/>
              <a:ea typeface="HGPｺﾞｼｯｸE" panose="020B0900000000000000" pitchFamily="50" charset="-128"/>
            </a:endParaRPr>
          </a:p>
        </p:txBody>
      </p:sp>
      <p:grpSp>
        <p:nvGrpSpPr>
          <p:cNvPr id="6" name="グループ化 5"/>
          <p:cNvGrpSpPr/>
          <p:nvPr/>
        </p:nvGrpSpPr>
        <p:grpSpPr>
          <a:xfrm>
            <a:off x="363600" y="1119457"/>
            <a:ext cx="2745801" cy="2186649"/>
            <a:chOff x="3114448" y="1110484"/>
            <a:chExt cx="2745801" cy="2186649"/>
          </a:xfrm>
        </p:grpSpPr>
        <p:sp>
          <p:nvSpPr>
            <p:cNvPr id="26" name="正方形/長方形 25"/>
            <p:cNvSpPr/>
            <p:nvPr/>
          </p:nvSpPr>
          <p:spPr>
            <a:xfrm>
              <a:off x="3207706" y="1281249"/>
              <a:ext cx="2652543" cy="438582"/>
            </a:xfrm>
            <a:prstGeom prst="rect">
              <a:avLst/>
            </a:prstGeom>
          </p:spPr>
          <p:txBody>
            <a:bodyPr wrap="square" lIns="68580" tIns="34290" rIns="68580" bIns="34290">
              <a:spAutoFit/>
            </a:bodyPr>
            <a:lstStyle/>
            <a:p>
              <a:pPr eaLnBrk="0" hangingPunct="0"/>
              <a:r>
                <a:rPr lang="ja-JP" altLang="en-US" dirty="0">
                  <a:solidFill>
                    <a:srgbClr val="0000FF"/>
                  </a:solidFill>
                  <a:latin typeface="HGP創英角ｺﾞｼｯｸUB" panose="020B0900000000000000" pitchFamily="50" charset="-128"/>
                  <a:ea typeface="HGP創英角ｺﾞｼｯｸUB" panose="020B0900000000000000" pitchFamily="50" charset="-128"/>
                </a:rPr>
                <a:t>④</a:t>
              </a:r>
              <a:endParaRPr lang="en-US" altLang="ja-JP" dirty="0">
                <a:solidFill>
                  <a:srgbClr val="0000FF"/>
                </a:solidFill>
                <a:latin typeface="HGP創英角ｺﾞｼｯｸUB" panose="020B0900000000000000" pitchFamily="50" charset="-128"/>
                <a:ea typeface="HGP創英角ｺﾞｼｯｸUB" panose="020B0900000000000000" pitchFamily="50" charset="-128"/>
              </a:endParaRPr>
            </a:p>
          </p:txBody>
        </p:sp>
        <p:pic>
          <p:nvPicPr>
            <p:cNvPr id="1032" name="Picture 8" descr="https://3.bp.blogspot.com/-KUJP0r5OZ_E/VUIJ5c4pikI/AAAAAAAAtbI/2wgXw1jgj2c/s800/net_shopping_p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1691" y="1307960"/>
              <a:ext cx="1964572" cy="1858976"/>
            </a:xfrm>
            <a:prstGeom prst="rect">
              <a:avLst/>
            </a:prstGeom>
            <a:noFill/>
            <a:extLst>
              <a:ext uri="{909E8E84-426E-40DD-AFC4-6F175D3DCCD1}">
                <a14:hiddenFill xmlns:a14="http://schemas.microsoft.com/office/drawing/2010/main">
                  <a:solidFill>
                    <a:srgbClr val="FFFFFF"/>
                  </a:solidFill>
                </a14:hiddenFill>
              </a:ext>
            </a:extLst>
          </p:spPr>
        </p:pic>
        <p:sp>
          <p:nvSpPr>
            <p:cNvPr id="29" name="AutoShape 6"/>
            <p:cNvSpPr>
              <a:spLocks noChangeArrowheads="1"/>
            </p:cNvSpPr>
            <p:nvPr/>
          </p:nvSpPr>
          <p:spPr bwMode="auto">
            <a:xfrm>
              <a:off x="3114448" y="1110484"/>
              <a:ext cx="2716677" cy="2186649"/>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2700" dirty="0">
                <a:solidFill>
                  <a:prstClr val="black"/>
                </a:solidFill>
                <a:latin typeface="HGPｺﾞｼｯｸE" panose="020B0900000000000000" pitchFamily="50" charset="-128"/>
              </a:endParaRPr>
            </a:p>
          </p:txBody>
        </p:sp>
      </p:grpSp>
      <p:grpSp>
        <p:nvGrpSpPr>
          <p:cNvPr id="7" name="グループ化 6"/>
          <p:cNvGrpSpPr/>
          <p:nvPr/>
        </p:nvGrpSpPr>
        <p:grpSpPr>
          <a:xfrm>
            <a:off x="3300839" y="1128634"/>
            <a:ext cx="2751578" cy="2177472"/>
            <a:chOff x="6192888" y="1179520"/>
            <a:chExt cx="2751578" cy="2177472"/>
          </a:xfrm>
        </p:grpSpPr>
        <p:sp>
          <p:nvSpPr>
            <p:cNvPr id="33" name="AutoShape 6"/>
            <p:cNvSpPr>
              <a:spLocks noChangeArrowheads="1"/>
            </p:cNvSpPr>
            <p:nvPr/>
          </p:nvSpPr>
          <p:spPr bwMode="auto">
            <a:xfrm>
              <a:off x="6192888" y="1179520"/>
              <a:ext cx="2716677" cy="2177472"/>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2700" dirty="0">
                <a:solidFill>
                  <a:prstClr val="black"/>
                </a:solidFill>
                <a:latin typeface="HGPｺﾞｼｯｸE" panose="020B0900000000000000" pitchFamily="50" charset="-128"/>
              </a:endParaRPr>
            </a:p>
          </p:txBody>
        </p:sp>
        <p:sp>
          <p:nvSpPr>
            <p:cNvPr id="45" name="正方形/長方形 44"/>
            <p:cNvSpPr/>
            <p:nvPr/>
          </p:nvSpPr>
          <p:spPr>
            <a:xfrm>
              <a:off x="6291923" y="1307960"/>
              <a:ext cx="2652543" cy="438582"/>
            </a:xfrm>
            <a:prstGeom prst="rect">
              <a:avLst/>
            </a:prstGeom>
          </p:spPr>
          <p:txBody>
            <a:bodyPr wrap="square" lIns="68580" tIns="34290" rIns="68580" bIns="34290">
              <a:spAutoFit/>
            </a:bodyPr>
            <a:lstStyle/>
            <a:p>
              <a:pPr eaLnBrk="0" hangingPunct="0"/>
              <a:r>
                <a:rPr lang="ja-JP" altLang="en-US" dirty="0">
                  <a:solidFill>
                    <a:srgbClr val="0000FF"/>
                  </a:solidFill>
                  <a:latin typeface="HGP創英角ｺﾞｼｯｸUB" panose="020B0900000000000000" pitchFamily="50" charset="-128"/>
                  <a:ea typeface="HGP創英角ｺﾞｼｯｸUB" panose="020B0900000000000000" pitchFamily="50" charset="-128"/>
                </a:rPr>
                <a:t>⑤</a:t>
              </a:r>
              <a:endParaRPr lang="en-US" altLang="ja-JP" dirty="0">
                <a:solidFill>
                  <a:srgbClr val="0000FF"/>
                </a:solidFill>
                <a:latin typeface="HGP創英角ｺﾞｼｯｸUB" panose="020B0900000000000000" pitchFamily="50" charset="-128"/>
                <a:ea typeface="HGP創英角ｺﾞｼｯｸUB" panose="020B0900000000000000" pitchFamily="50" charset="-128"/>
              </a:endParaRPr>
            </a:p>
          </p:txBody>
        </p:sp>
        <p:pic>
          <p:nvPicPr>
            <p:cNvPr id="7176" name="Picture 8" descr="F:\KINGSTON\くらしの一日講座\イラストいろいろ\website_phish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1447675"/>
              <a:ext cx="1779120" cy="1779120"/>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角丸四角形 26"/>
          <p:cNvSpPr/>
          <p:nvPr/>
        </p:nvSpPr>
        <p:spPr>
          <a:xfrm>
            <a:off x="6276976" y="3498830"/>
            <a:ext cx="2677779" cy="151216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1F497D">
                    <a:lumMod val="50000"/>
                  </a:srgbClr>
                </a:solidFill>
                <a:latin typeface="HGPｺﾞｼｯｸE" pitchFamily="50" charset="-128"/>
                <a:ea typeface="HGPｺﾞｼｯｸE" pitchFamily="50" charset="-128"/>
              </a:rPr>
              <a:t>もうからない</a:t>
            </a:r>
            <a:endParaRPr lang="en-US" altLang="ja-JP" sz="2800" dirty="0">
              <a:solidFill>
                <a:srgbClr val="1F497D">
                  <a:lumMod val="50000"/>
                </a:srgbClr>
              </a:solidFill>
              <a:latin typeface="HGPｺﾞｼｯｸE" pitchFamily="50" charset="-128"/>
              <a:ea typeface="HGPｺﾞｼｯｸE" pitchFamily="50" charset="-128"/>
            </a:endParaRPr>
          </a:p>
        </p:txBody>
      </p:sp>
      <p:sp>
        <p:nvSpPr>
          <p:cNvPr id="28" name="角丸四角形 27"/>
          <p:cNvSpPr/>
          <p:nvPr/>
        </p:nvSpPr>
        <p:spPr>
          <a:xfrm>
            <a:off x="424790" y="3442131"/>
            <a:ext cx="2716677" cy="151216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rgbClr val="1F497D">
                    <a:lumMod val="50000"/>
                  </a:srgbClr>
                </a:solidFill>
                <a:latin typeface="HGPｺﾞｼｯｸE" pitchFamily="50" charset="-128"/>
                <a:ea typeface="HGPｺﾞｼｯｸE" pitchFamily="50" charset="-128"/>
              </a:rPr>
              <a:t>　　　　　しょうひん</a:t>
            </a:r>
          </a:p>
          <a:p>
            <a:pPr algn="ctr"/>
            <a:r>
              <a:rPr lang="ja-JP" altLang="en-US" sz="2800" dirty="0">
                <a:solidFill>
                  <a:srgbClr val="1F497D">
                    <a:lumMod val="50000"/>
                  </a:srgbClr>
                </a:solidFill>
                <a:latin typeface="HGPｺﾞｼｯｸE" pitchFamily="50" charset="-128"/>
                <a:ea typeface="HGPｺﾞｼｯｸE" pitchFamily="50" charset="-128"/>
              </a:rPr>
              <a:t>商品が</a:t>
            </a:r>
          </a:p>
          <a:p>
            <a:r>
              <a:rPr lang="ja-JP" altLang="en-US" sz="1600" dirty="0">
                <a:solidFill>
                  <a:srgbClr val="1F497D">
                    <a:lumMod val="50000"/>
                  </a:srgbClr>
                </a:solidFill>
                <a:latin typeface="HGPｺﾞｼｯｸE" pitchFamily="50" charset="-128"/>
                <a:ea typeface="HGPｺﾞｼｯｸE" pitchFamily="50" charset="-128"/>
              </a:rPr>
              <a:t>　　　　とど</a:t>
            </a:r>
          </a:p>
          <a:p>
            <a:pPr algn="ctr"/>
            <a:r>
              <a:rPr lang="ja-JP" altLang="en-US" sz="2800" dirty="0">
                <a:solidFill>
                  <a:srgbClr val="1F497D">
                    <a:lumMod val="50000"/>
                  </a:srgbClr>
                </a:solidFill>
                <a:latin typeface="HGPｺﾞｼｯｸE" pitchFamily="50" charset="-128"/>
                <a:ea typeface="HGPｺﾞｼｯｸE" pitchFamily="50" charset="-128"/>
              </a:rPr>
              <a:t>届かない</a:t>
            </a:r>
            <a:endParaRPr lang="en-US" altLang="ja-JP" sz="2800" dirty="0">
              <a:solidFill>
                <a:srgbClr val="1F497D">
                  <a:lumMod val="50000"/>
                </a:srgbClr>
              </a:solidFill>
              <a:latin typeface="HGPｺﾞｼｯｸE" pitchFamily="50" charset="-128"/>
              <a:ea typeface="HGPｺﾞｼｯｸE" pitchFamily="50" charset="-128"/>
            </a:endParaRPr>
          </a:p>
        </p:txBody>
      </p:sp>
      <p:sp>
        <p:nvSpPr>
          <p:cNvPr id="30" name="角丸四角形 29"/>
          <p:cNvSpPr/>
          <p:nvPr/>
        </p:nvSpPr>
        <p:spPr>
          <a:xfrm>
            <a:off x="3367781" y="3476721"/>
            <a:ext cx="2716677" cy="151216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err="1">
                <a:solidFill>
                  <a:srgbClr val="1F497D">
                    <a:lumMod val="50000"/>
                  </a:srgbClr>
                </a:solidFill>
                <a:latin typeface="HGPｺﾞｼｯｸE" pitchFamily="50" charset="-128"/>
                <a:ea typeface="HGPｺﾞｼｯｸE" pitchFamily="50" charset="-128"/>
              </a:rPr>
              <a:t>こじん</a:t>
            </a:r>
            <a:r>
              <a:rPr lang="ja-JP" altLang="en-US" sz="2000" dirty="0">
                <a:solidFill>
                  <a:srgbClr val="1F497D">
                    <a:lumMod val="50000"/>
                  </a:srgbClr>
                </a:solidFill>
                <a:latin typeface="HGPｺﾞｼｯｸE" pitchFamily="50" charset="-128"/>
                <a:ea typeface="HGPｺﾞｼｯｸE" pitchFamily="50" charset="-128"/>
              </a:rPr>
              <a:t>じょうほう</a:t>
            </a:r>
          </a:p>
          <a:p>
            <a:pPr algn="ctr"/>
            <a:r>
              <a:rPr lang="ja-JP" altLang="en-US" sz="2800" dirty="0">
                <a:solidFill>
                  <a:srgbClr val="1F497D">
                    <a:lumMod val="50000"/>
                  </a:srgbClr>
                </a:solidFill>
                <a:latin typeface="HGPｺﾞｼｯｸE" pitchFamily="50" charset="-128"/>
                <a:ea typeface="HGPｺﾞｼｯｸE" pitchFamily="50" charset="-128"/>
              </a:rPr>
              <a:t>個人情報が</a:t>
            </a:r>
          </a:p>
          <a:p>
            <a:pPr algn="ctr"/>
            <a:r>
              <a:rPr lang="ja-JP" altLang="en-US" sz="2800" dirty="0">
                <a:solidFill>
                  <a:srgbClr val="1F497D">
                    <a:lumMod val="50000"/>
                  </a:srgbClr>
                </a:solidFill>
                <a:latin typeface="HGPｺﾞｼｯｸE" pitchFamily="50" charset="-128"/>
                <a:ea typeface="HGPｺﾞｼｯｸE" pitchFamily="50" charset="-128"/>
              </a:rPr>
              <a:t>ぬすまれる</a:t>
            </a:r>
            <a:endParaRPr lang="en-US" altLang="ja-JP" sz="2800" dirty="0">
              <a:solidFill>
                <a:srgbClr val="1F497D">
                  <a:lumMod val="50000"/>
                </a:srgbClr>
              </a:solidFill>
              <a:latin typeface="HGPｺﾞｼｯｸE" pitchFamily="50" charset="-128"/>
              <a:ea typeface="HGPｺﾞｼｯｸE" pitchFamily="50" charset="-128"/>
            </a:endParaRPr>
          </a:p>
        </p:txBody>
      </p:sp>
      <p:sp>
        <p:nvSpPr>
          <p:cNvPr id="31" name="角丸四角形 30"/>
          <p:cNvSpPr/>
          <p:nvPr/>
        </p:nvSpPr>
        <p:spPr>
          <a:xfrm>
            <a:off x="812955" y="5229200"/>
            <a:ext cx="7698405" cy="129614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060"/>
              </a:lnSpc>
            </a:pPr>
            <a:r>
              <a:rPr lang="ja-JP" altLang="en-US" sz="2800" dirty="0">
                <a:solidFill>
                  <a:srgbClr val="FF0000"/>
                </a:solidFill>
                <a:latin typeface="HGPｺﾞｼｯｸE" pitchFamily="50" charset="-128"/>
                <a:ea typeface="HGPｺﾞｼｯｸE" pitchFamily="50" charset="-128"/>
              </a:rPr>
              <a:t>あぶないサイト</a:t>
            </a:r>
            <a:r>
              <a:rPr lang="ja-JP" altLang="en-US" sz="2800" dirty="0">
                <a:solidFill>
                  <a:prstClr val="black"/>
                </a:solidFill>
                <a:latin typeface="HGPｺﾞｼｯｸE" pitchFamily="50" charset="-128"/>
                <a:ea typeface="HGPｺﾞｼｯｸE" pitchFamily="50" charset="-128"/>
              </a:rPr>
              <a:t>もあります。</a:t>
            </a:r>
          </a:p>
          <a:p>
            <a:pPr algn="ctr">
              <a:lnSpc>
                <a:spcPts val="4060"/>
              </a:lnSpc>
            </a:pPr>
            <a:r>
              <a:rPr lang="ja-JP" altLang="en-US" sz="2800" dirty="0">
                <a:solidFill>
                  <a:prstClr val="black"/>
                </a:solidFill>
                <a:latin typeface="HGPｺﾞｼｯｸE" pitchFamily="50" charset="-128"/>
                <a:ea typeface="HGPｺﾞｼｯｸE" pitchFamily="50" charset="-128"/>
              </a:rPr>
              <a:t>ちゃんと確認</a:t>
            </a:r>
            <a:r>
              <a:rPr lang="en-US" altLang="ja-JP" sz="2800" dirty="0">
                <a:solidFill>
                  <a:prstClr val="black"/>
                </a:solidFill>
                <a:latin typeface="HGPｺﾞｼｯｸE" pitchFamily="50" charset="-128"/>
                <a:ea typeface="HGPｺﾞｼｯｸE" pitchFamily="50" charset="-128"/>
              </a:rPr>
              <a:t>(</a:t>
            </a:r>
            <a:r>
              <a:rPr lang="ja-JP" altLang="en-US" sz="2800" dirty="0">
                <a:solidFill>
                  <a:prstClr val="black"/>
                </a:solidFill>
                <a:latin typeface="HGPｺﾞｼｯｸE" pitchFamily="50" charset="-128"/>
                <a:ea typeface="HGPｺﾞｼｯｸE" pitchFamily="50" charset="-128"/>
              </a:rPr>
              <a:t>かくにん</a:t>
            </a:r>
            <a:r>
              <a:rPr lang="en-US" altLang="ja-JP" sz="2800" dirty="0">
                <a:solidFill>
                  <a:prstClr val="black"/>
                </a:solidFill>
                <a:latin typeface="HGPｺﾞｼｯｸE" pitchFamily="50" charset="-128"/>
                <a:ea typeface="HGPｺﾞｼｯｸE" pitchFamily="50" charset="-128"/>
              </a:rPr>
              <a:t>)</a:t>
            </a:r>
            <a:r>
              <a:rPr lang="ja-JP" altLang="en-US" sz="2800" dirty="0">
                <a:solidFill>
                  <a:prstClr val="black"/>
                </a:solidFill>
                <a:latin typeface="HGPｺﾞｼｯｸE" pitchFamily="50" charset="-128"/>
                <a:ea typeface="HGPｺﾞｼｯｸE" pitchFamily="50" charset="-128"/>
              </a:rPr>
              <a:t>しましたか</a:t>
            </a:r>
            <a:r>
              <a:rPr lang="en-US" altLang="ja-JP" sz="2800" dirty="0">
                <a:solidFill>
                  <a:prstClr val="black"/>
                </a:solidFill>
                <a:latin typeface="HGPｺﾞｼｯｸE" pitchFamily="50" charset="-128"/>
                <a:ea typeface="HGPｺﾞｼｯｸE" pitchFamily="50" charset="-128"/>
              </a:rPr>
              <a:t>?</a:t>
            </a:r>
            <a:endParaRPr lang="ja-JP" altLang="en-US" sz="2800" dirty="0">
              <a:solidFill>
                <a:prstClr val="black"/>
              </a:solidFill>
              <a:latin typeface="HGPｺﾞｼｯｸE" pitchFamily="50" charset="-128"/>
              <a:ea typeface="HGPｺﾞｼｯｸE" pitchFamily="50" charset="-128"/>
            </a:endParaRPr>
          </a:p>
        </p:txBody>
      </p:sp>
      <p:grpSp>
        <p:nvGrpSpPr>
          <p:cNvPr id="5" name="グループ化 4"/>
          <p:cNvGrpSpPr/>
          <p:nvPr/>
        </p:nvGrpSpPr>
        <p:grpSpPr>
          <a:xfrm>
            <a:off x="6238078" y="1128412"/>
            <a:ext cx="2716677" cy="2261463"/>
            <a:chOff x="322413" y="1179519"/>
            <a:chExt cx="2716677" cy="2261463"/>
          </a:xfrm>
        </p:grpSpPr>
        <p:sp>
          <p:nvSpPr>
            <p:cNvPr id="24" name="AutoShape 6"/>
            <p:cNvSpPr>
              <a:spLocks noChangeArrowheads="1"/>
            </p:cNvSpPr>
            <p:nvPr/>
          </p:nvSpPr>
          <p:spPr bwMode="auto">
            <a:xfrm>
              <a:off x="322413" y="1179519"/>
              <a:ext cx="2716677" cy="2177473"/>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700" dirty="0">
                  <a:solidFill>
                    <a:prstClr val="black"/>
                  </a:solidFill>
                  <a:latin typeface="HGPｺﾞｼｯｸE" panose="020B0900000000000000" pitchFamily="50" charset="-128"/>
                </a:rPr>
                <a:t>　</a:t>
              </a:r>
            </a:p>
          </p:txBody>
        </p:sp>
        <p:sp>
          <p:nvSpPr>
            <p:cNvPr id="25" name="正方形/長方形 24"/>
            <p:cNvSpPr/>
            <p:nvPr/>
          </p:nvSpPr>
          <p:spPr>
            <a:xfrm>
              <a:off x="322413" y="1308181"/>
              <a:ext cx="2716677" cy="438582"/>
            </a:xfrm>
            <a:prstGeom prst="rect">
              <a:avLst/>
            </a:prstGeom>
          </p:spPr>
          <p:txBody>
            <a:bodyPr wrap="square" lIns="68580" tIns="34290" rIns="68580" bIns="34290">
              <a:spAutoFit/>
            </a:bodyPr>
            <a:lstStyle/>
            <a:p>
              <a:pPr eaLnBrk="0" hangingPunct="0"/>
              <a:r>
                <a:rPr lang="ja-JP" altLang="en-US" dirty="0">
                  <a:solidFill>
                    <a:srgbClr val="0000FF"/>
                  </a:solidFill>
                  <a:latin typeface="HGP創英角ｺﾞｼｯｸUB" panose="020B0900000000000000" pitchFamily="50" charset="-128"/>
                  <a:ea typeface="HGP創英角ｺﾞｼｯｸUB" panose="020B0900000000000000" pitchFamily="50" charset="-128"/>
                </a:rPr>
                <a:t>⑥</a:t>
              </a:r>
              <a:endParaRPr lang="en-US" altLang="ja-JP" dirty="0">
                <a:solidFill>
                  <a:srgbClr val="0000FF"/>
                </a:solidFill>
                <a:latin typeface="HGP創英角ｺﾞｼｯｸUB" panose="020B0900000000000000" pitchFamily="50" charset="-128"/>
                <a:ea typeface="HGP創英角ｺﾞｼｯｸUB" panose="020B0900000000000000" pitchFamily="50" charset="-128"/>
              </a:endParaRPr>
            </a:p>
          </p:txBody>
        </p:sp>
        <p:pic>
          <p:nvPicPr>
            <p:cNvPr id="18" name="Picture 4" descr="増えるお金のイラスト（一万円札）"/>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851" y="1263386"/>
              <a:ext cx="2067841" cy="206784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お金持ち・成金のイラスト"/>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868" y="1746542"/>
              <a:ext cx="1694440" cy="169444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お金の入った袋のイラスト「円マーク」"/>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52182" y="2511285"/>
              <a:ext cx="715510" cy="71551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38905614"/>
      </p:ext>
    </p:extLst>
  </p:cSld>
  <p:clrMapOvr>
    <a:masterClrMapping/>
  </p:clrMapOvr>
</p:sld>
</file>

<file path=ppt/theme/theme1.xml><?xml version="1.0" encoding="utf-8"?>
<a:theme xmlns:a="http://schemas.openxmlformats.org/drawingml/2006/main" name="Office ​​テーマ">
  <a:themeElements>
    <a:clrScheme name="">
      <a:dk1>
        <a:srgbClr val="333333"/>
      </a:dk1>
      <a:lt1>
        <a:srgbClr val="FFFFFF"/>
      </a:lt1>
      <a:dk2>
        <a:srgbClr val="3366FF"/>
      </a:dk2>
      <a:lt2>
        <a:srgbClr val="808080"/>
      </a:lt2>
      <a:accent1>
        <a:srgbClr val="6699FF"/>
      </a:accent1>
      <a:accent2>
        <a:srgbClr val="FF9900"/>
      </a:accent2>
      <a:accent3>
        <a:srgbClr val="FFFFFF"/>
      </a:accent3>
      <a:accent4>
        <a:srgbClr val="2A2A2A"/>
      </a:accent4>
      <a:accent5>
        <a:srgbClr val="B8CAFF"/>
      </a:accent5>
      <a:accent6>
        <a:srgbClr val="E78A00"/>
      </a:accent6>
      <a:hlink>
        <a:srgbClr val="FF3300"/>
      </a:hlink>
      <a:folHlink>
        <a:srgbClr val="FF5050"/>
      </a:folHlink>
    </a:clrScheme>
    <a:fontScheme name="Office ​​テーマ">
      <a:majorFont>
        <a:latin typeface="Lucida Sans Unicode"/>
        <a:ea typeface="ＭＳ Ｐゴシック"/>
        <a:cs typeface=""/>
      </a:majorFont>
      <a:minorFont>
        <a:latin typeface="Lucida Sans Unico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テーマ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2593</TotalTime>
  <Words>4276</Words>
  <Application>Microsoft Office PowerPoint</Application>
  <PresentationFormat>画面に合わせる (4:3)</PresentationFormat>
  <Paragraphs>620</Paragraphs>
  <Slides>24</Slides>
  <Notes>24</Notes>
  <HiddenSlides>0</HiddenSlides>
  <MMClips>0</MMClips>
  <ScaleCrop>false</ScaleCrop>
  <HeadingPairs>
    <vt:vector size="6" baseType="variant">
      <vt:variant>
        <vt:lpstr>使用されているフォント</vt:lpstr>
      </vt:variant>
      <vt:variant>
        <vt:i4>13</vt:i4>
      </vt:variant>
      <vt:variant>
        <vt:lpstr>テーマ</vt:lpstr>
      </vt:variant>
      <vt:variant>
        <vt:i4>4</vt:i4>
      </vt:variant>
      <vt:variant>
        <vt:lpstr>スライド タイトル</vt:lpstr>
      </vt:variant>
      <vt:variant>
        <vt:i4>24</vt:i4>
      </vt:variant>
    </vt:vector>
  </HeadingPairs>
  <TitlesOfParts>
    <vt:vector size="41" baseType="lpstr">
      <vt:lpstr>AR P丸ゴシック体M</vt:lpstr>
      <vt:lpstr>HGPｺﾞｼｯｸE</vt:lpstr>
      <vt:lpstr>HGP創英角ｺﾞｼｯｸUB</vt:lpstr>
      <vt:lpstr>HGP創英角ﾎﾟｯﾌﾟ体</vt:lpstr>
      <vt:lpstr>HG丸ｺﾞｼｯｸM-PRO</vt:lpstr>
      <vt:lpstr>HG明朝B</vt:lpstr>
      <vt:lpstr>ＭＳ Ｐゴシック</vt:lpstr>
      <vt:lpstr>Arial</vt:lpstr>
      <vt:lpstr>Calibri</vt:lpstr>
      <vt:lpstr>Lucida Sans Unicode</vt:lpstr>
      <vt:lpstr>Times New Roman</vt:lpstr>
      <vt:lpstr>Wingdings</vt:lpstr>
      <vt:lpstr>Wingdings 2</vt:lpstr>
      <vt:lpstr>Office ​​テーマ</vt:lpstr>
      <vt:lpstr>Office テーマ</vt:lpstr>
      <vt:lpstr>1_Office テーマ</vt:lpstr>
      <vt:lpstr>3_Office テーマ</vt:lpstr>
      <vt:lpstr>「インターネットのこわさ」って 　　　　　　　なんだろう 　　　　　 　　　　　　　　ただ　　　   し　　    　　　つか　　　 　　　　　　～正しく知って、使いこなそう！～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SHOHISOUDAN</dc:creator>
  <cp:lastModifiedBy>大植　將人</cp:lastModifiedBy>
  <cp:revision>112</cp:revision>
  <cp:lastPrinted>2020-05-29T02:54:30Z</cp:lastPrinted>
  <dcterms:created xsi:type="dcterms:W3CDTF">2006-08-05T02:44:29Z</dcterms:created>
  <dcterms:modified xsi:type="dcterms:W3CDTF">2023-04-10T06:52:48Z</dcterms:modified>
</cp:coreProperties>
</file>