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20" r:id="rId3"/>
    <p:sldMasterId id="2147483732" r:id="rId4"/>
    <p:sldMasterId id="2147483780" r:id="rId5"/>
    <p:sldMasterId id="2147483816" r:id="rId6"/>
    <p:sldMasterId id="2147483840" r:id="rId7"/>
  </p:sldMasterIdLst>
  <p:notesMasterIdLst>
    <p:notesMasterId r:id="rId19"/>
  </p:notesMasterIdLst>
  <p:handoutMasterIdLst>
    <p:handoutMasterId r:id="rId20"/>
  </p:handoutMasterIdLst>
  <p:sldIdLst>
    <p:sldId id="259" r:id="rId8"/>
    <p:sldId id="335" r:id="rId9"/>
    <p:sldId id="337" r:id="rId10"/>
    <p:sldId id="281" r:id="rId11"/>
    <p:sldId id="313" r:id="rId12"/>
    <p:sldId id="357" r:id="rId13"/>
    <p:sldId id="360" r:id="rId14"/>
    <p:sldId id="355" r:id="rId15"/>
    <p:sldId id="325" r:id="rId16"/>
    <p:sldId id="354" r:id="rId17"/>
    <p:sldId id="334" r:id="rId18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ADE7"/>
    <a:srgbClr val="DF11A4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0294" autoAdjust="0"/>
    <p:restoredTop sz="90340" autoAdjust="0"/>
  </p:normalViewPr>
  <p:slideViewPr>
    <p:cSldViewPr>
      <p:cViewPr varScale="1">
        <p:scale>
          <a:sx n="72" d="100"/>
          <a:sy n="72" d="100"/>
        </p:scale>
        <p:origin x="1176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6" d="100"/>
        <a:sy n="126" d="100"/>
      </p:scale>
      <p:origin x="0" y="1584"/>
    </p:cViewPr>
  </p:sorterViewPr>
  <p:notesViewPr>
    <p:cSldViewPr>
      <p:cViewPr>
        <p:scale>
          <a:sx n="100" d="100"/>
          <a:sy n="100" d="100"/>
        </p:scale>
        <p:origin x="1644" y="-520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9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F53D13-A5D3-4F1B-86FD-236C792D1AAD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647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9" y="9440647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4C32A5-4F9F-4159-9FB3-99396BFE87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34399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86CF7F-823B-47F8-A509-1E475B8EF82B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36B297-7789-48C2-BB08-FF24EF2C89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3283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0" y="746125"/>
            <a:ext cx="4965700" cy="3725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民法改正により、</a:t>
            </a:r>
            <a:r>
              <a:rPr kumimoji="1" lang="en-US" altLang="ja-JP" dirty="0"/>
              <a:t>2022</a:t>
            </a:r>
            <a:r>
              <a:rPr kumimoji="1" lang="ja-JP" altLang="en-US" dirty="0"/>
              <a:t>年</a:t>
            </a:r>
            <a:r>
              <a:rPr kumimoji="1" lang="en-US" altLang="ja-JP" dirty="0"/>
              <a:t>4</a:t>
            </a:r>
            <a:r>
              <a:rPr kumimoji="1" lang="ja-JP" altLang="en-US" dirty="0"/>
              <a:t>月</a:t>
            </a:r>
            <a:r>
              <a:rPr kumimoji="1" lang="en-US" altLang="ja-JP" dirty="0"/>
              <a:t>1</a:t>
            </a:r>
            <a:r>
              <a:rPr kumimoji="1" lang="ja-JP" altLang="en-US" dirty="0"/>
              <a:t>日、成年年齢が</a:t>
            </a:r>
            <a:r>
              <a:rPr kumimoji="1" lang="en-US" altLang="ja-JP" dirty="0"/>
              <a:t>20</a:t>
            </a:r>
            <a:r>
              <a:rPr kumimoji="1" lang="ja-JP" altLang="en-US" dirty="0"/>
              <a:t>歳から</a:t>
            </a:r>
            <a:r>
              <a:rPr kumimoji="1" lang="en-US" altLang="ja-JP" dirty="0"/>
              <a:t>18</a:t>
            </a:r>
            <a:r>
              <a:rPr kumimoji="1" lang="ja-JP" altLang="en-US" dirty="0"/>
              <a:t>歳に</a:t>
            </a:r>
          </a:p>
          <a:p>
            <a:r>
              <a:rPr kumimoji="1" lang="ja-JP" altLang="en-US" dirty="0"/>
              <a:t>引き下げられます。</a:t>
            </a:r>
          </a:p>
          <a:p>
            <a:r>
              <a:rPr kumimoji="1" lang="ja-JP" altLang="en-US" dirty="0"/>
              <a:t>法律上、成年（大人）になるということについて</a:t>
            </a:r>
          </a:p>
          <a:p>
            <a:r>
              <a:rPr kumimoji="1" lang="ja-JP" altLang="en-US" dirty="0"/>
              <a:t>これから</a:t>
            </a:r>
            <a:r>
              <a:rPr lang="ja-JP" altLang="en-US" dirty="0"/>
              <a:t>お話をします。</a:t>
            </a:r>
          </a:p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kumimoji="1" lang="en-US" altLang="ja-JP" smtClean="0">
                <a:solidFill>
                  <a:prstClr val="black"/>
                </a:solidFill>
              </a:rPr>
              <a:pPr/>
              <a:t>1</a:t>
            </a:fld>
            <a:endParaRPr kumimoji="1"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1572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0" y="746125"/>
            <a:ext cx="496570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dirty="0">
                <a:solidFill>
                  <a:prstClr val="black"/>
                </a:solidFill>
              </a:rPr>
              <a:t>こういったトラブルにあわない為には、</a:t>
            </a:r>
          </a:p>
          <a:p>
            <a:pPr lvl="0"/>
            <a:r>
              <a:rPr lang="ja-JP" altLang="en-US" dirty="0">
                <a:solidFill>
                  <a:prstClr val="black"/>
                </a:solidFill>
              </a:rPr>
              <a:t>①まず、契約の基本を知っておくことが大切です。</a:t>
            </a:r>
          </a:p>
          <a:p>
            <a:pPr lvl="0"/>
            <a:r>
              <a:rPr lang="ja-JP" altLang="en-US" dirty="0">
                <a:solidFill>
                  <a:prstClr val="black"/>
                </a:solidFill>
              </a:rPr>
              <a:t>　「契約」とは申込みと承諾により、法的責任が発生する約束です。</a:t>
            </a:r>
          </a:p>
          <a:p>
            <a:pPr lvl="0"/>
            <a:endParaRPr lang="ja-JP" altLang="en-US" dirty="0">
              <a:solidFill>
                <a:prstClr val="black"/>
              </a:solidFill>
            </a:endParaRPr>
          </a:p>
          <a:p>
            <a:pPr lvl="0"/>
            <a:r>
              <a:rPr lang="ja-JP" altLang="en-US" dirty="0">
                <a:solidFill>
                  <a:prstClr val="black"/>
                </a:solidFill>
              </a:rPr>
              <a:t>②契約の時には、契約の内容をしっかり確認し、責任を持って</a:t>
            </a:r>
          </a:p>
          <a:p>
            <a:pPr lvl="0"/>
            <a:r>
              <a:rPr lang="ja-JP" altLang="en-US" dirty="0">
                <a:solidFill>
                  <a:prstClr val="black"/>
                </a:solidFill>
              </a:rPr>
              <a:t>　契約をしましょう。</a:t>
            </a:r>
          </a:p>
          <a:p>
            <a:pPr lvl="0"/>
            <a:r>
              <a:rPr lang="ja-JP" altLang="en-US" dirty="0">
                <a:solidFill>
                  <a:prstClr val="black"/>
                </a:solidFill>
              </a:rPr>
              <a:t>　もし、わからないことがあれば、信頼できる大人に相談しましょう。</a:t>
            </a:r>
          </a:p>
          <a:p>
            <a:pPr lvl="0"/>
            <a:endParaRPr lang="ja-JP" altLang="en-US" dirty="0">
              <a:solidFill>
                <a:prstClr val="black"/>
              </a:solidFill>
            </a:endParaRPr>
          </a:p>
          <a:p>
            <a:pPr lvl="0"/>
            <a:r>
              <a:rPr lang="ja-JP" altLang="en-US" dirty="0">
                <a:solidFill>
                  <a:prstClr val="black"/>
                </a:solidFill>
              </a:rPr>
              <a:t>③それでもトラブルになった場合、</a:t>
            </a:r>
          </a:p>
          <a:p>
            <a:pPr lvl="0"/>
            <a:r>
              <a:rPr lang="ja-JP" altLang="en-US" dirty="0">
                <a:solidFill>
                  <a:prstClr val="black"/>
                </a:solidFill>
              </a:rPr>
              <a:t>　　「困ったな」「おかしいな」と思ったときには、すぐに専門の相談窓口に</a:t>
            </a:r>
          </a:p>
          <a:p>
            <a:pPr lvl="0"/>
            <a:r>
              <a:rPr lang="ja-JP" altLang="en-US" dirty="0">
                <a:solidFill>
                  <a:prstClr val="black"/>
                </a:solidFill>
              </a:rPr>
              <a:t>　　相談しましょう。</a:t>
            </a:r>
          </a:p>
          <a:p>
            <a:pPr lvl="0"/>
            <a:r>
              <a:rPr lang="ja-JP" altLang="en-US" dirty="0">
                <a:solidFill>
                  <a:prstClr val="black"/>
                </a:solidFill>
              </a:rPr>
              <a:t>　　契約に関することであれば、消費生活センターで相談できます。</a:t>
            </a:r>
          </a:p>
          <a:p>
            <a:pPr lvl="0"/>
            <a:endParaRPr lang="ja-JP" altLang="en-US" dirty="0">
              <a:solidFill>
                <a:prstClr val="black"/>
              </a:solidFill>
            </a:endParaRPr>
          </a:p>
          <a:p>
            <a:pPr lvl="0"/>
            <a:r>
              <a:rPr lang="ja-JP" altLang="en-US" dirty="0">
                <a:solidFill>
                  <a:prstClr val="black"/>
                </a:solidFill>
              </a:rPr>
              <a:t>また、自分の行動が、環境・社会情勢といった未来につながるということを</a:t>
            </a:r>
          </a:p>
          <a:p>
            <a:pPr lvl="0"/>
            <a:r>
              <a:rPr lang="ja-JP" altLang="en-US" dirty="0">
                <a:solidFill>
                  <a:prstClr val="black"/>
                </a:solidFill>
              </a:rPr>
              <a:t>覚えておきましょう。</a:t>
            </a:r>
          </a:p>
          <a:p>
            <a:pPr lvl="0"/>
            <a:endParaRPr lang="ja-JP" altLang="en-US" dirty="0">
              <a:solidFill>
                <a:prstClr val="black"/>
              </a:solidFill>
            </a:endParaRPr>
          </a:p>
          <a:p>
            <a:pPr lvl="0"/>
            <a:r>
              <a:rPr lang="en-US" altLang="ja-JP" dirty="0">
                <a:solidFill>
                  <a:prstClr val="black"/>
                </a:solidFill>
              </a:rPr>
              <a:t>※</a:t>
            </a:r>
            <a:r>
              <a:rPr lang="ja-JP" altLang="en-US" dirty="0">
                <a:solidFill>
                  <a:prstClr val="black"/>
                </a:solidFill>
              </a:rPr>
              <a:t>「消費者市民社会」とは</a:t>
            </a:r>
            <a:r>
              <a:rPr lang="en-US" altLang="ja-JP" dirty="0">
                <a:solidFill>
                  <a:prstClr val="black"/>
                </a:solidFill>
              </a:rPr>
              <a:t>…</a:t>
            </a:r>
            <a:endParaRPr lang="ja-JP" altLang="en-US" dirty="0">
              <a:solidFill>
                <a:prstClr val="black"/>
              </a:solidFill>
            </a:endParaRPr>
          </a:p>
          <a:p>
            <a:pPr lvl="0"/>
            <a:r>
              <a:rPr lang="ja-JP" altLang="en-US" dirty="0">
                <a:solidFill>
                  <a:prstClr val="black"/>
                </a:solidFill>
              </a:rPr>
              <a:t>　消費者一人一人が、自分だけでなく周りの人や、将来生まれる人のこと、</a:t>
            </a:r>
          </a:p>
          <a:p>
            <a:pPr lvl="0"/>
            <a:r>
              <a:rPr lang="ja-JP" altLang="en-US" dirty="0">
                <a:solidFill>
                  <a:prstClr val="black"/>
                </a:solidFill>
              </a:rPr>
              <a:t>　社会情勢や地球環境にまで思いをはせて生活し、社会の発展と改善に</a:t>
            </a:r>
          </a:p>
          <a:p>
            <a:pPr lvl="0"/>
            <a:r>
              <a:rPr lang="ja-JP" altLang="en-US" dirty="0">
                <a:solidFill>
                  <a:prstClr val="black"/>
                </a:solidFill>
              </a:rPr>
              <a:t>　積極的に参加する社会。</a:t>
            </a:r>
          </a:p>
          <a:p>
            <a:pPr lvl="0"/>
            <a:endParaRPr lang="ja-JP" altLang="en-US" dirty="0">
              <a:solidFill>
                <a:prstClr val="black"/>
              </a:solidFill>
            </a:endParaRPr>
          </a:p>
          <a:p>
            <a:pPr lvl="0"/>
            <a:endParaRPr lang="ja-JP" altLang="en-US" dirty="0">
              <a:solidFill>
                <a:prstClr val="black"/>
              </a:solidFill>
            </a:endParaRPr>
          </a:p>
          <a:p>
            <a:pPr lvl="0"/>
            <a:endParaRPr lang="ja-JP" altLang="en-US" dirty="0">
              <a:solidFill>
                <a:prstClr val="black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1F080-33D6-460C-AE4C-C8DDE1F44DAF}" type="slidenum">
              <a:rPr lang="ja-JP" altLang="en-US" smtClean="0">
                <a:solidFill>
                  <a:prstClr val="black"/>
                </a:solidFill>
              </a:rPr>
              <a:pPr/>
              <a:t>10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4400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0" y="746125"/>
            <a:ext cx="496570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滋賀県</a:t>
            </a:r>
            <a:r>
              <a:rPr lang="ja-JP" altLang="en-US" dirty="0"/>
              <a:t>消費生活センターは、</a:t>
            </a:r>
            <a:r>
              <a:rPr kumimoji="1" lang="ja-JP" altLang="en-US" dirty="0"/>
              <a:t>普段の生活の中で生じた、</a:t>
            </a:r>
          </a:p>
          <a:p>
            <a:r>
              <a:rPr kumimoji="1" lang="ja-JP" altLang="en-US" dirty="0"/>
              <a:t>消費者と事業者間の契約トラブルを相談する場所です。</a:t>
            </a:r>
          </a:p>
          <a:p>
            <a:endParaRPr lang="ja-JP" altLang="en-US" dirty="0"/>
          </a:p>
          <a:p>
            <a:r>
              <a:rPr lang="ja-JP" altLang="en-US" dirty="0"/>
              <a:t>直接相談員が対応する電話番号は、</a:t>
            </a:r>
            <a:r>
              <a:rPr lang="en-US" altLang="ja-JP" dirty="0"/>
              <a:t>0749-23-0999</a:t>
            </a:r>
            <a:r>
              <a:rPr lang="ja-JP" altLang="en-US" dirty="0"/>
              <a:t>　です。</a:t>
            </a:r>
          </a:p>
          <a:p>
            <a:r>
              <a:rPr lang="ja-JP" altLang="en-US" dirty="0"/>
              <a:t>相談時間は、平日と土曜の午前</a:t>
            </a:r>
            <a:r>
              <a:rPr lang="en-US" altLang="ja-JP" dirty="0"/>
              <a:t>9</a:t>
            </a:r>
            <a:r>
              <a:rPr lang="ja-JP" altLang="en-US" dirty="0"/>
              <a:t>時</a:t>
            </a:r>
            <a:r>
              <a:rPr lang="en-US" altLang="ja-JP" dirty="0"/>
              <a:t>15</a:t>
            </a:r>
            <a:r>
              <a:rPr lang="ja-JP" altLang="en-US" dirty="0"/>
              <a:t>分～午後</a:t>
            </a:r>
            <a:r>
              <a:rPr lang="en-US" altLang="ja-JP" dirty="0"/>
              <a:t>4</a:t>
            </a:r>
            <a:r>
              <a:rPr lang="ja-JP" altLang="en-US" dirty="0"/>
              <a:t>時までです。</a:t>
            </a:r>
          </a:p>
          <a:p>
            <a:endParaRPr lang="ja-JP" altLang="en-US" dirty="0"/>
          </a:p>
          <a:p>
            <a:r>
              <a:rPr lang="ja-JP" altLang="en-US" dirty="0"/>
              <a:t>消費者ホットライン、「</a:t>
            </a:r>
            <a:r>
              <a:rPr lang="en-US" altLang="ja-JP" dirty="0"/>
              <a:t>188</a:t>
            </a:r>
            <a:r>
              <a:rPr lang="ja-JP" altLang="en-US" dirty="0"/>
              <a:t>」にかけると、お住まいの地域のセンターに繋がります。</a:t>
            </a:r>
          </a:p>
          <a:p>
            <a:r>
              <a:rPr kumimoji="1" lang="ja-JP" altLang="en-US" dirty="0"/>
              <a:t>ぜひ覚えておいてください。</a:t>
            </a:r>
          </a:p>
          <a:p>
            <a:endParaRPr kumimoji="1" lang="ja-JP" altLang="en-US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182EC2-B1AB-40AD-ABD0-D09ECE396F1F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129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72050" cy="37306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/>
              <a:t>さて、みなさんは、「大人」と「子ども」どちらですか。</a:t>
            </a:r>
          </a:p>
          <a:p>
            <a:endParaRPr lang="ja-JP" altLang="en-US" dirty="0"/>
          </a:p>
          <a:p>
            <a:r>
              <a:rPr lang="ja-JP" altLang="en-US" dirty="0"/>
              <a:t>そして、</a:t>
            </a:r>
          </a:p>
          <a:p>
            <a:r>
              <a:rPr kumimoji="1" lang="ja-JP" altLang="en-US" dirty="0"/>
              <a:t>こんな言い方もあることを知っていますか。</a:t>
            </a:r>
          </a:p>
          <a:p>
            <a:endParaRPr lang="ja-JP" altLang="en-US" dirty="0"/>
          </a:p>
          <a:p>
            <a:r>
              <a:rPr lang="ja-JP" altLang="en-US" dirty="0"/>
              <a:t>「成年」と「未成年」という言い方です。</a:t>
            </a:r>
          </a:p>
          <a:p>
            <a:r>
              <a:rPr kumimoji="1" lang="ja-JP" altLang="en-US" dirty="0"/>
              <a:t>聞いたことはありますか</a:t>
            </a:r>
            <a:r>
              <a:rPr kumimoji="1" lang="en-US" altLang="ja-JP" dirty="0"/>
              <a:t>?</a:t>
            </a:r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1F080-33D6-460C-AE4C-C8DDE1F44DAF}" type="slidenum">
              <a:rPr lang="ja-JP" altLang="en-US" smtClean="0">
                <a:solidFill>
                  <a:prstClr val="black"/>
                </a:solidFill>
              </a:rPr>
              <a:pPr/>
              <a:t>2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1851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20750" y="746125"/>
            <a:ext cx="4965700" cy="372586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はじめにもお話しましたが、</a:t>
            </a:r>
          </a:p>
          <a:p>
            <a:r>
              <a:rPr kumimoji="1" lang="ja-JP" altLang="en-US" dirty="0"/>
              <a:t>ここで、大事な</a:t>
            </a:r>
            <a:r>
              <a:rPr lang="ja-JP" altLang="en-US" dirty="0"/>
              <a:t>ことを</a:t>
            </a:r>
            <a:r>
              <a:rPr kumimoji="1" lang="ja-JP" altLang="en-US" dirty="0"/>
              <a:t>お伝えします。</a:t>
            </a:r>
          </a:p>
          <a:p>
            <a:endParaRPr lang="ja-JP" altLang="en-US" dirty="0"/>
          </a:p>
          <a:p>
            <a:endParaRPr kumimoji="1" lang="en-US" altLang="ja-JP" dirty="0"/>
          </a:p>
          <a:p>
            <a:r>
              <a:rPr lang="ja-JP" altLang="en-US" dirty="0"/>
              <a:t>「民法」という法律が改正され、</a:t>
            </a:r>
            <a:endParaRPr lang="en-US" altLang="ja-JP" dirty="0"/>
          </a:p>
          <a:p>
            <a:r>
              <a:rPr lang="ja-JP" altLang="en-US" dirty="0"/>
              <a:t>「成年年齢」つまり、子どもから大人になる境目の年齢が、</a:t>
            </a:r>
          </a:p>
          <a:p>
            <a:r>
              <a:rPr kumimoji="1" lang="en-US" altLang="ja-JP" dirty="0"/>
              <a:t>2022</a:t>
            </a:r>
            <a:r>
              <a:rPr kumimoji="1" lang="ja-JP" altLang="en-US" dirty="0"/>
              <a:t>年の</a:t>
            </a:r>
            <a:r>
              <a:rPr kumimoji="1" lang="en-US" altLang="ja-JP" dirty="0"/>
              <a:t>4</a:t>
            </a:r>
            <a:r>
              <a:rPr kumimoji="1" lang="ja-JP" altLang="en-US" dirty="0"/>
              <a:t>月</a:t>
            </a:r>
            <a:r>
              <a:rPr kumimoji="1" lang="en-US" altLang="ja-JP" dirty="0"/>
              <a:t>1</a:t>
            </a:r>
            <a:r>
              <a:rPr kumimoji="1" lang="ja-JP" altLang="en-US" dirty="0"/>
              <a:t>日より、</a:t>
            </a:r>
          </a:p>
          <a:p>
            <a:r>
              <a:rPr lang="en-US" altLang="ja-JP" dirty="0"/>
              <a:t>『20</a:t>
            </a:r>
            <a:r>
              <a:rPr lang="ja-JP" altLang="en-US" dirty="0"/>
              <a:t>歳</a:t>
            </a:r>
            <a:r>
              <a:rPr lang="en-US" altLang="ja-JP" dirty="0"/>
              <a:t>』</a:t>
            </a:r>
            <a:r>
              <a:rPr lang="ja-JP" altLang="en-US" dirty="0"/>
              <a:t>から「</a:t>
            </a:r>
            <a:r>
              <a:rPr lang="en-US" altLang="ja-JP" dirty="0"/>
              <a:t>18</a:t>
            </a:r>
            <a:r>
              <a:rPr lang="ja-JP" altLang="en-US" dirty="0"/>
              <a:t>歳」に引き下げられることになりました。</a:t>
            </a:r>
          </a:p>
          <a:p>
            <a:endParaRPr kumimoji="1" lang="en-US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E247A-1AC2-4D06-AEF4-746BA93B699C}" type="slidenum">
              <a:rPr lang="ja-JP" altLang="en-US" smtClean="0">
                <a:solidFill>
                  <a:prstClr val="black"/>
                </a:solidFill>
              </a:rPr>
              <a:pPr/>
              <a:t>3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799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20750" y="746125"/>
            <a:ext cx="4965700" cy="372586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さて、このように法律が変わったことで、みなさんの「成年」になる年齢が変わります。</a:t>
            </a:r>
          </a:p>
          <a:p>
            <a:r>
              <a:rPr lang="ja-JP" altLang="en-US" dirty="0"/>
              <a:t>一度ここで、</a:t>
            </a:r>
            <a:r>
              <a:rPr kumimoji="1" lang="ja-JP" altLang="en-US" dirty="0"/>
              <a:t>確認してみましょう。</a:t>
            </a:r>
          </a:p>
          <a:p>
            <a:endParaRPr lang="ja-JP" altLang="en-US" dirty="0"/>
          </a:p>
          <a:p>
            <a:r>
              <a:rPr lang="en-US" altLang="ja-JP" dirty="0"/>
              <a:t>2002</a:t>
            </a:r>
            <a:r>
              <a:rPr lang="ja-JP" altLang="en-US" dirty="0"/>
              <a:t>年</a:t>
            </a:r>
            <a:r>
              <a:rPr lang="en-US" altLang="ja-JP" dirty="0"/>
              <a:t>4</a:t>
            </a:r>
            <a:r>
              <a:rPr lang="ja-JP" altLang="en-US" dirty="0"/>
              <a:t>月</a:t>
            </a:r>
            <a:r>
              <a:rPr lang="en-US" altLang="ja-JP" dirty="0"/>
              <a:t>2</a:t>
            </a:r>
            <a:r>
              <a:rPr lang="ja-JP" altLang="en-US" dirty="0"/>
              <a:t>日～</a:t>
            </a:r>
            <a:r>
              <a:rPr lang="en-US" altLang="ja-JP" dirty="0"/>
              <a:t>2004</a:t>
            </a:r>
            <a:r>
              <a:rPr lang="ja-JP" altLang="en-US" dirty="0"/>
              <a:t>年</a:t>
            </a:r>
            <a:r>
              <a:rPr lang="en-US" altLang="ja-JP" dirty="0"/>
              <a:t>4</a:t>
            </a:r>
            <a:r>
              <a:rPr lang="ja-JP" altLang="en-US" dirty="0"/>
              <a:t>月</a:t>
            </a:r>
            <a:r>
              <a:rPr lang="en-US" altLang="ja-JP" dirty="0"/>
              <a:t>1</a:t>
            </a:r>
            <a:r>
              <a:rPr lang="ja-JP" altLang="en-US" dirty="0"/>
              <a:t>日までに生まれた</a:t>
            </a:r>
            <a:r>
              <a:rPr lang="en-US" altLang="ja-JP" dirty="0"/>
              <a:t>18</a:t>
            </a:r>
            <a:r>
              <a:rPr lang="ja-JP" altLang="en-US" dirty="0"/>
              <a:t>歳以上</a:t>
            </a:r>
            <a:r>
              <a:rPr lang="en-US" altLang="ja-JP" dirty="0"/>
              <a:t>20</a:t>
            </a:r>
            <a:r>
              <a:rPr lang="ja-JP" altLang="en-US" dirty="0"/>
              <a:t>歳未満の人は、</a:t>
            </a:r>
          </a:p>
          <a:p>
            <a:r>
              <a:rPr lang="en-US" altLang="ja-JP" dirty="0"/>
              <a:t>2022</a:t>
            </a:r>
            <a:r>
              <a:rPr lang="ja-JP" altLang="en-US" dirty="0"/>
              <a:t>年</a:t>
            </a:r>
            <a:r>
              <a:rPr lang="en-US" altLang="ja-JP" dirty="0"/>
              <a:t>4</a:t>
            </a:r>
            <a:r>
              <a:rPr lang="ja-JP" altLang="en-US" dirty="0"/>
              <a:t>月</a:t>
            </a:r>
            <a:r>
              <a:rPr lang="en-US" altLang="ja-JP" dirty="0"/>
              <a:t>1</a:t>
            </a:r>
            <a:r>
              <a:rPr lang="ja-JP" altLang="en-US" dirty="0"/>
              <a:t>日に、一斉に「成年」になります。</a:t>
            </a:r>
          </a:p>
          <a:p>
            <a:endParaRPr lang="ja-JP" altLang="en-US" dirty="0"/>
          </a:p>
          <a:p>
            <a:r>
              <a:rPr kumimoji="1" lang="ja-JP" altLang="en-US" dirty="0"/>
              <a:t>この日が境目になるので、よく覚えておきましょう。</a:t>
            </a:r>
          </a:p>
          <a:p>
            <a:endParaRPr kumimoji="1" lang="ja-JP" altLang="en-US" dirty="0"/>
          </a:p>
          <a:p>
            <a:endParaRPr lang="ja-JP" altLang="en-US" dirty="0"/>
          </a:p>
          <a:p>
            <a:r>
              <a:rPr kumimoji="1" lang="en-US" altLang="ja-JP" dirty="0"/>
              <a:t>2004</a:t>
            </a:r>
            <a:r>
              <a:rPr kumimoji="1" lang="ja-JP" altLang="en-US" dirty="0"/>
              <a:t>年</a:t>
            </a:r>
            <a:r>
              <a:rPr kumimoji="1" lang="en-US" altLang="ja-JP" dirty="0"/>
              <a:t>4</a:t>
            </a:r>
            <a:r>
              <a:rPr kumimoji="1" lang="ja-JP" altLang="en-US" dirty="0"/>
              <a:t>月</a:t>
            </a:r>
            <a:r>
              <a:rPr kumimoji="1" lang="en-US" altLang="ja-JP" dirty="0"/>
              <a:t>2</a:t>
            </a:r>
            <a:r>
              <a:rPr kumimoji="1" lang="ja-JP" altLang="en-US" dirty="0"/>
              <a:t>日以降に生まれた人は、</a:t>
            </a:r>
            <a:r>
              <a:rPr kumimoji="1" lang="en-US" altLang="ja-JP" dirty="0"/>
              <a:t>18</a:t>
            </a:r>
            <a:r>
              <a:rPr kumimoji="1" lang="ja-JP" altLang="en-US" dirty="0"/>
              <a:t>歳の誕生日が来たら「成年」になります。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E247A-1AC2-4D06-AEF4-746BA93B699C}" type="slidenum">
              <a:rPr lang="ja-JP" altLang="en-US" smtClean="0">
                <a:solidFill>
                  <a:prstClr val="black"/>
                </a:solidFill>
              </a:rPr>
              <a:pPr/>
              <a:t>4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7991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20750" y="746125"/>
            <a:ext cx="4965700" cy="372586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では、「民法」に定められている内容を確認しておきましょう。</a:t>
            </a:r>
          </a:p>
          <a:p>
            <a:endParaRPr lang="ja-JP" altLang="en-US" dirty="0"/>
          </a:p>
          <a:p>
            <a:r>
              <a:rPr kumimoji="1" lang="ja-JP" altLang="en-US" dirty="0"/>
              <a:t>まず、「大人」とは「成年年齢」に達した人と考えます。</a:t>
            </a:r>
          </a:p>
          <a:p>
            <a:r>
              <a:rPr lang="ja-JP" altLang="en-US" dirty="0"/>
              <a:t>「成年年齢」に達した人は、</a:t>
            </a:r>
          </a:p>
          <a:p>
            <a:r>
              <a:rPr kumimoji="1" lang="ja-JP" altLang="en-US" dirty="0"/>
              <a:t>①一人で有効な契約をすることができる。</a:t>
            </a:r>
          </a:p>
          <a:p>
            <a:r>
              <a:rPr lang="ja-JP" altLang="en-US" dirty="0"/>
              <a:t>②父母の親権に属さなくなる</a:t>
            </a:r>
          </a:p>
          <a:p>
            <a:r>
              <a:rPr kumimoji="1" lang="ja-JP" altLang="en-US" dirty="0"/>
              <a:t>　というように定められています。</a:t>
            </a:r>
          </a:p>
          <a:p>
            <a:endParaRPr lang="ja-JP" altLang="en-US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E247A-1AC2-4D06-AEF4-746BA93B699C}" type="slidenum">
              <a:rPr lang="ja-JP" altLang="en-US" smtClean="0">
                <a:solidFill>
                  <a:prstClr val="black"/>
                </a:solidFill>
              </a:rPr>
              <a:pPr/>
              <a:t>5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7991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72050" cy="3730625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  <a:p>
            <a:r>
              <a:rPr lang="en-US" altLang="ja-JP" dirty="0"/>
              <a:t>2022</a:t>
            </a:r>
            <a:r>
              <a:rPr lang="ja-JP" altLang="en-US" dirty="0"/>
              <a:t>年</a:t>
            </a:r>
            <a:r>
              <a:rPr lang="en-US" altLang="ja-JP" dirty="0"/>
              <a:t>4</a:t>
            </a:r>
            <a:r>
              <a:rPr lang="ja-JP" altLang="en-US" dirty="0"/>
              <a:t>月</a:t>
            </a:r>
            <a:r>
              <a:rPr lang="en-US" altLang="ja-JP" dirty="0"/>
              <a:t>1</a:t>
            </a:r>
            <a:r>
              <a:rPr lang="ja-JP" altLang="en-US" dirty="0"/>
              <a:t>日から、</a:t>
            </a:r>
            <a:r>
              <a:rPr lang="en-US" altLang="ja-JP" dirty="0"/>
              <a:t>18</a:t>
            </a:r>
            <a:r>
              <a:rPr lang="ja-JP" altLang="en-US" dirty="0"/>
              <a:t>歳で成年という事になります。</a:t>
            </a:r>
          </a:p>
          <a:p>
            <a:r>
              <a:rPr lang="en-US" altLang="ja-JP" dirty="0"/>
              <a:t>2022</a:t>
            </a:r>
            <a:r>
              <a:rPr lang="ja-JP" altLang="en-US" dirty="0"/>
              <a:t>年</a:t>
            </a:r>
            <a:r>
              <a:rPr lang="en-US" altLang="ja-JP" dirty="0"/>
              <a:t>4</a:t>
            </a:r>
            <a:r>
              <a:rPr lang="ja-JP" altLang="en-US" dirty="0"/>
              <a:t>月</a:t>
            </a:r>
            <a:r>
              <a:rPr lang="en-US" altLang="ja-JP" dirty="0"/>
              <a:t>1</a:t>
            </a:r>
            <a:r>
              <a:rPr lang="ja-JP" altLang="en-US" dirty="0"/>
              <a:t>日以降、</a:t>
            </a:r>
            <a:r>
              <a:rPr lang="en-US" altLang="ja-JP" dirty="0"/>
              <a:t>18</a:t>
            </a:r>
            <a:r>
              <a:rPr lang="ja-JP" altLang="en-US" dirty="0"/>
              <a:t>歳になったらできることを見てみましょう。</a:t>
            </a:r>
          </a:p>
          <a:p>
            <a:endParaRPr lang="ja-JP" altLang="en-US" dirty="0"/>
          </a:p>
          <a:p>
            <a:r>
              <a:rPr lang="ja-JP" altLang="en-US" dirty="0"/>
              <a:t>①親の同意がなくても一人で契約できるようになるので、アパート等の</a:t>
            </a:r>
            <a:endParaRPr lang="en-US" altLang="ja-JP" dirty="0"/>
          </a:p>
          <a:p>
            <a:r>
              <a:rPr lang="ja-JP" altLang="en-US" dirty="0"/>
              <a:t>　賃貸契約や車など高額な買い物でローンを組むことができたり、</a:t>
            </a:r>
          </a:p>
          <a:p>
            <a:r>
              <a:rPr lang="ja-JP" altLang="en-US" dirty="0"/>
              <a:t>　クレジットカードを作ることができます。</a:t>
            </a:r>
          </a:p>
          <a:p>
            <a:endParaRPr lang="ja-JP" altLang="en-US" dirty="0"/>
          </a:p>
          <a:p>
            <a:r>
              <a:rPr lang="ja-JP" altLang="en-US" dirty="0"/>
              <a:t>②そして、これまで、婚姻開始年齢は、男性が</a:t>
            </a:r>
            <a:r>
              <a:rPr lang="en-US" altLang="ja-JP" dirty="0"/>
              <a:t>18</a:t>
            </a:r>
            <a:r>
              <a:rPr lang="ja-JP" altLang="en-US" dirty="0"/>
              <a:t>歳、女性が</a:t>
            </a:r>
            <a:r>
              <a:rPr lang="en-US" altLang="ja-JP" dirty="0"/>
              <a:t>16</a:t>
            </a:r>
            <a:r>
              <a:rPr lang="ja-JP" altLang="en-US" dirty="0"/>
              <a:t>歳でしたが、</a:t>
            </a:r>
          </a:p>
          <a:p>
            <a:r>
              <a:rPr lang="ja-JP" altLang="en-US" dirty="0"/>
              <a:t>　　男女共に</a:t>
            </a:r>
            <a:r>
              <a:rPr lang="en-US" altLang="ja-JP" dirty="0"/>
              <a:t>18</a:t>
            </a:r>
            <a:r>
              <a:rPr lang="ja-JP" altLang="en-US" dirty="0"/>
              <a:t>歳となりました。</a:t>
            </a:r>
          </a:p>
          <a:p>
            <a:endParaRPr lang="en-US" altLang="ja-JP" dirty="0"/>
          </a:p>
          <a:p>
            <a:endParaRPr lang="ja-JP" altLang="en-US" dirty="0"/>
          </a:p>
          <a:p>
            <a:r>
              <a:rPr lang="ja-JP" altLang="en-US" baseline="0" dirty="0"/>
              <a:t>■  </a:t>
            </a:r>
            <a:r>
              <a:rPr lang="ja-JP" altLang="en-US" dirty="0"/>
              <a:t>但し、飲酒や喫煙、競馬等の公営ギャンブルはこれまでと変わらず、</a:t>
            </a:r>
          </a:p>
          <a:p>
            <a:r>
              <a:rPr lang="ja-JP" altLang="en-US" dirty="0"/>
              <a:t>　　</a:t>
            </a:r>
            <a:r>
              <a:rPr lang="en-US" altLang="ja-JP" dirty="0"/>
              <a:t>20</a:t>
            </a:r>
            <a:r>
              <a:rPr lang="ja-JP" altLang="en-US" dirty="0"/>
              <a:t>歳からしかできません。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E247A-1AC2-4D06-AEF4-746BA93B699C}" type="slidenum">
              <a:rPr lang="ja-JP" altLang="en-US" smtClean="0">
                <a:solidFill>
                  <a:prstClr val="black"/>
                </a:solidFill>
              </a:rPr>
              <a:pPr/>
              <a:t>6</a:t>
            </a:fld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1800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72050" cy="3730625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18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歳　成年になると、できなくなることもあるので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注意してください。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未成年者は、契約を締結する際には、親の同意が必要であり、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同意なくして締結した契約は後から取り消すことができました。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これを未成年者契約の取り消しといい、法律で守られていたのです。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しかし、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2022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年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月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日以降、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18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歳は、成年となるので、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この「未成年者契約の取り消し」はできなくなります。</a:t>
            </a:r>
          </a:p>
          <a:p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E247A-1AC2-4D06-AEF4-746BA93B699C}" type="slidenum">
              <a:rPr lang="ja-JP" altLang="en-US" smtClean="0">
                <a:solidFill>
                  <a:prstClr val="black"/>
                </a:solidFill>
              </a:rPr>
              <a:pPr/>
              <a:t>7</a:t>
            </a:fld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1800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20750" y="746125"/>
            <a:ext cx="4965700" cy="372586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①これまで見てきたように、</a:t>
            </a:r>
            <a:r>
              <a:rPr kumimoji="1" lang="en-US" altLang="ja-JP" dirty="0"/>
              <a:t>2022</a:t>
            </a:r>
            <a:r>
              <a:rPr kumimoji="1" lang="ja-JP" altLang="en-US" dirty="0"/>
              <a:t>年</a:t>
            </a:r>
            <a:r>
              <a:rPr kumimoji="1" lang="en-US" altLang="ja-JP" dirty="0"/>
              <a:t>4</a:t>
            </a:r>
            <a:r>
              <a:rPr kumimoji="1" lang="ja-JP" altLang="en-US" dirty="0"/>
              <a:t>月</a:t>
            </a:r>
            <a:r>
              <a:rPr kumimoji="1" lang="en-US" altLang="ja-JP" dirty="0"/>
              <a:t>1</a:t>
            </a:r>
            <a:r>
              <a:rPr kumimoji="1" lang="ja-JP" altLang="en-US" dirty="0"/>
              <a:t>日からは、</a:t>
            </a:r>
            <a:r>
              <a:rPr kumimoji="1" lang="en-US" altLang="ja-JP" dirty="0"/>
              <a:t>18</a:t>
            </a:r>
            <a:r>
              <a:rPr kumimoji="1" lang="ja-JP" altLang="en-US" dirty="0"/>
              <a:t>歳で大人になり、</a:t>
            </a:r>
          </a:p>
          <a:p>
            <a:r>
              <a:rPr kumimoji="1" lang="ja-JP" altLang="en-US" dirty="0"/>
              <a:t>　　自分で責任を持って契約しなければなりません。</a:t>
            </a:r>
          </a:p>
          <a:p>
            <a:endParaRPr lang="ja-JP" altLang="en-US" dirty="0"/>
          </a:p>
          <a:p>
            <a:r>
              <a:rPr lang="ja-JP" altLang="en-US" dirty="0"/>
              <a:t>②</a:t>
            </a:r>
            <a:r>
              <a:rPr kumimoji="1" lang="ja-JP" altLang="en-US" dirty="0"/>
              <a:t>しかし、大人になりたての若者は、まだ「知識」「経験」「判断力」が不足し、</a:t>
            </a:r>
          </a:p>
          <a:p>
            <a:r>
              <a:rPr kumimoji="1" lang="ja-JP" altLang="en-US" dirty="0"/>
              <a:t>　契約に不慣れです。</a:t>
            </a:r>
          </a:p>
          <a:p>
            <a:endParaRPr kumimoji="1" lang="ja-JP" altLang="en-US" dirty="0"/>
          </a:p>
          <a:p>
            <a:r>
              <a:rPr kumimoji="1" lang="ja-JP" altLang="en-US" dirty="0"/>
              <a:t>また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③</a:t>
            </a:r>
            <a:r>
              <a:rPr lang="ja-JP" altLang="en-US" dirty="0"/>
              <a:t>法律</a:t>
            </a:r>
            <a:r>
              <a:rPr kumimoji="1" lang="ja-JP" altLang="en-US" dirty="0"/>
              <a:t>の保護がなくなり、未成年者契約の取り消しができなくなるため、</a:t>
            </a:r>
          </a:p>
          <a:p>
            <a:r>
              <a:rPr kumimoji="1" lang="ja-JP" altLang="en-US" dirty="0"/>
              <a:t>　　</a:t>
            </a:r>
            <a:r>
              <a:rPr lang="ja-JP" altLang="en-US" dirty="0"/>
              <a:t>悪質業者から狙われる可能性があるのです。</a:t>
            </a:r>
          </a:p>
          <a:p>
            <a:endParaRPr lang="ja-JP" altLang="en-US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E247A-1AC2-4D06-AEF4-746BA93B699C}" type="slidenum">
              <a:rPr lang="ja-JP" altLang="en-US" smtClean="0">
                <a:solidFill>
                  <a:prstClr val="black"/>
                </a:solidFill>
              </a:rPr>
              <a:pPr/>
              <a:t>8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7991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72050" cy="3730625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実際には、次のようなトラブルが予想されます。</a:t>
            </a:r>
          </a:p>
          <a:p>
            <a:endParaRPr lang="ja-JP" altLang="en-US" dirty="0"/>
          </a:p>
          <a:p>
            <a:r>
              <a:rPr lang="ja-JP" altLang="en-US" dirty="0"/>
              <a:t>まず</a:t>
            </a:r>
          </a:p>
          <a:p>
            <a:r>
              <a:rPr lang="ja-JP" altLang="en-US" dirty="0"/>
              <a:t>①街角で「アンケート」と声をかけられ、ついていくとエステの契約を勧められ、</a:t>
            </a:r>
          </a:p>
          <a:p>
            <a:r>
              <a:rPr lang="ja-JP" altLang="en-US" dirty="0"/>
              <a:t>　するつもりのなかった高額な契約をしてしまった・・・・</a:t>
            </a:r>
          </a:p>
          <a:p>
            <a:endParaRPr lang="ja-JP" altLang="en-US" dirty="0"/>
          </a:p>
          <a:p>
            <a:r>
              <a:rPr lang="ja-JP" altLang="en-US" dirty="0"/>
              <a:t>次に</a:t>
            </a:r>
          </a:p>
          <a:p>
            <a:r>
              <a:rPr lang="ja-JP" altLang="en-US" dirty="0"/>
              <a:t>②クレジットカードでの買い物をし、毎月</a:t>
            </a:r>
            <a:r>
              <a:rPr lang="en-US" altLang="ja-JP" dirty="0"/>
              <a:t>2</a:t>
            </a:r>
            <a:r>
              <a:rPr lang="ja-JP" altLang="en-US" dirty="0"/>
              <a:t>万円ずつ返済するリボ払いにしたところ、</a:t>
            </a:r>
          </a:p>
          <a:p>
            <a:r>
              <a:rPr lang="ja-JP" altLang="en-US" dirty="0"/>
              <a:t>　　使いすぎて、利息もかさみ、長期にわたる返済となった・・・</a:t>
            </a:r>
          </a:p>
          <a:p>
            <a:r>
              <a:rPr lang="ja-JP" altLang="en-US" dirty="0"/>
              <a:t>　　クレジットカードは後から利用した金額を返すので、借金と同じだと</a:t>
            </a:r>
          </a:p>
          <a:p>
            <a:r>
              <a:rPr lang="ja-JP" altLang="en-US" dirty="0"/>
              <a:t>　　覚えておきましょう。</a:t>
            </a:r>
          </a:p>
          <a:p>
            <a:endParaRPr lang="ja-JP" altLang="en-US" dirty="0"/>
          </a:p>
          <a:p>
            <a:r>
              <a:rPr lang="ja-JP" altLang="en-US" dirty="0"/>
              <a:t>最後に、</a:t>
            </a:r>
          </a:p>
          <a:p>
            <a:r>
              <a:rPr lang="ja-JP" altLang="en-US" dirty="0"/>
              <a:t>③友人を誘えば紹介料が入る・簡単に儲かると誘われ、契約をした。</a:t>
            </a:r>
          </a:p>
          <a:p>
            <a:r>
              <a:rPr lang="ja-JP" altLang="en-US" dirty="0"/>
              <a:t>　友人を誘ったが、最初の話ほど儲からず、友人にも高額な借金を</a:t>
            </a:r>
          </a:p>
          <a:p>
            <a:r>
              <a:rPr lang="ja-JP" altLang="en-US" dirty="0"/>
              <a:t>　させてしまった・・・・というように人間関係が壊れてしまうようなことにも</a:t>
            </a:r>
          </a:p>
          <a:p>
            <a:r>
              <a:rPr lang="ja-JP" altLang="en-US" dirty="0"/>
              <a:t>　なりかねません。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E247A-1AC2-4D06-AEF4-746BA93B699C}" type="slidenum">
              <a:rPr lang="ja-JP" altLang="en-US" smtClean="0">
                <a:solidFill>
                  <a:prstClr val="black"/>
                </a:solidFill>
              </a:rPr>
              <a:pPr/>
              <a:t>9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180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8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1DC1F64-7691-4BB9-87A3-A589A3CC211B}" type="slidenum">
              <a:rPr lang="ja-JP" altLang="en-US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403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A43D3B-9B1D-4CE4-94F4-1E9798B3CE5A}" type="slidenum">
              <a:rPr lang="ja-JP" altLang="en-US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58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94475" y="685842"/>
            <a:ext cx="1771651" cy="54403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279526" y="685842"/>
            <a:ext cx="5162551" cy="544036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EE1D49-A042-4296-B143-040DF0693812}" type="slidenum">
              <a:rPr lang="ja-JP" altLang="en-US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707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 latinLnBrk="0">
              <a:defRPr kumimoji="1" lang="ja-JP"/>
            </a:lvl1pPr>
            <a:extLst/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22" name="Shap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 latinLnBrk="0">
              <a:buNone/>
              <a:defRPr kumimoji="1" lang="ja-JP"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1" lang="ja-JP" altLang="en-US"/>
              <a:t>マスター サブタイトルの書式設定</a:t>
            </a:r>
            <a:endParaRPr kumimoji="1" lang="ja-JP"/>
          </a:p>
        </p:txBody>
      </p:sp>
      <p:sp>
        <p:nvSpPr>
          <p:cNvPr id="7" name="Shap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3440A-D04E-4FB0-ACBB-D1FD42651063}" type="datetime1">
              <a:rPr lang="ja-JP" altLang="en-US">
                <a:solidFill>
                  <a:srgbClr val="C9C2D1">
                    <a:shade val="50000"/>
                    <a:satMod val="200000"/>
                  </a:srgbClr>
                </a:solidFill>
              </a:rPr>
              <a:pPr/>
              <a:t>2023/4/10</a:t>
            </a:fld>
            <a:endParaRPr altLang="en-US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0" name="Shap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Shap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EF4D-DD50-400C-9F04-EB20CB99416E}" type="slidenum">
              <a:rPr lang="en-US" altLang="ja-JP" sz="2800">
                <a:solidFill>
                  <a:srgbClr val="69676D"/>
                </a:solidFill>
              </a:rPr>
              <a:pPr/>
              <a:t>‹#›</a:t>
            </a:fld>
            <a:endParaRPr altLang="en-US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921433" y="1413803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406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3440A-D04E-4FB0-ACBB-D1FD42651063}" type="datetime1">
              <a:rPr lang="ja-JP" altLang="en-US">
                <a:solidFill>
                  <a:srgbClr val="C9C2D1">
                    <a:shade val="50000"/>
                    <a:satMod val="200000"/>
                  </a:srgbClr>
                </a:solidFill>
              </a:rPr>
              <a:pPr/>
              <a:t>2023/4/10</a:t>
            </a:fld>
            <a:endParaRPr altLang="en-US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EF4D-DD50-400C-9F04-EB20CB99416E}" type="slidenum">
              <a:rPr lang="en-US" altLang="ja-JP" sz="2800">
                <a:solidFill>
                  <a:srgbClr val="69676D"/>
                </a:solidFill>
              </a:rPr>
              <a:pPr/>
              <a:t>‹#›</a:t>
            </a:fld>
            <a:endParaRPr altLang="en-US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09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1" y="-53"/>
            <a:ext cx="6858000" cy="685805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 latinLnBrk="0">
              <a:lnSpc>
                <a:spcPts val="4500"/>
              </a:lnSpc>
              <a:buNone/>
              <a:defRPr kumimoji="1" lang="ja-JP" sz="4000" b="1" cap="all"/>
            </a:lvl1pPr>
            <a:extLst/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2578392" y="1100139"/>
            <a:ext cx="6400800" cy="1509712"/>
          </a:xfrm>
        </p:spPr>
        <p:txBody>
          <a:bodyPr anchor="b"/>
          <a:lstStyle>
            <a:lvl1pPr marL="27432" indent="0" latinLnBrk="0">
              <a:lnSpc>
                <a:spcPts val="2300"/>
              </a:lnSpc>
              <a:spcBef>
                <a:spcPts val="0"/>
              </a:spcBef>
              <a:buNone/>
              <a:defRPr kumimoji="1" lang="ja-JP"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kumimoji="1" lang="ja-JP"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kumimoji="1" lang="ja-JP"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FADA7-12A5-4168-87FD-0A7BA931419B}" type="datetime1">
              <a:rPr lang="ja-JP" altLang="en-US">
                <a:solidFill>
                  <a:srgbClr val="C9C2D1">
                    <a:shade val="50000"/>
                    <a:satMod val="200000"/>
                  </a:srgbClr>
                </a:solidFill>
              </a:rPr>
              <a:pPr/>
              <a:t>2023/4/10</a:t>
            </a:fld>
            <a:endParaRPr altLang="en-US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altLang="ja-JP">
                <a:solidFill>
                  <a:srgbClr val="C9C2D1">
                    <a:shade val="50000"/>
                    <a:satMod val="200000"/>
                  </a:srgbClr>
                </a:solidFill>
              </a:rPr>
              <a:pPr/>
              <a:t>‹#›</a:t>
            </a:fld>
            <a:endParaRPr altLang="en-US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2"/>
            <a:ext cx="76200" cy="685805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408064" y="2745871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764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4" y="-815920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168820" y="21107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4" y="1055078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33980" y="-53"/>
            <a:ext cx="8131127" cy="685805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Shape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 latinLnBrk="0">
              <a:defRPr kumimoji="1" lang="ja-JP" sz="2800"/>
            </a:lvl1pPr>
            <a:lvl2pPr>
              <a:defRPr kumimoji="1" lang="ja-JP" sz="2400"/>
            </a:lvl2pPr>
            <a:lvl3pPr>
              <a:defRPr kumimoji="1" lang="ja-JP" sz="2000"/>
            </a:lvl3pPr>
            <a:lvl4pPr>
              <a:defRPr kumimoji="1" lang="ja-JP" sz="1800"/>
            </a:lvl4pPr>
            <a:lvl5pPr>
              <a:defRPr kumimoji="1" lang="ja-JP" sz="1800"/>
            </a:lvl5pPr>
            <a:extLst/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 latinLnBrk="0">
              <a:defRPr kumimoji="1" lang="ja-JP" sz="2800"/>
            </a:lvl1pPr>
            <a:lvl2pPr>
              <a:defRPr kumimoji="1" lang="ja-JP" sz="2400"/>
            </a:lvl2pPr>
            <a:lvl3pPr>
              <a:defRPr kumimoji="1" lang="ja-JP" sz="2000"/>
            </a:lvl3pPr>
            <a:lvl4pPr>
              <a:defRPr kumimoji="1" lang="ja-JP" sz="1800"/>
            </a:lvl4pPr>
            <a:lvl5pPr>
              <a:defRPr kumimoji="1" lang="ja-JP" sz="1800"/>
            </a:lvl5pPr>
            <a:extLst/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5A2C-8CF9-418C-929E-59F23F70E5F3}" type="datetime1">
              <a:rPr lang="ja-JP" altLang="en-US">
                <a:solidFill>
                  <a:srgbClr val="C9C2D1">
                    <a:shade val="50000"/>
                    <a:satMod val="200000"/>
                  </a:srgbClr>
                </a:solidFill>
              </a:rPr>
              <a:pPr/>
              <a:t>2023/4/10</a:t>
            </a:fld>
            <a:endParaRPr altLang="en-US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altLang="ja-JP">
                <a:solidFill>
                  <a:srgbClr val="C9C2D1">
                    <a:shade val="50000"/>
                    <a:satMod val="200000"/>
                  </a:srgbClr>
                </a:solidFill>
              </a:rPr>
              <a:pPr/>
              <a:t>‹#›</a:t>
            </a:fld>
            <a:endParaRPr altLang="en-US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60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 latinLnBrk="0">
              <a:defRPr kumimoji="1" lang="ja-JP" sz="4500" b="1" cap="none" baseline="0"/>
            </a:lvl1pPr>
            <a:extLst/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457200" y="328279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 latinLnBrk="0">
              <a:lnSpc>
                <a:spcPct val="100000"/>
              </a:lnSpc>
              <a:spcBef>
                <a:spcPts val="100"/>
              </a:spcBef>
              <a:buNone/>
              <a:defRPr kumimoji="1" lang="ja-JP" sz="1900" b="0">
                <a:solidFill>
                  <a:schemeClr val="tx1"/>
                </a:solidFill>
              </a:defRPr>
            </a:lvl1pPr>
            <a:lvl2pPr>
              <a:buNone/>
              <a:defRPr kumimoji="1" lang="ja-JP" sz="2000" b="1"/>
            </a:lvl2pPr>
            <a:lvl3pPr>
              <a:buNone/>
              <a:defRPr kumimoji="1" lang="ja-JP" sz="1800" b="1"/>
            </a:lvl3pPr>
            <a:lvl4pPr>
              <a:buNone/>
              <a:defRPr kumimoji="1" lang="ja-JP" sz="1600" b="1"/>
            </a:lvl4pPr>
            <a:lvl5pPr>
              <a:buNone/>
              <a:defRPr kumimoji="1" lang="ja-JP" sz="1600" b="1"/>
            </a:lvl5pPr>
            <a:extLst/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Shape 3"/>
          <p:cNvSpPr>
            <a:spLocks noGrp="1"/>
          </p:cNvSpPr>
          <p:nvPr>
            <p:ph type="body" sz="half" idx="3"/>
          </p:nvPr>
        </p:nvSpPr>
        <p:spPr>
          <a:xfrm>
            <a:off x="4663440" y="328279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 latinLnBrk="0">
              <a:lnSpc>
                <a:spcPct val="100000"/>
              </a:lnSpc>
              <a:spcBef>
                <a:spcPts val="100"/>
              </a:spcBef>
              <a:buNone/>
              <a:defRPr kumimoji="1" lang="ja-JP" sz="1900" b="0">
                <a:solidFill>
                  <a:schemeClr val="tx1"/>
                </a:solidFill>
              </a:defRPr>
            </a:lvl1pPr>
            <a:lvl2pPr>
              <a:buNone/>
              <a:defRPr kumimoji="1" lang="ja-JP" sz="2000" b="1"/>
            </a:lvl2pPr>
            <a:lvl3pPr>
              <a:buNone/>
              <a:defRPr kumimoji="1" lang="ja-JP" sz="1800" b="1"/>
            </a:lvl3pPr>
            <a:lvl4pPr>
              <a:buNone/>
              <a:defRPr kumimoji="1" lang="ja-JP" sz="1600" b="1"/>
            </a:lvl4pPr>
            <a:lvl5pPr>
              <a:buNone/>
              <a:defRPr kumimoji="1" lang="ja-JP" sz="1600" b="1"/>
            </a:lvl5pPr>
            <a:extLst/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Shape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 latinLnBrk="0">
              <a:lnSpc>
                <a:spcPct val="100000"/>
              </a:lnSpc>
              <a:spcBef>
                <a:spcPts val="700"/>
              </a:spcBef>
              <a:defRPr kumimoji="1" lang="ja-JP" sz="2400"/>
            </a:lvl1pPr>
            <a:lvl2pPr>
              <a:lnSpc>
                <a:spcPct val="100000"/>
              </a:lnSpc>
              <a:spcBef>
                <a:spcPts val="700"/>
              </a:spcBef>
              <a:defRPr kumimoji="1" lang="ja-JP" sz="2000"/>
            </a:lvl2pPr>
            <a:lvl3pPr>
              <a:lnSpc>
                <a:spcPct val="100000"/>
              </a:lnSpc>
              <a:spcBef>
                <a:spcPts val="700"/>
              </a:spcBef>
              <a:defRPr kumimoji="1" lang="ja-JP" sz="1800"/>
            </a:lvl3pPr>
            <a:lvl4pPr>
              <a:lnSpc>
                <a:spcPct val="100000"/>
              </a:lnSpc>
              <a:spcBef>
                <a:spcPts val="700"/>
              </a:spcBef>
              <a:defRPr kumimoji="1" lang="ja-JP" sz="1600"/>
            </a:lvl4pPr>
            <a:lvl5pPr>
              <a:lnSpc>
                <a:spcPct val="100000"/>
              </a:lnSpc>
              <a:spcBef>
                <a:spcPts val="700"/>
              </a:spcBef>
              <a:defRPr kumimoji="1" lang="ja-JP" sz="1600"/>
            </a:lvl5pPr>
            <a:extLst/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6" name="Shape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 latinLnBrk="0">
              <a:lnSpc>
                <a:spcPct val="100000"/>
              </a:lnSpc>
              <a:spcBef>
                <a:spcPts val="700"/>
              </a:spcBef>
              <a:defRPr kumimoji="1" lang="ja-JP" sz="2400"/>
            </a:lvl1pPr>
            <a:lvl2pPr>
              <a:lnSpc>
                <a:spcPct val="100000"/>
              </a:lnSpc>
              <a:spcBef>
                <a:spcPts val="700"/>
              </a:spcBef>
              <a:defRPr kumimoji="1" lang="ja-JP" sz="2000"/>
            </a:lvl2pPr>
            <a:lvl3pPr>
              <a:lnSpc>
                <a:spcPct val="100000"/>
              </a:lnSpc>
              <a:spcBef>
                <a:spcPts val="700"/>
              </a:spcBef>
              <a:defRPr kumimoji="1" lang="ja-JP" sz="1800"/>
            </a:lvl3pPr>
            <a:lvl4pPr>
              <a:lnSpc>
                <a:spcPct val="100000"/>
              </a:lnSpc>
              <a:spcBef>
                <a:spcPts val="700"/>
              </a:spcBef>
              <a:defRPr kumimoji="1" lang="ja-JP" sz="1600"/>
            </a:lvl4pPr>
            <a:lvl5pPr>
              <a:lnSpc>
                <a:spcPct val="100000"/>
              </a:lnSpc>
              <a:spcBef>
                <a:spcPts val="700"/>
              </a:spcBef>
              <a:defRPr kumimoji="1" lang="ja-JP" sz="1600"/>
            </a:lvl5pPr>
            <a:extLst/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7" name="Shap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69BAF-DF50-49A9-A24B-E772F34D4EE8}" type="datetime1">
              <a:rPr lang="ja-JP" altLang="en-US">
                <a:solidFill>
                  <a:srgbClr val="C9C2D1">
                    <a:shade val="50000"/>
                    <a:satMod val="200000"/>
                  </a:srgbClr>
                </a:solidFill>
              </a:rPr>
              <a:pPr/>
              <a:t>2023/4/10</a:t>
            </a:fld>
            <a:endParaRPr altLang="en-US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Shap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Shap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altLang="ja-JP">
                <a:solidFill>
                  <a:srgbClr val="C9C2D1">
                    <a:shade val="50000"/>
                    <a:satMod val="200000"/>
                  </a:srgbClr>
                </a:solidFill>
              </a:rPr>
              <a:pPr/>
              <a:t>‹#›</a:t>
            </a:fld>
            <a:endParaRPr altLang="en-US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114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Shap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9F9C-0FE7-4725-BBF1-3A439DEFF6B8}" type="datetime1">
              <a:rPr lang="ja-JP" altLang="en-US">
                <a:solidFill>
                  <a:srgbClr val="C9C2D1">
                    <a:shade val="50000"/>
                    <a:satMod val="200000"/>
                  </a:srgbClr>
                </a:solidFill>
              </a:rPr>
              <a:pPr/>
              <a:t>2023/4/10</a:t>
            </a:fld>
            <a:endParaRPr altLang="en-US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Shap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Shap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altLang="ja-JP">
                <a:solidFill>
                  <a:srgbClr val="C9C2D1">
                    <a:shade val="50000"/>
                    <a:satMod val="200000"/>
                  </a:srgbClr>
                </a:solidFill>
              </a:rPr>
              <a:pPr/>
              <a:t>‹#›</a:t>
            </a:fld>
            <a:endParaRPr altLang="en-US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023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" name="Shap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2ABE-290F-4556-9BE6-EA283C4356C3}" type="datetime1">
              <a:rPr lang="ja-JP" altLang="en-US">
                <a:solidFill>
                  <a:srgbClr val="C9C2D1">
                    <a:shade val="50000"/>
                    <a:satMod val="200000"/>
                  </a:srgbClr>
                </a:solidFill>
              </a:rPr>
              <a:pPr/>
              <a:t>2023/4/10</a:t>
            </a:fld>
            <a:endParaRPr altLang="en-US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" name="Shap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Shap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altLang="ja-JP">
                <a:solidFill>
                  <a:srgbClr val="C9C2D1">
                    <a:shade val="50000"/>
                    <a:satMod val="200000"/>
                  </a:srgbClr>
                </a:solidFill>
              </a:rPr>
              <a:pPr/>
              <a:t>‹#›</a:t>
            </a:fld>
            <a:endParaRPr altLang="en-US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3"/>
            <a:ext cx="73152" cy="685805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35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1"/>
          </a:xfrm>
          <a:ln>
            <a:noFill/>
          </a:ln>
        </p:spPr>
        <p:txBody>
          <a:bodyPr anchor="b"/>
          <a:lstStyle>
            <a:lvl1pPr algn="l" latinLnBrk="0">
              <a:lnSpc>
                <a:spcPts val="2000"/>
              </a:lnSpc>
              <a:buNone/>
              <a:defRPr kumimoji="1" lang="ja-JP" sz="2200" b="1" cap="all" baseline="0"/>
            </a:lvl1pPr>
            <a:extLst/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Shape 2"/>
          <p:cNvSpPr>
            <a:spLocks noGrp="1"/>
          </p:cNvSpPr>
          <p:nvPr>
            <p:ph type="body" idx="2"/>
          </p:nvPr>
        </p:nvSpPr>
        <p:spPr>
          <a:xfrm>
            <a:off x="457200" y="1435101"/>
            <a:ext cx="3810000" cy="698500"/>
          </a:xfrm>
        </p:spPr>
        <p:txBody>
          <a:bodyPr/>
          <a:lstStyle>
            <a:lvl1pPr marL="0" latinLnBrk="0">
              <a:lnSpc>
                <a:spcPct val="100000"/>
              </a:lnSpc>
              <a:spcBef>
                <a:spcPts val="0"/>
              </a:spcBef>
              <a:buNone/>
              <a:defRPr kumimoji="1" lang="ja-JP" sz="1400"/>
            </a:lvl1pPr>
            <a:lvl2pPr>
              <a:buNone/>
              <a:defRPr kumimoji="1" lang="ja-JP" sz="1200"/>
            </a:lvl2pPr>
            <a:lvl3pPr>
              <a:buNone/>
              <a:defRPr kumimoji="1" lang="ja-JP" sz="1000"/>
            </a:lvl3pPr>
            <a:lvl4pPr>
              <a:buNone/>
              <a:defRPr kumimoji="1" lang="ja-JP" sz="900"/>
            </a:lvl4pPr>
            <a:lvl5pPr>
              <a:buNone/>
              <a:defRPr kumimoji="1" lang="ja-JP" sz="900"/>
            </a:lvl5pPr>
            <a:extLst/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1"/>
          </p:nvPr>
        </p:nvSpPr>
        <p:spPr>
          <a:xfrm>
            <a:off x="457200" y="2133605"/>
            <a:ext cx="8153400" cy="3992563"/>
          </a:xfrm>
        </p:spPr>
        <p:txBody>
          <a:bodyPr/>
          <a:lstStyle>
            <a:lvl1pPr latinLnBrk="0">
              <a:defRPr kumimoji="1" lang="ja-JP" sz="3200"/>
            </a:lvl1pPr>
            <a:lvl2pPr>
              <a:defRPr kumimoji="1" lang="ja-JP" sz="2800"/>
            </a:lvl2pPr>
            <a:lvl3pPr>
              <a:defRPr kumimoji="1" lang="ja-JP" sz="2400"/>
            </a:lvl3pPr>
            <a:lvl4pPr>
              <a:defRPr kumimoji="1" lang="ja-JP" sz="2000"/>
            </a:lvl4pPr>
            <a:lvl5pPr>
              <a:defRPr kumimoji="1" lang="ja-JP" sz="2000"/>
            </a:lvl5pPr>
            <a:extLst/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37221-B4EC-499E-8F13-52A4FCD99E36}" type="datetime1">
              <a:rPr lang="ja-JP" altLang="en-US">
                <a:solidFill>
                  <a:srgbClr val="C9C2D1">
                    <a:shade val="50000"/>
                    <a:satMod val="200000"/>
                  </a:srgbClr>
                </a:solidFill>
              </a:rPr>
              <a:pPr/>
              <a:t>2023/4/10</a:t>
            </a:fld>
            <a:endParaRPr altLang="en-US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altLang="ja-JP">
                <a:solidFill>
                  <a:srgbClr val="FFFFFF"/>
                </a:solidFill>
              </a:rPr>
              <a:pPr/>
              <a:t>‹#›</a:t>
            </a:fld>
            <a:endParaRPr altLang="en-US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810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1B0B3F-6A8B-4C47-B6CA-DDD8723D3602}" type="slidenum">
              <a:rPr lang="ja-JP" altLang="en-US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486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 latinLnBrk="0">
              <a:buNone/>
              <a:defRPr kumimoji="1" lang="ja-JP" sz="2100" b="1">
                <a:effectLst/>
              </a:defRPr>
            </a:lvl1pPr>
            <a:extLst/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F042D-FBEA-40C8-ACF1-388DE857BC66}" type="datetime1">
              <a:rPr lang="ja-JP" altLang="en-US">
                <a:solidFill>
                  <a:srgbClr val="C9C2D1">
                    <a:shade val="50000"/>
                    <a:satMod val="200000"/>
                  </a:srgbClr>
                </a:solidFill>
              </a:rPr>
              <a:pPr/>
              <a:t>2023/4/10</a:t>
            </a:fld>
            <a:endParaRPr altLang="en-US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altLang="ja-JP">
                <a:solidFill>
                  <a:srgbClr val="FFFFFF"/>
                </a:solidFill>
              </a:rPr>
              <a:pPr/>
              <a:t>‹#›</a:t>
            </a:fld>
            <a:endParaRPr altLang="en-US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indent="-283464">
              <a:lnSpc>
                <a:spcPts val="3000"/>
              </a:lnSpc>
              <a:spcBef>
                <a:spcPts val="600"/>
              </a:spcBef>
              <a:buClr>
                <a:srgbClr val="CEB966"/>
              </a:buClr>
              <a:buSzPct val="80000"/>
              <a:buFont typeface="Wingdings 2"/>
              <a:buNone/>
            </a:pPr>
            <a:endParaRPr lang="ja-JP" altLang="en-US" sz="3200">
              <a:solidFill>
                <a:prstClr val="black"/>
              </a:solidFill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46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 latinLnBrk="0">
              <a:buNone/>
              <a:defRPr kumimoji="1" lang="ja-JP" sz="3200"/>
            </a:lvl1pPr>
            <a:extLst/>
          </a:lstStyle>
          <a:p>
            <a:pPr marL="0" algn="l"/>
            <a:r>
              <a:rPr kumimoji="1" lang="ja-JP" altLang="en-US"/>
              <a:t>アイコンをクリックして図を追加</a:t>
            </a:r>
            <a:endParaRPr kumimoji="1" lang="ja-JP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3"/>
            <a:ext cx="685800" cy="204311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7"/>
            <a:ext cx="649224" cy="204311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 latinLnBrk="0">
              <a:lnSpc>
                <a:spcPts val="1600"/>
              </a:lnSpc>
              <a:spcBef>
                <a:spcPts val="0"/>
              </a:spcBef>
              <a:buNone/>
              <a:defRPr kumimoji="1" lang="ja-JP" sz="1400">
                <a:solidFill>
                  <a:srgbClr val="777777"/>
                </a:solidFill>
              </a:defRPr>
            </a:lvl1pPr>
            <a:lvl2pPr>
              <a:defRPr kumimoji="1" lang="ja-JP" sz="1200"/>
            </a:lvl2pPr>
            <a:lvl3pPr>
              <a:defRPr kumimoji="1" lang="ja-JP" sz="1000"/>
            </a:lvl3pPr>
            <a:lvl4pPr>
              <a:defRPr kumimoji="1" lang="ja-JP" sz="900"/>
            </a:lvl4pPr>
            <a:lvl5pPr>
              <a:defRPr kumimoji="1" lang="ja-JP" sz="900"/>
            </a:lvl5pPr>
            <a:extLst/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2917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Shap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3440A-D04E-4FB0-ACBB-D1FD42651063}" type="datetime1">
              <a:rPr lang="ja-JP" altLang="en-US">
                <a:solidFill>
                  <a:srgbClr val="C9C2D1">
                    <a:shade val="50000"/>
                    <a:satMod val="200000"/>
                  </a:srgbClr>
                </a:solidFill>
              </a:rPr>
              <a:pPr/>
              <a:t>2023/4/10</a:t>
            </a:fld>
            <a:endParaRPr altLang="en-US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EF4D-DD50-400C-9F04-EB20CB99416E}" type="slidenum">
              <a:rPr lang="en-US" altLang="ja-JP" sz="2800">
                <a:solidFill>
                  <a:srgbClr val="69676D"/>
                </a:solidFill>
              </a:rPr>
              <a:pPr/>
              <a:t>‹#›</a:t>
            </a:fld>
            <a:endParaRPr altLang="en-US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692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 orient="vert"/>
          </p:nvPr>
        </p:nvSpPr>
        <p:spPr>
          <a:xfrm>
            <a:off x="6858000" y="274681"/>
            <a:ext cx="18288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Shape 2"/>
          <p:cNvSpPr>
            <a:spLocks noGrp="1"/>
          </p:cNvSpPr>
          <p:nvPr>
            <p:ph type="body" orient="vert" idx="1"/>
          </p:nvPr>
        </p:nvSpPr>
        <p:spPr>
          <a:xfrm>
            <a:off x="1143000" y="274681"/>
            <a:ext cx="55626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3440A-D04E-4FB0-ACBB-D1FD42651063}" type="datetime1">
              <a:rPr lang="ja-JP" altLang="en-US">
                <a:solidFill>
                  <a:srgbClr val="C9C2D1">
                    <a:shade val="50000"/>
                    <a:satMod val="200000"/>
                  </a:srgbClr>
                </a:solidFill>
              </a:rPr>
              <a:pPr/>
              <a:t>2023/4/10</a:t>
            </a:fld>
            <a:endParaRPr altLang="en-US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EF4D-DD50-400C-9F04-EB20CB99416E}" type="slidenum">
              <a:rPr lang="en-US" altLang="ja-JP" sz="2800">
                <a:solidFill>
                  <a:srgbClr val="69676D"/>
                </a:solidFill>
              </a:rPr>
              <a:pPr/>
              <a:t>‹#›</a:t>
            </a:fld>
            <a:endParaRPr altLang="en-US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457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7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1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2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ED4F9-4D23-4C4E-ACF1-11F2C4B47F9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976AF-C0B1-4D8C-B10F-1F002A3E919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96216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4E4E7-7026-463C-A4B3-A2A6C0B0CCE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790BC-9F65-4453-85BF-6D3727B23FD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67904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5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2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3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0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14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17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2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2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2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632C0-7BB6-475A-893C-A5060DB9F66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71B2D-224B-4204-BB6B-44D6C19440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67758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4A19E-8FB9-4EF0-A7B3-587F7F8A330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DF236-BCA7-47FD-B920-840810BB98B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1154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1" y="1535114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35" indent="0">
              <a:buNone/>
              <a:defRPr sz="2000" b="1"/>
            </a:lvl2pPr>
            <a:lvl3pPr marL="914070" indent="0">
              <a:buNone/>
              <a:defRPr sz="1800" b="1"/>
            </a:lvl3pPr>
            <a:lvl4pPr marL="1371105" indent="0">
              <a:buNone/>
              <a:defRPr sz="1600" b="1"/>
            </a:lvl4pPr>
            <a:lvl5pPr marL="1828141" indent="0">
              <a:buNone/>
              <a:defRPr sz="1600" b="1"/>
            </a:lvl5pPr>
            <a:lvl6pPr marL="2285176" indent="0">
              <a:buNone/>
              <a:defRPr sz="1600" b="1"/>
            </a:lvl6pPr>
            <a:lvl7pPr marL="2742213" indent="0">
              <a:buNone/>
              <a:defRPr sz="1600" b="1"/>
            </a:lvl7pPr>
            <a:lvl8pPr marL="3199248" indent="0">
              <a:buNone/>
              <a:defRPr sz="1600" b="1"/>
            </a:lvl8pPr>
            <a:lvl9pPr marL="365628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54" y="1535114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35" indent="0">
              <a:buNone/>
              <a:defRPr sz="2000" b="1"/>
            </a:lvl2pPr>
            <a:lvl3pPr marL="914070" indent="0">
              <a:buNone/>
              <a:defRPr sz="1800" b="1"/>
            </a:lvl3pPr>
            <a:lvl4pPr marL="1371105" indent="0">
              <a:buNone/>
              <a:defRPr sz="1600" b="1"/>
            </a:lvl4pPr>
            <a:lvl5pPr marL="1828141" indent="0">
              <a:buNone/>
              <a:defRPr sz="1600" b="1"/>
            </a:lvl5pPr>
            <a:lvl6pPr marL="2285176" indent="0">
              <a:buNone/>
              <a:defRPr sz="1600" b="1"/>
            </a:lvl6pPr>
            <a:lvl7pPr marL="2742213" indent="0">
              <a:buNone/>
              <a:defRPr sz="1600" b="1"/>
            </a:lvl7pPr>
            <a:lvl8pPr marL="3199248" indent="0">
              <a:buNone/>
              <a:defRPr sz="1600" b="1"/>
            </a:lvl8pPr>
            <a:lvl9pPr marL="365628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54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6CBE4-FCF1-49A0-BFB0-07215D7FA31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7E0EA-DDC9-4B4F-B975-87ADB44A5D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98728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8AC3E-1675-4EED-87B5-2C2CC8E356D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EEA19-C37A-42F1-93AB-A64652CB770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18404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0DB9F-A37D-4B2D-A78C-E0254781C5A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D59D3-9C6E-4501-8BBD-A6E1F87839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79834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4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A79F43-515E-4380-9F95-E9183684161F}" type="slidenum">
              <a:rPr lang="ja-JP" altLang="en-US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61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9" y="273050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98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9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35" indent="0">
              <a:buNone/>
              <a:defRPr sz="1200"/>
            </a:lvl2pPr>
            <a:lvl3pPr marL="914070" indent="0">
              <a:buNone/>
              <a:defRPr sz="1000"/>
            </a:lvl3pPr>
            <a:lvl4pPr marL="1371105" indent="0">
              <a:buNone/>
              <a:defRPr sz="900"/>
            </a:lvl4pPr>
            <a:lvl5pPr marL="1828141" indent="0">
              <a:buNone/>
              <a:defRPr sz="900"/>
            </a:lvl5pPr>
            <a:lvl6pPr marL="2285176" indent="0">
              <a:buNone/>
              <a:defRPr sz="900"/>
            </a:lvl6pPr>
            <a:lvl7pPr marL="2742213" indent="0">
              <a:buNone/>
              <a:defRPr sz="900"/>
            </a:lvl7pPr>
            <a:lvl8pPr marL="3199248" indent="0">
              <a:buNone/>
              <a:defRPr sz="900"/>
            </a:lvl8pPr>
            <a:lvl9pPr marL="3656283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F6446-12AF-4FCA-9F94-E01EC576038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0B8BC-72E6-4647-8218-7E46D3C4151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87900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035" indent="0">
              <a:buNone/>
              <a:defRPr sz="2800"/>
            </a:lvl2pPr>
            <a:lvl3pPr marL="914070" indent="0">
              <a:buNone/>
              <a:defRPr sz="2400"/>
            </a:lvl3pPr>
            <a:lvl4pPr marL="1371105" indent="0">
              <a:buNone/>
              <a:defRPr sz="2000"/>
            </a:lvl4pPr>
            <a:lvl5pPr marL="1828141" indent="0">
              <a:buNone/>
              <a:defRPr sz="2000"/>
            </a:lvl5pPr>
            <a:lvl6pPr marL="2285176" indent="0">
              <a:buNone/>
              <a:defRPr sz="2000"/>
            </a:lvl6pPr>
            <a:lvl7pPr marL="2742213" indent="0">
              <a:buNone/>
              <a:defRPr sz="2000"/>
            </a:lvl7pPr>
            <a:lvl8pPr marL="3199248" indent="0">
              <a:buNone/>
              <a:defRPr sz="2000"/>
            </a:lvl8pPr>
            <a:lvl9pPr marL="3656283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035" indent="0">
              <a:buNone/>
              <a:defRPr sz="1200"/>
            </a:lvl2pPr>
            <a:lvl3pPr marL="914070" indent="0">
              <a:buNone/>
              <a:defRPr sz="1000"/>
            </a:lvl3pPr>
            <a:lvl4pPr marL="1371105" indent="0">
              <a:buNone/>
              <a:defRPr sz="900"/>
            </a:lvl4pPr>
            <a:lvl5pPr marL="1828141" indent="0">
              <a:buNone/>
              <a:defRPr sz="900"/>
            </a:lvl5pPr>
            <a:lvl6pPr marL="2285176" indent="0">
              <a:buNone/>
              <a:defRPr sz="900"/>
            </a:lvl6pPr>
            <a:lvl7pPr marL="2742213" indent="0">
              <a:buNone/>
              <a:defRPr sz="900"/>
            </a:lvl7pPr>
            <a:lvl8pPr marL="3199248" indent="0">
              <a:buNone/>
              <a:defRPr sz="900"/>
            </a:lvl8pPr>
            <a:lvl9pPr marL="3656283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18396-DD07-494A-829A-A48DE4DAE12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7BE83-3BD2-495B-9B67-B1FCD46D810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3099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8D52D-4904-483D-89FF-4C905489626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F6058-5B81-479A-89F1-B2770444B34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44155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8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8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312C7-91A3-4EFA-9C4E-50330F9A5BC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FA746-95E2-4053-B7A5-42E153FA98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27372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2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3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37ED9-AA02-4F52-BB6C-6968F827B0D0}" type="datetimeFigureOut">
              <a:rPr lang="ja-JP" alt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2023/4/10</a:t>
            </a:fld>
            <a:endParaRPr lang="ja-JP" alt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07B5-6051-4040-ABAC-9978C099FAD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131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37ED9-AA02-4F52-BB6C-6968F827B0D0}" type="datetimeFigureOut">
              <a:rPr lang="ja-JP" alt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2023/4/10</a:t>
            </a:fld>
            <a:endParaRPr lang="ja-JP" alt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07B5-6051-4040-ABAC-9978C099FAD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51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12424"/>
            <a:ext cx="78867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52676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37ED9-AA02-4F52-BB6C-6968F827B0D0}" type="datetimeFigureOut">
              <a:rPr lang="ja-JP" alt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2023/4/10</a:t>
            </a:fld>
            <a:endParaRPr lang="ja-JP" alt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07B5-6051-4040-ABAC-9978C099FAD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445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6"/>
            <a:ext cx="38862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8806"/>
            <a:ext cx="38862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37ED9-AA02-4F52-BB6C-6968F827B0D0}" type="datetimeFigureOut">
              <a:rPr lang="ja-JP" alt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2023/4/10</a:t>
            </a:fld>
            <a:endParaRPr lang="ja-JP" alt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07B5-6051-4040-ABAC-9978C099FAD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279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6" y="1681853"/>
            <a:ext cx="3867151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6" y="2507593"/>
            <a:ext cx="386715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73" y="1681852"/>
            <a:ext cx="3886201" cy="825699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73" y="2507593"/>
            <a:ext cx="388620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37ED9-AA02-4F52-BB6C-6968F827B0D0}" type="datetimeFigureOut">
              <a:rPr lang="ja-JP" alt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2023/4/10</a:t>
            </a:fld>
            <a:endParaRPr lang="ja-JP" alt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07B5-6051-4040-ABAC-9978C099FAD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281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37ED9-AA02-4F52-BB6C-6968F827B0D0}" type="datetimeFigureOut">
              <a:rPr lang="ja-JP" alt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2023/4/10</a:t>
            </a:fld>
            <a:endParaRPr lang="ja-JP" alt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07B5-6051-4040-ABAC-9978C099FAD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473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279526" y="1600207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984626" y="1600207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9E18D5-361D-47FB-84DC-061FBD7A5B2F}" type="slidenum">
              <a:rPr lang="ja-JP" altLang="en-US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379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37ED9-AA02-4F52-BB6C-6968F827B0D0}" type="datetimeFigureOut">
              <a:rPr lang="ja-JP" alt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2023/4/10</a:t>
            </a:fld>
            <a:endParaRPr lang="ja-JP" alt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07B5-6051-4040-ABAC-9978C099FAD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74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7" y="457243"/>
            <a:ext cx="294894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1" y="990600"/>
            <a:ext cx="4629151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7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37ED9-AA02-4F52-BB6C-6968F827B0D0}" type="datetimeFigureOut">
              <a:rPr lang="ja-JP" alt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2023/4/10</a:t>
            </a:fld>
            <a:endParaRPr lang="ja-JP" alt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07B5-6051-4040-ABAC-9978C099FAD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933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7" y="457200"/>
            <a:ext cx="294894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1" y="990600"/>
            <a:ext cx="4629151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7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37ED9-AA02-4F52-BB6C-6968F827B0D0}" type="datetimeFigureOut">
              <a:rPr lang="ja-JP" alt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2023/4/10</a:t>
            </a:fld>
            <a:endParaRPr lang="ja-JP" alt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07B5-6051-4040-ABAC-9978C099FAD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472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37ED9-AA02-4F52-BB6C-6968F827B0D0}" type="datetimeFigureOut">
              <a:rPr lang="ja-JP" alt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2023/4/10</a:t>
            </a:fld>
            <a:endParaRPr lang="ja-JP" alt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07B5-6051-4040-ABAC-9978C099FAD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509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7" y="360363"/>
            <a:ext cx="1971675" cy="581183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5" y="360404"/>
            <a:ext cx="5800725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37ED9-AA02-4F52-BB6C-6968F827B0D0}" type="datetimeFigureOut">
              <a:rPr lang="ja-JP" alt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2023/4/10</a:t>
            </a:fld>
            <a:endParaRPr lang="ja-JP" alt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07B5-6051-4040-ABAC-9978C099FAD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635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60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1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2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ED4F9-4D23-4C4E-ACF1-11F2C4B47F9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976AF-C0B1-4D8C-B10F-1F002A3E919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4411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4E4E7-7026-463C-A4B3-A2A6C0B0CCE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790BC-9F65-4453-85BF-6D3727B23FD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8889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707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2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3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0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14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17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2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2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2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632C0-7BB6-475A-893C-A5060DB9F66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71B2D-224B-4204-BB6B-44D6C19440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1987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4A19E-8FB9-4EF0-A7B3-587F7F8A330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DF236-BCA7-47FD-B920-840810BB98B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20474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1" y="1535114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35" indent="0">
              <a:buNone/>
              <a:defRPr sz="2000" b="1"/>
            </a:lvl2pPr>
            <a:lvl3pPr marL="914070" indent="0">
              <a:buNone/>
              <a:defRPr sz="1800" b="1"/>
            </a:lvl3pPr>
            <a:lvl4pPr marL="1371105" indent="0">
              <a:buNone/>
              <a:defRPr sz="1600" b="1"/>
            </a:lvl4pPr>
            <a:lvl5pPr marL="1828141" indent="0">
              <a:buNone/>
              <a:defRPr sz="1600" b="1"/>
            </a:lvl5pPr>
            <a:lvl6pPr marL="2285176" indent="0">
              <a:buNone/>
              <a:defRPr sz="1600" b="1"/>
            </a:lvl6pPr>
            <a:lvl7pPr marL="2742213" indent="0">
              <a:buNone/>
              <a:defRPr sz="1600" b="1"/>
            </a:lvl7pPr>
            <a:lvl8pPr marL="3199248" indent="0">
              <a:buNone/>
              <a:defRPr sz="1600" b="1"/>
            </a:lvl8pPr>
            <a:lvl9pPr marL="365628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118" y="1535114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35" indent="0">
              <a:buNone/>
              <a:defRPr sz="2000" b="1"/>
            </a:lvl2pPr>
            <a:lvl3pPr marL="914070" indent="0">
              <a:buNone/>
              <a:defRPr sz="1800" b="1"/>
            </a:lvl3pPr>
            <a:lvl4pPr marL="1371105" indent="0">
              <a:buNone/>
              <a:defRPr sz="1600" b="1"/>
            </a:lvl4pPr>
            <a:lvl5pPr marL="1828141" indent="0">
              <a:buNone/>
              <a:defRPr sz="1600" b="1"/>
            </a:lvl5pPr>
            <a:lvl6pPr marL="2285176" indent="0">
              <a:buNone/>
              <a:defRPr sz="1600" b="1"/>
            </a:lvl6pPr>
            <a:lvl7pPr marL="2742213" indent="0">
              <a:buNone/>
              <a:defRPr sz="1600" b="1"/>
            </a:lvl7pPr>
            <a:lvl8pPr marL="3199248" indent="0">
              <a:buNone/>
              <a:defRPr sz="1600" b="1"/>
            </a:lvl8pPr>
            <a:lvl9pPr marL="365628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11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6CBE4-FCF1-49A0-BFB0-07215D7FA31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7E0EA-DDC9-4B4F-B975-87ADB44A5D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06057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1" y="1535114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49" y="1535114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4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C2BA6E-BCAC-495A-A85B-8879C0C21B56}" type="slidenum">
              <a:rPr lang="ja-JP" altLang="en-US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956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8AC3E-1675-4EED-87B5-2C2CC8E356D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EEA19-C37A-42F1-93AB-A64652CB770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689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0DB9F-A37D-4B2D-A78C-E0254781C5A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D59D3-9C6E-4501-8BBD-A6E1F87839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53570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9" y="273050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150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9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35" indent="0">
              <a:buNone/>
              <a:defRPr sz="1200"/>
            </a:lvl2pPr>
            <a:lvl3pPr marL="914070" indent="0">
              <a:buNone/>
              <a:defRPr sz="1000"/>
            </a:lvl3pPr>
            <a:lvl4pPr marL="1371105" indent="0">
              <a:buNone/>
              <a:defRPr sz="900"/>
            </a:lvl4pPr>
            <a:lvl5pPr marL="1828141" indent="0">
              <a:buNone/>
              <a:defRPr sz="900"/>
            </a:lvl5pPr>
            <a:lvl6pPr marL="2285176" indent="0">
              <a:buNone/>
              <a:defRPr sz="900"/>
            </a:lvl6pPr>
            <a:lvl7pPr marL="2742213" indent="0">
              <a:buNone/>
              <a:defRPr sz="900"/>
            </a:lvl7pPr>
            <a:lvl8pPr marL="3199248" indent="0">
              <a:buNone/>
              <a:defRPr sz="900"/>
            </a:lvl8pPr>
            <a:lvl9pPr marL="3656283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F6446-12AF-4FCA-9F94-E01EC576038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0B8BC-72E6-4647-8218-7E46D3C4151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70364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035" indent="0">
              <a:buNone/>
              <a:defRPr sz="2800"/>
            </a:lvl2pPr>
            <a:lvl3pPr marL="914070" indent="0">
              <a:buNone/>
              <a:defRPr sz="2400"/>
            </a:lvl3pPr>
            <a:lvl4pPr marL="1371105" indent="0">
              <a:buNone/>
              <a:defRPr sz="2000"/>
            </a:lvl4pPr>
            <a:lvl5pPr marL="1828141" indent="0">
              <a:buNone/>
              <a:defRPr sz="2000"/>
            </a:lvl5pPr>
            <a:lvl6pPr marL="2285176" indent="0">
              <a:buNone/>
              <a:defRPr sz="2000"/>
            </a:lvl6pPr>
            <a:lvl7pPr marL="2742213" indent="0">
              <a:buNone/>
              <a:defRPr sz="2000"/>
            </a:lvl7pPr>
            <a:lvl8pPr marL="3199248" indent="0">
              <a:buNone/>
              <a:defRPr sz="2000"/>
            </a:lvl8pPr>
            <a:lvl9pPr marL="3656283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035" indent="0">
              <a:buNone/>
              <a:defRPr sz="1200"/>
            </a:lvl2pPr>
            <a:lvl3pPr marL="914070" indent="0">
              <a:buNone/>
              <a:defRPr sz="1000"/>
            </a:lvl3pPr>
            <a:lvl4pPr marL="1371105" indent="0">
              <a:buNone/>
              <a:defRPr sz="900"/>
            </a:lvl4pPr>
            <a:lvl5pPr marL="1828141" indent="0">
              <a:buNone/>
              <a:defRPr sz="900"/>
            </a:lvl5pPr>
            <a:lvl6pPr marL="2285176" indent="0">
              <a:buNone/>
              <a:defRPr sz="900"/>
            </a:lvl6pPr>
            <a:lvl7pPr marL="2742213" indent="0">
              <a:buNone/>
              <a:defRPr sz="900"/>
            </a:lvl7pPr>
            <a:lvl8pPr marL="3199248" indent="0">
              <a:buNone/>
              <a:defRPr sz="900"/>
            </a:lvl8pPr>
            <a:lvl9pPr marL="3656283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18396-DD07-494A-829A-A48DE4DAE12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7BE83-3BD2-495B-9B67-B1FCD46D810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80343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8D52D-4904-483D-89FF-4C905489626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F6058-5B81-479A-89F1-B2770444B34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95462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741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741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312C7-91A3-4EFA-9C4E-50330F9A5BC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FA746-95E2-4053-B7A5-42E153FA98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78763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3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1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2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ED4F9-4D23-4C4E-ACF1-11F2C4B47F9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976AF-C0B1-4D8C-B10F-1F002A3E919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7643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4E4E7-7026-463C-A4B3-A2A6C0B0CCE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790BC-9F65-4453-85BF-6D3727B23FD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51892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9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3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0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14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17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2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2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2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632C0-7BB6-475A-893C-A5060DB9F66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71B2D-224B-4204-BB6B-44D6C19440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03389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4A19E-8FB9-4EF0-A7B3-587F7F8A330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DF236-BCA7-47FD-B920-840810BB98B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42740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D9266B-3AC5-41DF-A274-25891425CB65}" type="slidenum">
              <a:rPr lang="ja-JP" altLang="en-US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622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1" y="1535114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35" indent="0">
              <a:buNone/>
              <a:defRPr sz="2000" b="1"/>
            </a:lvl2pPr>
            <a:lvl3pPr marL="914070" indent="0">
              <a:buNone/>
              <a:defRPr sz="1800" b="1"/>
            </a:lvl3pPr>
            <a:lvl4pPr marL="1371105" indent="0">
              <a:buNone/>
              <a:defRPr sz="1600" b="1"/>
            </a:lvl4pPr>
            <a:lvl5pPr marL="1828141" indent="0">
              <a:buNone/>
              <a:defRPr sz="1600" b="1"/>
            </a:lvl5pPr>
            <a:lvl6pPr marL="2285176" indent="0">
              <a:buNone/>
              <a:defRPr sz="1600" b="1"/>
            </a:lvl6pPr>
            <a:lvl7pPr marL="2742213" indent="0">
              <a:buNone/>
              <a:defRPr sz="1600" b="1"/>
            </a:lvl7pPr>
            <a:lvl8pPr marL="3199248" indent="0">
              <a:buNone/>
              <a:defRPr sz="1600" b="1"/>
            </a:lvl8pPr>
            <a:lvl9pPr marL="365628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34" y="1535114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35" indent="0">
              <a:buNone/>
              <a:defRPr sz="2000" b="1"/>
            </a:lvl2pPr>
            <a:lvl3pPr marL="914070" indent="0">
              <a:buNone/>
              <a:defRPr sz="1800" b="1"/>
            </a:lvl3pPr>
            <a:lvl4pPr marL="1371105" indent="0">
              <a:buNone/>
              <a:defRPr sz="1600" b="1"/>
            </a:lvl4pPr>
            <a:lvl5pPr marL="1828141" indent="0">
              <a:buNone/>
              <a:defRPr sz="1600" b="1"/>
            </a:lvl5pPr>
            <a:lvl6pPr marL="2285176" indent="0">
              <a:buNone/>
              <a:defRPr sz="1600" b="1"/>
            </a:lvl6pPr>
            <a:lvl7pPr marL="2742213" indent="0">
              <a:buNone/>
              <a:defRPr sz="1600" b="1"/>
            </a:lvl7pPr>
            <a:lvl8pPr marL="3199248" indent="0">
              <a:buNone/>
              <a:defRPr sz="1600" b="1"/>
            </a:lvl8pPr>
            <a:lvl9pPr marL="365628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34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6CBE4-FCF1-49A0-BFB0-07215D7FA31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7E0EA-DDC9-4B4F-B975-87ADB44A5D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97405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8AC3E-1675-4EED-87B5-2C2CC8E356D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EEA19-C37A-42F1-93AB-A64652CB770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06057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0DB9F-A37D-4B2D-A78C-E0254781C5A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D59D3-9C6E-4501-8BBD-A6E1F87839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46962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8" y="273050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7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8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35" indent="0">
              <a:buNone/>
              <a:defRPr sz="1200"/>
            </a:lvl2pPr>
            <a:lvl3pPr marL="914070" indent="0">
              <a:buNone/>
              <a:defRPr sz="1000"/>
            </a:lvl3pPr>
            <a:lvl4pPr marL="1371105" indent="0">
              <a:buNone/>
              <a:defRPr sz="900"/>
            </a:lvl4pPr>
            <a:lvl5pPr marL="1828141" indent="0">
              <a:buNone/>
              <a:defRPr sz="900"/>
            </a:lvl5pPr>
            <a:lvl6pPr marL="2285176" indent="0">
              <a:buNone/>
              <a:defRPr sz="900"/>
            </a:lvl6pPr>
            <a:lvl7pPr marL="2742213" indent="0">
              <a:buNone/>
              <a:defRPr sz="900"/>
            </a:lvl7pPr>
            <a:lvl8pPr marL="3199248" indent="0">
              <a:buNone/>
              <a:defRPr sz="900"/>
            </a:lvl8pPr>
            <a:lvl9pPr marL="3656283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F6446-12AF-4FCA-9F94-E01EC576038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0B8BC-72E6-4647-8218-7E46D3C4151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46473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035" indent="0">
              <a:buNone/>
              <a:defRPr sz="2800"/>
            </a:lvl2pPr>
            <a:lvl3pPr marL="914070" indent="0">
              <a:buNone/>
              <a:defRPr sz="2400"/>
            </a:lvl3pPr>
            <a:lvl4pPr marL="1371105" indent="0">
              <a:buNone/>
              <a:defRPr sz="2000"/>
            </a:lvl4pPr>
            <a:lvl5pPr marL="1828141" indent="0">
              <a:buNone/>
              <a:defRPr sz="2000"/>
            </a:lvl5pPr>
            <a:lvl6pPr marL="2285176" indent="0">
              <a:buNone/>
              <a:defRPr sz="2000"/>
            </a:lvl6pPr>
            <a:lvl7pPr marL="2742213" indent="0">
              <a:buNone/>
              <a:defRPr sz="2000"/>
            </a:lvl7pPr>
            <a:lvl8pPr marL="3199248" indent="0">
              <a:buNone/>
              <a:defRPr sz="2000"/>
            </a:lvl8pPr>
            <a:lvl9pPr marL="3656283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035" indent="0">
              <a:buNone/>
              <a:defRPr sz="1200"/>
            </a:lvl2pPr>
            <a:lvl3pPr marL="914070" indent="0">
              <a:buNone/>
              <a:defRPr sz="1000"/>
            </a:lvl3pPr>
            <a:lvl4pPr marL="1371105" indent="0">
              <a:buNone/>
              <a:defRPr sz="900"/>
            </a:lvl4pPr>
            <a:lvl5pPr marL="1828141" indent="0">
              <a:buNone/>
              <a:defRPr sz="900"/>
            </a:lvl5pPr>
            <a:lvl6pPr marL="2285176" indent="0">
              <a:buNone/>
              <a:defRPr sz="900"/>
            </a:lvl6pPr>
            <a:lvl7pPr marL="2742213" indent="0">
              <a:buNone/>
              <a:defRPr sz="900"/>
            </a:lvl7pPr>
            <a:lvl8pPr marL="3199248" indent="0">
              <a:buNone/>
              <a:defRPr sz="900"/>
            </a:lvl8pPr>
            <a:lvl9pPr marL="3656283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18396-DD07-494A-829A-A48DE4DAE12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7BE83-3BD2-495B-9B67-B1FCD46D810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74593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8D52D-4904-483D-89FF-4C905489626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F6058-5B81-479A-89F1-B2770444B34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2484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9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9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312C7-91A3-4EFA-9C4E-50330F9A5BC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FA746-95E2-4053-B7A5-42E153FA98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29725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40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2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98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97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6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30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ED4F9-4D23-4C4E-ACF1-11F2C4B47F9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976AF-C0B1-4D8C-B10F-1F002A3E919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16949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4E4E7-7026-463C-A4B3-A2A6C0B0CCE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790BC-9F65-4453-85BF-6D3727B23FD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35072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1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63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2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98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652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31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97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642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305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632C0-7BB6-475A-893C-A5060DB9F66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71B2D-224B-4204-BB6B-44D6C19440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7752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EF1A76-9EEF-4FA8-A753-FFB9B702F8D8}" type="slidenum">
              <a:rPr lang="ja-JP" altLang="en-US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78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4A19E-8FB9-4EF0-A7B3-587F7F8A330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DF236-BCA7-47FD-B920-840810BB98B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02543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33" indent="0">
              <a:buNone/>
              <a:defRPr sz="2000" b="1"/>
            </a:lvl2pPr>
            <a:lvl3pPr marL="913264" indent="0">
              <a:buNone/>
              <a:defRPr sz="1800" b="1"/>
            </a:lvl3pPr>
            <a:lvl4pPr marL="1369895" indent="0">
              <a:buNone/>
              <a:defRPr sz="1600" b="1"/>
            </a:lvl4pPr>
            <a:lvl5pPr marL="1826528" indent="0">
              <a:buNone/>
              <a:defRPr sz="1600" b="1"/>
            </a:lvl5pPr>
            <a:lvl6pPr marL="2283161" indent="0">
              <a:buNone/>
              <a:defRPr sz="1600" b="1"/>
            </a:lvl6pPr>
            <a:lvl7pPr marL="2739794" indent="0">
              <a:buNone/>
              <a:defRPr sz="1600" b="1"/>
            </a:lvl7pPr>
            <a:lvl8pPr marL="3196425" indent="0">
              <a:buNone/>
              <a:defRPr sz="1600" b="1"/>
            </a:lvl8pPr>
            <a:lvl9pPr marL="3653059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3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33" indent="0">
              <a:buNone/>
              <a:defRPr sz="2000" b="1"/>
            </a:lvl2pPr>
            <a:lvl3pPr marL="913264" indent="0">
              <a:buNone/>
              <a:defRPr sz="1800" b="1"/>
            </a:lvl3pPr>
            <a:lvl4pPr marL="1369895" indent="0">
              <a:buNone/>
              <a:defRPr sz="1600" b="1"/>
            </a:lvl4pPr>
            <a:lvl5pPr marL="1826528" indent="0">
              <a:buNone/>
              <a:defRPr sz="1600" b="1"/>
            </a:lvl5pPr>
            <a:lvl6pPr marL="2283161" indent="0">
              <a:buNone/>
              <a:defRPr sz="1600" b="1"/>
            </a:lvl6pPr>
            <a:lvl7pPr marL="2739794" indent="0">
              <a:buNone/>
              <a:defRPr sz="1600" b="1"/>
            </a:lvl7pPr>
            <a:lvl8pPr marL="3196425" indent="0">
              <a:buNone/>
              <a:defRPr sz="1600" b="1"/>
            </a:lvl8pPr>
            <a:lvl9pPr marL="3653059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3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6CBE4-FCF1-49A0-BFB0-07215D7FA31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7E0EA-DDC9-4B4F-B975-87ADB44A5D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8846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8AC3E-1675-4EED-87B5-2C2CC8E356D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EEA19-C37A-42F1-93AB-A64652CB770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6180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0DB9F-A37D-4B2D-A78C-E0254781C5A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D59D3-9C6E-4501-8BBD-A6E1F87839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32108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1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60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10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633" indent="0">
              <a:buNone/>
              <a:defRPr sz="1200"/>
            </a:lvl2pPr>
            <a:lvl3pPr marL="913264" indent="0">
              <a:buNone/>
              <a:defRPr sz="1000"/>
            </a:lvl3pPr>
            <a:lvl4pPr marL="1369895" indent="0">
              <a:buNone/>
              <a:defRPr sz="900"/>
            </a:lvl4pPr>
            <a:lvl5pPr marL="1826528" indent="0">
              <a:buNone/>
              <a:defRPr sz="900"/>
            </a:lvl5pPr>
            <a:lvl6pPr marL="2283161" indent="0">
              <a:buNone/>
              <a:defRPr sz="900"/>
            </a:lvl6pPr>
            <a:lvl7pPr marL="2739794" indent="0">
              <a:buNone/>
              <a:defRPr sz="900"/>
            </a:lvl7pPr>
            <a:lvl8pPr marL="3196425" indent="0">
              <a:buNone/>
              <a:defRPr sz="900"/>
            </a:lvl8pPr>
            <a:lvl9pPr marL="3653059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F6446-12AF-4FCA-9F94-E01EC576038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0B8BC-72E6-4647-8218-7E46D3C4151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1569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6633" indent="0">
              <a:buNone/>
              <a:defRPr sz="2800"/>
            </a:lvl2pPr>
            <a:lvl3pPr marL="913264" indent="0">
              <a:buNone/>
              <a:defRPr sz="2400"/>
            </a:lvl3pPr>
            <a:lvl4pPr marL="1369895" indent="0">
              <a:buNone/>
              <a:defRPr sz="2000"/>
            </a:lvl4pPr>
            <a:lvl5pPr marL="1826528" indent="0">
              <a:buNone/>
              <a:defRPr sz="2000"/>
            </a:lvl5pPr>
            <a:lvl6pPr marL="2283161" indent="0">
              <a:buNone/>
              <a:defRPr sz="2000"/>
            </a:lvl6pPr>
            <a:lvl7pPr marL="2739794" indent="0">
              <a:buNone/>
              <a:defRPr sz="2000"/>
            </a:lvl7pPr>
            <a:lvl8pPr marL="3196425" indent="0">
              <a:buNone/>
              <a:defRPr sz="2000"/>
            </a:lvl8pPr>
            <a:lvl9pPr marL="3653059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633" indent="0">
              <a:buNone/>
              <a:defRPr sz="1200"/>
            </a:lvl2pPr>
            <a:lvl3pPr marL="913264" indent="0">
              <a:buNone/>
              <a:defRPr sz="1000"/>
            </a:lvl3pPr>
            <a:lvl4pPr marL="1369895" indent="0">
              <a:buNone/>
              <a:defRPr sz="900"/>
            </a:lvl4pPr>
            <a:lvl5pPr marL="1826528" indent="0">
              <a:buNone/>
              <a:defRPr sz="900"/>
            </a:lvl5pPr>
            <a:lvl6pPr marL="2283161" indent="0">
              <a:buNone/>
              <a:defRPr sz="900"/>
            </a:lvl6pPr>
            <a:lvl7pPr marL="2739794" indent="0">
              <a:buNone/>
              <a:defRPr sz="900"/>
            </a:lvl7pPr>
            <a:lvl8pPr marL="3196425" indent="0">
              <a:buNone/>
              <a:defRPr sz="900"/>
            </a:lvl8pPr>
            <a:lvl9pPr marL="3653059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18396-DD07-494A-829A-A48DE4DAE12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7BE83-3BD2-495B-9B67-B1FCD46D810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25943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8D52D-4904-483D-89FF-4C905489626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F6058-5B81-479A-89F1-B2770444B34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39545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312C7-91A3-4EFA-9C4E-50330F9A5BC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FA746-95E2-4053-B7A5-42E153FA98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22551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5" y="273050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9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5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562985-C70A-4139-8FF8-FB7B1329C419}" type="slidenum">
              <a:rPr lang="ja-JP" altLang="en-US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617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B37F47-6343-4824-AFE0-D393045058FA}" type="slidenum">
              <a:rPr lang="ja-JP" altLang="en-US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589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2"/>
            <a:ext cx="7086600" cy="731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7"/>
            <a:ext cx="5257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6"/>
            <a:ext cx="2133600" cy="323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0" lang="en-US" altLang="ja-JP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6"/>
            <a:ext cx="2895600" cy="323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0" lang="en-US" altLang="ja-JP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6"/>
            <a:ext cx="2133600" cy="323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B9FC6DA-BF7E-4044-ACA7-D2E27D890EC4}" type="slidenum">
              <a:rPr kumimoji="0"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0"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785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Century Gothic" pitchFamily="34" charset="0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Century Gothic" pitchFamily="34" charset="0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Century Gothic" pitchFamily="34" charset="0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Century Gothic" pitchFamily="34" charset="0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Century Gothic" pitchFamily="34" charset="0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Century Gothic" pitchFamily="34" charset="0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Century Gothic" pitchFamily="34" charset="0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Century Gothic" pitchFamily="34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4" y="-815920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8820" y="21107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4" y="1055078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84" y="-53"/>
            <a:ext cx="8131127" cy="685805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title"/>
          </p:nvPr>
        </p:nvSpPr>
        <p:spPr>
          <a:xfrm>
            <a:off x="1435608" y="274639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1" lang="ja-JP"/>
              <a:t>マスタ タイトルの書式設定</a:t>
            </a:r>
          </a:p>
        </p:txBody>
      </p:sp>
      <p:sp>
        <p:nvSpPr>
          <p:cNvPr id="9" name="Rectangl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kumimoji="1" lang="ja-JP"/>
              <a:t>マスタ テキストの書式設定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  <a:p>
            <a:pPr lvl="5"/>
            <a:r>
              <a:rPr kumimoji="1" lang="ja-JP"/>
              <a:t>第 6 レベル</a:t>
            </a:r>
          </a:p>
          <a:p>
            <a:pPr lvl="6"/>
            <a:r>
              <a:rPr kumimoji="1" lang="ja-JP"/>
              <a:t>第 7 レベル</a:t>
            </a:r>
          </a:p>
          <a:p>
            <a:pPr lvl="7"/>
            <a:r>
              <a:rPr kumimoji="1" lang="ja-JP"/>
              <a:t>第 8 レベル</a:t>
            </a:r>
          </a:p>
          <a:p>
            <a:pPr lvl="8"/>
            <a:r>
              <a:rPr kumimoji="1" lang="ja-JP"/>
              <a:t>第 9 レベル</a:t>
            </a:r>
          </a:p>
        </p:txBody>
      </p:sp>
      <p:sp>
        <p:nvSpPr>
          <p:cNvPr id="24" name="Rectangl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1"/>
          </a:xfrm>
          <a:prstGeom prst="rect">
            <a:avLst/>
          </a:prstGeom>
        </p:spPr>
        <p:txBody>
          <a:bodyPr anchor="b"/>
          <a:lstStyle>
            <a:lvl1pPr algn="r" latinLnBrk="0">
              <a:defRPr kumimoji="1" lang="ja-JP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A33440A-D04E-4FB0-ACBB-D1FD42651063}" type="datetime1">
              <a:rPr lang="ja-JP" altLang="en-US">
                <a:solidFill>
                  <a:srgbClr val="C9C2D1">
                    <a:shade val="50000"/>
                    <a:satMod val="200000"/>
                  </a:srgbClr>
                </a:solidFill>
              </a:rPr>
              <a:pPr/>
              <a:t>2023/4/10</a:t>
            </a:fld>
            <a:endParaRPr alt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10" name="Rectangl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1"/>
          </a:xfrm>
          <a:prstGeom prst="rect">
            <a:avLst/>
          </a:prstGeom>
        </p:spPr>
        <p:txBody>
          <a:bodyPr anchor="b"/>
          <a:lstStyle>
            <a:lvl1pPr latinLnBrk="0">
              <a:defRPr kumimoji="1" lang="ja-JP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alt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22" name="Rectangl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1"/>
          </a:xfrm>
          <a:prstGeom prst="rect">
            <a:avLst/>
          </a:prstGeom>
        </p:spPr>
        <p:txBody>
          <a:bodyPr anchor="b"/>
          <a:lstStyle>
            <a:lvl1pPr algn="ctr" latinLnBrk="0">
              <a:defRPr kumimoji="1" lang="ja-JP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5C7EF4D-DD50-400C-9F04-EB20CB99416E}" type="slidenum">
              <a:rPr lang="en-US" altLang="ja-JP" sz="2800">
                <a:solidFill>
                  <a:srgbClr val="69676D"/>
                </a:solidFill>
              </a:rPr>
              <a:pPr/>
              <a:t>‹#›</a:t>
            </a:fld>
            <a:endParaRPr alt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3"/>
            <a:ext cx="73152" cy="685805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592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1" lang="ja-JP"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1" lang="ja-JP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kumimoji="1" lang="ja-JP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kumimoji="1" lang="ja-JP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1" lang="ja-JP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1" lang="ja-JP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kumimoji="1" lang="ja-JP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kumimoji="1" lang="ja-JP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kumimoji="1" lang="ja-JP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kumimoji="1" lang="ja-JP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lang="ja-JP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umimoji="1" lang="ja-JP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umimoji="1" lang="ja-JP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umimoji="1" lang="ja-JP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umimoji="1" lang="ja-JP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umimoji="1" lang="ja-JP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umimoji="1" lang="ja-JP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umimoji="1" lang="ja-JP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umimoji="1" lang="ja-JP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5" rIns="91407" bIns="4570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7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5" rIns="91407" bIns="457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95"/>
            <a:ext cx="2133600" cy="365125"/>
          </a:xfrm>
          <a:prstGeom prst="rect">
            <a:avLst/>
          </a:prstGeom>
        </p:spPr>
        <p:txBody>
          <a:bodyPr vert="horz" lIns="91407" tIns="45705" rIns="91407" bIns="45705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6BBDA63C-F738-44A8-90E5-AADE4520172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95"/>
            <a:ext cx="2895600" cy="365125"/>
          </a:xfrm>
          <a:prstGeom prst="rect">
            <a:avLst/>
          </a:prstGeom>
        </p:spPr>
        <p:txBody>
          <a:bodyPr vert="horz" lIns="91407" tIns="45705" rIns="91407" bIns="45705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95"/>
            <a:ext cx="2133600" cy="365125"/>
          </a:xfrm>
          <a:prstGeom prst="rect">
            <a:avLst/>
          </a:prstGeom>
        </p:spPr>
        <p:txBody>
          <a:bodyPr vert="horz" wrap="square" lIns="91407" tIns="45705" rIns="91407" bIns="45705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C9A5ABB-97BC-4E0B-B269-374A2B23BF6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67881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035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07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105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141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777" indent="-342777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683" indent="-285646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589" indent="-22851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624" indent="-22851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659" indent="-22851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694" indent="-228518" algn="l" defTabSz="91407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729" indent="-228518" algn="l" defTabSz="91407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766" indent="-228518" algn="l" defTabSz="91407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802" indent="-228518" algn="l" defTabSz="91407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0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35" algn="l" defTabSz="9140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70" algn="l" defTabSz="9140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05" algn="l" defTabSz="9140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41" algn="l" defTabSz="9140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176" algn="l" defTabSz="9140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213" algn="l" defTabSz="9140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248" algn="l" defTabSz="9140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283" algn="l" defTabSz="9140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6" y="365761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6" y="1828806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49" y="635639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F437ED9-AA02-4F52-BB6C-6968F827B0D0}" type="datetimeFigureOut">
              <a:rPr lang="ja-JP" alt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2023/4/10</a:t>
            </a:fld>
            <a:endParaRPr lang="ja-JP" alt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9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ja-JP" alt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9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407B5-6051-4040-ABAC-9978C099FAD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389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5" rIns="91407" bIns="4570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7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5" rIns="91407" bIns="457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523"/>
            <a:ext cx="2133600" cy="365125"/>
          </a:xfrm>
          <a:prstGeom prst="rect">
            <a:avLst/>
          </a:prstGeom>
        </p:spPr>
        <p:txBody>
          <a:bodyPr vert="horz" lIns="91407" tIns="45705" rIns="91407" bIns="45705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BDA63C-F738-44A8-90E5-AADE4520172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523"/>
            <a:ext cx="2895600" cy="365125"/>
          </a:xfrm>
          <a:prstGeom prst="rect">
            <a:avLst/>
          </a:prstGeom>
        </p:spPr>
        <p:txBody>
          <a:bodyPr vert="horz" lIns="91407" tIns="45705" rIns="91407" bIns="45705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523"/>
            <a:ext cx="2133600" cy="365125"/>
          </a:xfrm>
          <a:prstGeom prst="rect">
            <a:avLst/>
          </a:prstGeom>
        </p:spPr>
        <p:txBody>
          <a:bodyPr vert="horz" wrap="square" lIns="91407" tIns="45705" rIns="91407" bIns="45705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C9A5ABB-97BC-4E0B-B269-374A2B23BF6C}" type="slidenum">
              <a:rPr lang="en-US" altLang="ja-JP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577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035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07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105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141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777" indent="-342777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683" indent="-285646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589" indent="-22851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624" indent="-22851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659" indent="-22851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694" indent="-228518" algn="l" defTabSz="91407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729" indent="-228518" algn="l" defTabSz="91407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766" indent="-228518" algn="l" defTabSz="91407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802" indent="-228518" algn="l" defTabSz="91407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0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35" algn="l" defTabSz="9140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70" algn="l" defTabSz="9140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05" algn="l" defTabSz="9140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41" algn="l" defTabSz="9140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176" algn="l" defTabSz="9140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213" algn="l" defTabSz="9140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248" algn="l" defTabSz="9140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283" algn="l" defTabSz="9140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5" rIns="91407" bIns="4570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5" rIns="91407" bIns="457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 vert="horz" lIns="91407" tIns="45705" rIns="91407" bIns="45705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BDA63C-F738-44A8-90E5-AADE4520172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 vert="horz" lIns="91407" tIns="45705" rIns="91407" bIns="45705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 vert="horz" wrap="square" lIns="91407" tIns="45705" rIns="91407" bIns="45705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C9A5ABB-97BC-4E0B-B269-374A2B23BF6C}" type="slidenum">
              <a:rPr lang="en-US" altLang="ja-JP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656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035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07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105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141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777" indent="-342777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683" indent="-285646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589" indent="-22851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624" indent="-22851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659" indent="-22851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694" indent="-228518" algn="l" defTabSz="91407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729" indent="-228518" algn="l" defTabSz="91407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766" indent="-228518" algn="l" defTabSz="91407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802" indent="-228518" algn="l" defTabSz="91407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0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35" algn="l" defTabSz="9140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70" algn="l" defTabSz="9140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05" algn="l" defTabSz="9140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41" algn="l" defTabSz="9140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176" algn="l" defTabSz="9140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213" algn="l" defTabSz="9140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248" algn="l" defTabSz="9140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283" algn="l" defTabSz="9140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26" tIns="45665" rIns="91326" bIns="4566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26" tIns="45665" rIns="91326" bIns="456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1" y="6356359"/>
            <a:ext cx="2133600" cy="365125"/>
          </a:xfrm>
          <a:prstGeom prst="rect">
            <a:avLst/>
          </a:prstGeom>
        </p:spPr>
        <p:txBody>
          <a:bodyPr vert="horz" lIns="91326" tIns="45665" rIns="91326" bIns="45665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ＭＳ Ｐゴシック" pitchFamily="50" charset="-128"/>
              </a:defRPr>
            </a:lvl1pPr>
          </a:lstStyle>
          <a:p>
            <a:pPr defTabSz="913593" fontAlgn="base">
              <a:spcBef>
                <a:spcPct val="0"/>
              </a:spcBef>
              <a:spcAft>
                <a:spcPct val="0"/>
              </a:spcAft>
              <a:defRPr/>
            </a:pPr>
            <a:fld id="{6BBDA63C-F738-44A8-90E5-AADE4520172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defTabSz="913593" fontAlgn="base">
                <a:spcBef>
                  <a:spcPct val="0"/>
                </a:spcBef>
                <a:spcAft>
                  <a:spcPct val="0"/>
                </a:spcAft>
                <a:defRPr/>
              </a:pPr>
              <a:t>4/10/2023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3" y="6356359"/>
            <a:ext cx="2895600" cy="365125"/>
          </a:xfrm>
          <a:prstGeom prst="rect">
            <a:avLst/>
          </a:prstGeom>
        </p:spPr>
        <p:txBody>
          <a:bodyPr vert="horz" lIns="91326" tIns="45665" rIns="91326" bIns="45665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ＭＳ Ｐゴシック" pitchFamily="50" charset="-128"/>
              </a:defRPr>
            </a:lvl1pPr>
          </a:lstStyle>
          <a:p>
            <a:pPr defTabSz="913593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9"/>
            <a:ext cx="2133600" cy="365125"/>
          </a:xfrm>
          <a:prstGeom prst="rect">
            <a:avLst/>
          </a:prstGeom>
        </p:spPr>
        <p:txBody>
          <a:bodyPr vert="horz" wrap="square" lIns="91326" tIns="45665" rIns="91326" bIns="45665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defTabSz="913593" fontAlgn="base">
              <a:spcBef>
                <a:spcPct val="0"/>
              </a:spcBef>
              <a:spcAft>
                <a:spcPct val="0"/>
              </a:spcAft>
              <a:defRPr/>
            </a:pPr>
            <a:fld id="{DC9A5ABB-97BC-4E0B-B269-374A2B23BF6C}" type="slidenum">
              <a:rPr lang="en-US" altLang="ja-JP">
                <a:latin typeface="Arial" pitchFamily="34" charset="0"/>
              </a:rPr>
              <a:pPr defTabSz="913593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185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6633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3264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69895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6528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475" indent="-34247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028" indent="-285394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582" indent="-228316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213" indent="-228316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846" indent="-228316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478" indent="-228316" algn="l" defTabSz="91326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8109" indent="-228316" algn="l" defTabSz="91326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745" indent="-228316" algn="l" defTabSz="91326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1376" indent="-228316" algn="l" defTabSz="91326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326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633" algn="l" defTabSz="91326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264" algn="l" defTabSz="91326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895" algn="l" defTabSz="91326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528" algn="l" defTabSz="91326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161" algn="l" defTabSz="91326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794" algn="l" defTabSz="91326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425" algn="l" defTabSz="91326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3059" algn="l" defTabSz="91326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3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12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3.xml"/><Relationship Id="rId4" Type="http://schemas.openxmlformats.org/officeDocument/2006/relationships/image" Target="../media/image3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8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2.xml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1.xml"/><Relationship Id="rId6" Type="http://schemas.openxmlformats.org/officeDocument/2006/relationships/image" Target="../media/image25.jpeg"/><Relationship Id="rId5" Type="http://schemas.openxmlformats.org/officeDocument/2006/relationships/image" Target="../media/image2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208766" y="1522414"/>
            <a:ext cx="7992888" cy="2730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pitchFamily="5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pitchFamily="5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pitchFamily="5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pitchFamily="50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pitchFamily="50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pitchFamily="50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pitchFamily="50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Lucida Sans Unicode" pitchFamily="34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 　</a:t>
            </a:r>
            <a:r>
              <a:rPr lang="ja-JP" altLang="en-US" sz="2400" kern="0" dirty="0" err="1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せいねん</a:t>
            </a:r>
            <a:endParaRPr kumimoji="1" lang="ja-JP" alt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r>
              <a:rPr kumimoji="1" lang="ja-JP" alt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「成年</a:t>
            </a:r>
            <a:r>
              <a:rPr kumimoji="1" lang="en-US" altLang="ja-JP" sz="4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(</a:t>
            </a:r>
            <a:r>
              <a:rPr kumimoji="1" lang="ja-JP" alt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おとな</a:t>
            </a:r>
            <a:r>
              <a:rPr kumimoji="1" lang="en-US" altLang="ja-JP" sz="4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)</a:t>
            </a:r>
            <a:r>
              <a:rPr kumimoji="1" lang="ja-JP" alt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」</a:t>
            </a:r>
            <a:r>
              <a:rPr kumimoji="1" lang="ja-JP" altLang="en-US" sz="4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になる</a:t>
            </a:r>
            <a:br>
              <a:rPr kumimoji="1" lang="ja-JP" altLang="en-US" sz="4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</a:br>
            <a:r>
              <a:rPr lang="ja-JP" altLang="en-US" sz="4400" kern="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</a:t>
            </a:r>
            <a:r>
              <a:rPr kumimoji="1" lang="ja-JP" alt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ということ</a:t>
            </a:r>
            <a:endParaRPr kumimoji="1" lang="en-US" altLang="ja-JP" sz="2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pic>
        <p:nvPicPr>
          <p:cNvPr id="8" name="Picture 2" descr="G:\キャッフィー\caffy_0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36184" y="4574310"/>
            <a:ext cx="1613772" cy="2283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円形吹き出し 1"/>
          <p:cNvSpPr/>
          <p:nvPr/>
        </p:nvSpPr>
        <p:spPr>
          <a:xfrm>
            <a:off x="2267744" y="4360513"/>
            <a:ext cx="4824536" cy="1656184"/>
          </a:xfrm>
          <a:prstGeom prst="wedgeEllipseCallout">
            <a:avLst>
              <a:gd name="adj1" fmla="val 58005"/>
              <a:gd name="adj2" fmla="val 23680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200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大人になると</a:t>
            </a:r>
            <a:endParaRPr lang="en-US" altLang="ja-JP" sz="3200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3200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どうなるの</a:t>
            </a:r>
            <a:r>
              <a:rPr kumimoji="1" lang="en-US" altLang="ja-JP" sz="3200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?</a:t>
            </a:r>
            <a:endParaRPr kumimoji="1" lang="ja-JP" altLang="en-US" sz="3200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" name="フローチャート : 書類 2"/>
          <p:cNvSpPr/>
          <p:nvPr/>
        </p:nvSpPr>
        <p:spPr>
          <a:xfrm>
            <a:off x="1242301" y="572239"/>
            <a:ext cx="7790324" cy="911002"/>
          </a:xfrm>
          <a:prstGeom prst="flowChartDocument">
            <a:avLst/>
          </a:prstGeom>
          <a:solidFill>
            <a:srgbClr val="FF0000"/>
          </a:solidFill>
          <a:ln>
            <a:solidFill>
              <a:srgbClr val="DF11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ysClr val="windowText" lastClr="000000"/>
              </a:solidFill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42301" y="794182"/>
            <a:ext cx="8712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2022</a:t>
            </a:r>
            <a:r>
              <a:rPr lang="ja-JP" altLang="en-US" sz="20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</a:t>
            </a:r>
            <a:r>
              <a:rPr lang="en-US" altLang="ja-JP" sz="20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</a:t>
            </a:r>
            <a:r>
              <a:rPr lang="ja-JP" altLang="en-US" sz="20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lang="en-US" altLang="ja-JP" sz="20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r>
              <a:rPr lang="ja-JP" altLang="en-US" sz="20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日から、成年年齢が、</a:t>
            </a:r>
            <a:r>
              <a:rPr lang="en-US" altLang="ja-JP" sz="20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</a:t>
            </a:r>
            <a:r>
              <a:rPr lang="ja-JP" altLang="en-US" sz="20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歳から</a:t>
            </a:r>
            <a:r>
              <a:rPr lang="en-US" altLang="ja-JP" sz="20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18</a:t>
            </a:r>
            <a:r>
              <a:rPr lang="ja-JP" altLang="en-US" sz="20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歳に引き下げられます</a:t>
            </a:r>
          </a:p>
        </p:txBody>
      </p:sp>
      <p:sp>
        <p:nvSpPr>
          <p:cNvPr id="9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5715000" y="6305549"/>
            <a:ext cx="2895600" cy="476251"/>
          </a:xfrm>
        </p:spPr>
        <p:txBody>
          <a:bodyPr/>
          <a:lstStyle/>
          <a:p>
            <a:r>
              <a:rPr lang="en-US" altLang="ja-JP" dirty="0">
                <a:solidFill>
                  <a:srgbClr val="C9C2D1">
                    <a:shade val="50000"/>
                    <a:satMod val="200000"/>
                  </a:srgbClr>
                </a:solidFill>
              </a:rPr>
              <a:t>©2021</a:t>
            </a:r>
            <a:r>
              <a:rPr lang="ja-JP" altLang="en-US" dirty="0">
                <a:solidFill>
                  <a:srgbClr val="C9C2D1">
                    <a:shade val="50000"/>
                    <a:satMod val="200000"/>
                  </a:srgbClr>
                </a:solidFill>
              </a:rPr>
              <a:t>滋賀県消費生活センター</a:t>
            </a:r>
          </a:p>
        </p:txBody>
      </p:sp>
    </p:spTree>
    <p:extLst>
      <p:ext uri="{BB962C8B-B14F-4D97-AF65-F5344CB8AC3E}">
        <p14:creationId xmlns:p14="http://schemas.microsoft.com/office/powerpoint/2010/main" val="478282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/>
        </p:nvSpPr>
        <p:spPr>
          <a:xfrm>
            <a:off x="0" y="0"/>
            <a:ext cx="9144000" cy="98072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40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6.</a:t>
            </a:r>
            <a:r>
              <a:rPr lang="ja-JP" altLang="en-US" sz="40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トラブルにあわないために</a:t>
            </a:r>
            <a:endParaRPr lang="en-US" altLang="ja-JP" sz="3600" dirty="0">
              <a:solidFill>
                <a:prstClr val="black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000139"/>
              </p:ext>
            </p:extLst>
          </p:nvPr>
        </p:nvGraphicFramePr>
        <p:xfrm>
          <a:off x="251520" y="1186222"/>
          <a:ext cx="8640960" cy="41776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372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契約前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契約の時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トラブルの時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3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丸ｺﾞｼｯｸM-PRO" pitchFamily="50" charset="-128"/>
                        <a:ea typeface="HG丸ｺﾞｼｯｸM-PRO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itchFamily="50" charset="-128"/>
                          <a:ea typeface="HG丸ｺﾞｼｯｸM-PRO" pitchFamily="50" charset="-128"/>
                          <a:cs typeface="+mn-cs"/>
                        </a:rPr>
                        <a:t>◆契約の基本を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itchFamily="50" charset="-128"/>
                          <a:ea typeface="HG丸ｺﾞｼｯｸM-PRO" pitchFamily="50" charset="-128"/>
                          <a:cs typeface="+mn-cs"/>
                        </a:rPr>
                        <a:t>　知っておく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丸ｺﾞｼｯｸM-PRO" pitchFamily="50" charset="-128"/>
                        <a:ea typeface="HG丸ｺﾞｼｯｸM-PRO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itchFamily="50" charset="-128"/>
                          <a:ea typeface="HG丸ｺﾞｼｯｸM-PRO" pitchFamily="50" charset="-128"/>
                          <a:cs typeface="+mn-cs"/>
                        </a:rPr>
                        <a:t>　◆契約の内容をしっかり確認し、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itchFamily="50" charset="-128"/>
                          <a:ea typeface="HG丸ｺﾞｼｯｸM-PRO" pitchFamily="50" charset="-128"/>
                          <a:cs typeface="+mn-cs"/>
                        </a:rPr>
                        <a:t>　　責任を持って契約する。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itchFamily="50" charset="-128"/>
                          <a:ea typeface="HG丸ｺﾞｼｯｸM-PRO" pitchFamily="50" charset="-128"/>
                          <a:cs typeface="+mn-cs"/>
                        </a:rPr>
                        <a:t>　　わからなければ信頼できる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itchFamily="50" charset="-128"/>
                          <a:ea typeface="HG丸ｺﾞｼｯｸM-PRO" pitchFamily="50" charset="-128"/>
                          <a:cs typeface="+mn-cs"/>
                        </a:rPr>
                        <a:t>　　　　　大人に相談</a:t>
                      </a:r>
                    </a:p>
                    <a:p>
                      <a:endParaRPr kumimoji="1" lang="ja-JP" altLang="en-US" sz="2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2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lang="ja-JP" altLang="en-US" sz="18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◆困った時には即行動</a:t>
                      </a:r>
                    </a:p>
                    <a:p>
                      <a:r>
                        <a:rPr lang="ja-JP" altLang="en-US" sz="18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</a:t>
                      </a:r>
                      <a:endParaRPr lang="en-US" altLang="ja-JP" sz="18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lang="ja-JP" altLang="en-US" sz="18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専門の相談窓口に</a:t>
                      </a:r>
                    </a:p>
                    <a:p>
                      <a:r>
                        <a:rPr lang="ja-JP" altLang="en-US" sz="18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　　　　　　　相談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6" name="Picture 4" descr="F:\KINGSTON\くらしの一日講座\イラストいろいろ\相談窓口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1" y="3655739"/>
            <a:ext cx="1437748" cy="1380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F:\消費生活センター　消費者教育\イラストいろいろ\benkyoukai_kunrenkou_asia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0908" y="3448356"/>
            <a:ext cx="1855093" cy="1578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251520" y="5445224"/>
            <a:ext cx="8640960" cy="12961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altLang="ja-JP" sz="3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【</a:t>
            </a:r>
            <a:r>
              <a:rPr lang="ja-JP" altLang="en-US" sz="3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消費者市民社会</a:t>
            </a:r>
            <a:r>
              <a:rPr lang="en-US" altLang="ja-JP" sz="3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】</a:t>
            </a:r>
            <a:endParaRPr lang="ja-JP" altLang="en-US" sz="24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lvl="0"/>
            <a:r>
              <a:rPr lang="ja-JP" altLang="en-US" sz="24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・・・自分の行動が未来につながることを忘れずに</a:t>
            </a:r>
            <a:r>
              <a:rPr lang="en-US" altLang="ja-JP" sz="24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!</a:t>
            </a:r>
            <a:endParaRPr lang="ja-JP" altLang="en-US" sz="240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286000" y="282883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endParaRPr lang="ja-JP" altLang="en-US" dirty="0">
              <a:solidFill>
                <a:prstClr val="black"/>
              </a:solidFill>
            </a:endParaRPr>
          </a:p>
        </p:txBody>
      </p:sp>
      <p:pic>
        <p:nvPicPr>
          <p:cNvPr id="30" name="Picture 2" descr="F:\KINGSTON\くらしの一日講座\イラストいろいろ\group_hogosya_kyoushi_seito.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15987" y="5588469"/>
            <a:ext cx="1234024" cy="1009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G:\消費生活センター　消費者教育\イラストいろいろ\hanko_natsuin_man (1)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87824" y="3742453"/>
            <a:ext cx="1159205" cy="1159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円形吹き出し 4"/>
          <p:cNvSpPr/>
          <p:nvPr/>
        </p:nvSpPr>
        <p:spPr>
          <a:xfrm>
            <a:off x="6475655" y="3677154"/>
            <a:ext cx="2080664" cy="871907"/>
          </a:xfrm>
          <a:prstGeom prst="wedgeEllipseCallout">
            <a:avLst>
              <a:gd name="adj1" fmla="val 18074"/>
              <a:gd name="adj2" fmla="val 7298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へ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680997" y="3821349"/>
            <a:ext cx="2074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最寄りの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    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消費生活センターに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        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相談しよう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!</a:t>
            </a:r>
            <a:endParaRPr kumimoji="1"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3" name="図 12" descr="01_main_visual (2).pn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52711" y="4549062"/>
            <a:ext cx="791388" cy="705191"/>
          </a:xfrm>
          <a:prstGeom prst="rect">
            <a:avLst/>
          </a:prstGeom>
        </p:spPr>
      </p:pic>
      <p:sp>
        <p:nvSpPr>
          <p:cNvPr id="15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5148064" y="6503242"/>
            <a:ext cx="2895600" cy="476251"/>
          </a:xfrm>
        </p:spPr>
        <p:txBody>
          <a:bodyPr/>
          <a:lstStyle/>
          <a:p>
            <a:r>
              <a:rPr lang="en-US" altLang="ja-JP" dirty="0">
                <a:solidFill>
                  <a:srgbClr val="C9C2D1">
                    <a:shade val="50000"/>
                    <a:satMod val="200000"/>
                  </a:srgbClr>
                </a:solidFill>
              </a:rPr>
              <a:t>©2021</a:t>
            </a:r>
            <a:r>
              <a:rPr lang="ja-JP" altLang="en-US" dirty="0">
                <a:solidFill>
                  <a:srgbClr val="C9C2D1">
                    <a:shade val="50000"/>
                    <a:satMod val="200000"/>
                  </a:srgbClr>
                </a:solidFill>
              </a:rPr>
              <a:t>滋賀県消費生活センター</a:t>
            </a:r>
          </a:p>
        </p:txBody>
      </p:sp>
    </p:spTree>
    <p:extLst>
      <p:ext uri="{BB962C8B-B14F-4D97-AF65-F5344CB8AC3E}">
        <p14:creationId xmlns:p14="http://schemas.microsoft.com/office/powerpoint/2010/main" val="3600244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01931" y="1373948"/>
            <a:ext cx="6697506" cy="830916"/>
          </a:xfrm>
          <a:prstGeom prst="rect">
            <a:avLst/>
          </a:prstGeom>
        </p:spPr>
        <p:txBody>
          <a:bodyPr wrap="none" lIns="91360" tIns="45680" rIns="91360" bIns="45680">
            <a:spAutoFit/>
          </a:bodyPr>
          <a:lstStyle/>
          <a:p>
            <a:pPr defTabSz="91359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48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滋賀県消費生活センター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662955" y="2204865"/>
            <a:ext cx="7758608" cy="2533177"/>
          </a:xfrm>
          <a:prstGeom prst="rect">
            <a:avLst/>
          </a:prstGeom>
        </p:spPr>
        <p:txBody>
          <a:bodyPr wrap="square" lIns="91360" tIns="45680" rIns="91360" bIns="45680">
            <a:spAutoFit/>
          </a:bodyPr>
          <a:lstStyle/>
          <a:p>
            <a:pPr defTabSz="913593" eaLnBrk="0" fontAlgn="base" hangingPunct="0">
              <a:lnSpc>
                <a:spcPts val="4795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36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電 話：０７４９ー２３ー０９９９</a:t>
            </a:r>
            <a:endParaRPr lang="en-US" altLang="ja-JP" sz="3600" dirty="0">
              <a:solidFill>
                <a:prstClr val="black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defTabSz="913593" eaLnBrk="0" fontAlgn="base" hangingPunct="0">
              <a:lnSpc>
                <a:spcPts val="4795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36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FAX</a:t>
            </a:r>
            <a:r>
              <a:rPr lang="ja-JP" altLang="en-US" sz="36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：０７４９－２３－９０３０</a:t>
            </a:r>
            <a:endParaRPr lang="en-US" altLang="ja-JP" sz="3600" dirty="0">
              <a:solidFill>
                <a:prstClr val="black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defTabSz="913593" eaLnBrk="0" fontAlgn="base" hangingPunct="0">
              <a:lnSpc>
                <a:spcPts val="4795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36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相談時間：午前９時１５分～午後４時</a:t>
            </a:r>
            <a:endParaRPr lang="en-US" altLang="ja-JP" sz="3600" dirty="0">
              <a:solidFill>
                <a:prstClr val="black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defTabSz="913593" eaLnBrk="0" fontAlgn="base" hangingPunct="0">
              <a:lnSpc>
                <a:spcPts val="4795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360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</a:t>
            </a:r>
            <a:r>
              <a:rPr lang="ja-JP" altLang="en-US" sz="320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月</a:t>
            </a:r>
            <a:r>
              <a:rPr lang="ja-JP" altLang="en-US" sz="32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～</a:t>
            </a:r>
            <a:r>
              <a:rPr lang="ja-JP" altLang="en-US" sz="320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金曜日</a:t>
            </a:r>
            <a:r>
              <a:rPr lang="ja-JP" altLang="en-US" sz="280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（祝日</a:t>
            </a:r>
            <a:r>
              <a:rPr lang="ja-JP" altLang="en-US" sz="28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・年末年始は除く）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323528" y="5051486"/>
            <a:ext cx="4873288" cy="830916"/>
          </a:xfrm>
          <a:prstGeom prst="rect">
            <a:avLst/>
          </a:prstGeom>
        </p:spPr>
        <p:txBody>
          <a:bodyPr wrap="none" lIns="91360" tIns="45680" rIns="91360" bIns="45680">
            <a:spAutoFit/>
          </a:bodyPr>
          <a:lstStyle/>
          <a:p>
            <a:pPr defTabSz="91359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48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消費者ホットライン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323528" y="5877273"/>
            <a:ext cx="8619506" cy="646250"/>
          </a:xfrm>
          <a:prstGeom prst="rect">
            <a:avLst/>
          </a:prstGeom>
        </p:spPr>
        <p:txBody>
          <a:bodyPr wrap="none" lIns="91360" tIns="45680" rIns="91360" bIns="45680">
            <a:spAutoFit/>
          </a:bodyPr>
          <a:lstStyle/>
          <a:p>
            <a:pPr defTabSz="91359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36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☎１８８  </a:t>
            </a:r>
            <a:r>
              <a:rPr lang="ja-JP" altLang="en-US" sz="30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（お住まいの地域のセンターに繋がります）</a:t>
            </a:r>
          </a:p>
        </p:txBody>
      </p:sp>
      <p:pic>
        <p:nvPicPr>
          <p:cNvPr id="17" name="Picture 2" descr="C:\Users\SHOHISOUDAN\Desktop\キャッフィー\tel-1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37377" y="1556792"/>
            <a:ext cx="2067667" cy="1737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正方形/長方形 7"/>
          <p:cNvSpPr/>
          <p:nvPr/>
        </p:nvSpPr>
        <p:spPr>
          <a:xfrm>
            <a:off x="-1736" y="1"/>
            <a:ext cx="9144000" cy="1014211"/>
          </a:xfrm>
          <a:prstGeom prst="rect">
            <a:avLst/>
          </a:prstGeom>
          <a:solidFill>
            <a:srgbClr val="00B050"/>
          </a:solidFill>
          <a:ln w="25400" cap="flat" cmpd="sng" algn="ctr">
            <a:noFill/>
            <a:prstDash val="solid"/>
          </a:ln>
          <a:effectLst/>
        </p:spPr>
        <p:txBody>
          <a:bodyPr lIns="91360" tIns="45680" rIns="91360" bIns="45680" rtlCol="0" anchor="ctr"/>
          <a:lstStyle/>
          <a:p>
            <a:pPr algn="ctr" defTabSz="913593">
              <a:defRPr/>
            </a:pPr>
            <a:r>
              <a:rPr kumimoji="0" lang="ja-JP" altLang="en-US" kern="0" dirty="0">
                <a:solidFill>
                  <a:prstClr val="white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</a:p>
          <a:p>
            <a:pPr algn="ctr" defTabSz="913593">
              <a:defRPr/>
            </a:pPr>
            <a:endParaRPr kumimoji="0" lang="ja-JP" altLang="en-US" kern="0" dirty="0">
              <a:solidFill>
                <a:prstClr val="white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-1736" y="153203"/>
            <a:ext cx="9144000" cy="707805"/>
          </a:xfrm>
          <a:prstGeom prst="rect">
            <a:avLst/>
          </a:prstGeom>
          <a:noFill/>
          <a:ln w="57150">
            <a:noFill/>
          </a:ln>
        </p:spPr>
        <p:txBody>
          <a:bodyPr wrap="square" lIns="91360" tIns="45680" rIns="91360" bIns="45680">
            <a:spAutoFit/>
          </a:bodyPr>
          <a:lstStyle/>
          <a:p>
            <a:pPr defTabSz="913593"/>
            <a:r>
              <a:rPr lang="en-US" altLang="ja-JP" sz="3600" dirty="0">
                <a:solidFill>
                  <a:prstClr val="white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7.</a:t>
            </a:r>
            <a:r>
              <a:rPr lang="ja-JP" altLang="en-US" sz="3600" dirty="0">
                <a:solidFill>
                  <a:prstClr val="white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トラブルにあった時には</a:t>
            </a:r>
            <a:r>
              <a:rPr lang="en-US" altLang="ja-JP" sz="3600" dirty="0">
                <a:solidFill>
                  <a:prstClr val="white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…</a:t>
            </a:r>
            <a:r>
              <a:rPr lang="ja-JP" altLang="en-US" sz="4000" dirty="0">
                <a:solidFill>
                  <a:prstClr val="white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　</a:t>
            </a:r>
            <a:endParaRPr lang="en-US" altLang="ja-JP" sz="4000" dirty="0">
              <a:solidFill>
                <a:prstClr val="white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メイリオ" panose="020B0604030504040204" pitchFamily="50" charset="-128"/>
            </a:endParaRPr>
          </a:p>
        </p:txBody>
      </p:sp>
      <p:pic>
        <p:nvPicPr>
          <p:cNvPr id="10" name="図 9" descr="01_main_visual (2)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78148" y="4745505"/>
            <a:ext cx="1240296" cy="1162778"/>
          </a:xfrm>
          <a:prstGeom prst="rect">
            <a:avLst/>
          </a:prstGeom>
        </p:spPr>
      </p:pic>
      <p:sp>
        <p:nvSpPr>
          <p:cNvPr id="11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5652120" y="6453336"/>
            <a:ext cx="2895600" cy="476251"/>
          </a:xfrm>
        </p:spPr>
        <p:txBody>
          <a:bodyPr/>
          <a:lstStyle/>
          <a:p>
            <a:r>
              <a:rPr lang="en-US" altLang="ja-JP" dirty="0">
                <a:solidFill>
                  <a:srgbClr val="C9C2D1">
                    <a:shade val="50000"/>
                    <a:satMod val="200000"/>
                  </a:srgbClr>
                </a:solidFill>
              </a:rPr>
              <a:t>©2021</a:t>
            </a:r>
            <a:r>
              <a:rPr lang="ja-JP" altLang="en-US" dirty="0">
                <a:solidFill>
                  <a:srgbClr val="C9C2D1">
                    <a:shade val="50000"/>
                    <a:satMod val="200000"/>
                  </a:srgbClr>
                </a:solidFill>
              </a:rPr>
              <a:t>滋賀県消費生活センター</a:t>
            </a:r>
          </a:p>
        </p:txBody>
      </p:sp>
    </p:spTree>
    <p:extLst>
      <p:ext uri="{BB962C8B-B14F-4D97-AF65-F5344CB8AC3E}">
        <p14:creationId xmlns:p14="http://schemas.microsoft.com/office/powerpoint/2010/main" val="222124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/>
        </p:nvSpPr>
        <p:spPr>
          <a:xfrm>
            <a:off x="0" y="2690"/>
            <a:ext cx="9144000" cy="9807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2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                                                                                                  </a:t>
            </a:r>
            <a:endParaRPr lang="en-US" altLang="ja-JP" sz="1400" dirty="0">
              <a:solidFill>
                <a:prstClr val="black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44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★</a:t>
            </a:r>
            <a:r>
              <a:rPr lang="en-US" altLang="ja-JP" sz="44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.</a:t>
            </a:r>
            <a:r>
              <a:rPr lang="ja-JP" altLang="en-US" sz="40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みなさんは、</a:t>
            </a:r>
            <a:r>
              <a:rPr lang="ja-JP" altLang="en-US" sz="44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どちらですか</a:t>
            </a:r>
            <a:r>
              <a:rPr lang="en-US" altLang="ja-JP" sz="44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?</a:t>
            </a:r>
          </a:p>
        </p:txBody>
      </p:sp>
      <p:grpSp>
        <p:nvGrpSpPr>
          <p:cNvPr id="6" name="グループ化 5"/>
          <p:cNvGrpSpPr/>
          <p:nvPr/>
        </p:nvGrpSpPr>
        <p:grpSpPr>
          <a:xfrm>
            <a:off x="827585" y="2593437"/>
            <a:ext cx="3778523" cy="3797932"/>
            <a:chOff x="467544" y="1198885"/>
            <a:chExt cx="3816424" cy="3816424"/>
          </a:xfrm>
        </p:grpSpPr>
        <p:pic>
          <p:nvPicPr>
            <p:cNvPr id="2" name="Picture 2" descr="G:\消費生活センター　消費者教育\イラストいろいろ\tv_panel_quiz_man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544" y="1198885"/>
              <a:ext cx="3816424" cy="38164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テキスト ボックス 4"/>
            <p:cNvSpPr txBox="1"/>
            <p:nvPr/>
          </p:nvSpPr>
          <p:spPr>
            <a:xfrm>
              <a:off x="1367176" y="3058082"/>
              <a:ext cx="1872208" cy="10206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6000" dirty="0">
                  <a:solidFill>
                    <a:srgbClr val="FF0000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大人</a:t>
              </a:r>
              <a:endParaRPr lang="ja-JP" altLang="en-US" sz="60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4277813" y="2575560"/>
            <a:ext cx="3386511" cy="3736130"/>
            <a:chOff x="4434940" y="1261210"/>
            <a:chExt cx="3809468" cy="3809468"/>
          </a:xfrm>
        </p:grpSpPr>
        <p:pic>
          <p:nvPicPr>
            <p:cNvPr id="1027" name="Picture 3" descr="G:\消費生活センター　消費者教育\イラストいろいろ\tv_panel_quiz_woman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34940" y="1261210"/>
              <a:ext cx="3809468" cy="38094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テキスト ボックス 10"/>
            <p:cNvSpPr txBox="1"/>
            <p:nvPr/>
          </p:nvSpPr>
          <p:spPr>
            <a:xfrm>
              <a:off x="5221811" y="3165943"/>
              <a:ext cx="2552805" cy="9414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5400" dirty="0">
                  <a:solidFill>
                    <a:srgbClr val="FF0000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子ども</a:t>
              </a:r>
              <a:endParaRPr lang="ja-JP" altLang="en-US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</p:grpSp>
      <p:sp>
        <p:nvSpPr>
          <p:cNvPr id="3" name="角丸四角形吹き出し 2"/>
          <p:cNvSpPr/>
          <p:nvPr/>
        </p:nvSpPr>
        <p:spPr>
          <a:xfrm>
            <a:off x="347194" y="1388505"/>
            <a:ext cx="1848543" cy="1008112"/>
          </a:xfrm>
          <a:prstGeom prst="wedgeRoundRectCallout">
            <a:avLst>
              <a:gd name="adj1" fmla="val 42158"/>
              <a:gd name="adj2" fmla="val 82164"/>
              <a:gd name="adj3" fmla="val 16667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せいねん</a:t>
            </a:r>
          </a:p>
          <a:p>
            <a:pPr algn="ctr"/>
            <a:r>
              <a:rPr lang="ja-JP" altLang="en-US" sz="36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成年</a:t>
            </a:r>
          </a:p>
        </p:txBody>
      </p:sp>
      <p:sp>
        <p:nvSpPr>
          <p:cNvPr id="17" name="角丸四角形吹き出し 16"/>
          <p:cNvSpPr/>
          <p:nvPr/>
        </p:nvSpPr>
        <p:spPr>
          <a:xfrm>
            <a:off x="6516218" y="1388505"/>
            <a:ext cx="2210319" cy="1008112"/>
          </a:xfrm>
          <a:prstGeom prst="wedgeRoundRectCallout">
            <a:avLst>
              <a:gd name="adj1" fmla="val -46238"/>
              <a:gd name="adj2" fmla="val 86342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err="1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みせいねん</a:t>
            </a:r>
            <a:endParaRPr lang="ja-JP" altLang="en-US" sz="14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lang="ja-JP" altLang="en-US" sz="36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未成年</a:t>
            </a:r>
          </a:p>
        </p:txBody>
      </p:sp>
      <p:sp>
        <p:nvSpPr>
          <p:cNvPr id="12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5715000" y="6305549"/>
            <a:ext cx="2895600" cy="476251"/>
          </a:xfrm>
        </p:spPr>
        <p:txBody>
          <a:bodyPr/>
          <a:lstStyle/>
          <a:p>
            <a:r>
              <a:rPr lang="en-US" altLang="ja-JP" dirty="0">
                <a:solidFill>
                  <a:srgbClr val="C9C2D1">
                    <a:shade val="50000"/>
                    <a:satMod val="200000"/>
                  </a:srgbClr>
                </a:solidFill>
              </a:rPr>
              <a:t>©2021</a:t>
            </a:r>
            <a:r>
              <a:rPr lang="ja-JP" altLang="en-US" dirty="0">
                <a:solidFill>
                  <a:srgbClr val="C9C2D1">
                    <a:shade val="50000"/>
                    <a:satMod val="200000"/>
                  </a:srgbClr>
                </a:solidFill>
              </a:rPr>
              <a:t>滋賀県消費生活センター</a:t>
            </a:r>
          </a:p>
        </p:txBody>
      </p:sp>
    </p:spTree>
    <p:extLst>
      <p:ext uri="{BB962C8B-B14F-4D97-AF65-F5344CB8AC3E}">
        <p14:creationId xmlns:p14="http://schemas.microsoft.com/office/powerpoint/2010/main" val="4131243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-27384"/>
            <a:ext cx="9144000" cy="98072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40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1.【</a:t>
            </a:r>
            <a:r>
              <a:rPr lang="ja-JP" altLang="en-US" sz="40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民法の改正</a:t>
            </a:r>
            <a:r>
              <a:rPr lang="en-US" altLang="ja-JP" sz="40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  <a:r>
              <a:rPr lang="ja-JP" altLang="en-US" sz="40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「成年年齢」の引き下げ</a:t>
            </a:r>
            <a:endParaRPr lang="en-US" altLang="ja-JP" sz="4000" dirty="0">
              <a:solidFill>
                <a:schemeClr val="bg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260648"/>
            <a:ext cx="9144000" cy="923330"/>
          </a:xfrm>
          <a:prstGeom prst="rect">
            <a:avLst/>
          </a:prstGeom>
          <a:noFill/>
          <a:ln w="57150">
            <a:noFill/>
          </a:ln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5400" dirty="0">
              <a:solidFill>
                <a:prstClr val="white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  <a:cs typeface="メイリオ" panose="020B0604030504040204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593587" y="1916833"/>
            <a:ext cx="7931036" cy="1423335"/>
          </a:xfrm>
          <a:prstGeom prst="roundRect">
            <a:avLst/>
          </a:prstGeom>
          <a:solidFill>
            <a:srgbClr val="92D050"/>
          </a:solidFill>
          <a:ln w="9525" cap="flat" cmpd="sng" algn="ctr">
            <a:solidFill>
              <a:srgbClr val="1F497D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ja-JP" sz="3600" kern="0" dirty="0">
                <a:solidFill>
                  <a:srgbClr val="000066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2022</a:t>
            </a:r>
            <a:r>
              <a:rPr kumimoji="0" lang="ja-JP" altLang="en-US" sz="3600" kern="0" dirty="0">
                <a:solidFill>
                  <a:srgbClr val="000066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年</a:t>
            </a:r>
            <a:r>
              <a:rPr kumimoji="0" lang="en-US" altLang="ja-JP" sz="3600" kern="0" dirty="0">
                <a:solidFill>
                  <a:srgbClr val="000066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4</a:t>
            </a:r>
            <a:r>
              <a:rPr kumimoji="0" lang="ja-JP" altLang="en-US" sz="3600" kern="0" dirty="0">
                <a:solidFill>
                  <a:srgbClr val="000066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月</a:t>
            </a:r>
            <a:r>
              <a:rPr kumimoji="0" lang="en-US" altLang="ja-JP" sz="3600" kern="0" dirty="0">
                <a:solidFill>
                  <a:srgbClr val="000066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</a:t>
            </a:r>
            <a:r>
              <a:rPr kumimoji="0" lang="ja-JP" altLang="en-US" sz="3600" kern="0" dirty="0">
                <a:solidFill>
                  <a:srgbClr val="000066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日より</a:t>
            </a: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ja-JP" altLang="en-US" sz="3600" kern="0" dirty="0">
                <a:solidFill>
                  <a:srgbClr val="000066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成年年齢が</a:t>
            </a:r>
            <a:r>
              <a:rPr kumimoji="0" lang="en-US" altLang="ja-JP" sz="3600" kern="0" dirty="0">
                <a:solidFill>
                  <a:prstClr val="white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20</a:t>
            </a:r>
            <a:r>
              <a:rPr kumimoji="0" lang="ja-JP" altLang="en-US" sz="3600" kern="0" dirty="0">
                <a:solidFill>
                  <a:prstClr val="white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歳から、</a:t>
            </a:r>
            <a:r>
              <a:rPr kumimoji="0" lang="en-US" altLang="ja-JP" sz="3600" kern="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18</a:t>
            </a:r>
            <a:r>
              <a:rPr kumimoji="0" lang="ja-JP" altLang="en-US" sz="3600" kern="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歳</a:t>
            </a:r>
            <a:r>
              <a:rPr kumimoji="0" lang="ja-JP" altLang="en-US" sz="3600" kern="0" dirty="0">
                <a:solidFill>
                  <a:prstClr val="white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に引き下げ</a:t>
            </a:r>
          </a:p>
        </p:txBody>
      </p:sp>
      <p:pic>
        <p:nvPicPr>
          <p:cNvPr id="16" name="Picture 2" descr="G:\KINGSTON\くらしの一日講座\イラストいろいろ\自己責任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39754" y="3789041"/>
            <a:ext cx="2282751" cy="2669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角丸四角形 1"/>
          <p:cNvSpPr/>
          <p:nvPr/>
        </p:nvSpPr>
        <p:spPr>
          <a:xfrm>
            <a:off x="251520" y="1183979"/>
            <a:ext cx="2088232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>
                <a:solidFill>
                  <a:sysClr val="windowText" lastClr="000000"/>
                </a:solidFill>
                <a:latin typeface="HG丸ｺﾞｼｯｸM-PRO" pitchFamily="50" charset="-128"/>
                <a:ea typeface="HG丸ｺﾞｼｯｸM-PRO" pitchFamily="50" charset="-128"/>
              </a:rPr>
              <a:t>重要</a:t>
            </a:r>
          </a:p>
        </p:txBody>
      </p:sp>
      <p:pic>
        <p:nvPicPr>
          <p:cNvPr id="3" name="Picture 2" descr="F:\KINGSTON\くらしの一日講座\イラストいろいろ\女性　先生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24130" y="3533299"/>
            <a:ext cx="2439047" cy="3181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4048053" y="6431544"/>
            <a:ext cx="2895600" cy="476251"/>
          </a:xfrm>
        </p:spPr>
        <p:txBody>
          <a:bodyPr/>
          <a:lstStyle/>
          <a:p>
            <a:r>
              <a:rPr lang="en-US" altLang="ja-JP" dirty="0">
                <a:solidFill>
                  <a:srgbClr val="C9C2D1">
                    <a:shade val="50000"/>
                    <a:satMod val="200000"/>
                  </a:srgbClr>
                </a:solidFill>
              </a:rPr>
              <a:t>©2021</a:t>
            </a:r>
            <a:r>
              <a:rPr lang="ja-JP" altLang="en-US" dirty="0">
                <a:solidFill>
                  <a:srgbClr val="C9C2D1">
                    <a:shade val="50000"/>
                    <a:satMod val="200000"/>
                  </a:srgbClr>
                </a:solidFill>
              </a:rPr>
              <a:t>滋賀県消費生活センター</a:t>
            </a:r>
          </a:p>
        </p:txBody>
      </p:sp>
    </p:spTree>
    <p:extLst>
      <p:ext uri="{BB962C8B-B14F-4D97-AF65-F5344CB8AC3E}">
        <p14:creationId xmlns:p14="http://schemas.microsoft.com/office/powerpoint/2010/main" val="1579440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-27384"/>
            <a:ext cx="9144000" cy="9807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40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2.</a:t>
            </a:r>
            <a:r>
              <a:rPr lang="ja-JP" altLang="en-US" sz="40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あなたはいつから成年</a:t>
            </a:r>
            <a:r>
              <a:rPr lang="en-US" altLang="ja-JP" sz="40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(</a:t>
            </a:r>
            <a:r>
              <a:rPr lang="ja-JP" altLang="en-US" sz="40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大人</a:t>
            </a:r>
            <a:r>
              <a:rPr lang="en-US" altLang="ja-JP" sz="40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)?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0" y="260648"/>
            <a:ext cx="9144000" cy="923330"/>
          </a:xfrm>
          <a:prstGeom prst="rect">
            <a:avLst/>
          </a:prstGeom>
          <a:noFill/>
          <a:ln w="57150">
            <a:noFill/>
          </a:ln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5400" dirty="0">
              <a:solidFill>
                <a:prstClr val="white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212536"/>
              </p:ext>
            </p:extLst>
          </p:nvPr>
        </p:nvGraphicFramePr>
        <p:xfrm>
          <a:off x="406667" y="1161633"/>
          <a:ext cx="8269791" cy="233937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766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36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0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7875">
                <a:tc>
                  <a:txBody>
                    <a:bodyPr/>
                    <a:lstStyle/>
                    <a:p>
                      <a:r>
                        <a:rPr kumimoji="1" lang="ja-JP" altLang="en-US" sz="2000" dirty="0"/>
                        <a:t>生年月日</a:t>
                      </a:r>
                      <a:endParaRPr kumimoji="1" lang="ja-JP" altLang="en-US" sz="20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/>
                        <a:t>成年になる日</a:t>
                      </a:r>
                      <a:endParaRPr kumimoji="1" lang="ja-JP" altLang="en-US" sz="20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/>
                        <a:t>成年になる年齢</a:t>
                      </a:r>
                      <a:endParaRPr kumimoji="1" lang="ja-JP" altLang="en-US" sz="20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875"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2002</a:t>
                      </a:r>
                      <a:r>
                        <a:rPr kumimoji="1" lang="ja-JP" altLang="en-US" sz="1800" dirty="0"/>
                        <a:t>年</a:t>
                      </a:r>
                      <a:r>
                        <a:rPr kumimoji="1" lang="en-US" altLang="ja-JP" sz="1800" dirty="0"/>
                        <a:t>4</a:t>
                      </a:r>
                      <a:r>
                        <a:rPr kumimoji="1" lang="ja-JP" altLang="en-US" sz="1800" dirty="0"/>
                        <a:t>月</a:t>
                      </a:r>
                      <a:r>
                        <a:rPr kumimoji="1" lang="en-US" altLang="ja-JP" sz="1800" dirty="0"/>
                        <a:t>1</a:t>
                      </a:r>
                      <a:r>
                        <a:rPr kumimoji="1" lang="ja-JP" altLang="en-US" sz="1800" dirty="0"/>
                        <a:t>日以前の生まれ</a:t>
                      </a:r>
                      <a:endParaRPr kumimoji="1" lang="ja-JP" altLang="en-US" sz="18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20</a:t>
                      </a:r>
                      <a:r>
                        <a:rPr kumimoji="1" lang="ja-JP" altLang="en-US" sz="2000" dirty="0"/>
                        <a:t>歳の誕生日から</a:t>
                      </a:r>
                      <a:endParaRPr kumimoji="1" lang="ja-JP" altLang="en-US" sz="20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20</a:t>
                      </a:r>
                      <a:r>
                        <a:rPr kumimoji="1" lang="ja-JP" altLang="en-US" sz="2400" dirty="0"/>
                        <a:t>歳</a:t>
                      </a:r>
                      <a:endParaRPr kumimoji="1" lang="ja-JP" altLang="en-US" sz="24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875"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2002</a:t>
                      </a:r>
                      <a:r>
                        <a:rPr kumimoji="1" lang="ja-JP" altLang="en-US" sz="1800" dirty="0"/>
                        <a:t>年</a:t>
                      </a:r>
                      <a:r>
                        <a:rPr kumimoji="1" lang="en-US" altLang="ja-JP" sz="1800" dirty="0"/>
                        <a:t>4</a:t>
                      </a:r>
                      <a:r>
                        <a:rPr kumimoji="1" lang="ja-JP" altLang="en-US" sz="1800" dirty="0"/>
                        <a:t>月</a:t>
                      </a:r>
                      <a:r>
                        <a:rPr kumimoji="1" lang="en-US" altLang="ja-JP" sz="1800" dirty="0"/>
                        <a:t>2</a:t>
                      </a:r>
                      <a:r>
                        <a:rPr kumimoji="1" lang="ja-JP" altLang="en-US" sz="1800" dirty="0"/>
                        <a:t>日～</a:t>
                      </a:r>
                      <a:r>
                        <a:rPr kumimoji="1" lang="en-US" altLang="ja-JP" sz="1800" dirty="0"/>
                        <a:t>2003</a:t>
                      </a:r>
                      <a:r>
                        <a:rPr kumimoji="1" lang="ja-JP" altLang="en-US" sz="1800" dirty="0"/>
                        <a:t>年</a:t>
                      </a:r>
                      <a:r>
                        <a:rPr kumimoji="1" lang="en-US" altLang="ja-JP" sz="1800" dirty="0"/>
                        <a:t>4</a:t>
                      </a:r>
                      <a:r>
                        <a:rPr kumimoji="1" lang="ja-JP" altLang="en-US" sz="1800" dirty="0"/>
                        <a:t>月</a:t>
                      </a:r>
                      <a:r>
                        <a:rPr kumimoji="1" lang="en-US" altLang="ja-JP" sz="1800" dirty="0"/>
                        <a:t>1</a:t>
                      </a:r>
                      <a:r>
                        <a:rPr kumimoji="1" lang="ja-JP" altLang="en-US" sz="1800" dirty="0"/>
                        <a:t>日</a:t>
                      </a:r>
                      <a:endParaRPr kumimoji="1" lang="ja-JP" altLang="en-US" sz="18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2022</a:t>
                      </a:r>
                      <a:r>
                        <a:rPr kumimoji="1" lang="ja-JP" altLang="en-US" sz="2000" dirty="0"/>
                        <a:t>年</a:t>
                      </a:r>
                      <a:r>
                        <a:rPr kumimoji="1" lang="en-US" altLang="ja-JP" sz="2000" dirty="0"/>
                        <a:t>4</a:t>
                      </a:r>
                      <a:r>
                        <a:rPr kumimoji="1" lang="ja-JP" altLang="en-US" sz="2000" dirty="0"/>
                        <a:t>月</a:t>
                      </a:r>
                      <a:r>
                        <a:rPr kumimoji="1" lang="en-US" altLang="ja-JP" sz="2000" dirty="0"/>
                        <a:t>1</a:t>
                      </a:r>
                      <a:r>
                        <a:rPr kumimoji="1" lang="ja-JP" altLang="en-US" sz="2000" dirty="0"/>
                        <a:t>日から</a:t>
                      </a:r>
                      <a:endParaRPr kumimoji="1" lang="ja-JP" altLang="en-US" sz="2000" dirty="0">
                        <a:solidFill>
                          <a:srgbClr val="FF0000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19</a:t>
                      </a:r>
                      <a:r>
                        <a:rPr kumimoji="1" lang="ja-JP" altLang="en-US" sz="2400" dirty="0"/>
                        <a:t>歳</a:t>
                      </a:r>
                      <a:endParaRPr kumimoji="1" lang="ja-JP" altLang="en-US" sz="24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7875"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2003</a:t>
                      </a:r>
                      <a:r>
                        <a:rPr kumimoji="1" lang="ja-JP" altLang="en-US" sz="1800" dirty="0"/>
                        <a:t>年</a:t>
                      </a:r>
                      <a:r>
                        <a:rPr kumimoji="1" lang="en-US" altLang="ja-JP" sz="1800" dirty="0"/>
                        <a:t>4</a:t>
                      </a:r>
                      <a:r>
                        <a:rPr kumimoji="1" lang="ja-JP" altLang="en-US" sz="1800" dirty="0"/>
                        <a:t>月</a:t>
                      </a:r>
                      <a:r>
                        <a:rPr kumimoji="1" lang="en-US" altLang="ja-JP" sz="1800" dirty="0"/>
                        <a:t>2</a:t>
                      </a:r>
                      <a:r>
                        <a:rPr kumimoji="1" lang="ja-JP" altLang="en-US" sz="1800" dirty="0"/>
                        <a:t>日～</a:t>
                      </a:r>
                      <a:r>
                        <a:rPr kumimoji="1" lang="en-US" altLang="ja-JP" sz="1800" dirty="0"/>
                        <a:t>2004</a:t>
                      </a:r>
                      <a:r>
                        <a:rPr kumimoji="1" lang="ja-JP" altLang="en-US" sz="1800" dirty="0"/>
                        <a:t>年</a:t>
                      </a:r>
                      <a:r>
                        <a:rPr kumimoji="1" lang="en-US" altLang="ja-JP" sz="1800" dirty="0"/>
                        <a:t>4</a:t>
                      </a:r>
                      <a:r>
                        <a:rPr kumimoji="1" lang="ja-JP" altLang="en-US" sz="1800" dirty="0"/>
                        <a:t>月</a:t>
                      </a:r>
                      <a:r>
                        <a:rPr kumimoji="1" lang="en-US" altLang="ja-JP" sz="1800" dirty="0"/>
                        <a:t>1</a:t>
                      </a:r>
                      <a:r>
                        <a:rPr kumimoji="1" lang="ja-JP" altLang="en-US" sz="1800" dirty="0"/>
                        <a:t>日</a:t>
                      </a:r>
                      <a:endParaRPr kumimoji="1" lang="ja-JP" altLang="en-US" sz="18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2022</a:t>
                      </a:r>
                      <a:r>
                        <a:rPr kumimoji="1" lang="ja-JP" altLang="en-US" sz="2000" dirty="0"/>
                        <a:t>年</a:t>
                      </a:r>
                      <a:r>
                        <a:rPr kumimoji="1" lang="en-US" altLang="ja-JP" sz="2000" dirty="0"/>
                        <a:t>4</a:t>
                      </a:r>
                      <a:r>
                        <a:rPr kumimoji="1" lang="ja-JP" altLang="en-US" sz="2000" dirty="0"/>
                        <a:t>月</a:t>
                      </a:r>
                      <a:r>
                        <a:rPr kumimoji="1" lang="en-US" altLang="ja-JP" sz="2000" dirty="0"/>
                        <a:t>1</a:t>
                      </a:r>
                      <a:r>
                        <a:rPr kumimoji="1" lang="ja-JP" altLang="en-US" sz="2000" dirty="0"/>
                        <a:t>日から</a:t>
                      </a:r>
                      <a:endParaRPr kumimoji="1" lang="ja-JP" altLang="en-US" sz="2000" dirty="0">
                        <a:solidFill>
                          <a:srgbClr val="FF0000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18</a:t>
                      </a:r>
                      <a:r>
                        <a:rPr kumimoji="1" lang="ja-JP" altLang="en-US" sz="2400" dirty="0"/>
                        <a:t>歳</a:t>
                      </a:r>
                      <a:endParaRPr kumimoji="1" lang="ja-JP" altLang="en-US" sz="24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7875"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2004</a:t>
                      </a:r>
                      <a:r>
                        <a:rPr kumimoji="1" lang="ja-JP" altLang="en-US" sz="1800" dirty="0"/>
                        <a:t>年</a:t>
                      </a:r>
                      <a:r>
                        <a:rPr kumimoji="1" lang="en-US" altLang="ja-JP" sz="1800" dirty="0"/>
                        <a:t>4</a:t>
                      </a:r>
                      <a:r>
                        <a:rPr kumimoji="1" lang="ja-JP" altLang="en-US" sz="1800" dirty="0"/>
                        <a:t>月</a:t>
                      </a:r>
                      <a:r>
                        <a:rPr kumimoji="1" lang="en-US" altLang="ja-JP" sz="1800" dirty="0"/>
                        <a:t>2</a:t>
                      </a:r>
                      <a:r>
                        <a:rPr kumimoji="1" lang="ja-JP" altLang="en-US" sz="1800" dirty="0"/>
                        <a:t>日以降の生まれ</a:t>
                      </a:r>
                      <a:endParaRPr kumimoji="1" lang="ja-JP" altLang="en-US" sz="18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18</a:t>
                      </a:r>
                      <a:r>
                        <a:rPr kumimoji="1" lang="ja-JP" altLang="en-US" sz="2000" dirty="0"/>
                        <a:t>歳の誕生日から</a:t>
                      </a:r>
                      <a:endParaRPr kumimoji="1" lang="ja-JP" altLang="en-US" sz="20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18</a:t>
                      </a:r>
                      <a:r>
                        <a:rPr kumimoji="1" lang="ja-JP" altLang="en-US" sz="2400" dirty="0"/>
                        <a:t>歳</a:t>
                      </a:r>
                      <a:endParaRPr kumimoji="1" lang="ja-JP" altLang="en-US" sz="24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フローチャート : 代替処理 11"/>
          <p:cNvSpPr/>
          <p:nvPr/>
        </p:nvSpPr>
        <p:spPr>
          <a:xfrm>
            <a:off x="2648496" y="4293097"/>
            <a:ext cx="4227760" cy="1498760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【2002.4.2</a:t>
            </a:r>
            <a:r>
              <a:rPr lang="ja-JP" altLang="en-US" sz="20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～</a:t>
            </a:r>
            <a:r>
              <a:rPr lang="en-US" altLang="ja-JP" sz="20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2004.4.1</a:t>
            </a:r>
            <a:r>
              <a:rPr lang="ja-JP" altLang="en-US" sz="20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生</a:t>
            </a:r>
            <a:r>
              <a:rPr lang="en-US" altLang="ja-JP" sz="20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】</a:t>
            </a:r>
            <a:endParaRPr lang="ja-JP" altLang="en-US" sz="20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lang="en-US" altLang="ja-JP" sz="20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(18</a:t>
            </a:r>
            <a:r>
              <a:rPr lang="ja-JP" altLang="en-US" sz="20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歳以上</a:t>
            </a:r>
            <a:r>
              <a:rPr lang="en-US" altLang="ja-JP" sz="20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20</a:t>
            </a:r>
            <a:r>
              <a:rPr lang="ja-JP" altLang="en-US" sz="20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歳未満の人</a:t>
            </a:r>
            <a:r>
              <a:rPr lang="en-US" altLang="ja-JP" sz="20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)</a:t>
            </a:r>
            <a:endParaRPr lang="ja-JP" altLang="en-US" sz="20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lang="ja-JP" altLang="en-US" sz="2400" dirty="0">
                <a:solidFill>
                  <a:srgbClr val="1F497D">
                    <a:lumMod val="50000"/>
                  </a:srgbClr>
                </a:solidFill>
                <a:latin typeface="HG丸ｺﾞｼｯｸM-PRO" pitchFamily="50" charset="-128"/>
                <a:ea typeface="HG丸ｺﾞｼｯｸM-PRO" pitchFamily="50" charset="-128"/>
              </a:rPr>
              <a:t>⇓</a:t>
            </a:r>
          </a:p>
          <a:p>
            <a:pPr algn="ctr"/>
            <a:r>
              <a:rPr lang="en-US" altLang="ja-JP" sz="2400" dirty="0">
                <a:solidFill>
                  <a:srgbClr val="1F497D">
                    <a:lumMod val="50000"/>
                  </a:srgbClr>
                </a:solidFill>
                <a:latin typeface="HGPｺﾞｼｯｸE" pitchFamily="50" charset="-128"/>
                <a:ea typeface="HGPｺﾞｼｯｸE" pitchFamily="50" charset="-128"/>
              </a:rPr>
              <a:t>2022.4.1</a:t>
            </a:r>
            <a:r>
              <a:rPr lang="ja-JP" altLang="en-US" sz="2400" dirty="0">
                <a:solidFill>
                  <a:srgbClr val="1F497D">
                    <a:lumMod val="50000"/>
                  </a:srgbClr>
                </a:solidFill>
                <a:latin typeface="HGPｺﾞｼｯｸE" pitchFamily="50" charset="-128"/>
                <a:ea typeface="HGPｺﾞｼｯｸE" pitchFamily="50" charset="-128"/>
              </a:rPr>
              <a:t>　一斉に成年</a:t>
            </a:r>
            <a:r>
              <a:rPr lang="en-US" altLang="ja-JP" sz="2400" dirty="0">
                <a:solidFill>
                  <a:srgbClr val="1F497D">
                    <a:lumMod val="50000"/>
                  </a:srgbClr>
                </a:solidFill>
                <a:latin typeface="HGPｺﾞｼｯｸE" pitchFamily="50" charset="-128"/>
                <a:ea typeface="HGPｺﾞｼｯｸE" pitchFamily="50" charset="-128"/>
              </a:rPr>
              <a:t>(</a:t>
            </a:r>
            <a:r>
              <a:rPr lang="ja-JP" altLang="en-US" sz="2400" dirty="0">
                <a:solidFill>
                  <a:srgbClr val="1F497D">
                    <a:lumMod val="50000"/>
                  </a:srgbClr>
                </a:solidFill>
                <a:latin typeface="HGPｺﾞｼｯｸE" pitchFamily="50" charset="-128"/>
                <a:ea typeface="HGPｺﾞｼｯｸE" pitchFamily="50" charset="-128"/>
              </a:rPr>
              <a:t>大人</a:t>
            </a:r>
            <a:r>
              <a:rPr lang="en-US" altLang="ja-JP" sz="2400" dirty="0">
                <a:solidFill>
                  <a:srgbClr val="1F497D">
                    <a:lumMod val="50000"/>
                  </a:srgbClr>
                </a:solidFill>
                <a:latin typeface="HGPｺﾞｼｯｸE" pitchFamily="50" charset="-128"/>
                <a:ea typeface="HGPｺﾞｼｯｸE" pitchFamily="50" charset="-128"/>
              </a:rPr>
              <a:t>)</a:t>
            </a:r>
            <a:endParaRPr lang="ja-JP" altLang="en-US" sz="2400" dirty="0">
              <a:solidFill>
                <a:srgbClr val="1F497D">
                  <a:lumMod val="50000"/>
                </a:srgbClr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pic>
        <p:nvPicPr>
          <p:cNvPr id="2050" name="Picture 2" descr="F:\消費生活センター　消費者教育\イラストいろいろ\hirameki_woman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64288" y="4869160"/>
            <a:ext cx="1289299" cy="1289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円形吹き出し 1"/>
          <p:cNvSpPr/>
          <p:nvPr/>
        </p:nvSpPr>
        <p:spPr>
          <a:xfrm>
            <a:off x="6876257" y="3623160"/>
            <a:ext cx="2051548" cy="1160824"/>
          </a:xfrm>
          <a:prstGeom prst="wedgeEllipseCallout">
            <a:avLst>
              <a:gd name="adj1" fmla="val 7075"/>
              <a:gd name="adj2" fmla="val 62350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私は、</a:t>
            </a:r>
            <a:r>
              <a:rPr kumimoji="1" lang="en-US" altLang="ja-JP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2022.4.1</a:t>
            </a:r>
            <a:r>
              <a:rPr kumimoji="1"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で成年。</a:t>
            </a:r>
          </a:p>
        </p:txBody>
      </p:sp>
      <p:sp>
        <p:nvSpPr>
          <p:cNvPr id="3" name="角丸四角形 2"/>
          <p:cNvSpPr/>
          <p:nvPr/>
        </p:nvSpPr>
        <p:spPr>
          <a:xfrm>
            <a:off x="6764087" y="6261075"/>
            <a:ext cx="2187829" cy="31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2002</a:t>
            </a:r>
            <a:r>
              <a:rPr lang="ja-JP" altLang="en-US" dirty="0"/>
              <a:t>年</a:t>
            </a:r>
            <a:r>
              <a:rPr lang="en-US" altLang="ja-JP" dirty="0"/>
              <a:t>10</a:t>
            </a:r>
            <a:r>
              <a:rPr lang="ja-JP" altLang="en-US" dirty="0"/>
              <a:t>月</a:t>
            </a:r>
            <a:r>
              <a:rPr lang="en-US" altLang="ja-JP" dirty="0"/>
              <a:t>31</a:t>
            </a:r>
            <a:r>
              <a:rPr lang="ja-JP" altLang="en-US" dirty="0"/>
              <a:t>日生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447371" y="6261074"/>
            <a:ext cx="1944216" cy="3186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2004</a:t>
            </a:r>
            <a:r>
              <a:rPr lang="ja-JP" altLang="en-US" dirty="0"/>
              <a:t>年</a:t>
            </a:r>
            <a:r>
              <a:rPr lang="en-US" altLang="ja-JP" dirty="0"/>
              <a:t>6</a:t>
            </a:r>
            <a:r>
              <a:rPr lang="ja-JP" altLang="en-US" dirty="0"/>
              <a:t>月</a:t>
            </a:r>
            <a:r>
              <a:rPr lang="en-US" altLang="ja-JP" dirty="0"/>
              <a:t>3</a:t>
            </a:r>
            <a:r>
              <a:rPr lang="ja-JP" altLang="en-US" dirty="0"/>
              <a:t>日生</a:t>
            </a:r>
          </a:p>
        </p:txBody>
      </p:sp>
      <p:pic>
        <p:nvPicPr>
          <p:cNvPr id="1026" name="Picture 2" descr="話し合う人たちのイラスト（男性2）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708240"/>
            <a:ext cx="1171235" cy="1525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雲形吹き出し 7"/>
          <p:cNvSpPr/>
          <p:nvPr/>
        </p:nvSpPr>
        <p:spPr>
          <a:xfrm>
            <a:off x="150460" y="3603407"/>
            <a:ext cx="1944216" cy="1801440"/>
          </a:xfrm>
          <a:prstGeom prst="cloudCallout">
            <a:avLst>
              <a:gd name="adj1" fmla="val 22813"/>
              <a:gd name="adj2" fmla="val 80157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47370" y="3903963"/>
            <a:ext cx="18399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ぼく</a:t>
            </a:r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は、</a:t>
            </a:r>
          </a:p>
          <a:p>
            <a:r>
              <a:rPr kumimoji="1" lang="en-US" altLang="ja-JP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2022</a:t>
            </a:r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年の</a:t>
            </a:r>
          </a:p>
          <a:p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誕生日が</a:t>
            </a:r>
          </a:p>
          <a:p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きたら成年。</a:t>
            </a:r>
          </a:p>
        </p:txBody>
      </p:sp>
      <p:sp>
        <p:nvSpPr>
          <p:cNvPr id="1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4139952" y="6461794"/>
            <a:ext cx="2895600" cy="476251"/>
          </a:xfrm>
        </p:spPr>
        <p:txBody>
          <a:bodyPr/>
          <a:lstStyle/>
          <a:p>
            <a:r>
              <a:rPr lang="en-US" altLang="ja-JP" dirty="0">
                <a:solidFill>
                  <a:srgbClr val="C9C2D1">
                    <a:shade val="50000"/>
                    <a:satMod val="200000"/>
                  </a:srgbClr>
                </a:solidFill>
              </a:rPr>
              <a:t>©2021</a:t>
            </a:r>
            <a:r>
              <a:rPr lang="ja-JP" altLang="en-US" dirty="0">
                <a:solidFill>
                  <a:srgbClr val="C9C2D1">
                    <a:shade val="50000"/>
                    <a:satMod val="200000"/>
                  </a:srgbClr>
                </a:solidFill>
              </a:rPr>
              <a:t>滋賀県消費生活センター</a:t>
            </a:r>
          </a:p>
        </p:txBody>
      </p:sp>
    </p:spTree>
    <p:extLst>
      <p:ext uri="{BB962C8B-B14F-4D97-AF65-F5344CB8AC3E}">
        <p14:creationId xmlns:p14="http://schemas.microsoft.com/office/powerpoint/2010/main" val="2669426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-27384"/>
            <a:ext cx="9144000" cy="9807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40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3.</a:t>
            </a:r>
            <a:r>
              <a:rPr lang="ja-JP" altLang="en-US" sz="40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民法による「成年」</a:t>
            </a:r>
            <a:r>
              <a:rPr lang="en-US" altLang="ja-JP" sz="40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(</a:t>
            </a:r>
            <a:r>
              <a:rPr lang="ja-JP" altLang="en-US" sz="40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大人</a:t>
            </a:r>
            <a:r>
              <a:rPr lang="en-US" altLang="ja-JP" sz="40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)</a:t>
            </a:r>
            <a:r>
              <a:rPr lang="ja-JP" altLang="en-US" sz="40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とは・・・</a:t>
            </a:r>
            <a:endParaRPr lang="en-US" altLang="ja-JP" sz="4000" dirty="0">
              <a:solidFill>
                <a:prstClr val="black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260648"/>
            <a:ext cx="9144000" cy="923330"/>
          </a:xfrm>
          <a:prstGeom prst="rect">
            <a:avLst/>
          </a:prstGeom>
          <a:noFill/>
          <a:ln w="57150">
            <a:noFill/>
          </a:ln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5400" dirty="0">
              <a:solidFill>
                <a:prstClr val="white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  <a:cs typeface="メイリオ" panose="020B0604030504040204" pitchFamily="50" charset="-128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370464" y="1106306"/>
            <a:ext cx="4032448" cy="5563055"/>
            <a:chOff x="558632" y="1106305"/>
            <a:chExt cx="4032448" cy="5563055"/>
          </a:xfrm>
        </p:grpSpPr>
        <p:sp>
          <p:nvSpPr>
            <p:cNvPr id="3" name="角丸四角形 2"/>
            <p:cNvSpPr/>
            <p:nvPr/>
          </p:nvSpPr>
          <p:spPr>
            <a:xfrm>
              <a:off x="558632" y="1106305"/>
              <a:ext cx="4032448" cy="5563055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21" name="角丸四角形 20"/>
            <p:cNvSpPr/>
            <p:nvPr/>
          </p:nvSpPr>
          <p:spPr>
            <a:xfrm>
              <a:off x="810660" y="1300101"/>
              <a:ext cx="3528392" cy="835276"/>
            </a:xfrm>
            <a:prstGeom prst="roundRect">
              <a:avLst>
                <a:gd name="adj" fmla="val 49768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1511660" y="1269621"/>
              <a:ext cx="306034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dirty="0">
                  <a:solidFill>
                    <a:prstClr val="black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みんぽう</a:t>
              </a:r>
            </a:p>
            <a:p>
              <a:r>
                <a:rPr lang="ja-JP" altLang="en-US" sz="3600" dirty="0">
                  <a:solidFill>
                    <a:prstClr val="black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民法　第４条</a:t>
              </a: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1257663" y="5213084"/>
              <a:ext cx="3278031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solidFill>
                    <a:prstClr val="black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</a:t>
              </a:r>
              <a:r>
                <a:rPr lang="ja-JP" altLang="en-US" sz="1200" dirty="0">
                  <a:solidFill>
                    <a:prstClr val="black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　　　　 　　　　　　　</a:t>
              </a:r>
              <a:r>
                <a:rPr lang="ja-JP" altLang="en-US" sz="1200" dirty="0" err="1">
                  <a:solidFill>
                    <a:prstClr val="black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せい</a:t>
              </a:r>
              <a:r>
                <a:rPr lang="ja-JP" altLang="en-US" sz="1200" dirty="0">
                  <a:solidFill>
                    <a:prstClr val="black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ねんねんれい</a:t>
              </a:r>
            </a:p>
            <a:p>
              <a:r>
                <a:rPr lang="ja-JP" altLang="en-US" sz="2400" dirty="0">
                  <a:solidFill>
                    <a:prstClr val="black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大人</a:t>
              </a:r>
              <a:r>
                <a:rPr lang="en-US" altLang="ja-JP" sz="2400" dirty="0">
                  <a:solidFill>
                    <a:prstClr val="black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=</a:t>
              </a:r>
              <a:r>
                <a:rPr lang="ja-JP" altLang="en-US" sz="2400" dirty="0">
                  <a:solidFill>
                    <a:prstClr val="black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「成年年齢」に</a:t>
              </a:r>
            </a:p>
            <a:p>
              <a:r>
                <a:rPr lang="ja-JP" altLang="en-US" sz="2400" dirty="0">
                  <a:solidFill>
                    <a:prstClr val="black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　　達した人</a:t>
              </a:r>
            </a:p>
          </p:txBody>
        </p:sp>
      </p:grpSp>
      <p:sp>
        <p:nvSpPr>
          <p:cNvPr id="27" name="角丸四角形 26"/>
          <p:cNvSpPr/>
          <p:nvPr/>
        </p:nvSpPr>
        <p:spPr>
          <a:xfrm>
            <a:off x="4860032" y="1142179"/>
            <a:ext cx="4032448" cy="556305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5112060" y="1335975"/>
            <a:ext cx="3528392" cy="835276"/>
          </a:xfrm>
          <a:prstGeom prst="roundRect">
            <a:avLst>
              <a:gd name="adj" fmla="val 49768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580113" y="1305494"/>
            <a:ext cx="30603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 せいねんねんれい</a:t>
            </a:r>
          </a:p>
          <a:p>
            <a:r>
              <a:rPr lang="ja-JP" altLang="en-US" sz="36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「成年年齢」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171809" y="2499878"/>
            <a:ext cx="340889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　　　　　　ひとり 　　     　ゆうこう　　　　　けいやく</a:t>
            </a:r>
          </a:p>
          <a:p>
            <a:r>
              <a:rPr lang="ja-JP" altLang="en-US" sz="24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①一人で有効な契約を</a:t>
            </a:r>
          </a:p>
          <a:p>
            <a:r>
              <a:rPr lang="ja-JP" altLang="en-US" sz="12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　　　　　　            　　　　　　　　ねんれい</a:t>
            </a:r>
          </a:p>
          <a:p>
            <a:r>
              <a:rPr lang="ja-JP" altLang="en-US" sz="24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することができる年齢</a:t>
            </a:r>
          </a:p>
          <a:p>
            <a:endParaRPr lang="ja-JP" altLang="en-US" sz="2400" dirty="0">
              <a:solidFill>
                <a:prstClr val="black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ふぼ　　　　　　 しんけん</a:t>
            </a:r>
          </a:p>
          <a:p>
            <a:r>
              <a:rPr lang="ja-JP" altLang="en-US" sz="24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②父母の親権に</a:t>
            </a:r>
          </a:p>
          <a:p>
            <a:r>
              <a:rPr lang="ja-JP" altLang="en-US" sz="12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ぞく</a:t>
            </a:r>
          </a:p>
          <a:p>
            <a:r>
              <a:rPr lang="ja-JP" altLang="en-US" sz="24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属さなくなる年齢</a:t>
            </a:r>
          </a:p>
        </p:txBody>
      </p:sp>
      <p:pic>
        <p:nvPicPr>
          <p:cNvPr id="2054" name="Picture 6" descr="埼玉ポーズのイラスト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68081" y="5169243"/>
            <a:ext cx="1330364" cy="1330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0CD41D7B-4763-49AA-A124-60879D19CF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698" y="2421056"/>
            <a:ext cx="2849603" cy="2849603"/>
          </a:xfrm>
          <a:prstGeom prst="rect">
            <a:avLst/>
          </a:prstGeom>
        </p:spPr>
      </p:pic>
      <p:sp>
        <p:nvSpPr>
          <p:cNvPr id="15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5004048" y="6431235"/>
            <a:ext cx="2895600" cy="476251"/>
          </a:xfrm>
        </p:spPr>
        <p:txBody>
          <a:bodyPr/>
          <a:lstStyle/>
          <a:p>
            <a:r>
              <a:rPr lang="en-US" altLang="ja-JP" dirty="0">
                <a:solidFill>
                  <a:srgbClr val="C9C2D1">
                    <a:shade val="50000"/>
                    <a:satMod val="200000"/>
                  </a:srgbClr>
                </a:solidFill>
              </a:rPr>
              <a:t>©2021</a:t>
            </a:r>
            <a:r>
              <a:rPr lang="ja-JP" altLang="en-US" dirty="0">
                <a:solidFill>
                  <a:srgbClr val="C9C2D1">
                    <a:shade val="50000"/>
                    <a:satMod val="200000"/>
                  </a:srgbClr>
                </a:solidFill>
              </a:rPr>
              <a:t>滋賀県消費生活センター</a:t>
            </a:r>
          </a:p>
        </p:txBody>
      </p:sp>
    </p:spTree>
    <p:extLst>
      <p:ext uri="{BB962C8B-B14F-4D97-AF65-F5344CB8AC3E}">
        <p14:creationId xmlns:p14="http://schemas.microsoft.com/office/powerpoint/2010/main" val="3120226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正方形/長方形 22"/>
          <p:cNvSpPr/>
          <p:nvPr/>
        </p:nvSpPr>
        <p:spPr>
          <a:xfrm>
            <a:off x="-18433" y="-30399"/>
            <a:ext cx="9144000" cy="98072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40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★</a:t>
            </a:r>
            <a:r>
              <a:rPr lang="en-US" altLang="ja-JP" sz="40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.2022.4.1</a:t>
            </a:r>
            <a:r>
              <a:rPr lang="ja-JP" altLang="en-US" sz="40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～</a:t>
            </a:r>
            <a:r>
              <a:rPr lang="en-US" altLang="ja-JP" sz="32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18</a:t>
            </a:r>
            <a:r>
              <a:rPr lang="ja-JP" altLang="en-US" sz="32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歳で</a:t>
            </a:r>
            <a:r>
              <a:rPr lang="ja-JP" altLang="en-US" sz="32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できること</a:t>
            </a:r>
            <a:r>
              <a:rPr lang="ja-JP" altLang="en-US" sz="32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・できないこと</a:t>
            </a:r>
            <a:endParaRPr lang="en-US" altLang="ja-JP" sz="3200" dirty="0">
              <a:solidFill>
                <a:prstClr val="black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354106" y="4437113"/>
            <a:ext cx="4112705" cy="2349980"/>
            <a:chOff x="4860032" y="1353185"/>
            <a:chExt cx="4112704" cy="2349980"/>
          </a:xfrm>
        </p:grpSpPr>
        <p:sp>
          <p:nvSpPr>
            <p:cNvPr id="47" name="角丸四角形 46"/>
            <p:cNvSpPr/>
            <p:nvPr/>
          </p:nvSpPr>
          <p:spPr>
            <a:xfrm>
              <a:off x="4860032" y="1353185"/>
              <a:ext cx="4032448" cy="2349980"/>
            </a:xfrm>
            <a:prstGeom prst="roundRect">
              <a:avLst/>
            </a:prstGeom>
            <a:solidFill>
              <a:srgbClr val="F5AD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4984017" y="1560222"/>
              <a:ext cx="3988719" cy="20005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dirty="0">
                  <a:solidFill>
                    <a:prstClr val="black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　</a:t>
              </a:r>
              <a:r>
                <a:rPr lang="ja-JP" altLang="en-US" dirty="0" err="1">
                  <a:solidFill>
                    <a:prstClr val="black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こんいん</a:t>
              </a:r>
              <a:r>
                <a:rPr lang="ja-JP" altLang="en-US" dirty="0">
                  <a:solidFill>
                    <a:prstClr val="black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かいしねんれい</a:t>
              </a:r>
            </a:p>
            <a:p>
              <a:r>
                <a:rPr lang="ja-JP" altLang="en-US" sz="2800" dirty="0">
                  <a:solidFill>
                    <a:prstClr val="black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◆</a:t>
              </a:r>
              <a:r>
                <a:rPr lang="ja-JP" altLang="en-US" sz="2800" dirty="0">
                  <a:solidFill>
                    <a:srgbClr val="FF0000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婚姻</a:t>
              </a:r>
              <a:r>
                <a:rPr lang="ja-JP" altLang="en-US" sz="2800" dirty="0">
                  <a:solidFill>
                    <a:prstClr val="black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開始年齢は、</a:t>
              </a:r>
            </a:p>
            <a:p>
              <a:r>
                <a:rPr lang="ja-JP" altLang="en-US" dirty="0">
                  <a:solidFill>
                    <a:prstClr val="black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　だんじょ</a:t>
              </a:r>
            </a:p>
            <a:p>
              <a:r>
                <a:rPr lang="ja-JP" altLang="en-US" sz="3200" dirty="0">
                  <a:solidFill>
                    <a:prstClr val="black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</a:t>
              </a:r>
              <a:r>
                <a:rPr lang="ja-JP" altLang="en-US" sz="2800" dirty="0">
                  <a:solidFill>
                    <a:prstClr val="black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男女ともに</a:t>
              </a:r>
            </a:p>
            <a:p>
              <a:r>
                <a:rPr lang="ja-JP" altLang="en-US" sz="2800" dirty="0">
                  <a:solidFill>
                    <a:prstClr val="black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　　</a:t>
              </a:r>
              <a:r>
                <a:rPr lang="ja-JP" altLang="en-US" sz="2800" dirty="0">
                  <a:solidFill>
                    <a:srgbClr val="FF0000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１８歳</a:t>
              </a:r>
            </a:p>
          </p:txBody>
        </p:sp>
      </p:grpSp>
      <p:sp>
        <p:nvSpPr>
          <p:cNvPr id="51" name="角丸四角形 50"/>
          <p:cNvSpPr/>
          <p:nvPr/>
        </p:nvSpPr>
        <p:spPr>
          <a:xfrm>
            <a:off x="4713142" y="4437113"/>
            <a:ext cx="4269277" cy="232978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4727519" y="4589967"/>
            <a:ext cx="4459751" cy="2031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いんしゅ　　きつえん　けいば　など</a:t>
            </a:r>
          </a:p>
          <a:p>
            <a:r>
              <a:rPr lang="ja-JP" altLang="en-US" sz="28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◆飲酒や喫煙、競馬等の</a:t>
            </a:r>
          </a:p>
          <a:p>
            <a:r>
              <a:rPr lang="ja-JP" altLang="en-US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 ねんれいせいげん</a:t>
            </a:r>
          </a:p>
          <a:p>
            <a:r>
              <a:rPr lang="ja-JP" altLang="en-US" sz="32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28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年齢制限は、</a:t>
            </a:r>
          </a:p>
          <a:p>
            <a:r>
              <a:rPr lang="ja-JP" altLang="en-US" sz="28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28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２０歳のまま</a:t>
            </a:r>
          </a:p>
        </p:txBody>
      </p:sp>
      <p:grpSp>
        <p:nvGrpSpPr>
          <p:cNvPr id="6" name="グループ化 5"/>
          <p:cNvGrpSpPr/>
          <p:nvPr/>
        </p:nvGrpSpPr>
        <p:grpSpPr>
          <a:xfrm>
            <a:off x="386084" y="1109545"/>
            <a:ext cx="8596335" cy="3168352"/>
            <a:chOff x="374243" y="1321311"/>
            <a:chExt cx="8596335" cy="2562538"/>
          </a:xfrm>
        </p:grpSpPr>
        <p:sp>
          <p:nvSpPr>
            <p:cNvPr id="42" name="角丸四角形 41"/>
            <p:cNvSpPr/>
            <p:nvPr/>
          </p:nvSpPr>
          <p:spPr>
            <a:xfrm>
              <a:off x="374243" y="1321311"/>
              <a:ext cx="8596335" cy="2562538"/>
            </a:xfrm>
            <a:prstGeom prst="roundRect">
              <a:avLst/>
            </a:prstGeom>
            <a:solidFill>
              <a:srgbClr val="F5AD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>
                <a:solidFill>
                  <a:prstClr val="white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719918" y="1558470"/>
              <a:ext cx="6237475" cy="8712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200" dirty="0">
                  <a:solidFill>
                    <a:prstClr val="black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◆</a:t>
              </a:r>
              <a:r>
                <a:rPr lang="en-US" altLang="ja-JP" sz="3200" dirty="0">
                  <a:solidFill>
                    <a:srgbClr val="FF0000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18</a:t>
              </a:r>
              <a:r>
                <a:rPr lang="ja-JP" altLang="en-US" sz="3200" dirty="0">
                  <a:solidFill>
                    <a:srgbClr val="FF0000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歳</a:t>
              </a:r>
              <a:r>
                <a:rPr lang="ja-JP" altLang="en-US" sz="3200" dirty="0">
                  <a:solidFill>
                    <a:prstClr val="black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で、親の同意がなくても、</a:t>
              </a:r>
            </a:p>
            <a:p>
              <a:r>
                <a:rPr lang="ja-JP" altLang="en-US" sz="3200" dirty="0">
                  <a:solidFill>
                    <a:prstClr val="black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  　一人で契約できるようになる</a:t>
              </a:r>
            </a:p>
          </p:txBody>
        </p:sp>
        <p:pic>
          <p:nvPicPr>
            <p:cNvPr id="1026" name="Picture 2" descr="G:\消費生活センター　消費者教育\イラストいろいろ\hanko_natsuin_man (1)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59114" y="1646000"/>
              <a:ext cx="2146548" cy="19508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074" name="Picture 2" descr="婚姻届を持つカップルのイラスト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15815" y="5335628"/>
            <a:ext cx="1241521" cy="1241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お酒を勧められて断っている男性のイラスト（飲酒運転）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08304" y="5345662"/>
            <a:ext cx="1275631" cy="1275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家探しのイラスト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55345" y="2729190"/>
            <a:ext cx="1027220" cy="837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8" descr="重い車のローンのイラスト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24493" y="2729190"/>
            <a:ext cx="904289" cy="852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10" descr="カードを持っている人のイラスト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8365" y="2689787"/>
            <a:ext cx="975841" cy="795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12" descr="クレジットカードのイラスト（番号なし・ゴールドカード）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50480" y="3112297"/>
            <a:ext cx="535555" cy="273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角丸四角形 7"/>
          <p:cNvSpPr/>
          <p:nvPr/>
        </p:nvSpPr>
        <p:spPr>
          <a:xfrm>
            <a:off x="1499771" y="3646591"/>
            <a:ext cx="1300336" cy="432048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ysClr val="windowText" lastClr="000000"/>
                </a:solidFill>
              </a:rPr>
              <a:t>賃貸住宅</a:t>
            </a:r>
          </a:p>
        </p:txBody>
      </p:sp>
      <p:sp>
        <p:nvSpPr>
          <p:cNvPr id="29" name="角丸四角形 28"/>
          <p:cNvSpPr/>
          <p:nvPr/>
        </p:nvSpPr>
        <p:spPr>
          <a:xfrm>
            <a:off x="3133835" y="3646591"/>
            <a:ext cx="1085607" cy="432048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ysClr val="windowText" lastClr="000000"/>
                </a:solidFill>
              </a:rPr>
              <a:t>ローン</a:t>
            </a:r>
          </a:p>
        </p:txBody>
      </p:sp>
      <p:sp>
        <p:nvSpPr>
          <p:cNvPr id="30" name="角丸四角形 29"/>
          <p:cNvSpPr/>
          <p:nvPr/>
        </p:nvSpPr>
        <p:spPr>
          <a:xfrm>
            <a:off x="4466811" y="3646591"/>
            <a:ext cx="1800631" cy="432048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</a:rPr>
              <a:t>クレジットカード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3" name="円/楕円 2"/>
          <p:cNvSpPr/>
          <p:nvPr/>
        </p:nvSpPr>
        <p:spPr>
          <a:xfrm>
            <a:off x="564849" y="2868212"/>
            <a:ext cx="694783" cy="7616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14016" y="2954100"/>
            <a:ext cx="868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solidFill>
                  <a:schemeClr val="bg2"/>
                </a:solidFill>
                <a:latin typeface="HGP創英角ﾎﾟｯﾌﾟ体" pitchFamily="50" charset="-128"/>
                <a:ea typeface="HGP創英角ﾎﾟｯﾌﾟ体" pitchFamily="50" charset="-128"/>
              </a:rPr>
              <a:t>例</a:t>
            </a:r>
          </a:p>
        </p:txBody>
      </p:sp>
      <p:sp>
        <p:nvSpPr>
          <p:cNvPr id="24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3570457" y="6496127"/>
            <a:ext cx="2895600" cy="476251"/>
          </a:xfrm>
        </p:spPr>
        <p:txBody>
          <a:bodyPr/>
          <a:lstStyle/>
          <a:p>
            <a:r>
              <a:rPr lang="en-US" altLang="ja-JP" dirty="0">
                <a:solidFill>
                  <a:srgbClr val="C9C2D1">
                    <a:shade val="50000"/>
                    <a:satMod val="200000"/>
                  </a:srgbClr>
                </a:solidFill>
              </a:rPr>
              <a:t>©2021</a:t>
            </a:r>
            <a:r>
              <a:rPr lang="ja-JP" altLang="en-US" dirty="0">
                <a:solidFill>
                  <a:srgbClr val="C9C2D1">
                    <a:shade val="50000"/>
                    <a:satMod val="200000"/>
                  </a:srgbClr>
                </a:solidFill>
              </a:rPr>
              <a:t>滋賀県消費生活センター</a:t>
            </a:r>
          </a:p>
        </p:txBody>
      </p:sp>
    </p:spTree>
    <p:extLst>
      <p:ext uri="{BB962C8B-B14F-4D97-AF65-F5344CB8AC3E}">
        <p14:creationId xmlns:p14="http://schemas.microsoft.com/office/powerpoint/2010/main" val="54131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正方形/長方形 22"/>
          <p:cNvSpPr/>
          <p:nvPr/>
        </p:nvSpPr>
        <p:spPr>
          <a:xfrm>
            <a:off x="-18433" y="-30399"/>
            <a:ext cx="9144000" cy="98072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40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★</a:t>
            </a:r>
            <a:r>
              <a:rPr lang="en-US" altLang="ja-JP" sz="40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.2022.4.1</a:t>
            </a:r>
            <a:r>
              <a:rPr lang="ja-JP" altLang="en-US" sz="40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～</a:t>
            </a:r>
            <a:r>
              <a:rPr lang="en-US" altLang="ja-JP" sz="32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18</a:t>
            </a:r>
            <a:r>
              <a:rPr lang="ja-JP" altLang="en-US" sz="32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歳でできること・</a:t>
            </a:r>
            <a:r>
              <a:rPr lang="ja-JP" altLang="en-US" sz="32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できないこと</a:t>
            </a:r>
            <a:endParaRPr lang="en-US" altLang="ja-JP" sz="3200" dirty="0">
              <a:solidFill>
                <a:srgbClr val="FF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251520" y="1123758"/>
            <a:ext cx="8702008" cy="2459794"/>
            <a:chOff x="386083" y="1226502"/>
            <a:chExt cx="8702008" cy="2459794"/>
          </a:xfrm>
        </p:grpSpPr>
        <p:sp>
          <p:nvSpPr>
            <p:cNvPr id="42" name="角丸四角形 41"/>
            <p:cNvSpPr/>
            <p:nvPr/>
          </p:nvSpPr>
          <p:spPr>
            <a:xfrm>
              <a:off x="386083" y="1226502"/>
              <a:ext cx="8702008" cy="2459794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>
                <a:solidFill>
                  <a:prstClr val="white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405292" y="1404753"/>
              <a:ext cx="4751132" cy="20005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400" dirty="0">
                  <a:solidFill>
                    <a:prstClr val="black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◆</a:t>
              </a:r>
              <a:r>
                <a:rPr lang="ja-JP" altLang="en-US" sz="2800" dirty="0">
                  <a:solidFill>
                    <a:srgbClr val="FF0000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「未成年者契約の取り消し」</a:t>
              </a:r>
              <a:endParaRPr lang="en-US" altLang="ja-JP" sz="28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lang="ja-JP" altLang="en-US" sz="2400" dirty="0">
                  <a:solidFill>
                    <a:prstClr val="black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　　　契約を締結する際には、父母の</a:t>
              </a:r>
            </a:p>
            <a:p>
              <a:r>
                <a:rPr lang="ja-JP" altLang="en-US" sz="2400" dirty="0">
                  <a:solidFill>
                    <a:prstClr val="black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　　　同意が必要であり、同意なくし</a:t>
              </a:r>
            </a:p>
            <a:p>
              <a:r>
                <a:rPr lang="ja-JP" altLang="en-US" sz="2400" dirty="0">
                  <a:solidFill>
                    <a:prstClr val="black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　　　</a:t>
              </a:r>
              <a:r>
                <a:rPr lang="ja-JP" altLang="en-US" sz="2400" dirty="0" err="1">
                  <a:solidFill>
                    <a:prstClr val="black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て</a:t>
              </a:r>
              <a:r>
                <a:rPr lang="ja-JP" altLang="en-US" sz="2400" dirty="0">
                  <a:solidFill>
                    <a:prstClr val="black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締結した契約はあとから</a:t>
              </a:r>
            </a:p>
            <a:p>
              <a:r>
                <a:rPr lang="ja-JP" altLang="en-US" sz="2400" dirty="0">
                  <a:solidFill>
                    <a:prstClr val="black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　　　取り消すことができる</a:t>
              </a:r>
              <a:r>
                <a:rPr lang="en-US" altLang="ja-JP" sz="2400" dirty="0">
                  <a:solidFill>
                    <a:prstClr val="black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【</a:t>
              </a:r>
              <a:r>
                <a:rPr lang="ja-JP" altLang="en-US" sz="2400" dirty="0">
                  <a:solidFill>
                    <a:prstClr val="black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民法</a:t>
              </a:r>
              <a:r>
                <a:rPr lang="en-US" altLang="ja-JP" sz="2400" dirty="0">
                  <a:solidFill>
                    <a:prstClr val="black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】</a:t>
              </a:r>
              <a:r>
                <a:rPr lang="ja-JP" altLang="en-US" sz="2400" dirty="0" err="1">
                  <a:solidFill>
                    <a:prstClr val="black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。</a:t>
              </a:r>
              <a:endParaRPr lang="ja-JP" altLang="en-US" sz="24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</p:grpSp>
      <p:sp>
        <p:nvSpPr>
          <p:cNvPr id="2" name="右矢印 1"/>
          <p:cNvSpPr/>
          <p:nvPr/>
        </p:nvSpPr>
        <p:spPr>
          <a:xfrm>
            <a:off x="4965011" y="2053343"/>
            <a:ext cx="648072" cy="10829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7" name="爆発 2 6"/>
          <p:cNvSpPr/>
          <p:nvPr/>
        </p:nvSpPr>
        <p:spPr>
          <a:xfrm rot="1070119">
            <a:off x="5616708" y="943996"/>
            <a:ext cx="3218234" cy="2798813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084168" y="2021939"/>
            <a:ext cx="25360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成年になると</a:t>
            </a:r>
            <a:endParaRPr lang="en-US" altLang="ja-JP" sz="24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できなくなる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756834"/>
              </p:ext>
            </p:extLst>
          </p:nvPr>
        </p:nvGraphicFramePr>
        <p:xfrm>
          <a:off x="899592" y="3717032"/>
          <a:ext cx="3096343" cy="30498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867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22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年齢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～</a:t>
                      </a:r>
                      <a:r>
                        <a:rPr kumimoji="1" lang="en-US" altLang="ja-JP" sz="2400" dirty="0"/>
                        <a:t>2022.3.31</a:t>
                      </a:r>
                      <a:endParaRPr kumimoji="1" lang="ja-JP" altLang="en-US" sz="2400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518">
                <a:tc>
                  <a:txBody>
                    <a:bodyPr/>
                    <a:lstStyle/>
                    <a:p>
                      <a:pPr marL="0" marR="0" indent="0" algn="l" defTabSz="914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16</a:t>
                      </a:r>
                      <a:r>
                        <a:rPr kumimoji="1" lang="ja-JP" altLang="en-US" dirty="0"/>
                        <a:t>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未</a:t>
                      </a:r>
                    </a:p>
                    <a:p>
                      <a:r>
                        <a:rPr kumimoji="1" lang="ja-JP" altLang="en-US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成</a:t>
                      </a:r>
                    </a:p>
                    <a:p>
                      <a:r>
                        <a:rPr kumimoji="1" lang="ja-JP" altLang="en-US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未成年者契約の</a:t>
                      </a:r>
                    </a:p>
                    <a:p>
                      <a:r>
                        <a:rPr kumimoji="1" lang="ja-JP" altLang="en-US" sz="16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　　　取り消し</a:t>
                      </a:r>
                      <a:endParaRPr kumimoji="1" lang="en-US" altLang="ja-JP" sz="16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r>
                        <a:rPr kumimoji="1" lang="ja-JP" altLang="en-US" sz="16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　　・・・</a:t>
                      </a:r>
                      <a:r>
                        <a:rPr kumimoji="1" lang="ja-JP" altLang="en-US" sz="1600" dirty="0">
                          <a:solidFill>
                            <a:srgbClr val="FF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できる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518">
                <a:tc>
                  <a:txBody>
                    <a:bodyPr/>
                    <a:lstStyle/>
                    <a:p>
                      <a:pPr marL="0" marR="0" indent="0" algn="l" defTabSz="914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17</a:t>
                      </a:r>
                      <a:r>
                        <a:rPr kumimoji="1" lang="ja-JP" altLang="en-US" dirty="0"/>
                        <a:t>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1518">
                <a:tc>
                  <a:txBody>
                    <a:bodyPr/>
                    <a:lstStyle/>
                    <a:p>
                      <a:pPr marL="0" marR="0" indent="0" algn="l" defTabSz="914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18</a:t>
                      </a:r>
                      <a:r>
                        <a:rPr kumimoji="1" lang="ja-JP" altLang="en-US" dirty="0"/>
                        <a:t>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1518">
                <a:tc>
                  <a:txBody>
                    <a:bodyPr/>
                    <a:lstStyle/>
                    <a:p>
                      <a:pPr marL="0" marR="0" indent="0" algn="l" defTabSz="914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19</a:t>
                      </a:r>
                      <a:r>
                        <a:rPr kumimoji="1" lang="ja-JP" altLang="en-US" dirty="0"/>
                        <a:t>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1147">
                <a:tc>
                  <a:txBody>
                    <a:bodyPr/>
                    <a:lstStyle/>
                    <a:p>
                      <a:pPr marL="0" marR="0" indent="0" algn="l" defTabSz="914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20</a:t>
                      </a:r>
                      <a:r>
                        <a:rPr kumimoji="1" lang="ja-JP" altLang="en-US" dirty="0"/>
                        <a:t>歳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成</a:t>
                      </a:r>
                    </a:p>
                    <a:p>
                      <a:r>
                        <a:rPr kumimoji="1" lang="ja-JP" altLang="en-US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年</a:t>
                      </a: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未成年者契約の</a:t>
                      </a:r>
                    </a:p>
                    <a:p>
                      <a:r>
                        <a:rPr kumimoji="1" lang="ja-JP" altLang="en-US" sz="1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　　　取り消し</a:t>
                      </a:r>
                    </a:p>
                    <a:p>
                      <a:r>
                        <a:rPr kumimoji="1" lang="ja-JP" altLang="en-US" sz="1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　　・・・</a:t>
                      </a:r>
                      <a:r>
                        <a:rPr kumimoji="1" lang="ja-JP" altLang="en-US" sz="1400" dirty="0">
                          <a:solidFill>
                            <a:srgbClr val="FF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できない</a:t>
                      </a:r>
                    </a:p>
                  </a:txBody>
                  <a:tcPr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514834"/>
              </p:ext>
            </p:extLst>
          </p:nvPr>
        </p:nvGraphicFramePr>
        <p:xfrm>
          <a:off x="5530240" y="3717032"/>
          <a:ext cx="3096343" cy="2979467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867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22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年齢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2022.4.1</a:t>
                      </a:r>
                      <a:r>
                        <a:rPr kumimoji="1" lang="ja-JP" altLang="en-US" sz="2400" dirty="0"/>
                        <a:t>～</a:t>
                      </a: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518">
                <a:tc>
                  <a:txBody>
                    <a:bodyPr/>
                    <a:lstStyle/>
                    <a:p>
                      <a:pPr marL="0" marR="0" indent="0" algn="l" defTabSz="914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16</a:t>
                      </a:r>
                      <a:r>
                        <a:rPr kumimoji="1" lang="ja-JP" altLang="en-US" dirty="0"/>
                        <a:t>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5ADE7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未</a:t>
                      </a:r>
                    </a:p>
                    <a:p>
                      <a:r>
                        <a:rPr kumimoji="1" lang="ja-JP" altLang="en-US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成</a:t>
                      </a:r>
                    </a:p>
                    <a:p>
                      <a:r>
                        <a:rPr kumimoji="1" lang="ja-JP" altLang="en-US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年</a:t>
                      </a: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ADE7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未成年者契約の</a:t>
                      </a:r>
                    </a:p>
                    <a:p>
                      <a:r>
                        <a:rPr kumimoji="1" lang="ja-JP" altLang="en-US" sz="16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　　　取り消し</a:t>
                      </a:r>
                      <a:endParaRPr kumimoji="1" lang="en-US" altLang="ja-JP" sz="16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r>
                        <a:rPr kumimoji="1" lang="ja-JP" altLang="en-US" sz="16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　　・・・</a:t>
                      </a:r>
                      <a:r>
                        <a:rPr kumimoji="1" lang="ja-JP" altLang="en-US" sz="1600" dirty="0">
                          <a:solidFill>
                            <a:srgbClr val="FF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できる</a:t>
                      </a:r>
                    </a:p>
                  </a:txBody>
                  <a:tcPr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AD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518">
                <a:tc>
                  <a:txBody>
                    <a:bodyPr/>
                    <a:lstStyle/>
                    <a:p>
                      <a:pPr marL="0" marR="0" indent="0" algn="l" defTabSz="914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17</a:t>
                      </a:r>
                      <a:r>
                        <a:rPr kumimoji="1" lang="ja-JP" altLang="en-US" dirty="0"/>
                        <a:t>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ADE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1518">
                <a:tc>
                  <a:txBody>
                    <a:bodyPr/>
                    <a:lstStyle/>
                    <a:p>
                      <a:pPr marL="0" marR="0" indent="0" algn="l" defTabSz="914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18</a:t>
                      </a:r>
                      <a:r>
                        <a:rPr kumimoji="1" lang="ja-JP" altLang="en-US" dirty="0"/>
                        <a:t>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成</a:t>
                      </a:r>
                    </a:p>
                    <a:p>
                      <a:r>
                        <a:rPr kumimoji="1" lang="ja-JP" altLang="en-US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未成年者契約の</a:t>
                      </a:r>
                    </a:p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　　　取り消し</a:t>
                      </a:r>
                    </a:p>
                    <a:p>
                      <a:r>
                        <a:rPr kumimoji="1" lang="ja-JP" altLang="en-US" sz="1600" dirty="0">
                          <a:solidFill>
                            <a:srgbClr val="FF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　　・・・できない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1518">
                <a:tc>
                  <a:txBody>
                    <a:bodyPr/>
                    <a:lstStyle/>
                    <a:p>
                      <a:pPr marL="0" marR="0" indent="0" algn="l" defTabSz="914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19</a:t>
                      </a:r>
                      <a:r>
                        <a:rPr kumimoji="1" lang="ja-JP" altLang="en-US" dirty="0"/>
                        <a:t>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1147">
                <a:tc>
                  <a:txBody>
                    <a:bodyPr/>
                    <a:lstStyle/>
                    <a:p>
                      <a:pPr marL="0" marR="0" indent="0" algn="l" defTabSz="914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20</a:t>
                      </a:r>
                      <a:r>
                        <a:rPr kumimoji="1" lang="ja-JP" altLang="en-US" dirty="0"/>
                        <a:t>歳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10" name="直線矢印コネクタ 9"/>
          <p:cNvCxnSpPr/>
          <p:nvPr/>
        </p:nvCxnSpPr>
        <p:spPr>
          <a:xfrm flipV="1">
            <a:off x="3995936" y="5085184"/>
            <a:ext cx="1531915" cy="9361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050" name="Picture 2" descr="F:\消費生活センター　消費者教育\イラストいろいろ\study_poin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195" y="4221088"/>
            <a:ext cx="1131852" cy="1332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3574061" y="6511062"/>
            <a:ext cx="2895600" cy="476251"/>
          </a:xfrm>
        </p:spPr>
        <p:txBody>
          <a:bodyPr/>
          <a:lstStyle/>
          <a:p>
            <a:r>
              <a:rPr lang="en-US" altLang="ja-JP" dirty="0">
                <a:solidFill>
                  <a:srgbClr val="C9C2D1">
                    <a:shade val="50000"/>
                    <a:satMod val="200000"/>
                  </a:srgbClr>
                </a:solidFill>
              </a:rPr>
              <a:t>©2021</a:t>
            </a:r>
            <a:r>
              <a:rPr lang="ja-JP" altLang="en-US" dirty="0">
                <a:solidFill>
                  <a:srgbClr val="C9C2D1">
                    <a:shade val="50000"/>
                    <a:satMod val="200000"/>
                  </a:srgbClr>
                </a:solidFill>
              </a:rPr>
              <a:t>滋賀県消費生活センター</a:t>
            </a:r>
          </a:p>
        </p:txBody>
      </p:sp>
    </p:spTree>
    <p:extLst>
      <p:ext uri="{BB962C8B-B14F-4D97-AF65-F5344CB8AC3E}">
        <p14:creationId xmlns:p14="http://schemas.microsoft.com/office/powerpoint/2010/main" val="2644447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-27384"/>
            <a:ext cx="9144000" cy="9807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2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4.</a:t>
            </a:r>
            <a:r>
              <a:rPr lang="ja-JP" altLang="en-US" sz="32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法律の保護がなくなると・・・あなたも狙われる</a:t>
            </a:r>
            <a:r>
              <a:rPr lang="en-US" altLang="ja-JP" sz="32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!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-16768" y="260648"/>
            <a:ext cx="9144000" cy="923330"/>
          </a:xfrm>
          <a:prstGeom prst="rect">
            <a:avLst/>
          </a:prstGeom>
          <a:noFill/>
          <a:ln w="57150">
            <a:noFill/>
          </a:ln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5400" dirty="0">
              <a:solidFill>
                <a:prstClr val="white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  <a:cs typeface="メイリオ" panose="020B0604030504040204" pitchFamily="50" charset="-128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179513" y="1142178"/>
            <a:ext cx="4375720" cy="5563055"/>
            <a:chOff x="581665" y="1142177"/>
            <a:chExt cx="4032448" cy="5563055"/>
          </a:xfrm>
        </p:grpSpPr>
        <p:sp>
          <p:nvSpPr>
            <p:cNvPr id="3" name="角丸四角形 2"/>
            <p:cNvSpPr/>
            <p:nvPr/>
          </p:nvSpPr>
          <p:spPr>
            <a:xfrm>
              <a:off x="581665" y="1142177"/>
              <a:ext cx="4032448" cy="5563055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21" name="角丸四角形 20"/>
            <p:cNvSpPr/>
            <p:nvPr/>
          </p:nvSpPr>
          <p:spPr>
            <a:xfrm>
              <a:off x="1245254" y="1300101"/>
              <a:ext cx="2313604" cy="835276"/>
            </a:xfrm>
            <a:prstGeom prst="roundRect">
              <a:avLst>
                <a:gd name="adj" fmla="val 49768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4800" dirty="0">
                  <a:solidFill>
                    <a:prstClr val="black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若者</a:t>
              </a:r>
            </a:p>
          </p:txBody>
        </p:sp>
      </p:grpSp>
      <p:pic>
        <p:nvPicPr>
          <p:cNvPr id="2" name="Picture 2" descr="F:\消費生活センター　消費者教育\イラストいろいろ\pose_ukkari_ma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2493" y="2470239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F:\消費生活センター　消費者教育\イラストいろいろ\pose_shock_woman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73963" y="2483721"/>
            <a:ext cx="1735912" cy="1709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円/楕円 3"/>
          <p:cNvSpPr/>
          <p:nvPr/>
        </p:nvSpPr>
        <p:spPr>
          <a:xfrm>
            <a:off x="272497" y="4274673"/>
            <a:ext cx="1993191" cy="1026535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知識</a:t>
            </a:r>
            <a:endParaRPr lang="en-US" altLang="ja-JP" sz="2800" dirty="0">
              <a:solidFill>
                <a:prstClr val="black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lang="ja-JP" altLang="en-US" sz="28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不足</a:t>
            </a:r>
            <a:endParaRPr lang="ja-JP" altLang="en-US" sz="2800" dirty="0">
              <a:solidFill>
                <a:sysClr val="windowText" lastClr="0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9" name="円/楕円 18"/>
          <p:cNvSpPr/>
          <p:nvPr/>
        </p:nvSpPr>
        <p:spPr>
          <a:xfrm>
            <a:off x="2410419" y="4253645"/>
            <a:ext cx="1999456" cy="1047561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経験</a:t>
            </a:r>
            <a:endParaRPr lang="en-US" altLang="ja-JP" sz="2800" dirty="0">
              <a:solidFill>
                <a:prstClr val="black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lang="ja-JP" altLang="en-US" sz="28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不足</a:t>
            </a:r>
            <a:endParaRPr lang="ja-JP" altLang="en-US" sz="2800" dirty="0">
              <a:solidFill>
                <a:sysClr val="windowText" lastClr="0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0" name="円/楕円 19"/>
          <p:cNvSpPr/>
          <p:nvPr/>
        </p:nvSpPr>
        <p:spPr>
          <a:xfrm>
            <a:off x="622492" y="5510389"/>
            <a:ext cx="3528392" cy="101495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判断力　　不足</a:t>
            </a:r>
            <a:endParaRPr lang="ja-JP" altLang="en-US" sz="2800" dirty="0">
              <a:solidFill>
                <a:sysClr val="windowText" lastClr="0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7" name="右矢印 6"/>
          <p:cNvSpPr/>
          <p:nvPr/>
        </p:nvSpPr>
        <p:spPr>
          <a:xfrm>
            <a:off x="4699248" y="2939927"/>
            <a:ext cx="808856" cy="19828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1" name="爆発 1 10"/>
          <p:cNvSpPr/>
          <p:nvPr/>
        </p:nvSpPr>
        <p:spPr>
          <a:xfrm rot="323568">
            <a:off x="5500510" y="1024207"/>
            <a:ext cx="3471502" cy="5277975"/>
          </a:xfrm>
          <a:prstGeom prst="irregularSeal1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940152" y="2924944"/>
            <a:ext cx="304657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FF0000"/>
                </a:solidFill>
                <a:latin typeface="HGPｺﾞｼｯｸE" pitchFamily="50" charset="-128"/>
                <a:ea typeface="HGPｺﾞｼｯｸE" pitchFamily="50" charset="-128"/>
              </a:rPr>
              <a:t>悪質業者から</a:t>
            </a:r>
            <a:endParaRPr lang="en-US" altLang="ja-JP" sz="3200" dirty="0">
              <a:solidFill>
                <a:srgbClr val="FF0000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endParaRPr lang="en-US" altLang="ja-JP" sz="1000" dirty="0">
              <a:solidFill>
                <a:srgbClr val="FF0000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r>
              <a:rPr lang="ja-JP" altLang="en-US" sz="3200" dirty="0">
                <a:solidFill>
                  <a:srgbClr val="FF0000"/>
                </a:solidFill>
                <a:latin typeface="HGPｺﾞｼｯｸE" pitchFamily="50" charset="-128"/>
                <a:ea typeface="HGPｺﾞｼｯｸE" pitchFamily="50" charset="-128"/>
              </a:rPr>
              <a:t>  狙われる </a:t>
            </a:r>
            <a:r>
              <a:rPr lang="en-US" altLang="ja-JP" sz="3200" dirty="0">
                <a:solidFill>
                  <a:srgbClr val="FF0000"/>
                </a:solidFill>
                <a:latin typeface="HGPｺﾞｼｯｸE" pitchFamily="50" charset="-128"/>
                <a:ea typeface="HGPｺﾞｼｯｸE" pitchFamily="50" charset="-128"/>
              </a:rPr>
              <a:t>!</a:t>
            </a:r>
          </a:p>
        </p:txBody>
      </p:sp>
      <p:sp>
        <p:nvSpPr>
          <p:cNvPr id="15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5724128" y="6381749"/>
            <a:ext cx="2895600" cy="476251"/>
          </a:xfrm>
        </p:spPr>
        <p:txBody>
          <a:bodyPr/>
          <a:lstStyle/>
          <a:p>
            <a:r>
              <a:rPr lang="en-US" altLang="ja-JP" dirty="0">
                <a:solidFill>
                  <a:srgbClr val="C9C2D1">
                    <a:shade val="50000"/>
                    <a:satMod val="200000"/>
                  </a:srgbClr>
                </a:solidFill>
              </a:rPr>
              <a:t>©2021</a:t>
            </a:r>
            <a:r>
              <a:rPr lang="ja-JP" altLang="en-US" dirty="0">
                <a:solidFill>
                  <a:srgbClr val="C9C2D1">
                    <a:shade val="50000"/>
                    <a:satMod val="200000"/>
                  </a:srgbClr>
                </a:solidFill>
              </a:rPr>
              <a:t>滋賀県消費生活センター</a:t>
            </a:r>
          </a:p>
        </p:txBody>
      </p:sp>
    </p:spTree>
    <p:extLst>
      <p:ext uri="{BB962C8B-B14F-4D97-AF65-F5344CB8AC3E}">
        <p14:creationId xmlns:p14="http://schemas.microsoft.com/office/powerpoint/2010/main" val="2292912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正方形/長方形 22"/>
          <p:cNvSpPr/>
          <p:nvPr/>
        </p:nvSpPr>
        <p:spPr>
          <a:xfrm>
            <a:off x="-18433" y="-30399"/>
            <a:ext cx="9144000" cy="98072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6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</a:t>
            </a:r>
            <a:r>
              <a:rPr lang="ja-JP" altLang="en-US" sz="16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わかもの　　　　　　 よそう　　　　　　　　　　　　　　　　しょうひしゃ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6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5.</a:t>
            </a:r>
            <a:r>
              <a:rPr lang="ja-JP" altLang="en-US" sz="36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若者に予想される消費者トラブル</a:t>
            </a:r>
            <a:endParaRPr lang="en-US" altLang="ja-JP" sz="3600" dirty="0">
              <a:solidFill>
                <a:prstClr val="black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179512" y="1268761"/>
            <a:ext cx="2808312" cy="525658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62179" y="2747796"/>
            <a:ext cx="23042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◆</a:t>
            </a:r>
            <a:r>
              <a:rPr kumimoji="1"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するつもりが</a:t>
            </a:r>
          </a:p>
          <a:p>
            <a:r>
              <a:rPr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なかった</a:t>
            </a:r>
          </a:p>
          <a:p>
            <a:r>
              <a:rPr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高額な契約を</a:t>
            </a:r>
          </a:p>
          <a:p>
            <a:r>
              <a:rPr kumimoji="1"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してしまった。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3149411" y="1203973"/>
            <a:ext cx="2808312" cy="525658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03848" y="2764325"/>
            <a:ext cx="33843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◆クレジットカードを</a:t>
            </a:r>
          </a:p>
          <a:p>
            <a:r>
              <a:rPr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   使いすぎ、</a:t>
            </a:r>
          </a:p>
          <a:p>
            <a:r>
              <a:rPr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   返済が大変に</a:t>
            </a:r>
            <a:endParaRPr kumimoji="1" lang="ja-JP" altLang="en-US" sz="2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     な</a:t>
            </a:r>
            <a:r>
              <a:rPr kumimoji="1"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ってしまった。</a:t>
            </a:r>
          </a:p>
        </p:txBody>
      </p:sp>
      <p:pic>
        <p:nvPicPr>
          <p:cNvPr id="5" name="Picture 2" descr="G:\KINGSTON\くらしの一日講座\イラストいろいろ\friends_hagemashi_girls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8977" y="5250969"/>
            <a:ext cx="1184691" cy="1039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G:\消費生活センター　消費者教育\イラストいろいろ\estheticsalon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87625" y="4307424"/>
            <a:ext cx="1228964" cy="1029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G:\KINGSTON\くらしの一日講座\イラストいろいろ\money_fly_yen.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49249" y="4301756"/>
            <a:ext cx="1081723" cy="949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G:\KINGSTON\くらしの一日講座\イラストいろいろ\イラスト\yjimage (4)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07029" y="5502019"/>
            <a:ext cx="936012" cy="576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角丸四角形 20"/>
          <p:cNvSpPr/>
          <p:nvPr/>
        </p:nvSpPr>
        <p:spPr>
          <a:xfrm>
            <a:off x="6161899" y="1268761"/>
            <a:ext cx="2880320" cy="525658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273975" y="2821969"/>
            <a:ext cx="26995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◆友人に借金を</a:t>
            </a:r>
          </a:p>
          <a:p>
            <a:r>
              <a:rPr lang="ja-JP" altLang="en-US" sz="24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  背負わせたり、</a:t>
            </a:r>
          </a:p>
          <a:p>
            <a:r>
              <a:rPr lang="ja-JP" altLang="en-US" sz="24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  困らせてしまった。</a:t>
            </a:r>
          </a:p>
        </p:txBody>
      </p:sp>
      <p:pic>
        <p:nvPicPr>
          <p:cNvPr id="19" name="Picture 2" descr="G:\消費生活センター　消費者教育\イラストいろいろ\multi_syouhou_kanyuu.pn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51445" y="4507248"/>
            <a:ext cx="1282775" cy="128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G:\KINGSTON\くらしの一日講座\イラストいろいろ\そっぽむく.pn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10865" y="4674960"/>
            <a:ext cx="1171423" cy="1152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爆発 1 5"/>
          <p:cNvSpPr/>
          <p:nvPr/>
        </p:nvSpPr>
        <p:spPr>
          <a:xfrm>
            <a:off x="6243526" y="1142295"/>
            <a:ext cx="2934679" cy="1625794"/>
          </a:xfrm>
          <a:prstGeom prst="irregularSeal1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人間関係</a:t>
            </a:r>
          </a:p>
        </p:txBody>
      </p:sp>
      <p:pic>
        <p:nvPicPr>
          <p:cNvPr id="2050" name="Picture 2" descr="G:\消費生活センター　消費者教育\イラストいろいろ\keiyaku_keiyakusyo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819" y="5530144"/>
            <a:ext cx="1147816" cy="748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G:\消費生活センター　消費者教育\イラストいろいろ\pose_atama_kakaeru_man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7911" y="5250969"/>
            <a:ext cx="1027552" cy="1027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爆発 1 17"/>
          <p:cNvSpPr/>
          <p:nvPr/>
        </p:nvSpPr>
        <p:spPr>
          <a:xfrm>
            <a:off x="3122771" y="1196792"/>
            <a:ext cx="2934679" cy="1625794"/>
          </a:xfrm>
          <a:prstGeom prst="irregularSeal1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/>
              <a:t>借　金</a:t>
            </a:r>
            <a:endParaRPr kumimoji="1" lang="ja-JP" altLang="en-US" sz="2800" dirty="0"/>
          </a:p>
        </p:txBody>
      </p:sp>
      <p:sp>
        <p:nvSpPr>
          <p:cNvPr id="24" name="爆発 1 23"/>
          <p:cNvSpPr/>
          <p:nvPr/>
        </p:nvSpPr>
        <p:spPr>
          <a:xfrm>
            <a:off x="176966" y="1196175"/>
            <a:ext cx="2934679" cy="1625794"/>
          </a:xfrm>
          <a:prstGeom prst="irregularSeal1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ysClr val="windowText" lastClr="000000"/>
                </a:solidFill>
              </a:rPr>
              <a:t>高　額</a:t>
            </a:r>
          </a:p>
        </p:txBody>
      </p:sp>
      <p:sp>
        <p:nvSpPr>
          <p:cNvPr id="25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5652120" y="6454136"/>
            <a:ext cx="2895600" cy="476251"/>
          </a:xfrm>
        </p:spPr>
        <p:txBody>
          <a:bodyPr/>
          <a:lstStyle/>
          <a:p>
            <a:r>
              <a:rPr lang="en-US" altLang="ja-JP" dirty="0">
                <a:solidFill>
                  <a:srgbClr val="C9C2D1">
                    <a:shade val="50000"/>
                    <a:satMod val="200000"/>
                  </a:srgbClr>
                </a:solidFill>
              </a:rPr>
              <a:t>©2021</a:t>
            </a:r>
            <a:r>
              <a:rPr lang="ja-JP" altLang="en-US" dirty="0">
                <a:solidFill>
                  <a:srgbClr val="C9C2D1">
                    <a:shade val="50000"/>
                    <a:satMod val="200000"/>
                  </a:srgbClr>
                </a:solidFill>
              </a:rPr>
              <a:t>滋賀県消費生活センター</a:t>
            </a:r>
          </a:p>
        </p:txBody>
      </p:sp>
    </p:spTree>
    <p:extLst>
      <p:ext uri="{BB962C8B-B14F-4D97-AF65-F5344CB8AC3E}">
        <p14:creationId xmlns:p14="http://schemas.microsoft.com/office/powerpoint/2010/main" val="1108375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Stack of books design template">
  <a:themeElements>
    <a:clrScheme name="StackofBooksDesignTemplate_TP0115944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ckofBooksDesignTemplate_TP01159440">
      <a:majorFont>
        <a:latin typeface="Century Gothic"/>
        <a:ea typeface="ＭＳ Ｐゴシック"/>
        <a:cs typeface=""/>
      </a:majorFont>
      <a:minorFont>
        <a:latin typeface="Century Gothic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ja-JP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ja-JP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ckofBooksDesignTemplate_TP0115944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ofBooksDesignTemplate_TP0115944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ofBooksDesignTemplate_TP0115944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ofBooksDesignTemplate_TP0115944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ofBooksDesignTemplate_TP0115944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ofBooksDesignTemplate_TP0115944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ofBooksDesignTemplate_TP0115944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ofBooksDesignTemplate_TP0115944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ofBooksDesignTemplate_TP0115944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ofBooksDesignTemplate_TP0115944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ofBooksDesignTemplate_TP0115944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ofBooksDesignTemplate_TP0115944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RecommStrat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ユーザー定義 2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6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3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4302</TotalTime>
  <Words>2124</Words>
  <Application>Microsoft Office PowerPoint</Application>
  <PresentationFormat>画面に合わせる (4:3)</PresentationFormat>
  <Paragraphs>317</Paragraphs>
  <Slides>11</Slides>
  <Notes>11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16</vt:i4>
      </vt:variant>
      <vt:variant>
        <vt:lpstr>テーマ</vt:lpstr>
      </vt:variant>
      <vt:variant>
        <vt:i4>7</vt:i4>
      </vt:variant>
      <vt:variant>
        <vt:lpstr>スライド タイトル</vt:lpstr>
      </vt:variant>
      <vt:variant>
        <vt:i4>11</vt:i4>
      </vt:variant>
    </vt:vector>
  </HeadingPairs>
  <TitlesOfParts>
    <vt:vector size="34" baseType="lpstr">
      <vt:lpstr>BIZ UDPゴシック</vt:lpstr>
      <vt:lpstr>HGPｺﾞｼｯｸE</vt:lpstr>
      <vt:lpstr>HGPｺﾞｼｯｸM</vt:lpstr>
      <vt:lpstr>HGP創英角ｺﾞｼｯｸUB</vt:lpstr>
      <vt:lpstr>HGP創英角ﾎﾟｯﾌﾟ体</vt:lpstr>
      <vt:lpstr>HG丸ｺﾞｼｯｸM-PRO</vt:lpstr>
      <vt:lpstr>HG創英角ｺﾞｼｯｸUB</vt:lpstr>
      <vt:lpstr>ＭＳ Ｐゴシック</vt:lpstr>
      <vt:lpstr>UD デジタル 教科書体 NK-B</vt:lpstr>
      <vt:lpstr>UD デジタル 教科書体 NK-R</vt:lpstr>
      <vt:lpstr>Arial</vt:lpstr>
      <vt:lpstr>Calibri</vt:lpstr>
      <vt:lpstr>Calibri Light</vt:lpstr>
      <vt:lpstr>Century Gothic</vt:lpstr>
      <vt:lpstr>Verdana</vt:lpstr>
      <vt:lpstr>Wingdings 2</vt:lpstr>
      <vt:lpstr>Stack of books design template</vt:lpstr>
      <vt:lpstr>RecommStrat</vt:lpstr>
      <vt:lpstr>1_Office テーマ</vt:lpstr>
      <vt:lpstr>1_HDOfficeLightV0</vt:lpstr>
      <vt:lpstr>4_Office テーマ</vt:lpstr>
      <vt:lpstr>6_Office テーマ</vt:lpstr>
      <vt:lpstr>3_Office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TOKUDAHATSUMI</dc:creator>
  <cp:lastModifiedBy>大植　將人</cp:lastModifiedBy>
  <cp:revision>271</cp:revision>
  <cp:lastPrinted>2021-06-12T03:47:45Z</cp:lastPrinted>
  <dcterms:created xsi:type="dcterms:W3CDTF">2020-05-10T07:20:51Z</dcterms:created>
  <dcterms:modified xsi:type="dcterms:W3CDTF">2023-04-10T06:53:11Z</dcterms:modified>
</cp:coreProperties>
</file>