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96" r:id="rId2"/>
    <p:sldId id="297" r:id="rId3"/>
    <p:sldId id="298" r:id="rId4"/>
    <p:sldId id="307" r:id="rId5"/>
    <p:sldId id="308" r:id="rId6"/>
    <p:sldId id="309"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BFF"/>
    <a:srgbClr val="CCECFF"/>
    <a:srgbClr val="CCCCFF"/>
    <a:srgbClr val="FFCCFF"/>
    <a:srgbClr val="432003"/>
    <a:srgbClr val="FFFFCC"/>
    <a:srgbClr val="EF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11" d="100"/>
          <a:sy n="111" d="100"/>
        </p:scale>
        <p:origin x="1656" y="76"/>
      </p:cViewPr>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50" cy="494138"/>
          </a:xfrm>
          <a:prstGeom prst="rect">
            <a:avLst/>
          </a:prstGeom>
        </p:spPr>
        <p:txBody>
          <a:bodyPr vert="horz" lIns="62824" tIns="31412" rIns="62824" bIns="31412" rtlCol="0"/>
          <a:lstStyle>
            <a:lvl1pPr algn="l">
              <a:defRPr sz="800"/>
            </a:lvl1pPr>
          </a:lstStyle>
          <a:p>
            <a:endParaRPr kumimoji="1" lang="ja-JP" altLang="en-US"/>
          </a:p>
        </p:txBody>
      </p:sp>
      <p:sp>
        <p:nvSpPr>
          <p:cNvPr id="3" name="日付プレースホルダー 2"/>
          <p:cNvSpPr>
            <a:spLocks noGrp="1"/>
          </p:cNvSpPr>
          <p:nvPr>
            <p:ph type="dt" idx="1"/>
          </p:nvPr>
        </p:nvSpPr>
        <p:spPr>
          <a:xfrm>
            <a:off x="3814945" y="0"/>
            <a:ext cx="2919734" cy="494138"/>
          </a:xfrm>
          <a:prstGeom prst="rect">
            <a:avLst/>
          </a:prstGeom>
        </p:spPr>
        <p:txBody>
          <a:bodyPr vert="horz" lIns="62824" tIns="31412" rIns="62824" bIns="31412" rtlCol="0"/>
          <a:lstStyle>
            <a:lvl1pPr algn="r">
              <a:defRPr sz="800"/>
            </a:lvl1pPr>
          </a:lstStyle>
          <a:p>
            <a:fld id="{B851A191-128E-4A3B-97A8-3F6FA5278176}" type="datetimeFigureOut">
              <a:rPr kumimoji="1" lang="ja-JP" altLang="en-US" smtClean="0"/>
              <a:t>2023/3/7</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8650" cy="3330575"/>
          </a:xfrm>
          <a:prstGeom prst="rect">
            <a:avLst/>
          </a:prstGeom>
          <a:noFill/>
          <a:ln w="12700">
            <a:solidFill>
              <a:prstClr val="black"/>
            </a:solidFill>
          </a:ln>
        </p:spPr>
        <p:txBody>
          <a:bodyPr vert="horz" lIns="62824" tIns="31412" rIns="62824" bIns="31412" rtlCol="0" anchor="ctr"/>
          <a:lstStyle/>
          <a:p>
            <a:endParaRPr lang="ja-JP" altLang="en-US"/>
          </a:p>
        </p:txBody>
      </p:sp>
      <p:sp>
        <p:nvSpPr>
          <p:cNvPr id="5" name="ノート プレースホルダー 4"/>
          <p:cNvSpPr>
            <a:spLocks noGrp="1"/>
          </p:cNvSpPr>
          <p:nvPr>
            <p:ph type="body" sz="quarter" idx="3"/>
          </p:nvPr>
        </p:nvSpPr>
        <p:spPr>
          <a:xfrm>
            <a:off x="674118" y="4748541"/>
            <a:ext cx="5388610" cy="3884073"/>
          </a:xfrm>
          <a:prstGeom prst="rect">
            <a:avLst/>
          </a:prstGeom>
        </p:spPr>
        <p:txBody>
          <a:bodyPr vert="horz" lIns="62824" tIns="31412" rIns="62824" bIns="314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2175"/>
            <a:ext cx="2918650" cy="494138"/>
          </a:xfrm>
          <a:prstGeom prst="rect">
            <a:avLst/>
          </a:prstGeom>
        </p:spPr>
        <p:txBody>
          <a:bodyPr vert="horz" lIns="62824" tIns="31412" rIns="62824" bIns="31412"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14945" y="9372175"/>
            <a:ext cx="2919734" cy="494138"/>
          </a:xfrm>
          <a:prstGeom prst="rect">
            <a:avLst/>
          </a:prstGeom>
        </p:spPr>
        <p:txBody>
          <a:bodyPr vert="horz" lIns="62824" tIns="31412" rIns="62824" bIns="31412" rtlCol="0" anchor="b"/>
          <a:lstStyle>
            <a:lvl1pPr algn="r">
              <a:defRPr sz="800"/>
            </a:lvl1pPr>
          </a:lstStyle>
          <a:p>
            <a:fld id="{7279E34D-724F-421F-B2BB-D07EC887FB3D}" type="slidenum">
              <a:rPr kumimoji="1" lang="ja-JP" altLang="en-US" smtClean="0"/>
              <a:t>‹#›</a:t>
            </a:fld>
            <a:endParaRPr kumimoji="1" lang="ja-JP" altLang="en-US"/>
          </a:p>
        </p:txBody>
      </p:sp>
    </p:spTree>
    <p:extLst>
      <p:ext uri="{BB962C8B-B14F-4D97-AF65-F5344CB8AC3E}">
        <p14:creationId xmlns:p14="http://schemas.microsoft.com/office/powerpoint/2010/main" val="26495018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1244661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2462809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74422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884229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75134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8121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4019690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1053768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1800021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452555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D881533-D65D-4496-8748-EBAD4FE2BB53}" type="datetimeFigureOut">
              <a:rPr kumimoji="1" lang="ja-JP" altLang="en-US" smtClean="0"/>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4000691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81533-D65D-4496-8748-EBAD4FE2BB53}" type="datetimeFigureOut">
              <a:rPr kumimoji="1" lang="ja-JP" altLang="en-US" smtClean="0"/>
              <a:t>2023/3/7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550C1-5471-4757-BF55-BF34E64D104F}" type="slidenum">
              <a:rPr kumimoji="1" lang="ja-JP" altLang="en-US" smtClean="0"/>
              <a:t>‹#›</a:t>
            </a:fld>
            <a:endParaRPr kumimoji="1" lang="ja-JP" altLang="en-US"/>
          </a:p>
        </p:txBody>
      </p:sp>
    </p:spTree>
    <p:extLst>
      <p:ext uri="{BB962C8B-B14F-4D97-AF65-F5344CB8AC3E}">
        <p14:creationId xmlns:p14="http://schemas.microsoft.com/office/powerpoint/2010/main" val="308713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516393993"/>
              </p:ext>
            </p:extLst>
          </p:nvPr>
        </p:nvGraphicFramePr>
        <p:xfrm>
          <a:off x="34227" y="338654"/>
          <a:ext cx="9029620" cy="5873776"/>
        </p:xfrm>
        <a:graphic>
          <a:graphicData uri="http://schemas.openxmlformats.org/drawingml/2006/table">
            <a:tbl>
              <a:tblPr firstRow="1" bandRow="1">
                <a:tableStyleId>{F2DE63D5-997A-4646-A377-4702673A728D}</a:tableStyleId>
              </a:tblPr>
              <a:tblGrid>
                <a:gridCol w="373502"/>
                <a:gridCol w="373502"/>
                <a:gridCol w="1380436"/>
                <a:gridCol w="1380436"/>
                <a:gridCol w="1380436"/>
                <a:gridCol w="1380436"/>
                <a:gridCol w="1380436"/>
                <a:gridCol w="1380436"/>
              </a:tblGrid>
              <a:tr h="227803">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５歳児</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2">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第１学年</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6">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r>
              <a:tr h="227803">
                <a:tc>
                  <a:txBody>
                    <a:bodyPr/>
                    <a:lstStyle/>
                    <a:p>
                      <a:pPr algn="l"/>
                      <a:r>
                        <a:rPr kumimoji="1" lang="ja-JP" altLang="en-US" sz="800" dirty="0" smtClean="0">
                          <a:latin typeface="UD デジタル 教科書体 N-R" panose="02020400000000000000" pitchFamily="17" charset="-128"/>
                          <a:ea typeface="UD デジタル 教科書体 N-R" panose="02020400000000000000" pitchFamily="17" charset="-128"/>
                        </a:rPr>
                        <a:t>時期</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a:txBody>
                    <a:bodyPr/>
                    <a:lstStyle/>
                    <a:p>
                      <a:pPr algn="l"/>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tcPr>
                </a:tc>
              </a:tr>
              <a:tr h="333725">
                <a:tc gridSpan="2">
                  <a:txBody>
                    <a:bodyPr/>
                    <a:lstStyle/>
                    <a:p>
                      <a:r>
                        <a:rPr kumimoji="1" lang="ja-JP" altLang="en-US" sz="900" dirty="0" smtClean="0">
                          <a:latin typeface="UD デジタル 教科書体 N-R" panose="02020400000000000000" pitchFamily="17" charset="-128"/>
                          <a:ea typeface="UD デジタル 教科書体 N-R" panose="02020400000000000000" pitchFamily="17" charset="-128"/>
                        </a:rPr>
                        <a:t>期待する</a:t>
                      </a:r>
                      <a:endParaRPr kumimoji="1" lang="en-US" altLang="ja-JP" sz="900" dirty="0" smtClean="0">
                        <a:latin typeface="UD デジタル 教科書体 N-R" panose="02020400000000000000" pitchFamily="17" charset="-128"/>
                        <a:ea typeface="UD デジタル 教科書体 N-R" panose="02020400000000000000" pitchFamily="17" charset="-128"/>
                      </a:endParaRPr>
                    </a:p>
                    <a:p>
                      <a:r>
                        <a:rPr kumimoji="1" lang="ja-JP" altLang="en-US" sz="900" dirty="0" smtClean="0">
                          <a:latin typeface="UD デジタル 教科書体 N-R" panose="02020400000000000000" pitchFamily="17" charset="-128"/>
                          <a:ea typeface="UD デジタル 教科書体 N-R" panose="02020400000000000000" pitchFamily="17" charset="-128"/>
                        </a:rPr>
                        <a:t>子ども像</a:t>
                      </a:r>
                      <a:endParaRPr kumimoji="1" lang="ja-JP" altLang="en-US" sz="9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r>
              <a:tr h="311315">
                <a:tc rowSpan="2">
                  <a:txBody>
                    <a:bodyPr/>
                    <a:lstStyle/>
                    <a:p>
                      <a:r>
                        <a:rPr kumimoji="1" lang="ja-JP" altLang="en-US" sz="700" smtClean="0">
                          <a:latin typeface="UD デジタル 教科書体 N-R" panose="02020400000000000000" pitchFamily="17" charset="-128"/>
                          <a:ea typeface="UD デジタル 教科書体 N-R" panose="02020400000000000000" pitchFamily="17" charset="-128"/>
                        </a:rPr>
                        <a:t>幼児期の終わりまでに育ってほしい姿</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11315">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961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UD デジタル 教科書体 N-R" panose="02020400000000000000" pitchFamily="17" charset="-128"/>
                          <a:ea typeface="UD デジタル 教科書体 N-R" panose="02020400000000000000" pitchFamily="17" charset="-128"/>
                        </a:rPr>
                        <a:t>大切にしたいこと</a:t>
                      </a:r>
                    </a:p>
                  </a:txBody>
                  <a:tcPr marL="34290" marR="34290" marT="34290" marB="34290" vert="eaVert">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r>
                        <a:rPr kumimoji="1" lang="ja-JP" altLang="en-US" sz="800" dirty="0" smtClean="0">
                          <a:latin typeface="UD デジタル 教科書体 N-R" panose="02020400000000000000" pitchFamily="17" charset="-128"/>
                          <a:ea typeface="UD デジタル 教科書体 N-R" panose="02020400000000000000" pitchFamily="17" charset="-128"/>
                        </a:rPr>
                        <a:t>環境単元</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9610">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a:txBody>
                    <a:bodyPr/>
                    <a:lstStyle/>
                    <a:p>
                      <a:r>
                        <a:rPr kumimoji="1" lang="ja-JP" altLang="en-US" sz="800" dirty="0" smtClean="0">
                          <a:latin typeface="UD デジタル 教科書体 N-R" panose="02020400000000000000" pitchFamily="17" charset="-128"/>
                          <a:ea typeface="UD デジタル 教科書体 N-R" panose="02020400000000000000" pitchFamily="17" charset="-128"/>
                        </a:rPr>
                        <a:t>先生の関わり</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86167">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a:txBody>
                    <a:bodyPr/>
                    <a:lstStyle/>
                    <a:p>
                      <a:r>
                        <a:rPr kumimoji="1" lang="ja-JP" altLang="en-US" sz="800" dirty="0" smtClean="0">
                          <a:latin typeface="UD デジタル 教科書体 N-R" panose="02020400000000000000" pitchFamily="17" charset="-128"/>
                          <a:ea typeface="UD デジタル 教科書体 N-R" panose="02020400000000000000" pitchFamily="17" charset="-128"/>
                        </a:rPr>
                        <a:t>キーワード</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45861">
                <a:tc gridSpan="2">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主な教育課程・予想される活動</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r>
              <a:tr h="861392">
                <a:tc gridSpan="2">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振り返り</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tcPr>
                </a:tc>
              </a:tr>
            </a:tbl>
          </a:graphicData>
        </a:graphic>
      </p:graphicFrame>
      <p:sp>
        <p:nvSpPr>
          <p:cNvPr id="6" name="四角形吹き出し 5"/>
          <p:cNvSpPr/>
          <p:nvPr/>
        </p:nvSpPr>
        <p:spPr>
          <a:xfrm>
            <a:off x="946353" y="1151188"/>
            <a:ext cx="2443319" cy="586154"/>
          </a:xfrm>
          <a:prstGeom prst="wedgeRectCallout">
            <a:avLst>
              <a:gd name="adj1" fmla="val -60122"/>
              <a:gd name="adj2" fmla="val 14603"/>
            </a:avLst>
          </a:prstGeom>
          <a:solidFill>
            <a:srgbClr val="FFCCFF"/>
          </a:solidFill>
          <a:ln>
            <a:solidFill>
              <a:srgbClr val="FFCCFF"/>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②期待する子ども像に関連がある「幼</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児期</a:t>
            </a:r>
            <a:r>
              <a:rPr lang="ja-JP" altLang="en-US" sz="1050" dirty="0">
                <a:latin typeface="BIZ UDPゴシック" panose="020B0400000000000000" pitchFamily="50" charset="-128"/>
                <a:ea typeface="BIZ UDPゴシック" panose="020B0400000000000000" pitchFamily="50" charset="-128"/>
              </a:rPr>
              <a:t>の終わりまでに育ってほしい</a:t>
            </a:r>
            <a:r>
              <a:rPr lang="ja-JP" altLang="en-US" sz="1050" dirty="0" smtClean="0">
                <a:latin typeface="BIZ UDPゴシック" panose="020B0400000000000000" pitchFamily="50" charset="-128"/>
                <a:ea typeface="BIZ UDPゴシック" panose="020B0400000000000000" pitchFamily="50" charset="-128"/>
              </a:rPr>
              <a:t>姿」</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を見出す</a:t>
            </a:r>
            <a:endParaRPr lang="ja-JP" altLang="en-US" sz="1050" dirty="0">
              <a:latin typeface="BIZ UDPゴシック" panose="020B0400000000000000" pitchFamily="50" charset="-128"/>
              <a:ea typeface="BIZ UDPゴシック" panose="020B0400000000000000" pitchFamily="50" charset="-128"/>
            </a:endParaRPr>
          </a:p>
        </p:txBody>
      </p:sp>
      <p:sp>
        <p:nvSpPr>
          <p:cNvPr id="25" name="四角形吹き出し 24"/>
          <p:cNvSpPr/>
          <p:nvPr/>
        </p:nvSpPr>
        <p:spPr>
          <a:xfrm>
            <a:off x="927066" y="794018"/>
            <a:ext cx="2443319" cy="298944"/>
          </a:xfrm>
          <a:prstGeom prst="wedgeRectCallout">
            <a:avLst>
              <a:gd name="adj1" fmla="val -59756"/>
              <a:gd name="adj2" fmla="val 10917"/>
            </a:avLst>
          </a:prstGeom>
          <a:solidFill>
            <a:srgbClr val="FFCCFF"/>
          </a:solidFill>
          <a:ln>
            <a:solidFill>
              <a:srgbClr val="FFCCFF"/>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①期待する子どもの姿を明らかにする</a:t>
            </a:r>
            <a:endParaRPr lang="ja-JP" altLang="en-US" sz="1050" dirty="0">
              <a:latin typeface="BIZ UDPゴシック" panose="020B0400000000000000" pitchFamily="50" charset="-128"/>
              <a:ea typeface="BIZ UDPゴシック" panose="020B0400000000000000" pitchFamily="50" charset="-128"/>
            </a:endParaRPr>
          </a:p>
        </p:txBody>
      </p:sp>
      <p:sp>
        <p:nvSpPr>
          <p:cNvPr id="26" name="四角形吹き出し 25"/>
          <p:cNvSpPr/>
          <p:nvPr/>
        </p:nvSpPr>
        <p:spPr>
          <a:xfrm>
            <a:off x="930553" y="1905496"/>
            <a:ext cx="2439832" cy="586154"/>
          </a:xfrm>
          <a:prstGeom prst="wedgeRectCallout">
            <a:avLst>
              <a:gd name="adj1" fmla="val -57476"/>
              <a:gd name="adj2" fmla="val 4603"/>
            </a:avLst>
          </a:prstGeom>
          <a:solidFill>
            <a:srgbClr val="FFCCFF"/>
          </a:solidFill>
          <a:ln>
            <a:solidFill>
              <a:srgbClr val="FFCCFF"/>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③発達段階を踏まえ、期待</a:t>
            </a:r>
            <a:r>
              <a:rPr lang="ja-JP" altLang="en-US" sz="1050" dirty="0">
                <a:latin typeface="BIZ UDPゴシック" panose="020B0400000000000000" pitchFamily="50" charset="-128"/>
                <a:ea typeface="BIZ UDPゴシック" panose="020B0400000000000000" pitchFamily="50" charset="-128"/>
              </a:rPr>
              <a:t>する</a:t>
            </a:r>
            <a:r>
              <a:rPr lang="ja-JP" altLang="en-US" sz="1050" dirty="0" smtClean="0">
                <a:latin typeface="BIZ UDPゴシック" panose="020B0400000000000000" pitchFamily="50" charset="-128"/>
                <a:ea typeface="BIZ UDPゴシック" panose="020B0400000000000000" pitchFamily="50" charset="-128"/>
              </a:rPr>
              <a:t>子ども</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像に迫るために大切にしたいことを</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共有</a:t>
            </a:r>
            <a:endParaRPr lang="en-US" altLang="ja-JP" sz="1050" dirty="0" smtClean="0">
              <a:latin typeface="BIZ UDPゴシック" panose="020B0400000000000000" pitchFamily="50" charset="-128"/>
              <a:ea typeface="BIZ UDPゴシック" panose="020B0400000000000000" pitchFamily="50" charset="-128"/>
            </a:endParaRPr>
          </a:p>
        </p:txBody>
      </p:sp>
      <p:sp>
        <p:nvSpPr>
          <p:cNvPr id="27" name="四角形吹き出し 26"/>
          <p:cNvSpPr/>
          <p:nvPr/>
        </p:nvSpPr>
        <p:spPr>
          <a:xfrm>
            <a:off x="972281" y="3085008"/>
            <a:ext cx="2664297" cy="586154"/>
          </a:xfrm>
          <a:prstGeom prst="wedgeRectCallout">
            <a:avLst>
              <a:gd name="adj1" fmla="val -57476"/>
              <a:gd name="adj2" fmla="val 4603"/>
            </a:avLst>
          </a:prstGeom>
          <a:solidFill>
            <a:srgbClr val="FFCCFF"/>
          </a:solidFill>
          <a:ln>
            <a:solidFill>
              <a:srgbClr val="FFCCFF"/>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④期待</a:t>
            </a:r>
            <a:r>
              <a:rPr lang="ja-JP" altLang="en-US" sz="1050" dirty="0">
                <a:latin typeface="BIZ UDPゴシック" panose="020B0400000000000000" pitchFamily="50" charset="-128"/>
                <a:ea typeface="BIZ UDPゴシック" panose="020B0400000000000000" pitchFamily="50" charset="-128"/>
              </a:rPr>
              <a:t>する子ども</a:t>
            </a:r>
            <a:r>
              <a:rPr lang="ja-JP" altLang="en-US" sz="1050" dirty="0" smtClean="0">
                <a:latin typeface="BIZ UDPゴシック" panose="020B0400000000000000" pitchFamily="50" charset="-128"/>
                <a:ea typeface="BIZ UDPゴシック" panose="020B0400000000000000" pitchFamily="50" charset="-128"/>
              </a:rPr>
              <a:t>像に迫るための主な</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教育課程や予想される活動をデザイン</a:t>
            </a:r>
            <a:endParaRPr lang="ja-JP" altLang="en-US" sz="1050" dirty="0">
              <a:latin typeface="BIZ UDPゴシック" panose="020B0400000000000000" pitchFamily="50" charset="-128"/>
              <a:ea typeface="BIZ UDPゴシック" panose="020B0400000000000000" pitchFamily="50" charset="-128"/>
            </a:endParaRPr>
          </a:p>
        </p:txBody>
      </p:sp>
      <p:sp>
        <p:nvSpPr>
          <p:cNvPr id="28" name="四角形吹き出し 27"/>
          <p:cNvSpPr/>
          <p:nvPr/>
        </p:nvSpPr>
        <p:spPr>
          <a:xfrm>
            <a:off x="972282" y="5630686"/>
            <a:ext cx="2439832" cy="586154"/>
          </a:xfrm>
          <a:prstGeom prst="wedgeRectCallout">
            <a:avLst>
              <a:gd name="adj1" fmla="val -57476"/>
              <a:gd name="adj2" fmla="val 4603"/>
            </a:avLst>
          </a:prstGeom>
          <a:solidFill>
            <a:srgbClr val="FFCCFF"/>
          </a:solidFill>
          <a:ln>
            <a:solidFill>
              <a:srgbClr val="FFCCFF"/>
            </a:solidFill>
          </a:ln>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a:latin typeface="BIZ UDPゴシック" panose="020B0400000000000000" pitchFamily="50" charset="-128"/>
                <a:ea typeface="BIZ UDPゴシック" panose="020B0400000000000000" pitchFamily="50" charset="-128"/>
              </a:rPr>
              <a:t>⑥</a:t>
            </a:r>
            <a:r>
              <a:rPr lang="ja-JP" altLang="en-US" sz="1050" dirty="0" smtClean="0">
                <a:latin typeface="BIZ UDPゴシック" panose="020B0400000000000000" pitchFamily="50" charset="-128"/>
                <a:ea typeface="BIZ UDPゴシック" panose="020B0400000000000000" pitchFamily="50" charset="-128"/>
              </a:rPr>
              <a:t>実践を振り返り、教育課程や活動を</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見直す（加筆・修正）</a:t>
            </a:r>
            <a:endParaRPr lang="ja-JP" altLang="en-US" sz="1050" dirty="0">
              <a:latin typeface="BIZ UDPゴシック" panose="020B0400000000000000" pitchFamily="50" charset="-128"/>
              <a:ea typeface="BIZ UDPゴシック" panose="020B0400000000000000" pitchFamily="50" charset="-128"/>
            </a:endParaRPr>
          </a:p>
        </p:txBody>
      </p:sp>
      <p:sp>
        <p:nvSpPr>
          <p:cNvPr id="14" name="下矢印 13"/>
          <p:cNvSpPr/>
          <p:nvPr/>
        </p:nvSpPr>
        <p:spPr>
          <a:xfrm>
            <a:off x="2029378" y="3671162"/>
            <a:ext cx="277270" cy="31090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7" name="正方形/長方形 16"/>
          <p:cNvSpPr/>
          <p:nvPr/>
        </p:nvSpPr>
        <p:spPr>
          <a:xfrm>
            <a:off x="1369238" y="3982065"/>
            <a:ext cx="1645920" cy="3598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実践記録へ</a:t>
            </a:r>
            <a:endParaRPr kumimoji="1" lang="ja-JP" altLang="en-US" dirty="0"/>
          </a:p>
        </p:txBody>
      </p:sp>
      <p:grpSp>
        <p:nvGrpSpPr>
          <p:cNvPr id="2" name="グループ化 1"/>
          <p:cNvGrpSpPr/>
          <p:nvPr/>
        </p:nvGrpSpPr>
        <p:grpSpPr>
          <a:xfrm>
            <a:off x="0" y="0"/>
            <a:ext cx="9247516" cy="331490"/>
            <a:chOff x="0" y="7164"/>
            <a:chExt cx="9247516" cy="331490"/>
          </a:xfrm>
        </p:grpSpPr>
        <p:sp>
          <p:nvSpPr>
            <p:cNvPr id="11" name="角丸四角形 10"/>
            <p:cNvSpPr/>
            <p:nvPr/>
          </p:nvSpPr>
          <p:spPr>
            <a:xfrm>
              <a:off x="0" y="7164"/>
              <a:ext cx="9144000" cy="331490"/>
            </a:xfrm>
            <a:prstGeom prst="roundRect">
              <a:avLst>
                <a:gd name="adj" fmla="val 2969"/>
              </a:avLst>
            </a:prstGeom>
            <a:solidFill>
              <a:srgbClr val="F7E9F7"/>
            </a:solidFill>
            <a:ln w="28575" cap="flat" cmpd="sng" algn="ctr">
              <a:noFill/>
              <a:prstDash val="solid"/>
            </a:ln>
            <a:effectLst/>
          </p:spPr>
          <p:txBody>
            <a:bodyPr lIns="65298" tIns="32649" rIns="65298" bIns="32649" rtlCol="0" anchor="ctr"/>
            <a:lstStyle/>
            <a:p>
              <a:pPr algn="ctr" defTabSz="914180">
                <a:defRPr/>
              </a:pPr>
              <a:endParaRPr kumimoji="0" lang="ja-JP" altLang="en-US" sz="1600" kern="0">
                <a:solidFill>
                  <a:prstClr val="white"/>
                </a:solidFill>
              </a:endParaRPr>
            </a:p>
          </p:txBody>
        </p:sp>
        <p:sp>
          <p:nvSpPr>
            <p:cNvPr id="4" name="テキスト ボックス 3"/>
            <p:cNvSpPr txBox="1"/>
            <p:nvPr/>
          </p:nvSpPr>
          <p:spPr>
            <a:xfrm>
              <a:off x="34227" y="9817"/>
              <a:ext cx="4830850" cy="300082"/>
            </a:xfrm>
            <a:prstGeom prst="rect">
              <a:avLst/>
            </a:prstGeom>
            <a:noFill/>
          </p:spPr>
          <p:txBody>
            <a:bodyPr wrap="square" rtlCol="0">
              <a:spAutoFit/>
            </a:bodyPr>
            <a:lstStyle/>
            <a:p>
              <a:r>
                <a:rPr lang="ja-JP" altLang="en-US" sz="1350" dirty="0" smtClean="0">
                  <a:latin typeface="UD デジタル 教科書体 N-R" panose="02020400000000000000" pitchFamily="17" charset="-128"/>
                  <a:ea typeface="UD デジタル 教科書体 N-R" panose="02020400000000000000" pitchFamily="17" charset="-128"/>
                </a:rPr>
                <a:t>滋賀県版「架け橋期カリキュラム」共通シート（案）</a:t>
              </a: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12" name="テキスト ボックス 11"/>
            <p:cNvSpPr txBox="1"/>
            <p:nvPr/>
          </p:nvSpPr>
          <p:spPr>
            <a:xfrm>
              <a:off x="4899303" y="9817"/>
              <a:ext cx="4348213" cy="300082"/>
            </a:xfrm>
            <a:prstGeom prst="rect">
              <a:avLst/>
            </a:prstGeom>
            <a:noFill/>
          </p:spPr>
          <p:txBody>
            <a:bodyPr wrap="square" rtlCol="0">
              <a:spAutoFit/>
            </a:bodyPr>
            <a:lstStyle/>
            <a:p>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　　　小学校区</a:t>
              </a:r>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校園名（　　　　　　　　　　）</a:t>
              </a:r>
              <a:endParaRPr lang="ja-JP" altLang="en-US" sz="1350" dirty="0">
                <a:latin typeface="UD デジタル 教科書体 N-R" panose="02020400000000000000" pitchFamily="17" charset="-128"/>
                <a:ea typeface="UD デジタル 教科書体 N-R" panose="02020400000000000000" pitchFamily="17" charset="-128"/>
              </a:endParaRPr>
            </a:p>
          </p:txBody>
        </p:sp>
      </p:grpSp>
      <p:sp>
        <p:nvSpPr>
          <p:cNvPr id="15" name="テキスト ボックス 14">
            <a:extLst>
              <a:ext uri="{FF2B5EF4-FFF2-40B4-BE49-F238E27FC236}">
                <a16:creationId xmlns:a16="http://schemas.microsoft.com/office/drawing/2014/main" xmlns="" id="{B146F631-670F-4442-ACBF-31762BB8F43A}"/>
              </a:ext>
            </a:extLst>
          </p:cNvPr>
          <p:cNvSpPr txBox="1"/>
          <p:nvPr/>
        </p:nvSpPr>
        <p:spPr>
          <a:xfrm>
            <a:off x="-46287" y="6245739"/>
            <a:ext cx="9253546" cy="577081"/>
          </a:xfrm>
          <a:prstGeom prst="rect">
            <a:avLst/>
          </a:prstGeom>
          <a:noFill/>
        </p:spPr>
        <p:txBody>
          <a:bodyPr wrap="square" rtlCol="0">
            <a:spAutoFit/>
          </a:bodyPr>
          <a:lstStyle/>
          <a:p>
            <a:r>
              <a:rPr lang="en-US" altLang="ja-JP" sz="1050" dirty="0" smtClean="0">
                <a:latin typeface="UD デジタル 教科書体 N-R" panose="02020400000000000000" pitchFamily="17" charset="-128"/>
                <a:ea typeface="UD デジタル 教科書体 N-R" panose="02020400000000000000" pitchFamily="17" charset="-128"/>
              </a:rPr>
              <a:t>※</a:t>
            </a:r>
            <a:r>
              <a:rPr lang="ja-JP" altLang="en-US" sz="1050" dirty="0" smtClean="0">
                <a:latin typeface="UD デジタル 教科書体 N-R" panose="02020400000000000000" pitchFamily="17" charset="-128"/>
                <a:ea typeface="UD デジタル 教科書体 N-R" panose="02020400000000000000" pitchFamily="17" charset="-128"/>
              </a:rPr>
              <a:t>「架け橋期のカリキュラム」は、幼保小の先生方が協働し、「幼児期の終わりまでに育ってほしい姿」を手掛かりに策定できるよう工夫しましょう。</a:t>
            </a:r>
            <a:endParaRPr lang="en-US" altLang="ja-JP" sz="1050" dirty="0" smtClean="0">
              <a:latin typeface="UD デジタル 教科書体 N-R" panose="02020400000000000000" pitchFamily="17" charset="-128"/>
              <a:ea typeface="UD デジタル 教科書体 N-R" panose="02020400000000000000" pitchFamily="17" charset="-128"/>
            </a:endParaRPr>
          </a:p>
          <a:p>
            <a:r>
              <a:rPr lang="ja-JP" altLang="en-US" sz="1050" dirty="0">
                <a:latin typeface="UD デジタル 教科書体 N-R" panose="02020400000000000000" pitchFamily="17" charset="-128"/>
                <a:ea typeface="UD デジタル 教科書体 N-R" panose="02020400000000000000" pitchFamily="17" charset="-128"/>
              </a:rPr>
              <a:t>　</a:t>
            </a:r>
            <a:r>
              <a:rPr lang="ja-JP" altLang="en-US" sz="1050" dirty="0" smtClean="0">
                <a:latin typeface="UD デジタル 教科書体 N-R" panose="02020400000000000000" pitchFamily="17" charset="-128"/>
                <a:ea typeface="UD デジタル 教科書体 N-R" panose="02020400000000000000" pitchFamily="17" charset="-128"/>
              </a:rPr>
              <a:t>また、大切にしたい共通の視点を協議することで</a:t>
            </a:r>
            <a:r>
              <a:rPr lang="ja-JP" altLang="en-US" sz="1050" dirty="0">
                <a:latin typeface="UD デジタル 教科書体 N-R" panose="02020400000000000000" pitchFamily="17" charset="-128"/>
                <a:ea typeface="UD デジタル 教科書体 N-R" panose="02020400000000000000" pitchFamily="17" charset="-128"/>
              </a:rPr>
              <a:t>「期待する子ども像」に</a:t>
            </a:r>
            <a:r>
              <a:rPr lang="ja-JP" altLang="en-US" sz="1050" dirty="0" smtClean="0">
                <a:latin typeface="UD デジタル 教科書体 N-R" panose="02020400000000000000" pitchFamily="17" charset="-128"/>
                <a:ea typeface="UD デジタル 教科書体 N-R" panose="02020400000000000000" pitchFamily="17" charset="-128"/>
              </a:rPr>
              <a:t>迫りましょう。</a:t>
            </a:r>
            <a:endParaRPr lang="en-US" altLang="ja-JP" sz="1050" dirty="0" smtClean="0">
              <a:latin typeface="UD デジタル 教科書体 N-R" panose="02020400000000000000" pitchFamily="17" charset="-128"/>
              <a:ea typeface="UD デジタル 教科書体 N-R" panose="02020400000000000000" pitchFamily="17" charset="-128"/>
            </a:endParaRPr>
          </a:p>
          <a:p>
            <a:r>
              <a:rPr lang="en-US" altLang="ja-JP" sz="1050" dirty="0" smtClean="0">
                <a:latin typeface="UD デジタル 教科書体 N-R" panose="02020400000000000000" pitchFamily="17" charset="-128"/>
                <a:ea typeface="UD デジタル 教科書体 N-R" panose="02020400000000000000" pitchFamily="17" charset="-128"/>
              </a:rPr>
              <a:t>※</a:t>
            </a:r>
            <a:r>
              <a:rPr lang="ja-JP" altLang="en-US" sz="1050" dirty="0" smtClean="0">
                <a:latin typeface="UD デジタル 教科書体 N-R" panose="02020400000000000000" pitchFamily="17" charset="-128"/>
                <a:ea typeface="UD デジタル 教科書体 N-R" panose="02020400000000000000" pitchFamily="17" charset="-128"/>
              </a:rPr>
              <a:t>共通シートと実践</a:t>
            </a:r>
            <a:r>
              <a:rPr lang="ja-JP" altLang="en-US" sz="1050" dirty="0">
                <a:latin typeface="UD デジタル 教科書体 N-R" panose="02020400000000000000" pitchFamily="17" charset="-128"/>
                <a:ea typeface="UD デジタル 教科書体 N-R" panose="02020400000000000000" pitchFamily="17" charset="-128"/>
              </a:rPr>
              <a:t>記録</a:t>
            </a:r>
            <a:r>
              <a:rPr lang="ja-JP" altLang="en-US" sz="1050" dirty="0" smtClean="0">
                <a:latin typeface="UD デジタル 教科書体 N-R" panose="02020400000000000000" pitchFamily="17" charset="-128"/>
                <a:ea typeface="UD デジタル 教科書体 N-R" panose="02020400000000000000" pitchFamily="17" charset="-128"/>
              </a:rPr>
              <a:t>を使い、幼保小の先生が一緒に振り返り、ＡＡＲサイクルで検証・改善を図りましょう。</a:t>
            </a:r>
            <a:endParaRPr kumimoji="1" lang="ja-JP" altLang="en-US" sz="14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1383183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757424235"/>
              </p:ext>
            </p:extLst>
          </p:nvPr>
        </p:nvGraphicFramePr>
        <p:xfrm>
          <a:off x="62982" y="328778"/>
          <a:ext cx="8960247" cy="6102297"/>
        </p:xfrm>
        <a:graphic>
          <a:graphicData uri="http://schemas.openxmlformats.org/drawingml/2006/table">
            <a:tbl>
              <a:tblPr firstRow="1" bandRow="1">
                <a:tableStyleId>{F2DE63D5-997A-4646-A377-4702673A728D}</a:tableStyleId>
              </a:tblPr>
              <a:tblGrid>
                <a:gridCol w="391343"/>
                <a:gridCol w="142521"/>
                <a:gridCol w="219788"/>
                <a:gridCol w="2701092"/>
                <a:gridCol w="2386998"/>
                <a:gridCol w="2386998"/>
                <a:gridCol w="731507"/>
              </a:tblGrid>
              <a:tr h="227803">
                <a:tc gridSpan="2">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hMerge="1">
                  <a:txBody>
                    <a:bodyPr/>
                    <a:lstStyle/>
                    <a:p>
                      <a:endParaRPr kumimoji="1" lang="ja-JP" altLang="en-US"/>
                    </a:p>
                  </a:txBody>
                  <a:tcPr/>
                </a:tc>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５歳児</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2">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第１学年</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6">
                        <a:lumMod val="20000"/>
                        <a:lumOff val="80000"/>
                      </a:schemeClr>
                    </a:solidFill>
                  </a:tcPr>
                </a:tc>
              </a:tr>
              <a:tr h="227803">
                <a:tc gridSpan="2">
                  <a:txBody>
                    <a:bodyPr/>
                    <a:lstStyle/>
                    <a:p>
                      <a:pPr algn="l"/>
                      <a:r>
                        <a:rPr kumimoji="1" lang="ja-JP" altLang="en-US" sz="800" dirty="0" smtClean="0">
                          <a:latin typeface="UD デジタル 教科書体 N-R" panose="02020400000000000000" pitchFamily="17" charset="-128"/>
                          <a:ea typeface="UD デジタル 教科書体 N-R" panose="02020400000000000000" pitchFamily="17" charset="-128"/>
                        </a:rPr>
                        <a:t>時期</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endParaRPr kumimoji="1" lang="ja-JP" altLang="en-US"/>
                    </a:p>
                  </a:txBody>
                  <a:tcPr/>
                </a:tc>
                <a:tc>
                  <a:txBody>
                    <a:bodyPr/>
                    <a:lstStyle/>
                    <a:p>
                      <a:pPr algn="l"/>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c>
                  <a:txBody>
                    <a:bodyPr/>
                    <a:lstStyle/>
                    <a:p>
                      <a:pPr algn="ctr"/>
                      <a:r>
                        <a:rPr kumimoji="1" lang="ja-JP" altLang="en-US" sz="7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1">
                          <a:lumMod val="50000"/>
                        </a:schemeClr>
                      </a:solidFill>
                      <a:prstDash val="sysDot"/>
                      <a:round/>
                      <a:headEnd type="none" w="med" len="med"/>
                      <a:tailEnd type="none" w="med" len="med"/>
                    </a:lnR>
                  </a:tcPr>
                </a:tc>
              </a:tr>
              <a:tr h="333725">
                <a:tc gridSpan="3">
                  <a:txBody>
                    <a:bodyPr/>
                    <a:lstStyle/>
                    <a:p>
                      <a:r>
                        <a:rPr kumimoji="1" lang="ja-JP" altLang="en-US" sz="900" dirty="0" smtClean="0">
                          <a:latin typeface="UD デジタル 教科書体 N-R" panose="02020400000000000000" pitchFamily="17" charset="-128"/>
                          <a:ea typeface="UD デジタル 教科書体 N-R" panose="02020400000000000000" pitchFamily="17" charset="-128"/>
                        </a:rPr>
                        <a:t>期待する</a:t>
                      </a:r>
                      <a:endParaRPr kumimoji="1" lang="en-US" altLang="ja-JP" sz="900" dirty="0" smtClean="0">
                        <a:latin typeface="UD デジタル 教科書体 N-R" panose="02020400000000000000" pitchFamily="17" charset="-128"/>
                        <a:ea typeface="UD デジタル 教科書体 N-R" panose="02020400000000000000" pitchFamily="17" charset="-128"/>
                      </a:endParaRPr>
                    </a:p>
                    <a:p>
                      <a:r>
                        <a:rPr kumimoji="1" lang="ja-JP" altLang="en-US" sz="900" dirty="0" smtClean="0">
                          <a:latin typeface="UD デジタル 教科書体 N-R" panose="02020400000000000000" pitchFamily="17" charset="-128"/>
                          <a:ea typeface="UD デジタル 教科書体 N-R" panose="02020400000000000000" pitchFamily="17" charset="-128"/>
                        </a:rPr>
                        <a:t>子ども像</a:t>
                      </a:r>
                      <a:endParaRPr kumimoji="1" lang="ja-JP" altLang="en-US" sz="9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B w="12700" cap="flat" cmpd="sng" algn="ctr">
                      <a:solidFill>
                        <a:schemeClr val="bg2">
                          <a:lumMod val="90000"/>
                        </a:schemeClr>
                      </a:solidFill>
                      <a:prstDash val="solid"/>
                      <a:round/>
                      <a:headEnd type="none" w="med" len="med"/>
                      <a:tailEnd type="none" w="med" len="med"/>
                    </a:lnB>
                  </a:tcPr>
                </a:tc>
              </a:tr>
              <a:tr h="354984">
                <a:tc rowSpan="2">
                  <a:txBody>
                    <a:bodyPr/>
                    <a:lstStyle/>
                    <a:p>
                      <a:r>
                        <a:rPr kumimoji="1" lang="ja-JP" altLang="en-US" sz="700" dirty="0" smtClean="0">
                          <a:latin typeface="UD デジタル 教科書体 N-R" panose="02020400000000000000" pitchFamily="17" charset="-128"/>
                          <a:ea typeface="UD デジタル 教科書体 N-R" panose="02020400000000000000" pitchFamily="17" charset="-128"/>
                        </a:rPr>
                        <a:t>幼児期の終わりまでに育ってほしい姿</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r>
              <a:tr h="337074">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r>
              <a:tr h="3750341">
                <a:tc gridSpan="3">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幼児期の終わりまでに育ってほしい姿が見られた</a:t>
                      </a:r>
                      <a:endParaRPr kumimoji="1" lang="en-US" altLang="ja-JP" sz="1000" dirty="0" smtClean="0">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子どもの学びの姿</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dirty="0"/>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r>
              <a:tr h="861392">
                <a:tc gridSpan="3">
                  <a:txBody>
                    <a:bodyPr/>
                    <a:lstStyle/>
                    <a:p>
                      <a:pPr algn="ctr"/>
                      <a:r>
                        <a:rPr kumimoji="1" lang="ja-JP" altLang="en-US" sz="800" dirty="0" smtClean="0">
                          <a:latin typeface="UD デジタル 教科書体 N-R" panose="02020400000000000000" pitchFamily="17" charset="-128"/>
                          <a:ea typeface="UD デジタル 教科書体 N-R" panose="02020400000000000000" pitchFamily="17" charset="-128"/>
                        </a:rPr>
                        <a:t>他園・小学校からのコメント</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dirty="0"/>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r>
            </a:tbl>
          </a:graphicData>
        </a:graphic>
      </p:graphicFrame>
      <p:sp>
        <p:nvSpPr>
          <p:cNvPr id="25" name="四角形吹き出し 24"/>
          <p:cNvSpPr/>
          <p:nvPr/>
        </p:nvSpPr>
        <p:spPr>
          <a:xfrm>
            <a:off x="1075775" y="906966"/>
            <a:ext cx="2443319" cy="657791"/>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共通シートから転記</a:t>
            </a:r>
            <a:endParaRPr lang="en-US" altLang="ja-JP" sz="1050" dirty="0" smtClean="0">
              <a:latin typeface="BIZ UDPゴシック" panose="020B0400000000000000" pitchFamily="50" charset="-128"/>
              <a:ea typeface="BIZ UDPゴシック" panose="020B0400000000000000" pitchFamily="50" charset="-128"/>
            </a:endParaRPr>
          </a:p>
        </p:txBody>
      </p:sp>
      <p:sp>
        <p:nvSpPr>
          <p:cNvPr id="26" name="四角形吹き出し 25"/>
          <p:cNvSpPr/>
          <p:nvPr/>
        </p:nvSpPr>
        <p:spPr>
          <a:xfrm>
            <a:off x="1075775" y="2357921"/>
            <a:ext cx="2547518" cy="784746"/>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⑤共通シートに記載している主な教育</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課程・予想される活動を通して、幼児</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期の終わりまでに育ってほしい姿が</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見られた子どもの学びの姿を描きだす</a:t>
            </a:r>
            <a:endParaRPr lang="en-US" altLang="ja-JP" sz="1050" dirty="0" smtClean="0">
              <a:latin typeface="BIZ UDPゴシック" panose="020B0400000000000000" pitchFamily="50" charset="-128"/>
              <a:ea typeface="BIZ UDPゴシック" panose="020B0400000000000000" pitchFamily="50" charset="-128"/>
            </a:endParaRPr>
          </a:p>
        </p:txBody>
      </p:sp>
      <p:sp>
        <p:nvSpPr>
          <p:cNvPr id="27" name="四角形吹き出し 26"/>
          <p:cNvSpPr/>
          <p:nvPr/>
        </p:nvSpPr>
        <p:spPr>
          <a:xfrm>
            <a:off x="1075774" y="5618040"/>
            <a:ext cx="2443319" cy="621734"/>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⑦共通シートおよび実践記録を共有、コメントを記載し、フィードバック</a:t>
            </a:r>
            <a:endParaRPr lang="en-US" altLang="ja-JP" sz="1050" dirty="0" smtClean="0">
              <a:latin typeface="BIZ UDPゴシック" panose="020B0400000000000000" pitchFamily="50" charset="-128"/>
              <a:ea typeface="BIZ UDPゴシック" panose="020B0400000000000000" pitchFamily="50" charset="-128"/>
            </a:endParaRPr>
          </a:p>
        </p:txBody>
      </p:sp>
      <p:grpSp>
        <p:nvGrpSpPr>
          <p:cNvPr id="7" name="グループ化 6"/>
          <p:cNvGrpSpPr/>
          <p:nvPr/>
        </p:nvGrpSpPr>
        <p:grpSpPr>
          <a:xfrm>
            <a:off x="0" y="-37704"/>
            <a:ext cx="9247516" cy="331490"/>
            <a:chOff x="0" y="7164"/>
            <a:chExt cx="9247516" cy="331490"/>
          </a:xfrm>
        </p:grpSpPr>
        <p:sp>
          <p:nvSpPr>
            <p:cNvPr id="8" name="角丸四角形 7"/>
            <p:cNvSpPr/>
            <p:nvPr/>
          </p:nvSpPr>
          <p:spPr>
            <a:xfrm>
              <a:off x="0" y="7164"/>
              <a:ext cx="9144000" cy="331490"/>
            </a:xfrm>
            <a:prstGeom prst="roundRect">
              <a:avLst>
                <a:gd name="adj" fmla="val 2969"/>
              </a:avLst>
            </a:prstGeom>
            <a:solidFill>
              <a:schemeClr val="accent5">
                <a:lumMod val="20000"/>
                <a:lumOff val="80000"/>
              </a:schemeClr>
            </a:solidFill>
            <a:ln w="28575" cap="flat" cmpd="sng" algn="ctr">
              <a:noFill/>
              <a:prstDash val="solid"/>
            </a:ln>
            <a:effectLst/>
          </p:spPr>
          <p:txBody>
            <a:bodyPr lIns="65298" tIns="32649" rIns="65298" bIns="32649" rtlCol="0" anchor="ctr"/>
            <a:lstStyle/>
            <a:p>
              <a:pPr algn="ctr" defTabSz="914180">
                <a:defRPr/>
              </a:pPr>
              <a:endParaRPr kumimoji="0" lang="ja-JP" altLang="en-US" sz="1600" kern="0">
                <a:solidFill>
                  <a:prstClr val="white"/>
                </a:solidFill>
              </a:endParaRPr>
            </a:p>
          </p:txBody>
        </p:sp>
        <p:sp>
          <p:nvSpPr>
            <p:cNvPr id="9" name="テキスト ボックス 8"/>
            <p:cNvSpPr txBox="1"/>
            <p:nvPr/>
          </p:nvSpPr>
          <p:spPr>
            <a:xfrm>
              <a:off x="34227" y="9817"/>
              <a:ext cx="4830850" cy="300082"/>
            </a:xfrm>
            <a:prstGeom prst="rect">
              <a:avLst/>
            </a:prstGeom>
            <a:noFill/>
          </p:spPr>
          <p:txBody>
            <a:bodyPr wrap="square" rtlCol="0">
              <a:spAutoFit/>
            </a:bodyPr>
            <a:lstStyle/>
            <a:p>
              <a:r>
                <a:rPr lang="ja-JP" altLang="en-US" sz="1350" dirty="0" smtClean="0">
                  <a:latin typeface="UD デジタル 教科書体 N-R" panose="02020400000000000000" pitchFamily="17" charset="-128"/>
                  <a:ea typeface="UD デジタル 教科書体 N-R" panose="02020400000000000000" pitchFamily="17" charset="-128"/>
                </a:rPr>
                <a:t>滋賀県版「架け橋期カリキュラム」実践記録（案）</a:t>
              </a: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10" name="テキスト ボックス 9"/>
            <p:cNvSpPr txBox="1"/>
            <p:nvPr/>
          </p:nvSpPr>
          <p:spPr>
            <a:xfrm>
              <a:off x="4899303" y="9817"/>
              <a:ext cx="4348213" cy="300082"/>
            </a:xfrm>
            <a:prstGeom prst="rect">
              <a:avLst/>
            </a:prstGeom>
            <a:noFill/>
          </p:spPr>
          <p:txBody>
            <a:bodyPr wrap="square" rtlCol="0">
              <a:spAutoFit/>
            </a:bodyPr>
            <a:lstStyle/>
            <a:p>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　　　小学校区</a:t>
              </a:r>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a:latin typeface="UD デジタル 教科書体 N-R" panose="02020400000000000000" pitchFamily="17" charset="-128"/>
                  <a:ea typeface="UD デジタル 教科書体 N-R" panose="02020400000000000000" pitchFamily="17" charset="-128"/>
                </a:rPr>
                <a:t>　</a:t>
              </a:r>
              <a:r>
                <a:rPr lang="ja-JP" altLang="en-US" sz="1350" dirty="0" smtClean="0">
                  <a:latin typeface="UD デジタル 教科書体 N-R" panose="02020400000000000000" pitchFamily="17" charset="-128"/>
                  <a:ea typeface="UD デジタル 教科書体 N-R" panose="02020400000000000000" pitchFamily="17" charset="-128"/>
                </a:rPr>
                <a:t>園名（　　　　　　　　　　）</a:t>
              </a:r>
              <a:endParaRPr lang="ja-JP" altLang="en-US" sz="1350" dirty="0">
                <a:latin typeface="UD デジタル 教科書体 N-R" panose="02020400000000000000" pitchFamily="17" charset="-128"/>
                <a:ea typeface="UD デジタル 教科書体 N-R" panose="02020400000000000000" pitchFamily="17" charset="-128"/>
              </a:endParaRPr>
            </a:p>
          </p:txBody>
        </p:sp>
      </p:grpSp>
    </p:spTree>
    <p:extLst>
      <p:ext uri="{BB962C8B-B14F-4D97-AF65-F5344CB8AC3E}">
        <p14:creationId xmlns:p14="http://schemas.microsoft.com/office/powerpoint/2010/main" val="4189097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79670527"/>
              </p:ext>
            </p:extLst>
          </p:nvPr>
        </p:nvGraphicFramePr>
        <p:xfrm>
          <a:off x="34227" y="338654"/>
          <a:ext cx="8846001" cy="6095402"/>
        </p:xfrm>
        <a:graphic>
          <a:graphicData uri="http://schemas.openxmlformats.org/drawingml/2006/table">
            <a:tbl>
              <a:tblPr firstRow="1" bandRow="1">
                <a:tableStyleId>{F2DE63D5-997A-4646-A377-4702673A728D}</a:tableStyleId>
              </a:tblPr>
              <a:tblGrid>
                <a:gridCol w="385592"/>
                <a:gridCol w="141467"/>
                <a:gridCol w="255348"/>
                <a:gridCol w="859766"/>
                <a:gridCol w="2401276"/>
                <a:gridCol w="2401276"/>
                <a:gridCol w="2401276"/>
              </a:tblGrid>
              <a:tr h="227803">
                <a:tc gridSpan="2">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hMerge="1">
                  <a:txBody>
                    <a:bodyPr/>
                    <a:lstStyle/>
                    <a:p>
                      <a:endParaRPr kumimoji="1" lang="ja-JP" altLang="en-US"/>
                    </a:p>
                  </a:txBody>
                  <a:tcPr/>
                </a:tc>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５歳児</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2">
                        <a:lumMod val="20000"/>
                        <a:lumOff val="80000"/>
                      </a:schemeClr>
                    </a:solidFill>
                  </a:tcPr>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第１学年</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6">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r>
              <a:tr h="227803">
                <a:tc gridSpan="2">
                  <a:txBody>
                    <a:bodyPr/>
                    <a:lstStyle/>
                    <a:p>
                      <a:pPr algn="l"/>
                      <a:r>
                        <a:rPr kumimoji="1" lang="ja-JP" altLang="en-US" sz="800" dirty="0" smtClean="0">
                          <a:latin typeface="UD デジタル 教科書体 N-R" panose="02020400000000000000" pitchFamily="17" charset="-128"/>
                          <a:ea typeface="UD デジタル 教科書体 N-R" panose="02020400000000000000" pitchFamily="17" charset="-128"/>
                        </a:rPr>
                        <a:t>時期</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endParaRPr kumimoji="1" lang="ja-JP" altLang="en-US"/>
                    </a:p>
                  </a:txBody>
                  <a:tcPr/>
                </a:tc>
                <a:tc>
                  <a:txBody>
                    <a:bodyPr/>
                    <a:lstStyle/>
                    <a:p>
                      <a:pPr algn="l"/>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r>
              <a:tr h="333725">
                <a:tc gridSpan="3">
                  <a:txBody>
                    <a:bodyPr/>
                    <a:lstStyle/>
                    <a:p>
                      <a:r>
                        <a:rPr kumimoji="1" lang="ja-JP" altLang="en-US" sz="900" dirty="0" smtClean="0">
                          <a:latin typeface="UD デジタル 教科書体 N-R" panose="02020400000000000000" pitchFamily="17" charset="-128"/>
                          <a:ea typeface="UD デジタル 教科書体 N-R" panose="02020400000000000000" pitchFamily="17" charset="-128"/>
                        </a:rPr>
                        <a:t>期待する</a:t>
                      </a:r>
                      <a:endParaRPr kumimoji="1" lang="en-US" altLang="ja-JP" sz="900" dirty="0" smtClean="0">
                        <a:latin typeface="UD デジタル 教科書体 N-R" panose="02020400000000000000" pitchFamily="17" charset="-128"/>
                        <a:ea typeface="UD デジタル 教科書体 N-R" panose="02020400000000000000" pitchFamily="17" charset="-128"/>
                      </a:endParaRPr>
                    </a:p>
                    <a:p>
                      <a:r>
                        <a:rPr kumimoji="1" lang="ja-JP" altLang="en-US" sz="900" dirty="0" smtClean="0">
                          <a:latin typeface="UD デジタル 教科書体 N-R" panose="02020400000000000000" pitchFamily="17" charset="-128"/>
                          <a:ea typeface="UD デジタル 教科書体 N-R" panose="02020400000000000000" pitchFamily="17" charset="-128"/>
                        </a:rPr>
                        <a:t>子ども像</a:t>
                      </a:r>
                      <a:endParaRPr kumimoji="1" lang="ja-JP" altLang="en-US" sz="9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r>
              <a:tr h="354984">
                <a:tc rowSpan="2">
                  <a:txBody>
                    <a:bodyPr/>
                    <a:lstStyle/>
                    <a:p>
                      <a:r>
                        <a:rPr kumimoji="1" lang="ja-JP" altLang="en-US" sz="700" dirty="0" smtClean="0">
                          <a:latin typeface="UD デジタル 教科書体 N-R" panose="02020400000000000000" pitchFamily="17" charset="-128"/>
                          <a:ea typeface="UD デジタル 教科書体 N-R" panose="02020400000000000000" pitchFamily="17" charset="-128"/>
                        </a:rPr>
                        <a:t>幼児期の終わりまでに育ってほしい姿</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37074">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743446">
                <a:tc gridSpan="3">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幼児期の終わりまでに育ってほしい姿が見られた</a:t>
                      </a:r>
                      <a:endParaRPr kumimoji="1" lang="en-US" altLang="ja-JP" sz="1000" dirty="0" smtClean="0">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子どもの学びの姿</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dirty="0"/>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r>
              <a:tr h="861392">
                <a:tc gridSpan="3">
                  <a:txBody>
                    <a:bodyPr/>
                    <a:lstStyle/>
                    <a:p>
                      <a:pPr algn="ctr"/>
                      <a:r>
                        <a:rPr kumimoji="1" lang="ja-JP" altLang="en-US" sz="800" dirty="0" smtClean="0">
                          <a:latin typeface="UD デジタル 教科書体 N-R" panose="02020400000000000000" pitchFamily="17" charset="-128"/>
                          <a:ea typeface="UD デジタル 教科書体 N-R" panose="02020400000000000000" pitchFamily="17" charset="-128"/>
                        </a:rPr>
                        <a:t>他園・小学校からのコメント</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dirty="0"/>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tcPr>
                </a:tc>
              </a:tr>
            </a:tbl>
          </a:graphicData>
        </a:graphic>
      </p:graphicFrame>
      <p:sp>
        <p:nvSpPr>
          <p:cNvPr id="25" name="四角形吹き出し 24"/>
          <p:cNvSpPr/>
          <p:nvPr/>
        </p:nvSpPr>
        <p:spPr>
          <a:xfrm>
            <a:off x="1047020" y="929268"/>
            <a:ext cx="2443319" cy="641240"/>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共通シートから転記</a:t>
            </a:r>
            <a:endParaRPr lang="en-US" altLang="ja-JP" sz="1050" dirty="0" smtClean="0">
              <a:latin typeface="BIZ UDPゴシック" panose="020B0400000000000000" pitchFamily="50" charset="-128"/>
              <a:ea typeface="BIZ UDPゴシック" panose="020B0400000000000000" pitchFamily="50" charset="-128"/>
            </a:endParaRPr>
          </a:p>
        </p:txBody>
      </p:sp>
      <p:sp>
        <p:nvSpPr>
          <p:cNvPr id="26" name="四角形吹き出し 25"/>
          <p:cNvSpPr/>
          <p:nvPr/>
        </p:nvSpPr>
        <p:spPr>
          <a:xfrm>
            <a:off x="1047020" y="2338937"/>
            <a:ext cx="2443319" cy="784746"/>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⑤共通シートに記載している主な教育課程・予想される活動を通して、幼児期の終わりまでに育ってほしい姿が見られた子どもの学びの姿を描く</a:t>
            </a:r>
            <a:endParaRPr lang="en-US" altLang="ja-JP" sz="1050" dirty="0" smtClean="0">
              <a:latin typeface="BIZ UDPゴシック" panose="020B0400000000000000" pitchFamily="50" charset="-128"/>
              <a:ea typeface="BIZ UDPゴシック" panose="020B0400000000000000" pitchFamily="50" charset="-128"/>
            </a:endParaRPr>
          </a:p>
        </p:txBody>
      </p:sp>
      <p:sp>
        <p:nvSpPr>
          <p:cNvPr id="27" name="四角形吹き出し 26"/>
          <p:cNvSpPr/>
          <p:nvPr/>
        </p:nvSpPr>
        <p:spPr>
          <a:xfrm>
            <a:off x="1047019" y="5526024"/>
            <a:ext cx="2443319" cy="784746"/>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⑦共通シートおよび実践記録を共有、コメントを記載し、フィードバック</a:t>
            </a:r>
            <a:endParaRPr lang="en-US" altLang="ja-JP" sz="1050" dirty="0" smtClean="0">
              <a:latin typeface="BIZ UDPゴシック" panose="020B0400000000000000" pitchFamily="50" charset="-128"/>
              <a:ea typeface="BIZ UDPゴシック" panose="020B0400000000000000" pitchFamily="50" charset="-128"/>
            </a:endParaRPr>
          </a:p>
        </p:txBody>
      </p:sp>
      <p:grpSp>
        <p:nvGrpSpPr>
          <p:cNvPr id="7" name="グループ化 6"/>
          <p:cNvGrpSpPr/>
          <p:nvPr/>
        </p:nvGrpSpPr>
        <p:grpSpPr>
          <a:xfrm>
            <a:off x="0" y="-3199"/>
            <a:ext cx="9247516" cy="331490"/>
            <a:chOff x="0" y="7164"/>
            <a:chExt cx="9247516" cy="331490"/>
          </a:xfrm>
        </p:grpSpPr>
        <p:sp>
          <p:nvSpPr>
            <p:cNvPr id="8" name="角丸四角形 7"/>
            <p:cNvSpPr/>
            <p:nvPr/>
          </p:nvSpPr>
          <p:spPr>
            <a:xfrm>
              <a:off x="0" y="7164"/>
              <a:ext cx="9144000" cy="331490"/>
            </a:xfrm>
            <a:prstGeom prst="roundRect">
              <a:avLst>
                <a:gd name="adj" fmla="val 2969"/>
              </a:avLst>
            </a:prstGeom>
            <a:solidFill>
              <a:schemeClr val="accent5">
                <a:lumMod val="20000"/>
                <a:lumOff val="80000"/>
              </a:schemeClr>
            </a:solidFill>
            <a:ln w="28575" cap="flat" cmpd="sng" algn="ctr">
              <a:noFill/>
              <a:prstDash val="solid"/>
            </a:ln>
            <a:effectLst/>
          </p:spPr>
          <p:txBody>
            <a:bodyPr lIns="65298" tIns="32649" rIns="65298" bIns="32649" rtlCol="0" anchor="ctr"/>
            <a:lstStyle/>
            <a:p>
              <a:pPr algn="ctr" defTabSz="914180">
                <a:defRPr/>
              </a:pPr>
              <a:endParaRPr kumimoji="0" lang="ja-JP" altLang="en-US" sz="1600" kern="0">
                <a:solidFill>
                  <a:prstClr val="white"/>
                </a:solidFill>
              </a:endParaRPr>
            </a:p>
          </p:txBody>
        </p:sp>
        <p:sp>
          <p:nvSpPr>
            <p:cNvPr id="9" name="テキスト ボックス 8"/>
            <p:cNvSpPr txBox="1"/>
            <p:nvPr/>
          </p:nvSpPr>
          <p:spPr>
            <a:xfrm>
              <a:off x="34227" y="9817"/>
              <a:ext cx="4830850" cy="300082"/>
            </a:xfrm>
            <a:prstGeom prst="rect">
              <a:avLst/>
            </a:prstGeom>
            <a:noFill/>
          </p:spPr>
          <p:txBody>
            <a:bodyPr wrap="square" rtlCol="0">
              <a:spAutoFit/>
            </a:bodyPr>
            <a:lstStyle/>
            <a:p>
              <a:r>
                <a:rPr lang="ja-JP" altLang="en-US" sz="1350" dirty="0" smtClean="0">
                  <a:latin typeface="UD デジタル 教科書体 N-R" panose="02020400000000000000" pitchFamily="17" charset="-128"/>
                  <a:ea typeface="UD デジタル 教科書体 N-R" panose="02020400000000000000" pitchFamily="17" charset="-128"/>
                </a:rPr>
                <a:t>滋賀県版「架け橋期カリキュラム」実践記録（案）</a:t>
              </a: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10" name="テキスト ボックス 9"/>
            <p:cNvSpPr txBox="1"/>
            <p:nvPr/>
          </p:nvSpPr>
          <p:spPr>
            <a:xfrm>
              <a:off x="4899303" y="9817"/>
              <a:ext cx="4348213" cy="300082"/>
            </a:xfrm>
            <a:prstGeom prst="rect">
              <a:avLst/>
            </a:prstGeom>
            <a:noFill/>
          </p:spPr>
          <p:txBody>
            <a:bodyPr wrap="square" rtlCol="0">
              <a:spAutoFit/>
            </a:bodyPr>
            <a:lstStyle/>
            <a:p>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　　　小学校区</a:t>
              </a:r>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a:latin typeface="UD デジタル 教科書体 N-R" panose="02020400000000000000" pitchFamily="17" charset="-128"/>
                  <a:ea typeface="UD デジタル 教科書体 N-R" panose="02020400000000000000" pitchFamily="17" charset="-128"/>
                </a:rPr>
                <a:t>　校</a:t>
              </a:r>
              <a:r>
                <a:rPr lang="ja-JP" altLang="en-US" sz="1350" dirty="0" smtClean="0">
                  <a:latin typeface="UD デジタル 教科書体 N-R" panose="02020400000000000000" pitchFamily="17" charset="-128"/>
                  <a:ea typeface="UD デジタル 教科書体 N-R" panose="02020400000000000000" pitchFamily="17" charset="-128"/>
                </a:rPr>
                <a:t>名（　　　　　　　　　　）</a:t>
              </a:r>
              <a:endParaRPr lang="ja-JP" altLang="en-US" sz="1350" dirty="0">
                <a:latin typeface="UD デジタル 教科書体 N-R" panose="02020400000000000000" pitchFamily="17" charset="-128"/>
                <a:ea typeface="UD デジタル 教科書体 N-R" panose="02020400000000000000" pitchFamily="17" charset="-128"/>
              </a:endParaRPr>
            </a:p>
          </p:txBody>
        </p:sp>
      </p:grpSp>
    </p:spTree>
    <p:extLst>
      <p:ext uri="{BB962C8B-B14F-4D97-AF65-F5344CB8AC3E}">
        <p14:creationId xmlns:p14="http://schemas.microsoft.com/office/powerpoint/2010/main" val="3594756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4227" y="338654"/>
          <a:ext cx="9029620" cy="5873776"/>
        </p:xfrm>
        <a:graphic>
          <a:graphicData uri="http://schemas.openxmlformats.org/drawingml/2006/table">
            <a:tbl>
              <a:tblPr firstRow="1" bandRow="1">
                <a:tableStyleId>{F2DE63D5-997A-4646-A377-4702673A728D}</a:tableStyleId>
              </a:tblPr>
              <a:tblGrid>
                <a:gridCol w="373502"/>
                <a:gridCol w="373502"/>
                <a:gridCol w="1380436"/>
                <a:gridCol w="1380436"/>
                <a:gridCol w="1380436"/>
                <a:gridCol w="1380436"/>
                <a:gridCol w="1380436"/>
                <a:gridCol w="1380436"/>
              </a:tblGrid>
              <a:tr h="227803">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５歳児</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2">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第１学年</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6">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r>
              <a:tr h="227803">
                <a:tc>
                  <a:txBody>
                    <a:bodyPr/>
                    <a:lstStyle/>
                    <a:p>
                      <a:pPr algn="l"/>
                      <a:r>
                        <a:rPr kumimoji="1" lang="ja-JP" altLang="en-US" sz="800" dirty="0" smtClean="0">
                          <a:latin typeface="UD デジタル 教科書体 N-R" panose="02020400000000000000" pitchFamily="17" charset="-128"/>
                          <a:ea typeface="UD デジタル 教科書体 N-R" panose="02020400000000000000" pitchFamily="17" charset="-128"/>
                        </a:rPr>
                        <a:t>時期</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a:txBody>
                    <a:bodyPr/>
                    <a:lstStyle/>
                    <a:p>
                      <a:pPr algn="l"/>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tcPr>
                </a:tc>
              </a:tr>
              <a:tr h="333725">
                <a:tc gridSpan="2">
                  <a:txBody>
                    <a:bodyPr/>
                    <a:lstStyle/>
                    <a:p>
                      <a:r>
                        <a:rPr kumimoji="1" lang="ja-JP" altLang="en-US" sz="900" dirty="0" smtClean="0">
                          <a:latin typeface="UD デジタル 教科書体 N-R" panose="02020400000000000000" pitchFamily="17" charset="-128"/>
                          <a:ea typeface="UD デジタル 教科書体 N-R" panose="02020400000000000000" pitchFamily="17" charset="-128"/>
                        </a:rPr>
                        <a:t>期待する</a:t>
                      </a:r>
                      <a:endParaRPr kumimoji="1" lang="en-US" altLang="ja-JP" sz="900" dirty="0" smtClean="0">
                        <a:latin typeface="UD デジタル 教科書体 N-R" panose="02020400000000000000" pitchFamily="17" charset="-128"/>
                        <a:ea typeface="UD デジタル 教科書体 N-R" panose="02020400000000000000" pitchFamily="17" charset="-128"/>
                      </a:endParaRPr>
                    </a:p>
                    <a:p>
                      <a:r>
                        <a:rPr kumimoji="1" lang="ja-JP" altLang="en-US" sz="900" dirty="0" smtClean="0">
                          <a:latin typeface="UD デジタル 教科書体 N-R" panose="02020400000000000000" pitchFamily="17" charset="-128"/>
                          <a:ea typeface="UD デジタル 教科書体 N-R" panose="02020400000000000000" pitchFamily="17" charset="-128"/>
                        </a:rPr>
                        <a:t>子ども像</a:t>
                      </a:r>
                      <a:endParaRPr kumimoji="1" lang="ja-JP" altLang="en-US" sz="9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r>
              <a:tr h="311315">
                <a:tc rowSpan="2">
                  <a:txBody>
                    <a:bodyPr/>
                    <a:lstStyle/>
                    <a:p>
                      <a:r>
                        <a:rPr kumimoji="1" lang="ja-JP" altLang="en-US" sz="700" smtClean="0">
                          <a:latin typeface="UD デジタル 教科書体 N-R" panose="02020400000000000000" pitchFamily="17" charset="-128"/>
                          <a:ea typeface="UD デジタル 教科書体 N-R" panose="02020400000000000000" pitchFamily="17" charset="-128"/>
                        </a:rPr>
                        <a:t>幼児期の終わりまでに育ってほしい姿</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11315">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961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latin typeface="UD デジタル 教科書体 N-R" panose="02020400000000000000" pitchFamily="17" charset="-128"/>
                          <a:ea typeface="UD デジタル 教科書体 N-R" panose="02020400000000000000" pitchFamily="17" charset="-128"/>
                        </a:rPr>
                        <a:t>大切にしたいこと</a:t>
                      </a:r>
                    </a:p>
                  </a:txBody>
                  <a:tcPr marL="34290" marR="34290" marT="34290" marB="34290" vert="eaVert">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r>
                        <a:rPr kumimoji="1" lang="ja-JP" altLang="en-US" sz="800" dirty="0" smtClean="0">
                          <a:latin typeface="UD デジタル 教科書体 N-R" panose="02020400000000000000" pitchFamily="17" charset="-128"/>
                          <a:ea typeface="UD デジタル 教科書体 N-R" panose="02020400000000000000" pitchFamily="17" charset="-128"/>
                        </a:rPr>
                        <a:t>環境単元</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9610">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a:txBody>
                    <a:bodyPr/>
                    <a:lstStyle/>
                    <a:p>
                      <a:r>
                        <a:rPr kumimoji="1" lang="ja-JP" altLang="en-US" sz="800" dirty="0" smtClean="0">
                          <a:latin typeface="UD デジタル 教科書体 N-R" panose="02020400000000000000" pitchFamily="17" charset="-128"/>
                          <a:ea typeface="UD デジタル 教科書体 N-R" panose="02020400000000000000" pitchFamily="17" charset="-128"/>
                        </a:rPr>
                        <a:t>先生の関わり</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86167">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a:txBody>
                    <a:bodyPr/>
                    <a:lstStyle/>
                    <a:p>
                      <a:r>
                        <a:rPr kumimoji="1" lang="ja-JP" altLang="en-US" sz="800" dirty="0" smtClean="0">
                          <a:latin typeface="UD デジタル 教科書体 N-R" panose="02020400000000000000" pitchFamily="17" charset="-128"/>
                          <a:ea typeface="UD デジタル 教科書体 N-R" panose="02020400000000000000" pitchFamily="17" charset="-128"/>
                        </a:rPr>
                        <a:t>キーワード</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45861">
                <a:tc gridSpan="2">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主な教育課程・予想される活動</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r>
              <a:tr h="861392">
                <a:tc gridSpan="2">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振り返り</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tcPr>
                </a:tc>
              </a:tr>
            </a:tbl>
          </a:graphicData>
        </a:graphic>
      </p:graphicFrame>
      <p:grpSp>
        <p:nvGrpSpPr>
          <p:cNvPr id="2" name="グループ化 1"/>
          <p:cNvGrpSpPr/>
          <p:nvPr/>
        </p:nvGrpSpPr>
        <p:grpSpPr>
          <a:xfrm>
            <a:off x="0" y="0"/>
            <a:ext cx="9247516" cy="331490"/>
            <a:chOff x="0" y="7164"/>
            <a:chExt cx="9247516" cy="331490"/>
          </a:xfrm>
        </p:grpSpPr>
        <p:sp>
          <p:nvSpPr>
            <p:cNvPr id="11" name="角丸四角形 10"/>
            <p:cNvSpPr/>
            <p:nvPr/>
          </p:nvSpPr>
          <p:spPr>
            <a:xfrm>
              <a:off x="0" y="7164"/>
              <a:ext cx="9144000" cy="331490"/>
            </a:xfrm>
            <a:prstGeom prst="roundRect">
              <a:avLst>
                <a:gd name="adj" fmla="val 2969"/>
              </a:avLst>
            </a:prstGeom>
            <a:solidFill>
              <a:srgbClr val="F7E9F7"/>
            </a:solidFill>
            <a:ln w="28575" cap="flat" cmpd="sng" algn="ctr">
              <a:noFill/>
              <a:prstDash val="solid"/>
            </a:ln>
            <a:effectLst/>
          </p:spPr>
          <p:txBody>
            <a:bodyPr lIns="65298" tIns="32649" rIns="65298" bIns="32649" rtlCol="0" anchor="ctr"/>
            <a:lstStyle/>
            <a:p>
              <a:pPr algn="ctr" defTabSz="914180">
                <a:defRPr/>
              </a:pPr>
              <a:endParaRPr kumimoji="0" lang="ja-JP" altLang="en-US" sz="1600" kern="0">
                <a:solidFill>
                  <a:prstClr val="white"/>
                </a:solidFill>
              </a:endParaRPr>
            </a:p>
          </p:txBody>
        </p:sp>
        <p:sp>
          <p:nvSpPr>
            <p:cNvPr id="4" name="テキスト ボックス 3"/>
            <p:cNvSpPr txBox="1"/>
            <p:nvPr/>
          </p:nvSpPr>
          <p:spPr>
            <a:xfrm>
              <a:off x="34227" y="9817"/>
              <a:ext cx="4830850" cy="300082"/>
            </a:xfrm>
            <a:prstGeom prst="rect">
              <a:avLst/>
            </a:prstGeom>
            <a:noFill/>
          </p:spPr>
          <p:txBody>
            <a:bodyPr wrap="square" rtlCol="0">
              <a:spAutoFit/>
            </a:bodyPr>
            <a:lstStyle/>
            <a:p>
              <a:r>
                <a:rPr lang="ja-JP" altLang="en-US" sz="1350" dirty="0" smtClean="0">
                  <a:latin typeface="UD デジタル 教科書体 N-R" panose="02020400000000000000" pitchFamily="17" charset="-128"/>
                  <a:ea typeface="UD デジタル 教科書体 N-R" panose="02020400000000000000" pitchFamily="17" charset="-128"/>
                </a:rPr>
                <a:t>滋賀県版「架け橋期カリキュラム」共通シート（案）</a:t>
              </a: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12" name="テキスト ボックス 11"/>
            <p:cNvSpPr txBox="1"/>
            <p:nvPr/>
          </p:nvSpPr>
          <p:spPr>
            <a:xfrm>
              <a:off x="4899303" y="9817"/>
              <a:ext cx="4348213" cy="300082"/>
            </a:xfrm>
            <a:prstGeom prst="rect">
              <a:avLst/>
            </a:prstGeom>
            <a:noFill/>
          </p:spPr>
          <p:txBody>
            <a:bodyPr wrap="square" rtlCol="0">
              <a:spAutoFit/>
            </a:bodyPr>
            <a:lstStyle/>
            <a:p>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　　　小学校区</a:t>
              </a:r>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校園名（　　　　　　　　　　）</a:t>
              </a:r>
              <a:endParaRPr lang="ja-JP" altLang="en-US" sz="1350" dirty="0">
                <a:latin typeface="UD デジタル 教科書体 N-R" panose="02020400000000000000" pitchFamily="17" charset="-128"/>
                <a:ea typeface="UD デジタル 教科書体 N-R" panose="02020400000000000000" pitchFamily="17" charset="-128"/>
              </a:endParaRPr>
            </a:p>
          </p:txBody>
        </p:sp>
      </p:grpSp>
      <p:sp>
        <p:nvSpPr>
          <p:cNvPr id="15" name="テキスト ボックス 14">
            <a:extLst>
              <a:ext uri="{FF2B5EF4-FFF2-40B4-BE49-F238E27FC236}">
                <a16:creationId xmlns:a16="http://schemas.microsoft.com/office/drawing/2014/main" xmlns="" id="{B146F631-670F-4442-ACBF-31762BB8F43A}"/>
              </a:ext>
            </a:extLst>
          </p:cNvPr>
          <p:cNvSpPr txBox="1"/>
          <p:nvPr/>
        </p:nvSpPr>
        <p:spPr>
          <a:xfrm>
            <a:off x="-46287" y="6245739"/>
            <a:ext cx="9253546" cy="577081"/>
          </a:xfrm>
          <a:prstGeom prst="rect">
            <a:avLst/>
          </a:prstGeom>
          <a:noFill/>
        </p:spPr>
        <p:txBody>
          <a:bodyPr wrap="square" rtlCol="0">
            <a:spAutoFit/>
          </a:bodyPr>
          <a:lstStyle/>
          <a:p>
            <a:r>
              <a:rPr lang="en-US" altLang="ja-JP" sz="1050" dirty="0" smtClean="0">
                <a:latin typeface="UD デジタル 教科書体 N-R" panose="02020400000000000000" pitchFamily="17" charset="-128"/>
                <a:ea typeface="UD デジタル 教科書体 N-R" panose="02020400000000000000" pitchFamily="17" charset="-128"/>
              </a:rPr>
              <a:t>※</a:t>
            </a:r>
            <a:r>
              <a:rPr lang="ja-JP" altLang="en-US" sz="1050" dirty="0" smtClean="0">
                <a:latin typeface="UD デジタル 教科書体 N-R" panose="02020400000000000000" pitchFamily="17" charset="-128"/>
                <a:ea typeface="UD デジタル 教科書体 N-R" panose="02020400000000000000" pitchFamily="17" charset="-128"/>
              </a:rPr>
              <a:t>「架け橋期のカリキュラム」は、幼保小の先生方が協働し、「幼児期の終わりまでに育ってほしい姿」を手掛かりに策定できるよう工夫しましょう。</a:t>
            </a:r>
            <a:endParaRPr lang="en-US" altLang="ja-JP" sz="1050" dirty="0" smtClean="0">
              <a:latin typeface="UD デジタル 教科書体 N-R" panose="02020400000000000000" pitchFamily="17" charset="-128"/>
              <a:ea typeface="UD デジタル 教科書体 N-R" panose="02020400000000000000" pitchFamily="17" charset="-128"/>
            </a:endParaRPr>
          </a:p>
          <a:p>
            <a:r>
              <a:rPr lang="ja-JP" altLang="en-US" sz="1050" dirty="0">
                <a:latin typeface="UD デジタル 教科書体 N-R" panose="02020400000000000000" pitchFamily="17" charset="-128"/>
                <a:ea typeface="UD デジタル 教科書体 N-R" panose="02020400000000000000" pitchFamily="17" charset="-128"/>
              </a:rPr>
              <a:t>　</a:t>
            </a:r>
            <a:r>
              <a:rPr lang="ja-JP" altLang="en-US" sz="1050" dirty="0" smtClean="0">
                <a:latin typeface="UD デジタル 教科書体 N-R" panose="02020400000000000000" pitchFamily="17" charset="-128"/>
                <a:ea typeface="UD デジタル 教科書体 N-R" panose="02020400000000000000" pitchFamily="17" charset="-128"/>
              </a:rPr>
              <a:t>また、大切にしたい共通の視点を協議することで</a:t>
            </a:r>
            <a:r>
              <a:rPr lang="ja-JP" altLang="en-US" sz="1050" dirty="0">
                <a:latin typeface="UD デジタル 教科書体 N-R" panose="02020400000000000000" pitchFamily="17" charset="-128"/>
                <a:ea typeface="UD デジタル 教科書体 N-R" panose="02020400000000000000" pitchFamily="17" charset="-128"/>
              </a:rPr>
              <a:t>「期待する子ども像」に</a:t>
            </a:r>
            <a:r>
              <a:rPr lang="ja-JP" altLang="en-US" sz="1050" dirty="0" smtClean="0">
                <a:latin typeface="UD デジタル 教科書体 N-R" panose="02020400000000000000" pitchFamily="17" charset="-128"/>
                <a:ea typeface="UD デジタル 教科書体 N-R" panose="02020400000000000000" pitchFamily="17" charset="-128"/>
              </a:rPr>
              <a:t>迫りましょう。</a:t>
            </a:r>
            <a:endParaRPr lang="en-US" altLang="ja-JP" sz="1050" dirty="0" smtClean="0">
              <a:latin typeface="UD デジタル 教科書体 N-R" panose="02020400000000000000" pitchFamily="17" charset="-128"/>
              <a:ea typeface="UD デジタル 教科書体 N-R" panose="02020400000000000000" pitchFamily="17" charset="-128"/>
            </a:endParaRPr>
          </a:p>
          <a:p>
            <a:r>
              <a:rPr lang="en-US" altLang="ja-JP" sz="1050" dirty="0" smtClean="0">
                <a:latin typeface="UD デジタル 教科書体 N-R" panose="02020400000000000000" pitchFamily="17" charset="-128"/>
                <a:ea typeface="UD デジタル 教科書体 N-R" panose="02020400000000000000" pitchFamily="17" charset="-128"/>
              </a:rPr>
              <a:t>※</a:t>
            </a:r>
            <a:r>
              <a:rPr lang="ja-JP" altLang="en-US" sz="1050" dirty="0" smtClean="0">
                <a:latin typeface="UD デジタル 教科書体 N-R" panose="02020400000000000000" pitchFamily="17" charset="-128"/>
                <a:ea typeface="UD デジタル 教科書体 N-R" panose="02020400000000000000" pitchFamily="17" charset="-128"/>
              </a:rPr>
              <a:t>共通シートと実践</a:t>
            </a:r>
            <a:r>
              <a:rPr lang="ja-JP" altLang="en-US" sz="1050" dirty="0">
                <a:latin typeface="UD デジタル 教科書体 N-R" panose="02020400000000000000" pitchFamily="17" charset="-128"/>
                <a:ea typeface="UD デジタル 教科書体 N-R" panose="02020400000000000000" pitchFamily="17" charset="-128"/>
              </a:rPr>
              <a:t>記録</a:t>
            </a:r>
            <a:r>
              <a:rPr lang="ja-JP" altLang="en-US" sz="1050" dirty="0" smtClean="0">
                <a:latin typeface="UD デジタル 教科書体 N-R" panose="02020400000000000000" pitchFamily="17" charset="-128"/>
                <a:ea typeface="UD デジタル 教科書体 N-R" panose="02020400000000000000" pitchFamily="17" charset="-128"/>
              </a:rPr>
              <a:t>を使い、幼保小の先生が一緒に振り返り、ＡＡ</a:t>
            </a:r>
            <a:r>
              <a:rPr lang="ja-JP" altLang="en-US" sz="1050" dirty="0">
                <a:latin typeface="UD デジタル 教科書体 N-R" panose="02020400000000000000" pitchFamily="17" charset="-128"/>
                <a:ea typeface="UD デジタル 教科書体 N-R" panose="02020400000000000000" pitchFamily="17" charset="-128"/>
              </a:rPr>
              <a:t>Ｒ</a:t>
            </a:r>
            <a:r>
              <a:rPr lang="ja-JP" altLang="en-US" sz="1050" dirty="0" smtClean="0">
                <a:latin typeface="UD デジタル 教科書体 N-R" panose="02020400000000000000" pitchFamily="17" charset="-128"/>
                <a:ea typeface="UD デジタル 教科書体 N-R" panose="02020400000000000000" pitchFamily="17" charset="-128"/>
              </a:rPr>
              <a:t>サイクルで検証・改善を図りましょう。</a:t>
            </a:r>
            <a:endParaRPr kumimoji="1" lang="ja-JP" altLang="en-US" sz="14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770756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62982" y="328778"/>
          <a:ext cx="8960247" cy="6102297"/>
        </p:xfrm>
        <a:graphic>
          <a:graphicData uri="http://schemas.openxmlformats.org/drawingml/2006/table">
            <a:tbl>
              <a:tblPr firstRow="1" bandRow="1">
                <a:tableStyleId>{F2DE63D5-997A-4646-A377-4702673A728D}</a:tableStyleId>
              </a:tblPr>
              <a:tblGrid>
                <a:gridCol w="391343"/>
                <a:gridCol w="142521"/>
                <a:gridCol w="219788"/>
                <a:gridCol w="2701092"/>
                <a:gridCol w="2386998"/>
                <a:gridCol w="2386998"/>
                <a:gridCol w="731507"/>
              </a:tblGrid>
              <a:tr h="227803">
                <a:tc gridSpan="2">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hMerge="1">
                  <a:txBody>
                    <a:bodyPr/>
                    <a:lstStyle/>
                    <a:p>
                      <a:endParaRPr kumimoji="1" lang="ja-JP" altLang="en-US"/>
                    </a:p>
                  </a:txBody>
                  <a:tcPr/>
                </a:tc>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５歳児</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2">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第１学年</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6">
                        <a:lumMod val="20000"/>
                        <a:lumOff val="80000"/>
                      </a:schemeClr>
                    </a:solidFill>
                  </a:tcPr>
                </a:tc>
              </a:tr>
              <a:tr h="227803">
                <a:tc gridSpan="2">
                  <a:txBody>
                    <a:bodyPr/>
                    <a:lstStyle/>
                    <a:p>
                      <a:pPr algn="l"/>
                      <a:r>
                        <a:rPr kumimoji="1" lang="ja-JP" altLang="en-US" sz="800" dirty="0" smtClean="0">
                          <a:latin typeface="UD デジタル 教科書体 N-R" panose="02020400000000000000" pitchFamily="17" charset="-128"/>
                          <a:ea typeface="UD デジタル 教科書体 N-R" panose="02020400000000000000" pitchFamily="17" charset="-128"/>
                        </a:rPr>
                        <a:t>時期</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endParaRPr kumimoji="1" lang="ja-JP" altLang="en-US"/>
                    </a:p>
                  </a:txBody>
                  <a:tcPr/>
                </a:tc>
                <a:tc>
                  <a:txBody>
                    <a:bodyPr/>
                    <a:lstStyle/>
                    <a:p>
                      <a:pPr algn="l"/>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c>
                  <a:txBody>
                    <a:bodyPr/>
                    <a:lstStyle/>
                    <a:p>
                      <a:pPr algn="ctr"/>
                      <a:r>
                        <a:rPr kumimoji="1" lang="ja-JP" altLang="en-US" sz="7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1">
                          <a:lumMod val="50000"/>
                        </a:schemeClr>
                      </a:solidFill>
                      <a:prstDash val="sysDot"/>
                      <a:round/>
                      <a:headEnd type="none" w="med" len="med"/>
                      <a:tailEnd type="none" w="med" len="med"/>
                    </a:lnR>
                  </a:tcPr>
                </a:tc>
              </a:tr>
              <a:tr h="333725">
                <a:tc gridSpan="3">
                  <a:txBody>
                    <a:bodyPr/>
                    <a:lstStyle/>
                    <a:p>
                      <a:r>
                        <a:rPr kumimoji="1" lang="ja-JP" altLang="en-US" sz="900" dirty="0" smtClean="0">
                          <a:latin typeface="UD デジタル 教科書体 N-R" panose="02020400000000000000" pitchFamily="17" charset="-128"/>
                          <a:ea typeface="UD デジタル 教科書体 N-R" panose="02020400000000000000" pitchFamily="17" charset="-128"/>
                        </a:rPr>
                        <a:t>期待する</a:t>
                      </a:r>
                      <a:endParaRPr kumimoji="1" lang="en-US" altLang="ja-JP" sz="900" dirty="0" smtClean="0">
                        <a:latin typeface="UD デジタル 教科書体 N-R" panose="02020400000000000000" pitchFamily="17" charset="-128"/>
                        <a:ea typeface="UD デジタル 教科書体 N-R" panose="02020400000000000000" pitchFamily="17" charset="-128"/>
                      </a:endParaRPr>
                    </a:p>
                    <a:p>
                      <a:r>
                        <a:rPr kumimoji="1" lang="ja-JP" altLang="en-US" sz="900" dirty="0" smtClean="0">
                          <a:latin typeface="UD デジタル 教科書体 N-R" panose="02020400000000000000" pitchFamily="17" charset="-128"/>
                          <a:ea typeface="UD デジタル 教科書体 N-R" panose="02020400000000000000" pitchFamily="17" charset="-128"/>
                        </a:rPr>
                        <a:t>子ども像</a:t>
                      </a:r>
                      <a:endParaRPr kumimoji="1" lang="ja-JP" altLang="en-US" sz="9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lnB w="12700" cap="flat" cmpd="sng" algn="ctr">
                      <a:solidFill>
                        <a:schemeClr val="bg1">
                          <a:lumMod val="50000"/>
                        </a:schemeClr>
                      </a:solidFill>
                      <a:prstDash val="sysDot"/>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B w="12700" cap="flat" cmpd="sng" algn="ctr">
                      <a:solidFill>
                        <a:schemeClr val="bg2">
                          <a:lumMod val="90000"/>
                        </a:schemeClr>
                      </a:solidFill>
                      <a:prstDash val="solid"/>
                      <a:round/>
                      <a:headEnd type="none" w="med" len="med"/>
                      <a:tailEnd type="none" w="med" len="med"/>
                    </a:lnB>
                  </a:tcPr>
                </a:tc>
              </a:tr>
              <a:tr h="354984">
                <a:tc rowSpan="2">
                  <a:txBody>
                    <a:bodyPr/>
                    <a:lstStyle/>
                    <a:p>
                      <a:r>
                        <a:rPr kumimoji="1" lang="ja-JP" altLang="en-US" sz="700" dirty="0" smtClean="0">
                          <a:latin typeface="UD デジタル 教科書体 N-R" panose="02020400000000000000" pitchFamily="17" charset="-128"/>
                          <a:ea typeface="UD デジタル 教科書体 N-R" panose="02020400000000000000" pitchFamily="17" charset="-128"/>
                        </a:rPr>
                        <a:t>幼児期の終わりまでに育ってほしい姿</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r>
              <a:tr h="337074">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r>
              <a:tr h="3750341">
                <a:tc gridSpan="3">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幼児期の終わりまでに育ってほしい姿が見られた</a:t>
                      </a:r>
                      <a:endParaRPr kumimoji="1" lang="en-US" altLang="ja-JP" sz="1000" dirty="0" smtClean="0">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子どもの学びの姿</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dirty="0"/>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r>
              <a:tr h="861392">
                <a:tc gridSpan="3">
                  <a:txBody>
                    <a:bodyPr/>
                    <a:lstStyle/>
                    <a:p>
                      <a:pPr algn="ctr"/>
                      <a:r>
                        <a:rPr kumimoji="1" lang="ja-JP" altLang="en-US" sz="800" dirty="0" smtClean="0">
                          <a:latin typeface="UD デジタル 教科書体 N-R" panose="02020400000000000000" pitchFamily="17" charset="-128"/>
                          <a:ea typeface="UD デジタル 教科書体 N-R" panose="02020400000000000000" pitchFamily="17" charset="-128"/>
                        </a:rPr>
                        <a:t>他園・小学校からのコメント</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dirty="0"/>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r>
            </a:tbl>
          </a:graphicData>
        </a:graphic>
      </p:graphicFrame>
      <p:sp>
        <p:nvSpPr>
          <p:cNvPr id="25" name="四角形吹き出し 24"/>
          <p:cNvSpPr/>
          <p:nvPr/>
        </p:nvSpPr>
        <p:spPr>
          <a:xfrm>
            <a:off x="1261628" y="-2572215"/>
            <a:ext cx="2443319" cy="657791"/>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共通シートから転記</a:t>
            </a:r>
            <a:endParaRPr lang="en-US" altLang="ja-JP" sz="1050" dirty="0" smtClean="0">
              <a:latin typeface="BIZ UDPゴシック" panose="020B0400000000000000" pitchFamily="50" charset="-128"/>
              <a:ea typeface="BIZ UDPゴシック" panose="020B0400000000000000" pitchFamily="50" charset="-128"/>
            </a:endParaRPr>
          </a:p>
        </p:txBody>
      </p:sp>
      <p:sp>
        <p:nvSpPr>
          <p:cNvPr id="26" name="四角形吹き出し 25"/>
          <p:cNvSpPr/>
          <p:nvPr/>
        </p:nvSpPr>
        <p:spPr>
          <a:xfrm>
            <a:off x="1261628" y="-1121260"/>
            <a:ext cx="2547518" cy="784746"/>
          </a:xfrm>
          <a:prstGeom prst="wedgeRectCallout">
            <a:avLst>
              <a:gd name="adj1" fmla="val -59756"/>
              <a:gd name="adj2" fmla="val 10917"/>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050" dirty="0" smtClean="0">
                <a:latin typeface="BIZ UDPゴシック" panose="020B0400000000000000" pitchFamily="50" charset="-128"/>
                <a:ea typeface="BIZ UDPゴシック" panose="020B0400000000000000" pitchFamily="50" charset="-128"/>
              </a:rPr>
              <a:t>⑤共通シートに記載している主な教育</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課程・予想される活動を通して、幼児</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期の終わりまでに育ってほしい姿が</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見られた子どもの学びの姿を描きだす</a:t>
            </a:r>
            <a:endParaRPr lang="en-US" altLang="ja-JP" sz="1050" dirty="0" smtClean="0">
              <a:latin typeface="BIZ UDPゴシック" panose="020B0400000000000000" pitchFamily="50" charset="-128"/>
              <a:ea typeface="BIZ UDPゴシック" panose="020B0400000000000000" pitchFamily="50" charset="-128"/>
            </a:endParaRPr>
          </a:p>
        </p:txBody>
      </p:sp>
      <p:grpSp>
        <p:nvGrpSpPr>
          <p:cNvPr id="7" name="グループ化 6"/>
          <p:cNvGrpSpPr/>
          <p:nvPr/>
        </p:nvGrpSpPr>
        <p:grpSpPr>
          <a:xfrm>
            <a:off x="0" y="-37704"/>
            <a:ext cx="9247516" cy="331490"/>
            <a:chOff x="0" y="7164"/>
            <a:chExt cx="9247516" cy="331490"/>
          </a:xfrm>
        </p:grpSpPr>
        <p:sp>
          <p:nvSpPr>
            <p:cNvPr id="8" name="角丸四角形 7"/>
            <p:cNvSpPr/>
            <p:nvPr/>
          </p:nvSpPr>
          <p:spPr>
            <a:xfrm>
              <a:off x="0" y="7164"/>
              <a:ext cx="9144000" cy="331490"/>
            </a:xfrm>
            <a:prstGeom prst="roundRect">
              <a:avLst>
                <a:gd name="adj" fmla="val 2969"/>
              </a:avLst>
            </a:prstGeom>
            <a:solidFill>
              <a:schemeClr val="accent5">
                <a:lumMod val="20000"/>
                <a:lumOff val="80000"/>
              </a:schemeClr>
            </a:solidFill>
            <a:ln w="28575" cap="flat" cmpd="sng" algn="ctr">
              <a:noFill/>
              <a:prstDash val="solid"/>
            </a:ln>
            <a:effectLst/>
          </p:spPr>
          <p:txBody>
            <a:bodyPr lIns="65298" tIns="32649" rIns="65298" bIns="32649" rtlCol="0" anchor="ctr"/>
            <a:lstStyle/>
            <a:p>
              <a:pPr algn="ctr" defTabSz="914180">
                <a:defRPr/>
              </a:pPr>
              <a:endParaRPr kumimoji="0" lang="ja-JP" altLang="en-US" sz="1600" kern="0">
                <a:solidFill>
                  <a:prstClr val="white"/>
                </a:solidFill>
              </a:endParaRPr>
            </a:p>
          </p:txBody>
        </p:sp>
        <p:sp>
          <p:nvSpPr>
            <p:cNvPr id="9" name="テキスト ボックス 8"/>
            <p:cNvSpPr txBox="1"/>
            <p:nvPr/>
          </p:nvSpPr>
          <p:spPr>
            <a:xfrm>
              <a:off x="34227" y="9817"/>
              <a:ext cx="4830850" cy="300082"/>
            </a:xfrm>
            <a:prstGeom prst="rect">
              <a:avLst/>
            </a:prstGeom>
            <a:noFill/>
          </p:spPr>
          <p:txBody>
            <a:bodyPr wrap="square" rtlCol="0">
              <a:spAutoFit/>
            </a:bodyPr>
            <a:lstStyle/>
            <a:p>
              <a:r>
                <a:rPr lang="ja-JP" altLang="en-US" sz="1350" dirty="0" smtClean="0">
                  <a:latin typeface="UD デジタル 教科書体 N-R" panose="02020400000000000000" pitchFamily="17" charset="-128"/>
                  <a:ea typeface="UD デジタル 教科書体 N-R" panose="02020400000000000000" pitchFamily="17" charset="-128"/>
                </a:rPr>
                <a:t>滋賀県版「架け橋期カリキュラム」実践記録（案）</a:t>
              </a: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10" name="テキスト ボックス 9"/>
            <p:cNvSpPr txBox="1"/>
            <p:nvPr/>
          </p:nvSpPr>
          <p:spPr>
            <a:xfrm>
              <a:off x="4899303" y="9817"/>
              <a:ext cx="4348213" cy="300082"/>
            </a:xfrm>
            <a:prstGeom prst="rect">
              <a:avLst/>
            </a:prstGeom>
            <a:noFill/>
          </p:spPr>
          <p:txBody>
            <a:bodyPr wrap="square" rtlCol="0">
              <a:spAutoFit/>
            </a:bodyPr>
            <a:lstStyle/>
            <a:p>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　　　小学校区</a:t>
              </a:r>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a:latin typeface="UD デジタル 教科書体 N-R" panose="02020400000000000000" pitchFamily="17" charset="-128"/>
                  <a:ea typeface="UD デジタル 教科書体 N-R" panose="02020400000000000000" pitchFamily="17" charset="-128"/>
                </a:rPr>
                <a:t>　</a:t>
              </a:r>
              <a:r>
                <a:rPr lang="ja-JP" altLang="en-US" sz="1350" dirty="0" smtClean="0">
                  <a:latin typeface="UD デジタル 教科書体 N-R" panose="02020400000000000000" pitchFamily="17" charset="-128"/>
                  <a:ea typeface="UD デジタル 教科書体 N-R" panose="02020400000000000000" pitchFamily="17" charset="-128"/>
                </a:rPr>
                <a:t>園名（　　　　　　　　　　）</a:t>
              </a:r>
              <a:endParaRPr lang="ja-JP" altLang="en-US" sz="1350" dirty="0">
                <a:latin typeface="UD デジタル 教科書体 N-R" panose="02020400000000000000" pitchFamily="17" charset="-128"/>
                <a:ea typeface="UD デジタル 教科書体 N-R" panose="02020400000000000000" pitchFamily="17" charset="-128"/>
              </a:endParaRPr>
            </a:p>
          </p:txBody>
        </p:sp>
      </p:grpSp>
    </p:spTree>
    <p:extLst>
      <p:ext uri="{BB962C8B-B14F-4D97-AF65-F5344CB8AC3E}">
        <p14:creationId xmlns:p14="http://schemas.microsoft.com/office/powerpoint/2010/main" val="3178995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34227" y="338654"/>
          <a:ext cx="8846001" cy="6095402"/>
        </p:xfrm>
        <a:graphic>
          <a:graphicData uri="http://schemas.openxmlformats.org/drawingml/2006/table">
            <a:tbl>
              <a:tblPr firstRow="1" bandRow="1">
                <a:tableStyleId>{F2DE63D5-997A-4646-A377-4702673A728D}</a:tableStyleId>
              </a:tblPr>
              <a:tblGrid>
                <a:gridCol w="385592"/>
                <a:gridCol w="141467"/>
                <a:gridCol w="255348"/>
                <a:gridCol w="859766"/>
                <a:gridCol w="2401276"/>
                <a:gridCol w="2401276"/>
                <a:gridCol w="2401276"/>
              </a:tblGrid>
              <a:tr h="227803">
                <a:tc gridSpan="2">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hMerge="1">
                  <a:txBody>
                    <a:bodyPr/>
                    <a:lstStyle/>
                    <a:p>
                      <a:endParaRPr kumimoji="1" lang="ja-JP" altLang="en-US"/>
                    </a:p>
                  </a:txBody>
                  <a:tcPr/>
                </a:tc>
                <a:tc>
                  <a:txBody>
                    <a:bodyPr/>
                    <a:lstStyle/>
                    <a:p>
                      <a:pPr algn="ct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noFill/>
                  </a:tcPr>
                </a:tc>
                <a:tc>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５歳児</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2">
                        <a:lumMod val="20000"/>
                        <a:lumOff val="80000"/>
                      </a:schemeClr>
                    </a:solidFill>
                  </a:tcPr>
                </a:tc>
                <a:tc gridSpan="3">
                  <a:txBody>
                    <a:bodyPr/>
                    <a:lstStyle/>
                    <a:p>
                      <a:pPr algn="ctr"/>
                      <a:r>
                        <a:rPr kumimoji="1" lang="ja-JP" altLang="en-US" sz="1000" dirty="0" smtClean="0">
                          <a:solidFill>
                            <a:schemeClr val="tx1"/>
                          </a:solidFill>
                          <a:latin typeface="UD デジタル 教科書体 N-R" panose="02020400000000000000" pitchFamily="17" charset="-128"/>
                          <a:ea typeface="UD デジタル 教科書体 N-R" panose="02020400000000000000" pitchFamily="17" charset="-128"/>
                        </a:rPr>
                        <a:t>第１学年</a:t>
                      </a:r>
                      <a:endParaRPr kumimoji="1" lang="ja-JP" altLang="en-US" sz="1000" dirty="0">
                        <a:solidFill>
                          <a:schemeClr val="tx1"/>
                        </a:solidFill>
                        <a:latin typeface="UD デジタル 教科書体 N-R" panose="02020400000000000000" pitchFamily="17" charset="-128"/>
                        <a:ea typeface="UD デジタル 教科書体 N-R" panose="02020400000000000000" pitchFamily="17" charset="-128"/>
                      </a:endParaRPr>
                    </a:p>
                  </a:txBody>
                  <a:tcPr marL="34290" marR="34290" marT="34290" marB="34290">
                    <a:solidFill>
                      <a:schemeClr val="accent6">
                        <a:lumMod val="20000"/>
                        <a:lumOff val="80000"/>
                      </a:schemeClr>
                    </a:solidFill>
                  </a:tcPr>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pPr algn="ct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r>
              <a:tr h="227803">
                <a:tc gridSpan="2">
                  <a:txBody>
                    <a:bodyPr/>
                    <a:lstStyle/>
                    <a:p>
                      <a:pPr algn="l"/>
                      <a:r>
                        <a:rPr kumimoji="1" lang="ja-JP" altLang="en-US" sz="800" dirty="0" smtClean="0">
                          <a:latin typeface="UD デジタル 教科書体 N-R" panose="02020400000000000000" pitchFamily="17" charset="-128"/>
                          <a:ea typeface="UD デジタル 教科書体 N-R" panose="02020400000000000000" pitchFamily="17" charset="-128"/>
                        </a:rPr>
                        <a:t>時期</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tc>
                <a:tc hMerge="1">
                  <a:txBody>
                    <a:bodyPr/>
                    <a:lstStyle/>
                    <a:p>
                      <a:endParaRPr kumimoji="1" lang="ja-JP" altLang="en-US"/>
                    </a:p>
                  </a:txBody>
                  <a:tcPr/>
                </a:tc>
                <a:tc>
                  <a:txBody>
                    <a:bodyPr/>
                    <a:lstStyle/>
                    <a:p>
                      <a:pPr algn="l"/>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2">
                          <a:lumMod val="90000"/>
                        </a:schemeClr>
                      </a:solidFill>
                      <a:prstDash val="solid"/>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４・５・６・７</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８・９・</a:t>
                      </a:r>
                      <a:r>
                        <a:rPr kumimoji="1" lang="en-US" altLang="ja-JP" sz="1000" dirty="0" smtClean="0">
                          <a:latin typeface="UD デジタル 教科書体 N-R" panose="02020400000000000000" pitchFamily="17" charset="-128"/>
                          <a:ea typeface="UD デジタル 教科書体 N-R" panose="02020400000000000000" pitchFamily="17" charset="-128"/>
                        </a:rPr>
                        <a:t>10</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11</a:t>
                      </a:r>
                      <a:r>
                        <a:rPr kumimoji="1" lang="ja-JP" altLang="en-US" sz="1000" dirty="0" smtClean="0">
                          <a:latin typeface="UD デジタル 教科書体 N-R" panose="02020400000000000000" pitchFamily="17" charset="-128"/>
                          <a:ea typeface="UD デジタル 教科書体 N-R" panose="02020400000000000000" pitchFamily="17" charset="-128"/>
                        </a:rPr>
                        <a:t>・</a:t>
                      </a:r>
                      <a:r>
                        <a:rPr kumimoji="1" lang="en-US" altLang="ja-JP" sz="1000" dirty="0" smtClean="0">
                          <a:latin typeface="UD デジタル 教科書体 N-R" panose="02020400000000000000" pitchFamily="17" charset="-128"/>
                          <a:ea typeface="UD デジタル 教科書体 N-R" panose="02020400000000000000" pitchFamily="17" charset="-128"/>
                        </a:rPr>
                        <a:t>12</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１・２・３</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r>
              <a:tr h="333725">
                <a:tc gridSpan="3">
                  <a:txBody>
                    <a:bodyPr/>
                    <a:lstStyle/>
                    <a:p>
                      <a:r>
                        <a:rPr kumimoji="1" lang="ja-JP" altLang="en-US" sz="900" dirty="0" smtClean="0">
                          <a:latin typeface="UD デジタル 教科書体 N-R" panose="02020400000000000000" pitchFamily="17" charset="-128"/>
                          <a:ea typeface="UD デジタル 教科書体 N-R" panose="02020400000000000000" pitchFamily="17" charset="-128"/>
                        </a:rPr>
                        <a:t>期待する</a:t>
                      </a:r>
                      <a:endParaRPr kumimoji="1" lang="en-US" altLang="ja-JP" sz="900" dirty="0" smtClean="0">
                        <a:latin typeface="UD デジタル 教科書体 N-R" panose="02020400000000000000" pitchFamily="17" charset="-128"/>
                        <a:ea typeface="UD デジタル 教科書体 N-R" panose="02020400000000000000" pitchFamily="17" charset="-128"/>
                      </a:endParaRPr>
                    </a:p>
                    <a:p>
                      <a:r>
                        <a:rPr kumimoji="1" lang="ja-JP" altLang="en-US" sz="900" dirty="0" smtClean="0">
                          <a:latin typeface="UD デジタル 教科書体 N-R" panose="02020400000000000000" pitchFamily="17" charset="-128"/>
                          <a:ea typeface="UD デジタル 教科書体 N-R" panose="02020400000000000000" pitchFamily="17" charset="-128"/>
                        </a:rPr>
                        <a:t>子ども像</a:t>
                      </a:r>
                      <a:endParaRPr kumimoji="1" lang="ja-JP" altLang="en-US" sz="900" dirty="0">
                        <a:latin typeface="UD デジタル 教科書体 N-R" panose="02020400000000000000" pitchFamily="17" charset="-128"/>
                        <a:ea typeface="UD デジタル 教科書体 N-R" panose="02020400000000000000" pitchFamily="17" charset="-128"/>
                      </a:endParaRPr>
                    </a:p>
                  </a:txBody>
                  <a:tcPr marL="34290" marR="34290" marT="34290" marB="34290">
                    <a:lnR w="9525" cap="flat" cmpd="sng" algn="ctr">
                      <a:solidFill>
                        <a:schemeClr val="bg2">
                          <a:lumMod val="9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lnB w="12700" cap="flat" cmpd="sng" algn="ctr">
                      <a:solidFill>
                        <a:schemeClr val="bg1">
                          <a:lumMod val="50000"/>
                        </a:schemeClr>
                      </a:solidFill>
                      <a:prstDash val="sysDot"/>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1">
                          <a:lumMod val="50000"/>
                        </a:schemeClr>
                      </a:solidFill>
                      <a:prstDash val="sysDot"/>
                      <a:round/>
                      <a:headEnd type="none" w="med" len="med"/>
                      <a:tailEnd type="none" w="med" len="med"/>
                    </a:lnL>
                  </a:tcPr>
                </a:tc>
              </a:tr>
              <a:tr h="354984">
                <a:tc rowSpan="2">
                  <a:txBody>
                    <a:bodyPr/>
                    <a:lstStyle/>
                    <a:p>
                      <a:r>
                        <a:rPr kumimoji="1" lang="ja-JP" altLang="en-US" sz="700" dirty="0" smtClean="0">
                          <a:latin typeface="UD デジタル 教科書体 N-R" panose="02020400000000000000" pitchFamily="17" charset="-128"/>
                          <a:ea typeface="UD デジタル 教科書体 N-R" panose="02020400000000000000" pitchFamily="17" charset="-128"/>
                        </a:rPr>
                        <a:t>幼児期の終わりまでに育ってほしい姿</a:t>
                      </a:r>
                      <a:endParaRPr kumimoji="1" lang="ja-JP" altLang="en-US" sz="7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olid"/>
                      <a:round/>
                      <a:headEnd type="none" w="med" len="med"/>
                      <a:tailEnd type="none" w="med" len="med"/>
                    </a:lnB>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B w="12700" cap="flat" cmpd="sng" algn="ctr">
                      <a:solidFill>
                        <a:schemeClr val="bg2">
                          <a:lumMod val="90000"/>
                        </a:schemeClr>
                      </a:solidFill>
                      <a:prstDash val="sysDash"/>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37074">
                <a:tc v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R w="9525" cap="flat" cmpd="sng" algn="ctr">
                      <a:solidFill>
                        <a:schemeClr val="bg2">
                          <a:lumMod val="90000"/>
                        </a:schemeClr>
                      </a:solidFill>
                      <a:prstDash val="solid"/>
                      <a:round/>
                      <a:headEnd type="none" w="med" len="med"/>
                      <a:tailEnd type="none" w="med" len="med"/>
                    </a:lnR>
                  </a:tcPr>
                </a:tc>
                <a:tc gridSpan="2">
                  <a:txBody>
                    <a:bodyPr/>
                    <a:lstStyle/>
                    <a:p>
                      <a:endParaRPr kumimoji="1" lang="ja-JP" altLang="en-US"/>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gridSpan="3">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T w="12700" cap="flat" cmpd="sng" algn="ctr">
                      <a:solidFill>
                        <a:schemeClr val="bg2">
                          <a:lumMod val="90000"/>
                        </a:schemeClr>
                      </a:solidFill>
                      <a:prstDash val="sysDash"/>
                      <a:round/>
                      <a:headEnd type="none" w="med" len="med"/>
                      <a:tailEnd type="none" w="med" len="med"/>
                    </a:lnT>
                    <a:lnB w="12700" cap="flat" cmpd="sng" algn="ctr">
                      <a:solidFill>
                        <a:schemeClr val="bg2">
                          <a:lumMod val="9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743446">
                <a:tc gridSpan="3">
                  <a:txBody>
                    <a:bodyPr/>
                    <a:lstStyle/>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幼児期の終わりまでに育ってほしい姿が見られた</a:t>
                      </a:r>
                      <a:endParaRPr kumimoji="1" lang="en-US" altLang="ja-JP" sz="1000" dirty="0" smtClean="0">
                        <a:latin typeface="UD デジタル 教科書体 N-R" panose="02020400000000000000" pitchFamily="17" charset="-128"/>
                        <a:ea typeface="UD デジタル 教科書体 N-R" panose="02020400000000000000" pitchFamily="17" charset="-128"/>
                      </a:endParaRPr>
                    </a:p>
                    <a:p>
                      <a:pPr algn="ctr"/>
                      <a:r>
                        <a:rPr kumimoji="1" lang="ja-JP" altLang="en-US" sz="1000" dirty="0" smtClean="0">
                          <a:latin typeface="UD デジタル 教科書体 N-R" panose="02020400000000000000" pitchFamily="17" charset="-128"/>
                          <a:ea typeface="UD デジタル 教科書体 N-R" panose="02020400000000000000" pitchFamily="17" charset="-128"/>
                        </a:rPr>
                        <a:t>子どもの学びの姿</a:t>
                      </a:r>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dirty="0"/>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hMerge="1">
                  <a:txBody>
                    <a:bodyPr/>
                    <a:lstStyle/>
                    <a:p>
                      <a:endParaRPr kumimoji="1" lang="ja-JP" altLang="en-US" sz="10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9525" cap="flat" cmpd="sng" algn="ctr">
                      <a:solidFill>
                        <a:schemeClr val="bg2">
                          <a:lumMod val="90000"/>
                        </a:schemeClr>
                      </a:solidFill>
                      <a:prstDash val="solid"/>
                      <a:round/>
                      <a:headEnd type="none" w="med" len="med"/>
                      <a:tailEnd type="none" w="med" len="med"/>
                    </a:lnL>
                    <a:lnR w="9525"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9525"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T w="12700" cap="flat" cmpd="sng" algn="ctr">
                      <a:solidFill>
                        <a:schemeClr val="bg2">
                          <a:lumMod val="90000"/>
                        </a:schemeClr>
                      </a:solidFill>
                      <a:prstDash val="solid"/>
                      <a:round/>
                      <a:headEnd type="none" w="med" len="med"/>
                      <a:tailEnd type="none" w="med" len="med"/>
                    </a:lnT>
                  </a:tcPr>
                </a:tc>
              </a:tr>
              <a:tr h="861392">
                <a:tc gridSpan="3">
                  <a:txBody>
                    <a:bodyPr/>
                    <a:lstStyle/>
                    <a:p>
                      <a:pPr algn="ctr"/>
                      <a:r>
                        <a:rPr kumimoji="1" lang="ja-JP" altLang="en-US" sz="800" dirty="0" smtClean="0">
                          <a:latin typeface="UD デジタル 教科書体 N-R" panose="02020400000000000000" pitchFamily="17" charset="-128"/>
                          <a:ea typeface="UD デジタル 教科書体 N-R" panose="02020400000000000000" pitchFamily="17" charset="-128"/>
                        </a:rPr>
                        <a:t>他園・小学校からのコメント</a:t>
                      </a:r>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nchor="ctr">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dirty="0"/>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hMerge="1">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vert="eaVert">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lnR w="12700" cap="flat" cmpd="sng" algn="ctr">
                      <a:solidFill>
                        <a:schemeClr val="bg2">
                          <a:lumMod val="90000"/>
                        </a:schemeClr>
                      </a:solidFill>
                      <a:prstDash val="sysDash"/>
                      <a:round/>
                      <a:headEnd type="none" w="med" len="med"/>
                      <a:tailEnd type="none" w="med" len="med"/>
                    </a:lnR>
                  </a:tcPr>
                </a:tc>
                <a:tc>
                  <a:txBody>
                    <a:bodyPr/>
                    <a:lstStyle/>
                    <a:p>
                      <a:endParaRPr kumimoji="1" lang="ja-JP" altLang="en-US" sz="800" dirty="0">
                        <a:latin typeface="UD デジタル 教科書体 N-R" panose="02020400000000000000" pitchFamily="17" charset="-128"/>
                        <a:ea typeface="UD デジタル 教科書体 N-R" panose="02020400000000000000" pitchFamily="17" charset="-128"/>
                      </a:endParaRPr>
                    </a:p>
                  </a:txBody>
                  <a:tcPr marL="34290" marR="34290" marT="34290" marB="34290">
                    <a:lnL w="12700" cap="flat" cmpd="sng" algn="ctr">
                      <a:solidFill>
                        <a:schemeClr val="bg2">
                          <a:lumMod val="90000"/>
                        </a:schemeClr>
                      </a:solidFill>
                      <a:prstDash val="sysDash"/>
                      <a:round/>
                      <a:headEnd type="none" w="med" len="med"/>
                      <a:tailEnd type="none" w="med" len="med"/>
                    </a:lnL>
                  </a:tcPr>
                </a:tc>
              </a:tr>
            </a:tbl>
          </a:graphicData>
        </a:graphic>
      </p:graphicFrame>
      <p:grpSp>
        <p:nvGrpSpPr>
          <p:cNvPr id="7" name="グループ化 6"/>
          <p:cNvGrpSpPr/>
          <p:nvPr/>
        </p:nvGrpSpPr>
        <p:grpSpPr>
          <a:xfrm>
            <a:off x="0" y="-3199"/>
            <a:ext cx="9247516" cy="331490"/>
            <a:chOff x="0" y="7164"/>
            <a:chExt cx="9247516" cy="331490"/>
          </a:xfrm>
        </p:grpSpPr>
        <p:sp>
          <p:nvSpPr>
            <p:cNvPr id="8" name="角丸四角形 7"/>
            <p:cNvSpPr/>
            <p:nvPr/>
          </p:nvSpPr>
          <p:spPr>
            <a:xfrm>
              <a:off x="0" y="7164"/>
              <a:ext cx="9144000" cy="331490"/>
            </a:xfrm>
            <a:prstGeom prst="roundRect">
              <a:avLst>
                <a:gd name="adj" fmla="val 2969"/>
              </a:avLst>
            </a:prstGeom>
            <a:solidFill>
              <a:schemeClr val="accent5">
                <a:lumMod val="20000"/>
                <a:lumOff val="80000"/>
              </a:schemeClr>
            </a:solidFill>
            <a:ln w="28575" cap="flat" cmpd="sng" algn="ctr">
              <a:noFill/>
              <a:prstDash val="solid"/>
            </a:ln>
            <a:effectLst/>
          </p:spPr>
          <p:txBody>
            <a:bodyPr lIns="65298" tIns="32649" rIns="65298" bIns="32649" rtlCol="0" anchor="ctr"/>
            <a:lstStyle/>
            <a:p>
              <a:pPr algn="ctr" defTabSz="914180">
                <a:defRPr/>
              </a:pPr>
              <a:endParaRPr kumimoji="0" lang="ja-JP" altLang="en-US" sz="1600" kern="0">
                <a:solidFill>
                  <a:prstClr val="white"/>
                </a:solidFill>
              </a:endParaRPr>
            </a:p>
          </p:txBody>
        </p:sp>
        <p:sp>
          <p:nvSpPr>
            <p:cNvPr id="9" name="テキスト ボックス 8"/>
            <p:cNvSpPr txBox="1"/>
            <p:nvPr/>
          </p:nvSpPr>
          <p:spPr>
            <a:xfrm>
              <a:off x="34227" y="9817"/>
              <a:ext cx="4830850" cy="300082"/>
            </a:xfrm>
            <a:prstGeom prst="rect">
              <a:avLst/>
            </a:prstGeom>
            <a:noFill/>
          </p:spPr>
          <p:txBody>
            <a:bodyPr wrap="square" rtlCol="0">
              <a:spAutoFit/>
            </a:bodyPr>
            <a:lstStyle/>
            <a:p>
              <a:r>
                <a:rPr lang="ja-JP" altLang="en-US" sz="1350" dirty="0" smtClean="0">
                  <a:latin typeface="UD デジタル 教科書体 N-R" panose="02020400000000000000" pitchFamily="17" charset="-128"/>
                  <a:ea typeface="UD デジタル 教科書体 N-R" panose="02020400000000000000" pitchFamily="17" charset="-128"/>
                </a:rPr>
                <a:t>滋賀県版「架け橋期カリキュラム」実践記録（案）</a:t>
              </a:r>
              <a:endParaRPr lang="ja-JP" altLang="en-US" sz="1350" dirty="0">
                <a:latin typeface="UD デジタル 教科書体 N-R" panose="02020400000000000000" pitchFamily="17" charset="-128"/>
                <a:ea typeface="UD デジタル 教科書体 N-R" panose="02020400000000000000" pitchFamily="17" charset="-128"/>
              </a:endParaRPr>
            </a:p>
          </p:txBody>
        </p:sp>
        <p:sp>
          <p:nvSpPr>
            <p:cNvPr id="10" name="テキスト ボックス 9"/>
            <p:cNvSpPr txBox="1"/>
            <p:nvPr/>
          </p:nvSpPr>
          <p:spPr>
            <a:xfrm>
              <a:off x="4899303" y="9817"/>
              <a:ext cx="4348213" cy="300082"/>
            </a:xfrm>
            <a:prstGeom prst="rect">
              <a:avLst/>
            </a:prstGeom>
            <a:noFill/>
          </p:spPr>
          <p:txBody>
            <a:bodyPr wrap="square" rtlCol="0">
              <a:spAutoFit/>
            </a:bodyPr>
            <a:lstStyle/>
            <a:p>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smtClean="0">
                  <a:latin typeface="UD デジタル 教科書体 N-R" panose="02020400000000000000" pitchFamily="17" charset="-128"/>
                  <a:ea typeface="UD デジタル 教科書体 N-R" panose="02020400000000000000" pitchFamily="17" charset="-128"/>
                </a:rPr>
                <a:t>　　　小学校区</a:t>
              </a:r>
              <a:r>
                <a:rPr lang="en-US" altLang="ja-JP" sz="1350" dirty="0" smtClean="0">
                  <a:latin typeface="UD デジタル 教科書体 N-R" panose="02020400000000000000" pitchFamily="17" charset="-128"/>
                  <a:ea typeface="UD デジタル 教科書体 N-R" panose="02020400000000000000" pitchFamily="17" charset="-128"/>
                </a:rPr>
                <a:t>】</a:t>
              </a:r>
              <a:r>
                <a:rPr lang="ja-JP" altLang="en-US" sz="1350" dirty="0">
                  <a:latin typeface="UD デジタル 教科書体 N-R" panose="02020400000000000000" pitchFamily="17" charset="-128"/>
                  <a:ea typeface="UD デジタル 教科書体 N-R" panose="02020400000000000000" pitchFamily="17" charset="-128"/>
                </a:rPr>
                <a:t>　校</a:t>
              </a:r>
              <a:r>
                <a:rPr lang="ja-JP" altLang="en-US" sz="1350" dirty="0" smtClean="0">
                  <a:latin typeface="UD デジタル 教科書体 N-R" panose="02020400000000000000" pitchFamily="17" charset="-128"/>
                  <a:ea typeface="UD デジタル 教科書体 N-R" panose="02020400000000000000" pitchFamily="17" charset="-128"/>
                </a:rPr>
                <a:t>名（　　　　　　　　　　）</a:t>
              </a:r>
              <a:endParaRPr lang="ja-JP" altLang="en-US" sz="1350" dirty="0">
                <a:latin typeface="UD デジタル 教科書体 N-R" panose="02020400000000000000" pitchFamily="17" charset="-128"/>
                <a:ea typeface="UD デジタル 教科書体 N-R" panose="02020400000000000000" pitchFamily="17" charset="-128"/>
              </a:endParaRPr>
            </a:p>
          </p:txBody>
        </p:sp>
      </p:grpSp>
    </p:spTree>
    <p:extLst>
      <p:ext uri="{BB962C8B-B14F-4D97-AF65-F5344CB8AC3E}">
        <p14:creationId xmlns:p14="http://schemas.microsoft.com/office/powerpoint/2010/main" val="4220236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2410</TotalTime>
  <Words>587</Words>
  <Application>Microsoft Office PowerPoint</Application>
  <PresentationFormat>画面に合わせる (4:3)</PresentationFormat>
  <Paragraphs>132</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ＭＳ Ｐゴシック</vt:lpstr>
      <vt:lpstr>UD デジタル 教科書体 N-R</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村地　和代</dc:creator>
  <cp:lastModifiedBy>村地　和代</cp:lastModifiedBy>
  <cp:revision>250</cp:revision>
  <cp:lastPrinted>2022-07-11T00:56:50Z</cp:lastPrinted>
  <dcterms:created xsi:type="dcterms:W3CDTF">2022-06-02T23:03:24Z</dcterms:created>
  <dcterms:modified xsi:type="dcterms:W3CDTF">2023-03-07T09:45:36Z</dcterms:modified>
</cp:coreProperties>
</file>