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971892011998669E-2"/>
          <c:y val="5.9476796299123787E-2"/>
          <c:w val="0.92750761026552664"/>
          <c:h val="0.797201492731089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marker>
            <c:symbol val="diamond"/>
            <c:size val="11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平成25年</c:v>
                </c:pt>
                <c:pt idx="1">
                  <c:v>平成26年</c:v>
                </c:pt>
                <c:pt idx="2">
                  <c:v>平成27年</c:v>
                </c:pt>
                <c:pt idx="3">
                  <c:v>平成28年</c:v>
                </c:pt>
                <c:pt idx="4">
                  <c:v>平成29年</c:v>
                </c:pt>
                <c:pt idx="5">
                  <c:v>平成30年</c:v>
                </c:pt>
                <c:pt idx="6">
                  <c:v>平成31年</c:v>
                </c:pt>
                <c:pt idx="7">
                  <c:v>令和２年</c:v>
                </c:pt>
                <c:pt idx="8">
                  <c:v>令和３年</c:v>
                </c:pt>
                <c:pt idx="9">
                  <c:v>令和４年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3.93</c:v>
                </c:pt>
                <c:pt idx="1">
                  <c:v>4.12</c:v>
                </c:pt>
                <c:pt idx="2">
                  <c:v>4.21</c:v>
                </c:pt>
                <c:pt idx="3">
                  <c:v>4.32</c:v>
                </c:pt>
                <c:pt idx="4">
                  <c:v>4.3899999999999997</c:v>
                </c:pt>
                <c:pt idx="5">
                  <c:v>4.46</c:v>
                </c:pt>
                <c:pt idx="6">
                  <c:v>4.5</c:v>
                </c:pt>
                <c:pt idx="7">
                  <c:v>4.47</c:v>
                </c:pt>
                <c:pt idx="8">
                  <c:v>4.3</c:v>
                </c:pt>
                <c:pt idx="9">
                  <c:v>4.41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661204048"/>
        <c:axId val="-1477617968"/>
      </c:lineChart>
      <c:catAx>
        <c:axId val="-1661204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ja-JP" altLang="en-US" sz="1200" b="0" dirty="0" smtClean="0"/>
                  <a:t>（調査年）</a:t>
                </a:r>
                <a:endParaRPr lang="ja-JP" altLang="en-US" sz="1200" b="0" dirty="0"/>
              </a:p>
            </c:rich>
          </c:tx>
          <c:layout>
            <c:manualLayout>
              <c:xMode val="edge"/>
              <c:yMode val="edge"/>
              <c:x val="0.89556856674966778"/>
              <c:y val="0.92253935792228059"/>
            </c:manualLayout>
          </c:layout>
          <c:overlay val="0"/>
          <c:spPr>
            <a:ln w="0"/>
          </c:spPr>
        </c:title>
        <c:numFmt formatCode="General" sourceLinked="0"/>
        <c:majorTickMark val="in"/>
        <c:minorTickMark val="none"/>
        <c:tickLblPos val="nextTo"/>
        <c:spPr>
          <a:ln w="19050"/>
        </c:spPr>
        <c:crossAx val="-1477617968"/>
        <c:crosses val="autoZero"/>
        <c:auto val="1"/>
        <c:lblAlgn val="ctr"/>
        <c:lblOffset val="100"/>
        <c:noMultiLvlLbl val="0"/>
      </c:catAx>
      <c:valAx>
        <c:axId val="-1477617968"/>
        <c:scaling>
          <c:orientation val="minMax"/>
          <c:max val="5"/>
          <c:min val="3.5"/>
        </c:scaling>
        <c:delete val="0"/>
        <c:axPos val="l"/>
        <c:majorGridlines>
          <c:spPr>
            <a:ln w="12700"/>
          </c:spPr>
        </c:majorGridlines>
        <c:numFmt formatCode="#,##0.0_);\(#,##0.0\)" sourceLinked="0"/>
        <c:majorTickMark val="none"/>
        <c:minorTickMark val="none"/>
        <c:tickLblPos val="nextTo"/>
        <c:spPr>
          <a:ln w="12700"/>
        </c:spPr>
        <c:txPr>
          <a:bodyPr/>
          <a:lstStyle/>
          <a:p>
            <a:pPr>
              <a:defRPr sz="1400"/>
            </a:pPr>
            <a:endParaRPr lang="ja-JP"/>
          </a:p>
        </c:txPr>
        <c:crossAx val="-1661204048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smtClean="0">
                <a:ea typeface="ＭＳ ゴシック" pitchFamily="49" charset="-128"/>
              </a:rPr>
              <a:t>⑧ボーナス</a:t>
            </a:r>
            <a:r>
              <a:rPr lang="ja-JP" altLang="en-US" sz="2000" b="1" dirty="0" smtClean="0">
                <a:ea typeface="ＭＳ ゴシック" pitchFamily="49" charset="-128"/>
              </a:rPr>
              <a:t>（賞与および臨時給与）の支給状況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4528" y="6055404"/>
            <a:ext cx="382027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注</a:t>
            </a:r>
            <a:r>
              <a:rPr kumimoji="1" lang="ja-JP" altLang="en-US" sz="105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　前年８月から当年７月までの１年間の支給状況です。</a:t>
            </a:r>
            <a:endParaRPr kumimoji="1" lang="ja-JP" altLang="en-US" sz="105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92560"/>
              </p:ext>
            </p:extLst>
          </p:nvPr>
        </p:nvGraphicFramePr>
        <p:xfrm>
          <a:off x="272480" y="1124744"/>
          <a:ext cx="9001000" cy="4813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128464" y="960983"/>
            <a:ext cx="646331" cy="276999"/>
          </a:xfrm>
          <a:prstGeom prst="rect">
            <a:avLst/>
          </a:prstGeom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latin typeface="+mj-ea"/>
                <a:ea typeface="+mj-ea"/>
              </a:rPr>
              <a:t>（月分）</a:t>
            </a:r>
            <a:endParaRPr lang="ja-JP" altLang="en-US" sz="12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19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47</cp:revision>
  <dcterms:created xsi:type="dcterms:W3CDTF">2013-02-06T02:17:09Z</dcterms:created>
  <dcterms:modified xsi:type="dcterms:W3CDTF">2022-10-10T23:36:34Z</dcterms:modified>
</cp:coreProperties>
</file>