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00" d="100"/>
          <a:sy n="100" d="100"/>
        </p:scale>
        <p:origin x="41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65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事務関係職種</c:v>
                </c:pt>
              </c:strCache>
            </c:strRef>
          </c:tx>
          <c:spPr>
            <a:gradFill flip="none" rotWithShape="1">
              <a:gsLst>
                <a:gs pos="0">
                  <a:srgbClr val="00B0F0"/>
                </a:gs>
                <a:gs pos="80000">
                  <a:srgbClr val="4F81B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-1.5095674995720912E-2"/>
                  <c:y val="-8.538848398461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252199995109612E-2"/>
                  <c:y val="-8.538848398461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252369800227676E-2"/>
                  <c:y val="-1.4942984697307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13049998777403E-3"/>
                  <c:y val="-2.348200118333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681224</c:v>
                </c:pt>
                <c:pt idx="1">
                  <c:v>546844</c:v>
                </c:pt>
                <c:pt idx="2">
                  <c:v>404522</c:v>
                </c:pt>
                <c:pt idx="3">
                  <c:v>307693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技術関係職種</c:v>
                </c:pt>
              </c:strCache>
            </c:strRef>
          </c:tx>
          <c:spPr>
            <a:gradFill flip="none" rotWithShape="1">
              <a:gsLst>
                <a:gs pos="0">
                  <a:srgbClr val="FF0000"/>
                </a:gs>
                <a:gs pos="70000">
                  <a:srgbClr val="FF6600"/>
                </a:gs>
              </a:gsLst>
              <a:lin ang="5400000" scaled="1"/>
              <a:tileRect/>
            </a:gradFill>
            <a:ln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1.5095674995720912E-2"/>
                  <c:y val="-2.134712099615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817449988996632E-2"/>
                  <c:y val="-4.2694241992308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721774993275716E-2"/>
                  <c:y val="-1.9212408896538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5287024987162736E-2"/>
                  <c:y val="-1.2808440685259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Sheet1!$C$2:$C$5</c:f>
              <c:numCache>
                <c:formatCode>#,##0_ </c:formatCode>
                <c:ptCount val="4"/>
                <c:pt idx="0">
                  <c:v>767828</c:v>
                </c:pt>
                <c:pt idx="1">
                  <c:v>644579</c:v>
                </c:pt>
                <c:pt idx="2">
                  <c:v>437852</c:v>
                </c:pt>
                <c:pt idx="3">
                  <c:v>339762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49034064"/>
        <c:axId val="-49025904"/>
        <c:axId val="0"/>
      </c:bar3DChart>
      <c:catAx>
        <c:axId val="-49034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49025904"/>
        <c:crosses val="autoZero"/>
        <c:auto val="1"/>
        <c:lblAlgn val="ctr"/>
        <c:lblOffset val="100"/>
        <c:tickLblSkip val="1"/>
        <c:noMultiLvlLbl val="0"/>
      </c:catAx>
      <c:valAx>
        <c:axId val="-49025904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490340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338926940329176"/>
          <c:y val="2.6352484188509488E-2"/>
          <c:w val="0.38184756119097302"/>
          <c:h val="4.9119936437129121E-2"/>
        </c:manualLayout>
      </c:layout>
      <c:overlay val="0"/>
      <c:txPr>
        <a:bodyPr/>
        <a:lstStyle/>
        <a:p>
          <a:pPr>
            <a:defRPr sz="1200" kern="0" baseline="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D59-5262-4E7C-BF73-D4E49FEA39BA}" type="datetimeFigureOut">
              <a:rPr kumimoji="1" lang="ja-JP" altLang="en-US" smtClean="0"/>
              <a:t>2022/9/30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6135D-4885-4952-B539-8C6AAC09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1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6135D-4885-4952-B539-8C6AAC0966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6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⑦</a:t>
            </a:r>
            <a:r>
              <a:rPr lang="ja-JP" altLang="en-US" sz="2000" b="1" dirty="0" smtClean="0">
                <a:ea typeface="ＭＳ ゴシック" pitchFamily="49" charset="-128"/>
              </a:rPr>
              <a:t>職種別平均年齢および平均給与額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1863772"/>
              </p:ext>
            </p:extLst>
          </p:nvPr>
        </p:nvGraphicFramePr>
        <p:xfrm>
          <a:off x="0" y="908720"/>
          <a:ext cx="588910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72480" y="119675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6657440"/>
              </p:ext>
            </p:extLst>
          </p:nvPr>
        </p:nvGraphicFramePr>
        <p:xfrm>
          <a:off x="6177544" y="1459182"/>
          <a:ext cx="3672000" cy="389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/>
                <a:gridCol w="864000"/>
                <a:gridCol w="1008000"/>
                <a:gridCol w="126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職種名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平均年齢</a:t>
                      </a:r>
                      <a:endParaRPr kumimoji="1" lang="ja-JP" altLang="en-US" sz="1200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令和</a:t>
                      </a: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月分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平均給与額</a:t>
                      </a:r>
                      <a:endParaRPr kumimoji="1" lang="ja-JP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2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事務関係職種</a:t>
                      </a:r>
                      <a:endParaRPr kumimoji="1" lang="ja-JP" altLang="en-US" sz="1200" dirty="0"/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/>
                        <a:t>歳</a:t>
                      </a:r>
                      <a:endParaRPr kumimoji="1" lang="ja-JP" altLang="en-US" sz="10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/>
                        <a:t>円</a:t>
                      </a:r>
                      <a:endParaRPr kumimoji="1" lang="ja-JP" altLang="en-US" sz="10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vert="wordArtVertRtl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部長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53.6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681,224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課長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50.5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546,844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48.5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404,522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係員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37.4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307,693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技術関係職種</a:t>
                      </a:r>
                      <a:endParaRPr kumimoji="1" lang="ja-JP" altLang="en-US" sz="1200" dirty="0"/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部長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53.1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767,828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課長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48.7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644,579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44.6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437,852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係員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38.3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339,762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141223" y="5374377"/>
            <a:ext cx="3852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「平均給与額」とは、該当従業員にきまって支給する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給与総額（時間外手当額を除く）の平均額です。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65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76</cp:revision>
  <cp:lastPrinted>2022-09-30T05:42:07Z</cp:lastPrinted>
  <dcterms:created xsi:type="dcterms:W3CDTF">2013-02-06T02:17:09Z</dcterms:created>
  <dcterms:modified xsi:type="dcterms:W3CDTF">2022-09-30T05:42:29Z</dcterms:modified>
</cp:coreProperties>
</file>