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a:srgbClr val="FFCCFF"/>
    <a:srgbClr val="FFCCCC"/>
    <a:srgbClr val="FF99FF"/>
    <a:srgbClr val="8264A2"/>
    <a:srgbClr val="FFCC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380" y="102"/>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9"/>
    </mc:Choice>
    <mc:Fallback>
      <c:style val="39"/>
    </mc:Fallback>
  </mc:AlternateContent>
  <c:chart>
    <c:title>
      <c:tx>
        <c:rich>
          <a:bodyPr/>
          <a:lstStyle/>
          <a:p>
            <a:pPr>
              <a:defRPr sz="1400" b="0"/>
            </a:pPr>
            <a:r>
              <a:rPr lang="ja-JP" sz="1400" b="0"/>
              <a:t>課長級</a:t>
            </a:r>
          </a:p>
        </c:rich>
      </c:tx>
      <c:layout>
        <c:manualLayout>
          <c:xMode val="edge"/>
          <c:yMode val="edge"/>
          <c:x val="0.47413680226006633"/>
          <c:y val="7.4957127270759094E-2"/>
        </c:manualLayout>
      </c:layout>
      <c:overlay val="0"/>
    </c:title>
    <c:autoTitleDeleted val="0"/>
    <c:view3D>
      <c:rotX val="15"/>
      <c:rotY val="20"/>
      <c:rAngAx val="1"/>
    </c:view3D>
    <c:floor>
      <c:thickness val="0"/>
    </c:floor>
    <c:sideWall>
      <c:thickness val="0"/>
    </c:sideWall>
    <c:backWall>
      <c:thickness val="0"/>
    </c:backWall>
    <c:plotArea>
      <c:layout/>
      <c:bar3DChart>
        <c:barDir val="bar"/>
        <c:grouping val="percentStacked"/>
        <c:varyColors val="0"/>
        <c:ser>
          <c:idx val="0"/>
          <c:order val="0"/>
          <c:tx>
            <c:strRef>
              <c:f>Sheet1!$B$1</c:f>
              <c:strCache>
                <c:ptCount val="1"/>
                <c:pt idx="0">
                  <c:v>増額</c:v>
                </c:pt>
              </c:strCache>
            </c:strRef>
          </c:tx>
          <c:invertIfNegative val="0"/>
          <c:dLbls>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令和２年</c:v>
                </c:pt>
                <c:pt idx="1">
                  <c:v>令和３年</c:v>
                </c:pt>
                <c:pt idx="2">
                  <c:v>令和４年</c:v>
                </c:pt>
              </c:strCache>
            </c:strRef>
          </c:cat>
          <c:val>
            <c:numRef>
              <c:f>Sheet1!$B$2:$B$4</c:f>
              <c:numCache>
                <c:formatCode>0.0%</c:formatCode>
                <c:ptCount val="3"/>
                <c:pt idx="0">
                  <c:v>0.158</c:v>
                </c:pt>
                <c:pt idx="1">
                  <c:v>0.19400000000000001</c:v>
                </c:pt>
                <c:pt idx="2">
                  <c:v>0.24099999999999999</c:v>
                </c:pt>
              </c:numCache>
            </c:numRef>
          </c:val>
        </c:ser>
        <c:ser>
          <c:idx val="1"/>
          <c:order val="1"/>
          <c:tx>
            <c:strRef>
              <c:f>Sheet1!$C$1</c:f>
              <c:strCache>
                <c:ptCount val="1"/>
                <c:pt idx="0">
                  <c:v>減額</c:v>
                </c:pt>
              </c:strCache>
            </c:strRef>
          </c:tx>
          <c:invertIfNegative val="0"/>
          <c:dLbls>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令和２年</c:v>
                </c:pt>
                <c:pt idx="1">
                  <c:v>令和３年</c:v>
                </c:pt>
                <c:pt idx="2">
                  <c:v>令和４年</c:v>
                </c:pt>
              </c:strCache>
            </c:strRef>
          </c:cat>
          <c:val>
            <c:numRef>
              <c:f>Sheet1!$C$2:$C$4</c:f>
              <c:numCache>
                <c:formatCode>0.0%</c:formatCode>
                <c:ptCount val="3"/>
                <c:pt idx="0">
                  <c:v>0.111</c:v>
                </c:pt>
                <c:pt idx="1">
                  <c:v>0.10100000000000001</c:v>
                </c:pt>
                <c:pt idx="2">
                  <c:v>0.03</c:v>
                </c:pt>
              </c:numCache>
            </c:numRef>
          </c:val>
        </c:ser>
        <c:ser>
          <c:idx val="2"/>
          <c:order val="2"/>
          <c:tx>
            <c:strRef>
              <c:f>Sheet1!$D$1</c:f>
              <c:strCache>
                <c:ptCount val="1"/>
                <c:pt idx="0">
                  <c:v>変化なし</c:v>
                </c:pt>
              </c:strCache>
            </c:strRef>
          </c:tx>
          <c:invertIfNegative val="0"/>
          <c:dLbls>
            <c:dLbl>
              <c:idx val="0"/>
              <c:layout>
                <c:manualLayout>
                  <c:x val="1.6797075457224329E-2"/>
                  <c:y val="-9.044579092351479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119805030481622E-2"/>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119805030481622E-2"/>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令和２年</c:v>
                </c:pt>
                <c:pt idx="1">
                  <c:v>令和３年</c:v>
                </c:pt>
                <c:pt idx="2">
                  <c:v>令和４年</c:v>
                </c:pt>
              </c:strCache>
            </c:strRef>
          </c:cat>
          <c:val>
            <c:numRef>
              <c:f>Sheet1!$D$2:$D$4</c:f>
              <c:numCache>
                <c:formatCode>0.0%</c:formatCode>
                <c:ptCount val="3"/>
                <c:pt idx="0">
                  <c:v>0.40400000000000003</c:v>
                </c:pt>
                <c:pt idx="1">
                  <c:v>0.48699999999999999</c:v>
                </c:pt>
                <c:pt idx="2">
                  <c:v>0.52600000000000002</c:v>
                </c:pt>
              </c:numCache>
            </c:numRef>
          </c:val>
        </c:ser>
        <c:ser>
          <c:idx val="3"/>
          <c:order val="3"/>
          <c:tx>
            <c:strRef>
              <c:f>Sheet1!$E$1</c:f>
              <c:strCache>
                <c:ptCount val="1"/>
                <c:pt idx="0">
                  <c:v>定期昇給中止</c:v>
                </c:pt>
              </c:strCache>
            </c:strRef>
          </c:tx>
          <c:invertIfNegative val="0"/>
          <c:dLbls>
            <c:dLbl>
              <c:idx val="0"/>
              <c:layout>
                <c:manualLayout>
                  <c:x val="-9.7982940167141916E-3"/>
                  <c:y val="1.356686863852742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119805030481622E-2"/>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令和２年</c:v>
                </c:pt>
                <c:pt idx="1">
                  <c:v>令和３年</c:v>
                </c:pt>
                <c:pt idx="2">
                  <c:v>令和４年</c:v>
                </c:pt>
              </c:strCache>
            </c:strRef>
          </c:cat>
          <c:val>
            <c:numRef>
              <c:f>Sheet1!$E$2:$E$4</c:f>
              <c:numCache>
                <c:formatCode>0.0%</c:formatCode>
                <c:ptCount val="3"/>
                <c:pt idx="0">
                  <c:v>4.8000000000000001E-2</c:v>
                </c:pt>
                <c:pt idx="1">
                  <c:v>2.3E-2</c:v>
                </c:pt>
                <c:pt idx="2">
                  <c:v>0.01</c:v>
                </c:pt>
              </c:numCache>
            </c:numRef>
          </c:val>
        </c:ser>
        <c:ser>
          <c:idx val="4"/>
          <c:order val="4"/>
          <c:tx>
            <c:strRef>
              <c:f>Sheet1!$F$1</c:f>
              <c:strCache>
                <c:ptCount val="1"/>
                <c:pt idx="0">
                  <c:v>定期昇給制度なし</c:v>
                </c:pt>
              </c:strCache>
            </c:strRef>
          </c:tx>
          <c:invertIfNegative val="0"/>
          <c:dLbls>
            <c:dLbl>
              <c:idx val="0"/>
              <c:layout>
                <c:manualLayout>
                  <c:x val="6.9987814405102402E-3"/>
                  <c:y val="1.356686863852742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令和２年</c:v>
                </c:pt>
                <c:pt idx="1">
                  <c:v>令和３年</c:v>
                </c:pt>
                <c:pt idx="2">
                  <c:v>令和４年</c:v>
                </c:pt>
              </c:strCache>
            </c:strRef>
          </c:cat>
          <c:val>
            <c:numRef>
              <c:f>Sheet1!$F$2:$F$4</c:f>
              <c:numCache>
                <c:formatCode>0.0%</c:formatCode>
                <c:ptCount val="3"/>
                <c:pt idx="0">
                  <c:v>0.27900000000000003</c:v>
                </c:pt>
                <c:pt idx="1">
                  <c:v>0.19500000000000001</c:v>
                </c:pt>
                <c:pt idx="2">
                  <c:v>0.193</c:v>
                </c:pt>
              </c:numCache>
            </c:numRef>
          </c:val>
        </c:ser>
        <c:dLbls>
          <c:showLegendKey val="0"/>
          <c:showVal val="0"/>
          <c:showCatName val="0"/>
          <c:showSerName val="0"/>
          <c:showPercent val="0"/>
          <c:showBubbleSize val="0"/>
        </c:dLbls>
        <c:gapWidth val="150"/>
        <c:shape val="box"/>
        <c:axId val="511813200"/>
        <c:axId val="511815376"/>
        <c:axId val="0"/>
      </c:bar3DChart>
      <c:catAx>
        <c:axId val="511813200"/>
        <c:scaling>
          <c:orientation val="minMax"/>
        </c:scaling>
        <c:delete val="0"/>
        <c:axPos val="l"/>
        <c:numFmt formatCode="General" sourceLinked="0"/>
        <c:majorTickMark val="out"/>
        <c:minorTickMark val="none"/>
        <c:tickLblPos val="nextTo"/>
        <c:txPr>
          <a:bodyPr/>
          <a:lstStyle/>
          <a:p>
            <a:pPr>
              <a:defRPr sz="1200"/>
            </a:pPr>
            <a:endParaRPr lang="ja-JP"/>
          </a:p>
        </c:txPr>
        <c:crossAx val="511815376"/>
        <c:crosses val="autoZero"/>
        <c:auto val="1"/>
        <c:lblAlgn val="ctr"/>
        <c:lblOffset val="100"/>
        <c:noMultiLvlLbl val="0"/>
      </c:catAx>
      <c:valAx>
        <c:axId val="511815376"/>
        <c:scaling>
          <c:orientation val="minMax"/>
        </c:scaling>
        <c:delete val="0"/>
        <c:axPos val="b"/>
        <c:majorGridlines/>
        <c:numFmt formatCode="0%" sourceLinked="1"/>
        <c:majorTickMark val="out"/>
        <c:minorTickMark val="none"/>
        <c:tickLblPos val="nextTo"/>
        <c:txPr>
          <a:bodyPr/>
          <a:lstStyle/>
          <a:p>
            <a:pPr>
              <a:defRPr sz="1200"/>
            </a:pPr>
            <a:endParaRPr lang="ja-JP"/>
          </a:p>
        </c:txPr>
        <c:crossAx val="511813200"/>
        <c:crosses val="autoZero"/>
        <c:crossBetween val="between"/>
        <c:majorUnit val="0.2"/>
      </c:valAx>
    </c:plotArea>
    <c:legend>
      <c:legendPos val="r"/>
      <c:legendEntry>
        <c:idx val="3"/>
        <c:txPr>
          <a:bodyPr/>
          <a:lstStyle/>
          <a:p>
            <a:pPr>
              <a:defRPr sz="1200" baseline="0">
                <a:latin typeface="+mn-ea"/>
                <a:ea typeface="ＭＳ Ｐゴシック" panose="020B0600070205080204" pitchFamily="50" charset="-128"/>
                <a:cs typeface="Arial Unicode MS" panose="020B0604020202020204" pitchFamily="50" charset="-128"/>
              </a:defRPr>
            </a:pPr>
            <a:endParaRPr lang="ja-JP"/>
          </a:p>
        </c:txPr>
      </c:legendEntry>
      <c:layout/>
      <c:overlay val="0"/>
      <c:txPr>
        <a:bodyPr/>
        <a:lstStyle/>
        <a:p>
          <a:pPr>
            <a:defRPr sz="1200" baseline="0">
              <a:ea typeface="ＭＳ Ｐゴシック" panose="020B0600070205080204" pitchFamily="50" charset="-128"/>
            </a:defRPr>
          </a:pPr>
          <a:endParaRPr lang="ja-JP"/>
        </a:p>
      </c:txPr>
    </c:legend>
    <c:plotVisOnly val="1"/>
    <c:dispBlanksAs val="gap"/>
    <c:showDLblsOverMax val="0"/>
  </c:chart>
  <c:spPr>
    <a:noFill/>
    <a:ln>
      <a:noFill/>
    </a:ln>
  </c:spPr>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9"/>
    </mc:Choice>
    <mc:Fallback>
      <c:style val="39"/>
    </mc:Fallback>
  </mc:AlternateContent>
  <c:chart>
    <c:title>
      <c:tx>
        <c:rich>
          <a:bodyPr/>
          <a:lstStyle/>
          <a:p>
            <a:pPr>
              <a:defRPr sz="1400" b="0"/>
            </a:pPr>
            <a:r>
              <a:rPr lang="ja-JP" altLang="en-US" sz="1400" b="0" dirty="0" smtClean="0"/>
              <a:t>係　員</a:t>
            </a:r>
            <a:endParaRPr lang="ja-JP" sz="1400" b="0" dirty="0"/>
          </a:p>
        </c:rich>
      </c:tx>
      <c:layout>
        <c:manualLayout>
          <c:xMode val="edge"/>
          <c:yMode val="edge"/>
          <c:x val="0.4769362674378354"/>
          <c:y val="7.4956949227863584E-2"/>
        </c:manualLayout>
      </c:layout>
      <c:overlay val="0"/>
    </c:title>
    <c:autoTitleDeleted val="0"/>
    <c:view3D>
      <c:rotX val="15"/>
      <c:rotY val="20"/>
      <c:rAngAx val="1"/>
    </c:view3D>
    <c:floor>
      <c:thickness val="0"/>
    </c:floor>
    <c:sideWall>
      <c:thickness val="0"/>
    </c:sideWall>
    <c:backWall>
      <c:thickness val="0"/>
    </c:backWall>
    <c:plotArea>
      <c:layout/>
      <c:bar3DChart>
        <c:barDir val="bar"/>
        <c:grouping val="percentStacked"/>
        <c:varyColors val="0"/>
        <c:ser>
          <c:idx val="0"/>
          <c:order val="0"/>
          <c:tx>
            <c:strRef>
              <c:f>Sheet1!$B$1</c:f>
              <c:strCache>
                <c:ptCount val="1"/>
                <c:pt idx="0">
                  <c:v>増額</c:v>
                </c:pt>
              </c:strCache>
            </c:strRef>
          </c:tx>
          <c:invertIfNegative val="0"/>
          <c:dLbls>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令和２年</c:v>
                </c:pt>
                <c:pt idx="1">
                  <c:v>令和３年</c:v>
                </c:pt>
                <c:pt idx="2">
                  <c:v>令和４年</c:v>
                </c:pt>
              </c:strCache>
            </c:strRef>
          </c:cat>
          <c:val>
            <c:numRef>
              <c:f>Sheet1!$B$2:$B$4</c:f>
              <c:numCache>
                <c:formatCode>0.0%</c:formatCode>
                <c:ptCount val="3"/>
                <c:pt idx="0">
                  <c:v>0.216</c:v>
                </c:pt>
                <c:pt idx="1">
                  <c:v>0.189</c:v>
                </c:pt>
                <c:pt idx="2">
                  <c:v>0.28499999999999998</c:v>
                </c:pt>
              </c:numCache>
            </c:numRef>
          </c:val>
        </c:ser>
        <c:ser>
          <c:idx val="1"/>
          <c:order val="1"/>
          <c:tx>
            <c:strRef>
              <c:f>Sheet1!$C$1</c:f>
              <c:strCache>
                <c:ptCount val="1"/>
                <c:pt idx="0">
                  <c:v>減額</c:v>
                </c:pt>
              </c:strCache>
            </c:strRef>
          </c:tx>
          <c:invertIfNegative val="0"/>
          <c:dLbls>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令和２年</c:v>
                </c:pt>
                <c:pt idx="1">
                  <c:v>令和３年</c:v>
                </c:pt>
                <c:pt idx="2">
                  <c:v>令和４年</c:v>
                </c:pt>
              </c:strCache>
            </c:strRef>
          </c:cat>
          <c:val>
            <c:numRef>
              <c:f>Sheet1!$C$2:$C$4</c:f>
              <c:numCache>
                <c:formatCode>0.0%</c:formatCode>
                <c:ptCount val="3"/>
                <c:pt idx="0">
                  <c:v>0.13100000000000001</c:v>
                </c:pt>
                <c:pt idx="1">
                  <c:v>9.7000000000000003E-2</c:v>
                </c:pt>
                <c:pt idx="2">
                  <c:v>3.7999999999999999E-2</c:v>
                </c:pt>
              </c:numCache>
            </c:numRef>
          </c:val>
        </c:ser>
        <c:ser>
          <c:idx val="2"/>
          <c:order val="2"/>
          <c:tx>
            <c:strRef>
              <c:f>Sheet1!$D$1</c:f>
              <c:strCache>
                <c:ptCount val="1"/>
                <c:pt idx="0">
                  <c:v>変化なし</c:v>
                </c:pt>
              </c:strCache>
            </c:strRef>
          </c:tx>
          <c:invertIfNegative val="0"/>
          <c:dLbls>
            <c:dLbl>
              <c:idx val="0"/>
              <c:layout>
                <c:manualLayout>
                  <c:x val="1.2597806592918247E-2"/>
                  <c:y val="-9.044579092351479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3997562881020274E-2"/>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6797075457224329E-2"/>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令和２年</c:v>
                </c:pt>
                <c:pt idx="1">
                  <c:v>令和３年</c:v>
                </c:pt>
                <c:pt idx="2">
                  <c:v>令和４年</c:v>
                </c:pt>
              </c:strCache>
            </c:strRef>
          </c:cat>
          <c:val>
            <c:numRef>
              <c:f>Sheet1!$D$2:$D$4</c:f>
              <c:numCache>
                <c:formatCode>0.0%</c:formatCode>
                <c:ptCount val="3"/>
                <c:pt idx="0">
                  <c:v>0.44500000000000001</c:v>
                </c:pt>
                <c:pt idx="1">
                  <c:v>0.53500000000000003</c:v>
                </c:pt>
                <c:pt idx="2">
                  <c:v>0.57499999999999996</c:v>
                </c:pt>
              </c:numCache>
            </c:numRef>
          </c:val>
        </c:ser>
        <c:ser>
          <c:idx val="3"/>
          <c:order val="3"/>
          <c:tx>
            <c:strRef>
              <c:f>Sheet1!$E$1</c:f>
              <c:strCache>
                <c:ptCount val="1"/>
                <c:pt idx="0">
                  <c:v>定期昇給中止</c:v>
                </c:pt>
              </c:strCache>
            </c:strRef>
          </c:tx>
          <c:invertIfNegative val="0"/>
          <c:dLbls>
            <c:dLbl>
              <c:idx val="0"/>
              <c:layout>
                <c:manualLayout>
                  <c:x val="-2.5195613185836494E-2"/>
                  <c:y val="-9.0445790923514794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6797075457224329E-2"/>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3997562881020275E-3"/>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令和２年</c:v>
                </c:pt>
                <c:pt idx="1">
                  <c:v>令和３年</c:v>
                </c:pt>
                <c:pt idx="2">
                  <c:v>令和４年</c:v>
                </c:pt>
              </c:strCache>
            </c:strRef>
          </c:cat>
          <c:val>
            <c:numRef>
              <c:f>Sheet1!$E$2:$E$4</c:f>
              <c:numCache>
                <c:formatCode>0.0%</c:formatCode>
                <c:ptCount val="3"/>
                <c:pt idx="0">
                  <c:v>4.7E-2</c:v>
                </c:pt>
                <c:pt idx="1">
                  <c:v>2.3E-2</c:v>
                </c:pt>
                <c:pt idx="2">
                  <c:v>8.9999999999999993E-3</c:v>
                </c:pt>
              </c:numCache>
            </c:numRef>
          </c:val>
        </c:ser>
        <c:ser>
          <c:idx val="4"/>
          <c:order val="4"/>
          <c:tx>
            <c:strRef>
              <c:f>Sheet1!$F$1</c:f>
              <c:strCache>
                <c:ptCount val="1"/>
                <c:pt idx="0">
                  <c:v>定期昇給制度なし</c:v>
                </c:pt>
              </c:strCache>
            </c:strRef>
          </c:tx>
          <c:invertIfNegative val="0"/>
          <c:dLbls>
            <c:dLbl>
              <c:idx val="1"/>
              <c:layout>
                <c:manualLayout>
                  <c:x val="5.5990251524081101E-3"/>
                  <c:y val="-4.5222895461757813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Sheet1!$A$2:$A$4</c:f>
              <c:strCache>
                <c:ptCount val="3"/>
                <c:pt idx="0">
                  <c:v>令和２年</c:v>
                </c:pt>
                <c:pt idx="1">
                  <c:v>令和３年</c:v>
                </c:pt>
                <c:pt idx="2">
                  <c:v>令和４年</c:v>
                </c:pt>
              </c:strCache>
            </c:strRef>
          </c:cat>
          <c:val>
            <c:numRef>
              <c:f>Sheet1!$F$2:$F$4</c:f>
              <c:numCache>
                <c:formatCode>0.0%</c:formatCode>
                <c:ptCount val="3"/>
                <c:pt idx="0">
                  <c:v>0.161</c:v>
                </c:pt>
                <c:pt idx="1">
                  <c:v>0.156</c:v>
                </c:pt>
                <c:pt idx="2">
                  <c:v>9.2999999999999999E-2</c:v>
                </c:pt>
              </c:numCache>
            </c:numRef>
          </c:val>
        </c:ser>
        <c:dLbls>
          <c:showLegendKey val="0"/>
          <c:showVal val="1"/>
          <c:showCatName val="0"/>
          <c:showSerName val="0"/>
          <c:showPercent val="0"/>
          <c:showBubbleSize val="0"/>
        </c:dLbls>
        <c:gapWidth val="150"/>
        <c:shape val="box"/>
        <c:axId val="511820272"/>
        <c:axId val="511815920"/>
        <c:axId val="0"/>
      </c:bar3DChart>
      <c:catAx>
        <c:axId val="511820272"/>
        <c:scaling>
          <c:orientation val="minMax"/>
        </c:scaling>
        <c:delete val="0"/>
        <c:axPos val="l"/>
        <c:numFmt formatCode="General" sourceLinked="0"/>
        <c:majorTickMark val="out"/>
        <c:minorTickMark val="none"/>
        <c:tickLblPos val="nextTo"/>
        <c:txPr>
          <a:bodyPr/>
          <a:lstStyle/>
          <a:p>
            <a:pPr>
              <a:defRPr sz="1200"/>
            </a:pPr>
            <a:endParaRPr lang="ja-JP"/>
          </a:p>
        </c:txPr>
        <c:crossAx val="511815920"/>
        <c:crosses val="autoZero"/>
        <c:auto val="1"/>
        <c:lblAlgn val="ctr"/>
        <c:lblOffset val="100"/>
        <c:noMultiLvlLbl val="0"/>
      </c:catAx>
      <c:valAx>
        <c:axId val="511815920"/>
        <c:scaling>
          <c:orientation val="minMax"/>
        </c:scaling>
        <c:delete val="0"/>
        <c:axPos val="b"/>
        <c:majorGridlines/>
        <c:numFmt formatCode="0%" sourceLinked="1"/>
        <c:majorTickMark val="out"/>
        <c:minorTickMark val="none"/>
        <c:tickLblPos val="nextTo"/>
        <c:txPr>
          <a:bodyPr/>
          <a:lstStyle/>
          <a:p>
            <a:pPr>
              <a:defRPr sz="1200"/>
            </a:pPr>
            <a:endParaRPr lang="ja-JP"/>
          </a:p>
        </c:txPr>
        <c:crossAx val="511820272"/>
        <c:crosses val="autoZero"/>
        <c:crossBetween val="between"/>
        <c:majorUnit val="0.2"/>
      </c:valAx>
    </c:plotArea>
    <c:legend>
      <c:legendPos val="r"/>
      <c:legendEntry>
        <c:idx val="3"/>
        <c:txPr>
          <a:bodyPr/>
          <a:lstStyle/>
          <a:p>
            <a:pPr>
              <a:defRPr sz="1200" baseline="0">
                <a:latin typeface="+mn-ea"/>
                <a:ea typeface="ＭＳ Ｐゴシック" panose="020B0600070205080204" pitchFamily="50" charset="-128"/>
              </a:defRPr>
            </a:pPr>
            <a:endParaRPr lang="ja-JP"/>
          </a:p>
        </c:txPr>
      </c:legendEntry>
      <c:layout/>
      <c:overlay val="0"/>
      <c:txPr>
        <a:bodyPr/>
        <a:lstStyle/>
        <a:p>
          <a:pPr>
            <a:defRPr sz="1200" baseline="0">
              <a:ea typeface="ＭＳ Ｐゴシック" panose="020B0600070205080204" pitchFamily="50" charset="-128"/>
            </a:defRPr>
          </a:pPr>
          <a:endParaRPr lang="ja-JP"/>
        </a:p>
      </c:txPr>
    </c:legend>
    <c:plotVisOnly val="1"/>
    <c:dispBlanksAs val="gap"/>
    <c:showDLblsOverMax val="0"/>
  </c:chart>
  <c:spPr>
    <a:noFill/>
    <a:ln>
      <a:noFill/>
    </a:ln>
  </c:spPr>
  <c:txPr>
    <a:bodyPr/>
    <a:lstStyle/>
    <a:p>
      <a:pPr>
        <a:defRPr sz="1800"/>
      </a:pPr>
      <a:endParaRPr lang="ja-JP"/>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2022/10/11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2022/10/11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2022/10/11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2022/10/11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C7B40368-48C3-4683-B654-FCE14ADA7888}" type="datetimeFigureOut">
              <a:rPr kumimoji="1" lang="ja-JP" altLang="en-US" smtClean="0"/>
              <a:pPr/>
              <a:t>2022/10/11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7B40368-48C3-4683-B654-FCE14ADA7888}" type="datetimeFigureOut">
              <a:rPr kumimoji="1" lang="ja-JP" altLang="en-US" smtClean="0"/>
              <a:pPr/>
              <a:t>2022/10/11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C7B40368-48C3-4683-B654-FCE14ADA7888}" type="datetimeFigureOut">
              <a:rPr kumimoji="1" lang="ja-JP" altLang="en-US" smtClean="0"/>
              <a:pPr/>
              <a:t>2022/10/11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7B40368-48C3-4683-B654-FCE14ADA7888}" type="datetimeFigureOut">
              <a:rPr kumimoji="1" lang="ja-JP" altLang="en-US" smtClean="0"/>
              <a:pPr/>
              <a:t>2022/10/11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7B40368-48C3-4683-B654-FCE14ADA7888}" type="datetimeFigureOut">
              <a:rPr kumimoji="1" lang="ja-JP" altLang="en-US" smtClean="0"/>
              <a:pPr/>
              <a:t>2022/10/11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7B40368-48C3-4683-B654-FCE14ADA7888}" type="datetimeFigureOut">
              <a:rPr kumimoji="1" lang="ja-JP" altLang="en-US" smtClean="0"/>
              <a:pPr/>
              <a:t>2022/10/11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7B40368-48C3-4683-B654-FCE14ADA7888}" type="datetimeFigureOut">
              <a:rPr kumimoji="1" lang="ja-JP" altLang="en-US" smtClean="0"/>
              <a:pPr/>
              <a:t>2022/10/11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6CFEB3F-0E6B-46BA-8C76-BFA3888F3599}"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B40368-48C3-4683-B654-FCE14ADA7888}" type="datetimeFigureOut">
              <a:rPr kumimoji="1" lang="ja-JP" altLang="en-US" smtClean="0"/>
              <a:pPr/>
              <a:t>2022/10/11</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FEB3F-0E6B-46BA-8C76-BFA3888F3599}"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54"/>
          <p:cNvSpPr>
            <a:spLocks noChangeArrowheads="1"/>
          </p:cNvSpPr>
          <p:nvPr/>
        </p:nvSpPr>
        <p:spPr bwMode="auto">
          <a:xfrm>
            <a:off x="1822748" y="178014"/>
            <a:ext cx="6247928" cy="442674"/>
          </a:xfrm>
          <a:prstGeom prst="roundRect">
            <a:avLst>
              <a:gd name="adj" fmla="val 16667"/>
            </a:avLst>
          </a:prstGeom>
          <a:gradFill rotWithShape="1">
            <a:gsLst>
              <a:gs pos="0">
                <a:srgbClr val="00B0F0"/>
              </a:gs>
              <a:gs pos="50000">
                <a:srgbClr val="FFFFFF"/>
              </a:gs>
              <a:gs pos="100000">
                <a:srgbClr val="00B0F0"/>
              </a:gs>
            </a:gsLst>
            <a:lin ang="5400000" scaled="1"/>
          </a:gradFill>
          <a:ln w="38100" cmpd="dbl" algn="ctr">
            <a:solidFill>
              <a:schemeClr val="tx1"/>
            </a:solidFill>
            <a:round/>
            <a:headEnd/>
            <a:tailEnd/>
          </a:ln>
        </p:spPr>
        <p:txBody>
          <a:bodyPr wrap="square" anchor="ctr">
            <a:spAutoFit/>
          </a:bodyPr>
          <a:lstStyle/>
          <a:p>
            <a:pPr algn="ctr"/>
            <a:r>
              <a:rPr lang="ja-JP" altLang="en-US" sz="2000" b="1" dirty="0" smtClean="0">
                <a:ea typeface="ＭＳ ゴシック" pitchFamily="49" charset="-128"/>
              </a:rPr>
              <a:t>④定期昇給の実施状況</a:t>
            </a:r>
            <a:endParaRPr lang="ja-JP" altLang="en-US" sz="2000" b="1" dirty="0">
              <a:ea typeface="ＭＳ ゴシック" pitchFamily="49" charset="-128"/>
            </a:endParaRPr>
          </a:p>
        </p:txBody>
      </p:sp>
      <p:graphicFrame>
        <p:nvGraphicFramePr>
          <p:cNvPr id="16" name="コンテンツ プレースホルダ 10"/>
          <p:cNvGraphicFramePr>
            <a:graphicFrameLocks noGrp="1"/>
          </p:cNvGraphicFramePr>
          <p:nvPr>
            <p:ph sz="half" idx="1"/>
            <p:extLst>
              <p:ext uri="{D42A27DB-BD31-4B8C-83A1-F6EECF244321}">
                <p14:modId xmlns:p14="http://schemas.microsoft.com/office/powerpoint/2010/main" val="3602998664"/>
              </p:ext>
            </p:extLst>
          </p:nvPr>
        </p:nvGraphicFramePr>
        <p:xfrm>
          <a:off x="344488" y="3645024"/>
          <a:ext cx="9073008" cy="2808312"/>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p:cNvSpPr txBox="1"/>
          <p:nvPr/>
        </p:nvSpPr>
        <p:spPr>
          <a:xfrm>
            <a:off x="1372770" y="6453336"/>
            <a:ext cx="7686720" cy="230832"/>
          </a:xfrm>
          <a:prstGeom prst="rect">
            <a:avLst/>
          </a:prstGeom>
          <a:noFill/>
        </p:spPr>
        <p:txBody>
          <a:bodyPr wrap="none" rtlCol="0">
            <a:spAutoFit/>
          </a:bodyPr>
          <a:lstStyle/>
          <a:p>
            <a:r>
              <a:rPr kumimoji="1" lang="ja-JP" altLang="en-US" sz="900" dirty="0" smtClean="0">
                <a:latin typeface="ＭＳ ゴシック" pitchFamily="49" charset="-128"/>
                <a:ea typeface="ＭＳ ゴシック" pitchFamily="49" charset="-128"/>
              </a:rPr>
              <a:t>注　定期昇給の有無が不明、定期昇給の実施が未定および</a:t>
            </a:r>
            <a:r>
              <a:rPr kumimoji="1" lang="ja-JP" altLang="en-US" sz="900" dirty="0" smtClean="0">
                <a:latin typeface="ＭＳ ゴシック" pitchFamily="49" charset="-128"/>
                <a:ea typeface="ＭＳ ゴシック" pitchFamily="49" charset="-128"/>
              </a:rPr>
              <a:t>ベース改定と</a:t>
            </a:r>
            <a:r>
              <a:rPr kumimoji="1" lang="ja-JP" altLang="en-US" sz="900" dirty="0" smtClean="0">
                <a:latin typeface="ＭＳ ゴシック" pitchFamily="49" charset="-128"/>
                <a:ea typeface="ＭＳ ゴシック" pitchFamily="49" charset="-128"/>
              </a:rPr>
              <a:t>定期昇給を分離することができない事業所を除いて集計しています</a:t>
            </a:r>
            <a:r>
              <a:rPr lang="ja-JP" altLang="en-US" sz="900" dirty="0" smtClean="0">
                <a:latin typeface="ＭＳ ゴシック" pitchFamily="49" charset="-128"/>
                <a:ea typeface="ＭＳ ゴシック" pitchFamily="49" charset="-128"/>
              </a:rPr>
              <a:t>。</a:t>
            </a:r>
            <a:endParaRPr kumimoji="1" lang="ja-JP" altLang="en-US" sz="900" dirty="0">
              <a:latin typeface="ＭＳ ゴシック" pitchFamily="49" charset="-128"/>
              <a:ea typeface="ＭＳ ゴシック" pitchFamily="49" charset="-128"/>
            </a:endParaRPr>
          </a:p>
        </p:txBody>
      </p:sp>
      <p:graphicFrame>
        <p:nvGraphicFramePr>
          <p:cNvPr id="8" name="コンテンツ プレースホルダ 10"/>
          <p:cNvGraphicFramePr>
            <a:graphicFrameLocks noGrp="1"/>
          </p:cNvGraphicFramePr>
          <p:nvPr>
            <p:ph sz="half" idx="1"/>
            <p:extLst>
              <p:ext uri="{D42A27DB-BD31-4B8C-83A1-F6EECF244321}">
                <p14:modId xmlns:p14="http://schemas.microsoft.com/office/powerpoint/2010/main" val="3234432338"/>
              </p:ext>
            </p:extLst>
          </p:nvPr>
        </p:nvGraphicFramePr>
        <p:xfrm>
          <a:off x="344488" y="764704"/>
          <a:ext cx="9073008" cy="280831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399</TotalTime>
  <Words>22</Words>
  <Application>Microsoft Office PowerPoint</Application>
  <PresentationFormat>A4 210 x 297 mm</PresentationFormat>
  <Paragraphs>17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ＭＳ ゴシック</vt:lpstr>
      <vt:lpstr>Arial</vt:lpstr>
      <vt:lpstr>Calibri</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w263966</dc:creator>
  <cp:lastModifiedBy>横江　惇</cp:lastModifiedBy>
  <cp:revision>84</cp:revision>
  <dcterms:created xsi:type="dcterms:W3CDTF">2013-02-06T02:17:09Z</dcterms:created>
  <dcterms:modified xsi:type="dcterms:W3CDTF">2022-10-10T23:35:14Z</dcterms:modified>
</cp:coreProperties>
</file>