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906000" cy="6858000" type="A4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00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1380" y="102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______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170027463242255"/>
          <c:y val="0.23373173716820927"/>
          <c:w val="0.74577964994983359"/>
          <c:h val="0.64477051939111141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列1</c:v>
                </c:pt>
              </c:strCache>
            </c:strRef>
          </c:tx>
          <c:dPt>
            <c:idx val="1"/>
            <c:bubble3D val="0"/>
            <c:spPr>
              <a:solidFill>
                <a:schemeClr val="accent2">
                  <a:lumMod val="40000"/>
                  <a:lumOff val="60000"/>
                </a:schemeClr>
              </a:solidFill>
            </c:spPr>
          </c:dPt>
          <c:dLbls>
            <c:dLbl>
              <c:idx val="0"/>
              <c:layout>
                <c:manualLayout>
                  <c:x val="0.14750344617682293"/>
                  <c:y val="-3.9448099135623041E-2"/>
                </c:manualLayout>
              </c:layout>
              <c:tx>
                <c:rich>
                  <a:bodyPr/>
                  <a:lstStyle/>
                  <a:p>
                    <a:pPr>
                      <a:defRPr sz="800">
                        <a:latin typeface="+mn-ea"/>
                        <a:ea typeface="+mn-ea"/>
                      </a:defRPr>
                    </a:pPr>
                    <a:r>
                      <a:rPr lang="zh-TW" altLang="en-US" sz="800" dirty="0" smtClean="0">
                        <a:latin typeface="ＭＳ Ｐゴシック" pitchFamily="50" charset="-128"/>
                        <a:ea typeface="ＭＳ Ｐゴシック" pitchFamily="50" charset="-128"/>
                      </a:rPr>
                      <a:t>鉱業</a:t>
                    </a:r>
                    <a:r>
                      <a:rPr lang="en-US" altLang="zh-TW" sz="800" dirty="0">
                        <a:latin typeface="ＭＳ Ｐゴシック" pitchFamily="50" charset="-128"/>
                        <a:ea typeface="ＭＳ Ｐゴシック" pitchFamily="50" charset="-128"/>
                      </a:rPr>
                      <a:t>,</a:t>
                    </a:r>
                    <a:r>
                      <a:rPr lang="zh-TW" altLang="en-US" sz="800" dirty="0">
                        <a:latin typeface="ＭＳ Ｐゴシック" pitchFamily="50" charset="-128"/>
                        <a:ea typeface="ＭＳ Ｐゴシック" pitchFamily="50" charset="-128"/>
                      </a:rPr>
                      <a:t>採石業</a:t>
                    </a:r>
                    <a:r>
                      <a:rPr lang="en-US" altLang="zh-TW" sz="800" dirty="0" smtClean="0">
                        <a:latin typeface="ＭＳ Ｐゴシック" pitchFamily="50" charset="-128"/>
                        <a:ea typeface="ＭＳ Ｐゴシック" pitchFamily="50" charset="-128"/>
                      </a:rPr>
                      <a:t>,</a:t>
                    </a:r>
                  </a:p>
                  <a:p>
                    <a:pPr>
                      <a:defRPr sz="800">
                        <a:latin typeface="+mn-ea"/>
                        <a:ea typeface="+mn-ea"/>
                      </a:defRPr>
                    </a:pPr>
                    <a:r>
                      <a:rPr lang="zh-TW" altLang="en-US" sz="800" dirty="0" smtClean="0">
                        <a:latin typeface="ＭＳ Ｐゴシック" pitchFamily="50" charset="-128"/>
                        <a:ea typeface="ＭＳ Ｐゴシック" pitchFamily="50" charset="-128"/>
                      </a:rPr>
                      <a:t>砂利</a:t>
                    </a:r>
                    <a:r>
                      <a:rPr lang="zh-TW" altLang="en-US" sz="800" dirty="0">
                        <a:latin typeface="ＭＳ Ｐゴシック" pitchFamily="50" charset="-128"/>
                        <a:ea typeface="ＭＳ Ｐゴシック" pitchFamily="50" charset="-128"/>
                      </a:rPr>
                      <a:t>採取業</a:t>
                    </a:r>
                    <a:r>
                      <a:rPr lang="zh-TW" altLang="en-US" sz="800" dirty="0" smtClean="0">
                        <a:latin typeface="ＭＳ Ｐゴシック" pitchFamily="50" charset="-128"/>
                        <a:ea typeface="ＭＳ Ｐゴシック" pitchFamily="50" charset="-128"/>
                      </a:rPr>
                      <a:t>、</a:t>
                    </a:r>
                  </a:p>
                  <a:p>
                    <a:pPr>
                      <a:defRPr sz="800">
                        <a:latin typeface="+mn-ea"/>
                        <a:ea typeface="+mn-ea"/>
                      </a:defRPr>
                    </a:pPr>
                    <a:r>
                      <a:rPr lang="zh-TW" altLang="en-US" sz="800" dirty="0" smtClean="0">
                        <a:latin typeface="ＭＳ Ｐゴシック" pitchFamily="50" charset="-128"/>
                        <a:ea typeface="ＭＳ Ｐゴシック" pitchFamily="50" charset="-128"/>
                      </a:rPr>
                      <a:t>建設業　</a:t>
                    </a:r>
                    <a:r>
                      <a:rPr lang="en-US" altLang="zh-TW" sz="800" dirty="0" smtClean="0">
                        <a:latin typeface="ＭＳ Ｐゴシック" pitchFamily="50" charset="-128"/>
                        <a:ea typeface="ＭＳ Ｐゴシック" pitchFamily="50" charset="-128"/>
                      </a:rPr>
                      <a:t>6</a:t>
                    </a:r>
                    <a:endParaRPr lang="zh-TW" altLang="en-US" sz="800" dirty="0">
                      <a:latin typeface="ＭＳ Ｐゴシック" pitchFamily="50" charset="-128"/>
                      <a:ea typeface="ＭＳ Ｐゴシック" pitchFamily="50" charset="-128"/>
                    </a:endParaRPr>
                  </a:p>
                </c:rich>
              </c:tx>
              <c:spPr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1.5357384904772269E-2"/>
                  <c:y val="2.6569073663275454E-2"/>
                </c:manualLayout>
              </c:layout>
              <c:tx>
                <c:rich>
                  <a:bodyPr/>
                  <a:lstStyle/>
                  <a:p>
                    <a:pPr>
                      <a:defRPr sz="800">
                        <a:latin typeface="+mn-ea"/>
                        <a:ea typeface="+mn-ea"/>
                      </a:defRPr>
                    </a:pPr>
                    <a:r>
                      <a:rPr lang="ja-JP" altLang="en-US" sz="800" dirty="0" smtClean="0">
                        <a:latin typeface="+mn-ea"/>
                        <a:ea typeface="+mn-ea"/>
                      </a:rPr>
                      <a:t>製</a:t>
                    </a:r>
                    <a:r>
                      <a:rPr lang="ja-JP" altLang="en-US" sz="800" dirty="0" smtClean="0"/>
                      <a:t>造業　</a:t>
                    </a:r>
                    <a:r>
                      <a:rPr lang="en-US" altLang="ja-JP" sz="800" dirty="0" smtClean="0"/>
                      <a:t>94</a:t>
                    </a:r>
                    <a:endParaRPr lang="ja-JP" altLang="en-US" sz="800" dirty="0"/>
                  </a:p>
                </c:rich>
              </c:tx>
              <c:spPr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7.3037271795851844E-2"/>
                  <c:y val="2.9530138453300697E-2"/>
                </c:manualLayout>
              </c:layout>
              <c:tx>
                <c:rich>
                  <a:bodyPr/>
                  <a:lstStyle/>
                  <a:p>
                    <a:pPr>
                      <a:defRPr sz="800">
                        <a:latin typeface="+mn-ea"/>
                        <a:ea typeface="+mn-ea"/>
                      </a:defRPr>
                    </a:pPr>
                    <a:r>
                      <a:rPr lang="ja-JP" altLang="en-US" sz="800" dirty="0">
                        <a:latin typeface="+mn-ea"/>
                        <a:ea typeface="+mn-ea"/>
                      </a:rPr>
                      <a:t>電</a:t>
                    </a:r>
                    <a:r>
                      <a:rPr lang="ja-JP" altLang="en-US" sz="800" dirty="0">
                        <a:latin typeface="ＭＳ Ｐゴシック" pitchFamily="50" charset="-128"/>
                        <a:ea typeface="ＭＳ Ｐゴシック" pitchFamily="50" charset="-128"/>
                      </a:rPr>
                      <a:t>気・ガス・熱供給・水道業</a:t>
                    </a:r>
                    <a:r>
                      <a:rPr lang="ja-JP" altLang="en-US" sz="800" dirty="0" smtClean="0">
                        <a:latin typeface="ＭＳ Ｐゴシック" pitchFamily="50" charset="-128"/>
                        <a:ea typeface="ＭＳ Ｐゴシック" pitchFamily="50" charset="-128"/>
                      </a:rPr>
                      <a:t>、</a:t>
                    </a:r>
                  </a:p>
                  <a:p>
                    <a:pPr>
                      <a:defRPr sz="800">
                        <a:latin typeface="+mn-ea"/>
                        <a:ea typeface="+mn-ea"/>
                      </a:defRPr>
                    </a:pPr>
                    <a:r>
                      <a:rPr lang="ja-JP" altLang="en-US" sz="800" dirty="0" smtClean="0">
                        <a:latin typeface="ＭＳ Ｐゴシック" pitchFamily="50" charset="-128"/>
                        <a:ea typeface="ＭＳ Ｐゴシック" pitchFamily="50" charset="-128"/>
                      </a:rPr>
                      <a:t>情報</a:t>
                    </a:r>
                    <a:r>
                      <a:rPr lang="ja-JP" altLang="en-US" sz="800" dirty="0">
                        <a:latin typeface="ＭＳ Ｐゴシック" pitchFamily="50" charset="-128"/>
                        <a:ea typeface="ＭＳ Ｐゴシック" pitchFamily="50" charset="-128"/>
                      </a:rPr>
                      <a:t>通信業</a:t>
                    </a:r>
                    <a:r>
                      <a:rPr lang="ja-JP" altLang="en-US" sz="800" dirty="0" smtClean="0">
                        <a:latin typeface="ＭＳ Ｐゴシック" pitchFamily="50" charset="-128"/>
                        <a:ea typeface="ＭＳ Ｐゴシック" pitchFamily="50" charset="-128"/>
                      </a:rPr>
                      <a:t>、</a:t>
                    </a:r>
                  </a:p>
                  <a:p>
                    <a:pPr>
                      <a:defRPr sz="800">
                        <a:latin typeface="+mn-ea"/>
                        <a:ea typeface="+mn-ea"/>
                      </a:defRPr>
                    </a:pPr>
                    <a:r>
                      <a:rPr lang="ja-JP" altLang="en-US" sz="800" dirty="0" smtClean="0">
                        <a:latin typeface="ＭＳ Ｐゴシック" pitchFamily="50" charset="-128"/>
                        <a:ea typeface="ＭＳ Ｐゴシック" pitchFamily="50" charset="-128"/>
                      </a:rPr>
                      <a:t>運輸業</a:t>
                    </a:r>
                    <a:r>
                      <a:rPr lang="en-US" altLang="ja-JP" sz="800" dirty="0">
                        <a:latin typeface="ＭＳ Ｐゴシック" pitchFamily="50" charset="-128"/>
                        <a:ea typeface="ＭＳ Ｐゴシック" pitchFamily="50" charset="-128"/>
                      </a:rPr>
                      <a:t>,</a:t>
                    </a:r>
                    <a:r>
                      <a:rPr lang="ja-JP" altLang="en-US" sz="800" dirty="0" smtClean="0">
                        <a:latin typeface="ＭＳ Ｐゴシック" pitchFamily="50" charset="-128"/>
                        <a:ea typeface="ＭＳ Ｐゴシック" pitchFamily="50" charset="-128"/>
                      </a:rPr>
                      <a:t>郵便業　</a:t>
                    </a:r>
                    <a:r>
                      <a:rPr lang="en-US" altLang="ja-JP" sz="800" dirty="0" smtClean="0">
                        <a:latin typeface="ＭＳ Ｐゴシック" pitchFamily="50" charset="-128"/>
                        <a:ea typeface="ＭＳ Ｐゴシック" pitchFamily="50" charset="-128"/>
                      </a:rPr>
                      <a:t>7</a:t>
                    </a:r>
                    <a:endParaRPr lang="ja-JP" altLang="en-US" sz="800" dirty="0">
                      <a:latin typeface="ＭＳ Ｐゴシック" pitchFamily="50" charset="-128"/>
                      <a:ea typeface="ＭＳ Ｐゴシック" pitchFamily="50" charset="-128"/>
                    </a:endParaRPr>
                  </a:p>
                </c:rich>
              </c:tx>
              <c:spPr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8.4274285592945784E-3"/>
                  <c:y val="-9.7525051633137003E-2"/>
                </c:manualLayout>
              </c:layout>
              <c:tx>
                <c:rich>
                  <a:bodyPr/>
                  <a:lstStyle/>
                  <a:p>
                    <a:pPr>
                      <a:defRPr sz="800">
                        <a:latin typeface="+mn-ea"/>
                        <a:ea typeface="+mn-ea"/>
                      </a:defRPr>
                    </a:pPr>
                    <a:r>
                      <a:rPr lang="zh-TW" altLang="en-US" sz="800" b="0" dirty="0">
                        <a:latin typeface="ＭＳ Ｐゴシック" pitchFamily="50" charset="-128"/>
                        <a:ea typeface="ＭＳ Ｐゴシック" pitchFamily="50" charset="-128"/>
                      </a:rPr>
                      <a:t>卸売業</a:t>
                    </a:r>
                    <a:r>
                      <a:rPr lang="en-US" altLang="zh-TW" sz="800" b="0" dirty="0" smtClean="0">
                        <a:latin typeface="ＭＳ Ｐゴシック" pitchFamily="50" charset="-128"/>
                        <a:ea typeface="ＭＳ Ｐゴシック" pitchFamily="50" charset="-128"/>
                      </a:rPr>
                      <a:t>,</a:t>
                    </a:r>
                  </a:p>
                  <a:p>
                    <a:pPr>
                      <a:defRPr sz="800">
                        <a:latin typeface="+mn-ea"/>
                        <a:ea typeface="+mn-ea"/>
                      </a:defRPr>
                    </a:pPr>
                    <a:r>
                      <a:rPr lang="zh-TW" altLang="en-US" sz="800" b="0" dirty="0" smtClean="0">
                        <a:latin typeface="ＭＳ Ｐゴシック" pitchFamily="50" charset="-128"/>
                        <a:ea typeface="ＭＳ Ｐゴシック" pitchFamily="50" charset="-128"/>
                      </a:rPr>
                      <a:t>小売業　</a:t>
                    </a:r>
                    <a:r>
                      <a:rPr lang="en-US" altLang="zh-TW" sz="800" b="0" dirty="0" smtClean="0">
                        <a:latin typeface="ＭＳ Ｐゴシック" pitchFamily="50" charset="-128"/>
                        <a:ea typeface="ＭＳ Ｐゴシック" pitchFamily="50" charset="-128"/>
                      </a:rPr>
                      <a:t>5</a:t>
                    </a:r>
                    <a:endParaRPr lang="zh-TW" altLang="en-US" sz="800" b="0" dirty="0">
                      <a:latin typeface="ＭＳ Ｐゴシック" pitchFamily="50" charset="-128"/>
                      <a:ea typeface="ＭＳ Ｐゴシック" pitchFamily="50" charset="-128"/>
                    </a:endParaRPr>
                  </a:p>
                </c:rich>
              </c:tx>
              <c:spPr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9.3230585062615084E-2"/>
                  <c:y val="-0.17338904612560238"/>
                </c:manualLayout>
              </c:layout>
              <c:tx>
                <c:rich>
                  <a:bodyPr/>
                  <a:lstStyle/>
                  <a:p>
                    <a:pPr>
                      <a:defRPr sz="800">
                        <a:latin typeface="+mn-ea"/>
                        <a:ea typeface="+mn-ea"/>
                      </a:defRPr>
                    </a:pPr>
                    <a:r>
                      <a:rPr lang="zh-TW" altLang="en-US" sz="800" b="0" dirty="0" smtClean="0">
                        <a:latin typeface="ＭＳ Ｐゴシック" pitchFamily="50" charset="-128"/>
                        <a:ea typeface="ＭＳ Ｐゴシック" pitchFamily="50" charset="-128"/>
                      </a:rPr>
                      <a:t>金融業</a:t>
                    </a:r>
                    <a:r>
                      <a:rPr lang="en-US" altLang="zh-TW" sz="800" b="0" dirty="0">
                        <a:latin typeface="ＭＳ Ｐゴシック" pitchFamily="50" charset="-128"/>
                        <a:ea typeface="ＭＳ Ｐゴシック" pitchFamily="50" charset="-128"/>
                      </a:rPr>
                      <a:t>,</a:t>
                    </a:r>
                    <a:r>
                      <a:rPr lang="zh-TW" altLang="en-US" sz="800" b="0" dirty="0">
                        <a:latin typeface="ＭＳ Ｐゴシック" pitchFamily="50" charset="-128"/>
                        <a:ea typeface="ＭＳ Ｐゴシック" pitchFamily="50" charset="-128"/>
                      </a:rPr>
                      <a:t>保険業</a:t>
                    </a:r>
                    <a:r>
                      <a:rPr lang="zh-TW" altLang="en-US" sz="800" b="0" dirty="0" smtClean="0">
                        <a:latin typeface="ＭＳ Ｐゴシック" pitchFamily="50" charset="-128"/>
                        <a:ea typeface="ＭＳ Ｐゴシック" pitchFamily="50" charset="-128"/>
                      </a:rPr>
                      <a:t>、</a:t>
                    </a:r>
                  </a:p>
                  <a:p>
                    <a:pPr>
                      <a:defRPr sz="800">
                        <a:latin typeface="+mn-ea"/>
                        <a:ea typeface="+mn-ea"/>
                      </a:defRPr>
                    </a:pPr>
                    <a:r>
                      <a:rPr lang="zh-TW" altLang="en-US" sz="800" b="0" dirty="0" smtClean="0">
                        <a:latin typeface="ＭＳ Ｐゴシック" pitchFamily="50" charset="-128"/>
                        <a:ea typeface="ＭＳ Ｐゴシック" pitchFamily="50" charset="-128"/>
                      </a:rPr>
                      <a:t>不動</a:t>
                    </a:r>
                    <a:r>
                      <a:rPr lang="zh-TW" altLang="en-US" sz="800" b="0" dirty="0">
                        <a:latin typeface="ＭＳ Ｐゴシック" pitchFamily="50" charset="-128"/>
                        <a:ea typeface="ＭＳ Ｐゴシック" pitchFamily="50" charset="-128"/>
                      </a:rPr>
                      <a:t>産業</a:t>
                    </a:r>
                    <a:r>
                      <a:rPr lang="en-US" altLang="zh-TW" sz="800" b="0" dirty="0" smtClean="0">
                        <a:latin typeface="ＭＳ Ｐゴシック" pitchFamily="50" charset="-128"/>
                        <a:ea typeface="ＭＳ Ｐゴシック" pitchFamily="50" charset="-128"/>
                      </a:rPr>
                      <a:t>,</a:t>
                    </a:r>
                  </a:p>
                  <a:p>
                    <a:pPr>
                      <a:defRPr sz="800">
                        <a:latin typeface="+mn-ea"/>
                        <a:ea typeface="+mn-ea"/>
                      </a:defRPr>
                    </a:pPr>
                    <a:r>
                      <a:rPr lang="zh-TW" altLang="en-US" sz="800" b="0" dirty="0" smtClean="0">
                        <a:latin typeface="ＭＳ Ｐゴシック" pitchFamily="50" charset="-128"/>
                        <a:ea typeface="ＭＳ Ｐゴシック" pitchFamily="50" charset="-128"/>
                      </a:rPr>
                      <a:t>物品賃貸業　</a:t>
                    </a:r>
                    <a:r>
                      <a:rPr lang="en-US" altLang="zh-TW" sz="800" b="0" dirty="0" smtClean="0">
                        <a:latin typeface="ＭＳ Ｐゴシック" pitchFamily="50" charset="-128"/>
                        <a:ea typeface="ＭＳ Ｐゴシック" pitchFamily="50" charset="-128"/>
                      </a:rPr>
                      <a:t>3</a:t>
                    </a:r>
                    <a:endParaRPr lang="zh-TW" altLang="en-US" sz="800" b="0" dirty="0">
                      <a:latin typeface="ＭＳ Ｐゴシック" pitchFamily="50" charset="-128"/>
                      <a:ea typeface="ＭＳ Ｐゴシック" pitchFamily="50" charset="-128"/>
                    </a:endParaRPr>
                  </a:p>
                </c:rich>
              </c:tx>
              <c:spPr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0.2158410440986766"/>
                  <c:y val="-7.8556375736250281E-2"/>
                </c:manualLayout>
              </c:layout>
              <c:tx>
                <c:rich>
                  <a:bodyPr/>
                  <a:lstStyle/>
                  <a:p>
                    <a:pPr>
                      <a:defRPr sz="800">
                        <a:latin typeface="+mn-ea"/>
                        <a:ea typeface="+mn-ea"/>
                      </a:defRPr>
                    </a:pPr>
                    <a:r>
                      <a:rPr lang="ja-JP" altLang="en-US" sz="800" dirty="0">
                        <a:latin typeface="+mn-ea"/>
                        <a:ea typeface="+mn-ea"/>
                      </a:rPr>
                      <a:t>教</a:t>
                    </a:r>
                    <a:r>
                      <a:rPr lang="ja-JP" altLang="en-US" sz="800" dirty="0">
                        <a:latin typeface="ＭＳ Ｐゴシック" pitchFamily="50" charset="-128"/>
                        <a:ea typeface="ＭＳ Ｐゴシック" pitchFamily="50" charset="-128"/>
                      </a:rPr>
                      <a:t>育</a:t>
                    </a:r>
                    <a:r>
                      <a:rPr lang="en-US" altLang="ja-JP" sz="800" dirty="0">
                        <a:latin typeface="ＭＳ Ｐゴシック" pitchFamily="50" charset="-128"/>
                        <a:ea typeface="ＭＳ Ｐゴシック" pitchFamily="50" charset="-128"/>
                      </a:rPr>
                      <a:t>,</a:t>
                    </a:r>
                    <a:r>
                      <a:rPr lang="ja-JP" altLang="en-US" sz="800" dirty="0">
                        <a:latin typeface="ＭＳ Ｐゴシック" pitchFamily="50" charset="-128"/>
                        <a:ea typeface="ＭＳ Ｐゴシック" pitchFamily="50" charset="-128"/>
                      </a:rPr>
                      <a:t>学習支援業、医療</a:t>
                    </a:r>
                    <a:r>
                      <a:rPr lang="en-US" altLang="ja-JP" sz="800" dirty="0">
                        <a:latin typeface="ＭＳ Ｐゴシック" pitchFamily="50" charset="-128"/>
                        <a:ea typeface="ＭＳ Ｐゴシック" pitchFamily="50" charset="-128"/>
                      </a:rPr>
                      <a:t>,</a:t>
                    </a:r>
                    <a:r>
                      <a:rPr lang="ja-JP" altLang="en-US" sz="800" dirty="0">
                        <a:latin typeface="ＭＳ Ｐゴシック" pitchFamily="50" charset="-128"/>
                        <a:ea typeface="ＭＳ Ｐゴシック" pitchFamily="50" charset="-128"/>
                      </a:rPr>
                      <a:t>福祉</a:t>
                    </a:r>
                    <a:r>
                      <a:rPr lang="ja-JP" altLang="en-US" sz="800" dirty="0" smtClean="0">
                        <a:latin typeface="ＭＳ Ｐゴシック" pitchFamily="50" charset="-128"/>
                        <a:ea typeface="ＭＳ Ｐゴシック" pitchFamily="50" charset="-128"/>
                      </a:rPr>
                      <a:t>、</a:t>
                    </a:r>
                  </a:p>
                  <a:p>
                    <a:pPr>
                      <a:defRPr sz="800">
                        <a:latin typeface="+mn-ea"/>
                        <a:ea typeface="+mn-ea"/>
                      </a:defRPr>
                    </a:pPr>
                    <a:r>
                      <a:rPr lang="ja-JP" altLang="en-US" sz="800" dirty="0" smtClean="0">
                        <a:latin typeface="ＭＳ Ｐゴシック" pitchFamily="50" charset="-128"/>
                        <a:ea typeface="ＭＳ Ｐゴシック" pitchFamily="50" charset="-128"/>
                      </a:rPr>
                      <a:t>サービス業　</a:t>
                    </a:r>
                    <a:r>
                      <a:rPr lang="en-US" altLang="ja-JP" sz="800" dirty="0" smtClean="0">
                        <a:latin typeface="ＭＳ Ｐゴシック" pitchFamily="50" charset="-128"/>
                        <a:ea typeface="ＭＳ Ｐゴシック" pitchFamily="50" charset="-128"/>
                      </a:rPr>
                      <a:t>12</a:t>
                    </a:r>
                    <a:endParaRPr lang="ja-JP" altLang="en-US" sz="800" dirty="0">
                      <a:latin typeface="ＭＳ Ｐゴシック" pitchFamily="50" charset="-128"/>
                      <a:ea typeface="ＭＳ Ｐゴシック" pitchFamily="50" charset="-128"/>
                    </a:endParaRPr>
                  </a:p>
                </c:rich>
              </c:tx>
              <c:spPr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>
                    <a:latin typeface="+mn-ea"/>
                    <a:ea typeface="+mn-ea"/>
                  </a:defRPr>
                </a:pPr>
                <a:endParaRPr lang="ja-JP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Sheet1!$A$2:$A$8</c:f>
              <c:strCache>
                <c:ptCount val="6"/>
                <c:pt idx="0">
                  <c:v>鉱業,採石業,砂利採取業、建設業</c:v>
                </c:pt>
                <c:pt idx="1">
                  <c:v>製造業</c:v>
                </c:pt>
                <c:pt idx="2">
                  <c:v>電気・ガス・熱供給・水道業、情報通信業、運輸業,郵便業</c:v>
                </c:pt>
                <c:pt idx="3">
                  <c:v>卸売業,小売業</c:v>
                </c:pt>
                <c:pt idx="4">
                  <c:v>金融業,保険業、不動産業,物品賃貸業</c:v>
                </c:pt>
                <c:pt idx="5">
                  <c:v>教育,学習支援業、医療,福祉、サービス業</c:v>
                </c:pt>
              </c:strCache>
            </c:strRef>
          </c:cat>
          <c:val>
            <c:numRef>
              <c:f>Sheet1!$B$2:$B$8</c:f>
              <c:numCache>
                <c:formatCode>General</c:formatCode>
                <c:ptCount val="7"/>
                <c:pt idx="0">
                  <c:v>6</c:v>
                </c:pt>
                <c:pt idx="1">
                  <c:v>94</c:v>
                </c:pt>
                <c:pt idx="2">
                  <c:v>7</c:v>
                </c:pt>
                <c:pt idx="3">
                  <c:v>5</c:v>
                </c:pt>
                <c:pt idx="4">
                  <c:v>3</c:v>
                </c:pt>
                <c:pt idx="5">
                  <c:v>12</c:v>
                </c:pt>
              </c:numCache>
            </c:numRef>
          </c:val>
        </c:ser>
        <c:dLbls>
          <c:showLegendKey val="0"/>
          <c:showVal val="1"/>
          <c:showCatName val="1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txPr>
    <a:bodyPr/>
    <a:lstStyle/>
    <a:p>
      <a:pPr>
        <a:defRPr sz="1800"/>
      </a:pPr>
      <a:endParaRPr lang="ja-JP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40368-48C3-4683-B654-FCE14ADA7888}" type="datetimeFigureOut">
              <a:rPr kumimoji="1" lang="ja-JP" altLang="en-US" smtClean="0"/>
              <a:pPr/>
              <a:t>2022/9/30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FEB3F-0E6B-46BA-8C76-BFA3888F359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40368-48C3-4683-B654-FCE14ADA7888}" type="datetimeFigureOut">
              <a:rPr kumimoji="1" lang="ja-JP" altLang="en-US" smtClean="0"/>
              <a:pPr/>
              <a:t>2022/9/30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FEB3F-0E6B-46BA-8C76-BFA3888F359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40368-48C3-4683-B654-FCE14ADA7888}" type="datetimeFigureOut">
              <a:rPr kumimoji="1" lang="ja-JP" altLang="en-US" smtClean="0"/>
              <a:pPr/>
              <a:t>2022/9/30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FEB3F-0E6B-46BA-8C76-BFA3888F359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40368-48C3-4683-B654-FCE14ADA7888}" type="datetimeFigureOut">
              <a:rPr kumimoji="1" lang="ja-JP" altLang="en-US" smtClean="0"/>
              <a:pPr/>
              <a:t>2022/9/30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FEB3F-0E6B-46BA-8C76-BFA3888F359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40368-48C3-4683-B654-FCE14ADA7888}" type="datetimeFigureOut">
              <a:rPr kumimoji="1" lang="ja-JP" altLang="en-US" smtClean="0"/>
              <a:pPr/>
              <a:t>2022/9/30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FEB3F-0E6B-46BA-8C76-BFA3888F359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40368-48C3-4683-B654-FCE14ADA7888}" type="datetimeFigureOut">
              <a:rPr kumimoji="1" lang="ja-JP" altLang="en-US" smtClean="0"/>
              <a:pPr/>
              <a:t>2022/9/30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FEB3F-0E6B-46BA-8C76-BFA3888F359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40368-48C3-4683-B654-FCE14ADA7888}" type="datetimeFigureOut">
              <a:rPr kumimoji="1" lang="ja-JP" altLang="en-US" smtClean="0"/>
              <a:pPr/>
              <a:t>2022/9/30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FEB3F-0E6B-46BA-8C76-BFA3888F359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40368-48C3-4683-B654-FCE14ADA7888}" type="datetimeFigureOut">
              <a:rPr kumimoji="1" lang="ja-JP" altLang="en-US" smtClean="0"/>
              <a:pPr/>
              <a:t>2022/9/30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FEB3F-0E6B-46BA-8C76-BFA3888F359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40368-48C3-4683-B654-FCE14ADA7888}" type="datetimeFigureOut">
              <a:rPr kumimoji="1" lang="ja-JP" altLang="en-US" smtClean="0"/>
              <a:pPr/>
              <a:t>2022/9/30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FEB3F-0E6B-46BA-8C76-BFA3888F359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40368-48C3-4683-B654-FCE14ADA7888}" type="datetimeFigureOut">
              <a:rPr kumimoji="1" lang="ja-JP" altLang="en-US" smtClean="0"/>
              <a:pPr/>
              <a:t>2022/9/30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FEB3F-0E6B-46BA-8C76-BFA3888F359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40368-48C3-4683-B654-FCE14ADA7888}" type="datetimeFigureOut">
              <a:rPr kumimoji="1" lang="ja-JP" altLang="en-US" smtClean="0"/>
              <a:pPr/>
              <a:t>2022/9/30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FEB3F-0E6B-46BA-8C76-BFA3888F359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B40368-48C3-4683-B654-FCE14ADA7888}" type="datetimeFigureOut">
              <a:rPr kumimoji="1" lang="ja-JP" altLang="en-US" smtClean="0"/>
              <a:pPr/>
              <a:t>2022/9/30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CFEB3F-0E6B-46BA-8C76-BFA3888F359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角丸四角形 10"/>
          <p:cNvSpPr/>
          <p:nvPr/>
        </p:nvSpPr>
        <p:spPr>
          <a:xfrm>
            <a:off x="388367" y="896020"/>
            <a:ext cx="9101137" cy="660772"/>
          </a:xfrm>
          <a:prstGeom prst="round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defRPr sz="1000"/>
            </a:pPr>
            <a:r>
              <a:rPr lang="ja-JP" altLang="en-US" sz="1200" dirty="0" smtClean="0">
                <a:solidFill>
                  <a:schemeClr val="tx1"/>
                </a:solidFill>
                <a:latin typeface="ＭＳ ゴシック"/>
                <a:ea typeface="ＭＳ ゴシック"/>
              </a:rPr>
              <a:t>　令和４年職種別民間給与実態調査では、</a:t>
            </a:r>
            <a:r>
              <a:rPr lang="en-US" altLang="ja-JP" sz="1200" dirty="0" smtClean="0">
                <a:solidFill>
                  <a:schemeClr val="tx1"/>
                </a:solidFill>
                <a:latin typeface="ＭＳ ゴシック"/>
                <a:ea typeface="ＭＳ ゴシック"/>
              </a:rPr>
              <a:t>133</a:t>
            </a:r>
            <a:r>
              <a:rPr lang="ja-JP" altLang="en-US" sz="1200" dirty="0" smtClean="0">
                <a:solidFill>
                  <a:schemeClr val="tx1"/>
                </a:solidFill>
                <a:latin typeface="ＭＳ ゴシック"/>
                <a:ea typeface="ＭＳ ゴシック"/>
              </a:rPr>
              <a:t>事業所に対して実地調査を行いました。その結果、調査</a:t>
            </a:r>
            <a:r>
              <a:rPr lang="ja-JP" altLang="en-US" sz="1200" dirty="0">
                <a:solidFill>
                  <a:schemeClr val="tx1"/>
                </a:solidFill>
                <a:latin typeface="ＭＳ ゴシック"/>
                <a:ea typeface="ＭＳ ゴシック"/>
              </a:rPr>
              <a:t>不能の</a:t>
            </a:r>
            <a:r>
              <a:rPr lang="ja-JP" altLang="en-US" sz="1200" dirty="0" smtClean="0">
                <a:solidFill>
                  <a:schemeClr val="tx1"/>
                </a:solidFill>
                <a:latin typeface="ＭＳ ゴシック"/>
                <a:ea typeface="ＭＳ ゴシック"/>
              </a:rPr>
              <a:t>事業所</a:t>
            </a:r>
            <a:r>
              <a:rPr lang="ja-JP" altLang="en-US" sz="1200" dirty="0">
                <a:solidFill>
                  <a:schemeClr val="tx1"/>
                </a:solidFill>
                <a:latin typeface="ＭＳ ゴシック"/>
                <a:ea typeface="ＭＳ ゴシック"/>
              </a:rPr>
              <a:t>６</a:t>
            </a:r>
            <a:r>
              <a:rPr lang="ja-JP" altLang="en-US" sz="1200" dirty="0" smtClean="0">
                <a:solidFill>
                  <a:schemeClr val="tx1"/>
                </a:solidFill>
                <a:latin typeface="ＭＳ ゴシック"/>
                <a:ea typeface="ＭＳ ゴシック"/>
              </a:rPr>
              <a:t>所を除いた、</a:t>
            </a:r>
            <a:r>
              <a:rPr lang="en-US" altLang="ja-JP" sz="1200" dirty="0" smtClean="0">
                <a:solidFill>
                  <a:schemeClr val="tx1"/>
                </a:solidFill>
                <a:latin typeface="ＭＳ ゴシック"/>
                <a:ea typeface="ＭＳ ゴシック"/>
              </a:rPr>
              <a:t>127</a:t>
            </a:r>
            <a:r>
              <a:rPr lang="ja-JP" altLang="en-US" sz="1200" dirty="0" smtClean="0">
                <a:solidFill>
                  <a:schemeClr val="tx1"/>
                </a:solidFill>
                <a:latin typeface="ＭＳ ゴシック"/>
                <a:ea typeface="ＭＳ ゴシック"/>
              </a:rPr>
              <a:t>事業所について調査を完結することができました。</a:t>
            </a:r>
            <a:endParaRPr lang="en-US" altLang="ja-JP" sz="1200" dirty="0" smtClean="0">
              <a:solidFill>
                <a:schemeClr val="tx1"/>
              </a:solidFill>
              <a:latin typeface="ＭＳ ゴシック"/>
              <a:ea typeface="ＭＳ ゴシック"/>
            </a:endParaRPr>
          </a:p>
          <a:p>
            <a:pPr>
              <a:defRPr sz="1000"/>
            </a:pPr>
            <a:r>
              <a:rPr lang="ja-JP" altLang="en-US" sz="1200" dirty="0" smtClean="0">
                <a:solidFill>
                  <a:schemeClr val="tx1"/>
                </a:solidFill>
                <a:latin typeface="ＭＳ ゴシック"/>
                <a:ea typeface="ＭＳ ゴシック"/>
              </a:rPr>
              <a:t>　調査の完結した事業所は、下記のとおりです。</a:t>
            </a:r>
          </a:p>
        </p:txBody>
      </p:sp>
      <p:sp>
        <p:nvSpPr>
          <p:cNvPr id="6" name="AutoShape 54"/>
          <p:cNvSpPr>
            <a:spLocks noChangeArrowheads="1"/>
          </p:cNvSpPr>
          <p:nvPr/>
        </p:nvSpPr>
        <p:spPr bwMode="auto">
          <a:xfrm>
            <a:off x="1822748" y="178014"/>
            <a:ext cx="6247928" cy="442674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00B0F0"/>
              </a:gs>
              <a:gs pos="50000">
                <a:srgbClr val="FFFFFF"/>
              </a:gs>
              <a:gs pos="100000">
                <a:srgbClr val="00B0F0"/>
              </a:gs>
            </a:gsLst>
            <a:lin ang="5400000" scaled="1"/>
          </a:gradFill>
          <a:ln w="38100" cmpd="dbl" algn="ctr">
            <a:solidFill>
              <a:schemeClr val="tx1"/>
            </a:solidFill>
            <a:round/>
            <a:headEnd/>
            <a:tailEnd/>
          </a:ln>
        </p:spPr>
        <p:txBody>
          <a:bodyPr wrap="square" anchor="ctr">
            <a:spAutoFit/>
          </a:bodyPr>
          <a:lstStyle/>
          <a:p>
            <a:pPr algn="ctr"/>
            <a:r>
              <a:rPr lang="ja-JP" altLang="en-US" sz="2000" b="1" dirty="0" smtClean="0">
                <a:ea typeface="ＭＳ ゴシック" pitchFamily="49" charset="-128"/>
              </a:rPr>
              <a:t>②産業別調査事業所数</a:t>
            </a:r>
            <a:endParaRPr lang="ja-JP" altLang="en-US" sz="2000" b="1" dirty="0">
              <a:ea typeface="ＭＳ ゴシック" pitchFamily="49" charset="-128"/>
            </a:endParaRPr>
          </a:p>
        </p:txBody>
      </p:sp>
      <p:graphicFrame>
        <p:nvGraphicFramePr>
          <p:cNvPr id="16" name="コンテンツ プレースホルダ 15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449938686"/>
              </p:ext>
            </p:extLst>
          </p:nvPr>
        </p:nvGraphicFramePr>
        <p:xfrm>
          <a:off x="-437728" y="1503060"/>
          <a:ext cx="4520952" cy="5229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2" name="コンテンツ プレースホルダ 11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011608087"/>
              </p:ext>
            </p:extLst>
          </p:nvPr>
        </p:nvGraphicFramePr>
        <p:xfrm>
          <a:off x="4448944" y="2151956"/>
          <a:ext cx="5292534" cy="4188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24000"/>
                <a:gridCol w="678089"/>
                <a:gridCol w="678089"/>
                <a:gridCol w="678089"/>
                <a:gridCol w="678089"/>
                <a:gridCol w="678089"/>
                <a:gridCol w="678089"/>
              </a:tblGrid>
              <a:tr h="360000">
                <a:tc>
                  <a:txBody>
                    <a:bodyPr/>
                    <a:lstStyle/>
                    <a:p>
                      <a:pPr algn="ctr"/>
                      <a:endParaRPr kumimoji="1" lang="ja-JP" altLang="en-US" sz="900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u="none" strike="noStrike" dirty="0">
                          <a:latin typeface="+mn-ea"/>
                          <a:ea typeface="+mn-ea"/>
                        </a:rPr>
                        <a:t>規模計</a:t>
                      </a:r>
                      <a:endParaRPr lang="ja-JP" altLang="en-US" sz="900" b="0" i="0" u="none" strike="noStrike" dirty="0"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u="none" strike="noStrike" dirty="0">
                          <a:latin typeface="+mn-ea"/>
                          <a:ea typeface="+mn-ea"/>
                        </a:rPr>
                        <a:t>3,000</a:t>
                      </a:r>
                      <a:r>
                        <a:rPr lang="ja-JP" altLang="en-US" sz="900" u="none" strike="noStrike" dirty="0">
                          <a:latin typeface="+mn-ea"/>
                          <a:ea typeface="+mn-ea"/>
                        </a:rPr>
                        <a:t>人以上</a:t>
                      </a:r>
                      <a:endParaRPr lang="ja-JP" altLang="en-US" sz="900" b="0" i="0" u="none" strike="noStrike" dirty="0"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u="none" strike="noStrike" dirty="0">
                          <a:latin typeface="+mn-ea"/>
                          <a:ea typeface="+mn-ea"/>
                        </a:rPr>
                        <a:t>1,000</a:t>
                      </a:r>
                      <a:r>
                        <a:rPr lang="ja-JP" altLang="en-US" sz="900" u="none" strike="noStrike" dirty="0">
                          <a:latin typeface="+mn-ea"/>
                          <a:ea typeface="+mn-ea"/>
                        </a:rPr>
                        <a:t>人以上</a:t>
                      </a:r>
                      <a:br>
                        <a:rPr lang="ja-JP" altLang="en-US" sz="900" u="none" strike="noStrike" dirty="0">
                          <a:latin typeface="+mn-ea"/>
                          <a:ea typeface="+mn-ea"/>
                        </a:rPr>
                      </a:br>
                      <a:r>
                        <a:rPr lang="en-US" altLang="ja-JP" sz="900" u="none" strike="noStrike" dirty="0">
                          <a:latin typeface="+mn-ea"/>
                          <a:ea typeface="+mn-ea"/>
                        </a:rPr>
                        <a:t>3,000</a:t>
                      </a:r>
                      <a:r>
                        <a:rPr lang="ja-JP" altLang="en-US" sz="900" u="none" strike="noStrike" dirty="0">
                          <a:latin typeface="+mn-ea"/>
                          <a:ea typeface="+mn-ea"/>
                        </a:rPr>
                        <a:t>人未満</a:t>
                      </a:r>
                      <a:endParaRPr lang="ja-JP" altLang="en-US" sz="900" b="0" i="0" u="none" strike="noStrike" dirty="0"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u="none" strike="noStrike" dirty="0">
                          <a:latin typeface="+mn-ea"/>
                          <a:ea typeface="+mn-ea"/>
                        </a:rPr>
                        <a:t>500</a:t>
                      </a:r>
                      <a:r>
                        <a:rPr lang="ja-JP" altLang="en-US" sz="900" u="none" strike="noStrike" dirty="0">
                          <a:latin typeface="+mn-ea"/>
                          <a:ea typeface="+mn-ea"/>
                        </a:rPr>
                        <a:t>人以上</a:t>
                      </a:r>
                      <a:br>
                        <a:rPr lang="ja-JP" altLang="en-US" sz="900" u="none" strike="noStrike" dirty="0">
                          <a:latin typeface="+mn-ea"/>
                          <a:ea typeface="+mn-ea"/>
                        </a:rPr>
                      </a:br>
                      <a:r>
                        <a:rPr lang="en-US" altLang="ja-JP" sz="900" u="none" strike="noStrike" dirty="0">
                          <a:latin typeface="+mn-ea"/>
                          <a:ea typeface="+mn-ea"/>
                        </a:rPr>
                        <a:t>1,000</a:t>
                      </a:r>
                      <a:r>
                        <a:rPr lang="ja-JP" altLang="en-US" sz="900" u="none" strike="noStrike" dirty="0">
                          <a:latin typeface="+mn-ea"/>
                          <a:ea typeface="+mn-ea"/>
                        </a:rPr>
                        <a:t>人未満</a:t>
                      </a:r>
                      <a:endParaRPr lang="ja-JP" altLang="en-US" sz="900" b="0" i="0" u="none" strike="noStrike" dirty="0"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u="none" strike="noStrike" dirty="0">
                          <a:latin typeface="+mn-ea"/>
                          <a:ea typeface="+mn-ea"/>
                        </a:rPr>
                        <a:t>100</a:t>
                      </a:r>
                      <a:r>
                        <a:rPr lang="ja-JP" altLang="en-US" sz="900" u="none" strike="noStrike" dirty="0">
                          <a:latin typeface="+mn-ea"/>
                          <a:ea typeface="+mn-ea"/>
                        </a:rPr>
                        <a:t>人以上</a:t>
                      </a:r>
                      <a:br>
                        <a:rPr lang="ja-JP" altLang="en-US" sz="900" u="none" strike="noStrike" dirty="0">
                          <a:latin typeface="+mn-ea"/>
                          <a:ea typeface="+mn-ea"/>
                        </a:rPr>
                      </a:br>
                      <a:r>
                        <a:rPr lang="en-US" altLang="ja-JP" sz="900" u="none" strike="noStrike" dirty="0">
                          <a:latin typeface="+mn-ea"/>
                          <a:ea typeface="+mn-ea"/>
                        </a:rPr>
                        <a:t>500</a:t>
                      </a:r>
                      <a:r>
                        <a:rPr lang="ja-JP" altLang="en-US" sz="900" u="none" strike="noStrike" dirty="0">
                          <a:latin typeface="+mn-ea"/>
                          <a:ea typeface="+mn-ea"/>
                        </a:rPr>
                        <a:t>人未満</a:t>
                      </a:r>
                      <a:endParaRPr lang="ja-JP" altLang="en-US" sz="900" b="0" i="0" u="none" strike="noStrike" dirty="0"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u="none" strike="noStrike" dirty="0" smtClean="0">
                          <a:latin typeface="+mn-ea"/>
                          <a:ea typeface="+mn-ea"/>
                        </a:rPr>
                        <a:t>50</a:t>
                      </a:r>
                      <a:r>
                        <a:rPr lang="ja-JP" altLang="en-US" sz="900" u="none" strike="noStrike" dirty="0" smtClean="0">
                          <a:latin typeface="+mn-ea"/>
                          <a:ea typeface="+mn-ea"/>
                        </a:rPr>
                        <a:t>人以上</a:t>
                      </a:r>
                      <a:endParaRPr lang="en-US" altLang="ja-JP" sz="900" u="none" strike="noStrike" dirty="0" smtClean="0">
                        <a:latin typeface="+mn-ea"/>
                        <a:ea typeface="+mn-ea"/>
                      </a:endParaRPr>
                    </a:p>
                    <a:p>
                      <a:pPr algn="ctr" fontAlgn="ctr"/>
                      <a:r>
                        <a:rPr lang="en-US" altLang="ja-JP" sz="900" u="none" strike="noStrike" dirty="0" smtClean="0">
                          <a:latin typeface="+mn-ea"/>
                          <a:ea typeface="+mn-ea"/>
                        </a:rPr>
                        <a:t>100</a:t>
                      </a:r>
                      <a:r>
                        <a:rPr lang="ja-JP" altLang="en-US" sz="900" u="none" strike="noStrike" dirty="0">
                          <a:latin typeface="+mn-ea"/>
                          <a:ea typeface="+mn-ea"/>
                        </a:rPr>
                        <a:t>人未満</a:t>
                      </a:r>
                      <a:endParaRPr lang="ja-JP" altLang="en-US" sz="900" b="0" i="0" u="none" strike="noStrike" dirty="0"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144056"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 smtClean="0">
                          <a:latin typeface="+mn-ea"/>
                          <a:ea typeface="+mn-ea"/>
                        </a:rPr>
                        <a:t>産業計</a:t>
                      </a:r>
                      <a:endParaRPr kumimoji="1" lang="en-US" altLang="ja-JP" sz="900" dirty="0" smtClean="0">
                        <a:latin typeface="+mn-ea"/>
                        <a:ea typeface="+mn-ea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ja-JP" altLang="en-US" sz="900" dirty="0" smtClean="0"/>
                        <a:t>事業所</a:t>
                      </a:r>
                      <a:endParaRPr lang="ja-JP" altLang="en-US" sz="9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900" dirty="0" smtClean="0">
                          <a:latin typeface="+mn-ea"/>
                          <a:ea typeface="+mn-ea"/>
                        </a:rPr>
                        <a:t>事業所</a:t>
                      </a:r>
                      <a:endParaRPr kumimoji="1" lang="ja-JP" altLang="en-US" sz="900" dirty="0">
                        <a:latin typeface="+mn-ea"/>
                        <a:ea typeface="+mn-ea"/>
                      </a:endParaRPr>
                    </a:p>
                  </a:txBody>
                  <a:tcP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900" dirty="0" smtClean="0">
                          <a:latin typeface="+mn-ea"/>
                          <a:ea typeface="+mn-ea"/>
                        </a:rPr>
                        <a:t>事業所</a:t>
                      </a:r>
                      <a:endParaRPr kumimoji="1" lang="ja-JP" altLang="en-US" sz="900" dirty="0">
                        <a:latin typeface="+mn-ea"/>
                        <a:ea typeface="+mn-ea"/>
                      </a:endParaRPr>
                    </a:p>
                  </a:txBody>
                  <a:tcP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900" dirty="0" smtClean="0">
                          <a:latin typeface="+mn-ea"/>
                          <a:ea typeface="+mn-ea"/>
                        </a:rPr>
                        <a:t>事業所</a:t>
                      </a:r>
                      <a:endParaRPr kumimoji="1" lang="ja-JP" altLang="en-US" sz="900" dirty="0">
                        <a:latin typeface="+mn-ea"/>
                        <a:ea typeface="+mn-ea"/>
                      </a:endParaRPr>
                    </a:p>
                  </a:txBody>
                  <a:tcP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900" dirty="0" smtClean="0">
                          <a:latin typeface="+mn-ea"/>
                          <a:ea typeface="+mn-ea"/>
                        </a:rPr>
                        <a:t>事業所</a:t>
                      </a:r>
                      <a:endParaRPr kumimoji="1" lang="ja-JP" altLang="en-US" sz="900" dirty="0">
                        <a:latin typeface="+mn-ea"/>
                        <a:ea typeface="+mn-ea"/>
                      </a:endParaRPr>
                    </a:p>
                  </a:txBody>
                  <a:tcP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900" dirty="0" smtClean="0">
                          <a:latin typeface="+mn-ea"/>
                          <a:ea typeface="+mn-ea"/>
                        </a:rPr>
                        <a:t>事業所</a:t>
                      </a:r>
                      <a:endParaRPr kumimoji="1" lang="ja-JP" altLang="en-US" sz="900" dirty="0">
                        <a:latin typeface="+mn-ea"/>
                        <a:ea typeface="+mn-ea"/>
                      </a:endParaRPr>
                    </a:p>
                  </a:txBody>
                  <a:tcPr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0000">
                <a:tc vMerge="1">
                  <a:txBody>
                    <a:bodyPr/>
                    <a:lstStyle/>
                    <a:p>
                      <a:endParaRPr kumimoji="1" lang="ja-JP" altLang="en-US" sz="90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05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127</a:t>
                      </a:r>
                      <a:endParaRPr kumimoji="1" lang="ja-JP" altLang="en-US" sz="105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05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23</a:t>
                      </a:r>
                      <a:endParaRPr kumimoji="1" lang="ja-JP" altLang="en-US" sz="105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05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16</a:t>
                      </a:r>
                      <a:endParaRPr kumimoji="1" lang="ja-JP" altLang="en-US" sz="105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05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14</a:t>
                      </a:r>
                      <a:endParaRPr kumimoji="1" lang="ja-JP" altLang="en-US" sz="105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05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57</a:t>
                      </a:r>
                      <a:endParaRPr kumimoji="1" lang="ja-JP" altLang="en-US" sz="105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05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17</a:t>
                      </a:r>
                      <a:endParaRPr kumimoji="1" lang="ja-JP" altLang="en-US" sz="105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0000">
                <a:tc>
                  <a:txBody>
                    <a:bodyPr/>
                    <a:lstStyle/>
                    <a:p>
                      <a:pPr algn="l"/>
                      <a:r>
                        <a:rPr kumimoji="1" lang="zh-TW" altLang="en-US" sz="900" dirty="0" smtClean="0">
                          <a:solidFill>
                            <a:sysClr val="windowText" lastClr="000000"/>
                          </a:solidFill>
                          <a:latin typeface="ＭＳ Ｐゴシック" pitchFamily="50" charset="-128"/>
                          <a:ea typeface="ＭＳ Ｐゴシック" pitchFamily="50" charset="-128"/>
                        </a:rPr>
                        <a:t>鉱業</a:t>
                      </a:r>
                      <a:r>
                        <a:rPr kumimoji="1" lang="en-US" altLang="zh-TW" sz="900" dirty="0" smtClean="0">
                          <a:solidFill>
                            <a:sysClr val="windowText" lastClr="000000"/>
                          </a:solidFill>
                          <a:latin typeface="ＭＳ Ｐゴシック" pitchFamily="50" charset="-128"/>
                          <a:ea typeface="ＭＳ Ｐゴシック" pitchFamily="50" charset="-128"/>
                        </a:rPr>
                        <a:t>,</a:t>
                      </a:r>
                      <a:r>
                        <a:rPr kumimoji="1" lang="zh-TW" altLang="en-US" sz="900" dirty="0" smtClean="0">
                          <a:solidFill>
                            <a:sysClr val="windowText" lastClr="000000"/>
                          </a:solidFill>
                          <a:latin typeface="ＭＳ Ｐゴシック" pitchFamily="50" charset="-128"/>
                          <a:ea typeface="ＭＳ Ｐゴシック" pitchFamily="50" charset="-128"/>
                        </a:rPr>
                        <a:t>採石業</a:t>
                      </a:r>
                      <a:r>
                        <a:rPr kumimoji="1" lang="en-US" altLang="zh-TW" sz="900" dirty="0" smtClean="0">
                          <a:solidFill>
                            <a:sysClr val="windowText" lastClr="000000"/>
                          </a:solidFill>
                          <a:latin typeface="ＭＳ Ｐゴシック" pitchFamily="50" charset="-128"/>
                          <a:ea typeface="ＭＳ Ｐゴシック" pitchFamily="50" charset="-128"/>
                        </a:rPr>
                        <a:t>,</a:t>
                      </a:r>
                    </a:p>
                    <a:p>
                      <a:pPr algn="l"/>
                      <a:r>
                        <a:rPr kumimoji="1" lang="zh-TW" altLang="en-US" sz="900" dirty="0" smtClean="0">
                          <a:solidFill>
                            <a:sysClr val="windowText" lastClr="000000"/>
                          </a:solidFill>
                          <a:latin typeface="ＭＳ Ｐゴシック" pitchFamily="50" charset="-128"/>
                          <a:ea typeface="ＭＳ Ｐゴシック" pitchFamily="50" charset="-128"/>
                        </a:rPr>
                        <a:t>砂利採取業、建設業</a:t>
                      </a:r>
                      <a:endParaRPr kumimoji="1" lang="ja-JP" altLang="en-US" sz="900" dirty="0">
                        <a:solidFill>
                          <a:sysClr val="windowText" lastClr="000000"/>
                        </a:solidFill>
                        <a:latin typeface="ＭＳ Ｐゴシック" pitchFamily="50" charset="-128"/>
                        <a:ea typeface="ＭＳ Ｐゴシック" pitchFamily="50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05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6</a:t>
                      </a:r>
                      <a:endParaRPr kumimoji="1" lang="ja-JP" altLang="en-US" sz="105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05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2</a:t>
                      </a:r>
                      <a:endParaRPr kumimoji="1" lang="ja-JP" altLang="en-US" sz="105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05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-</a:t>
                      </a:r>
                      <a:endParaRPr kumimoji="1" lang="ja-JP" altLang="en-US" sz="105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05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1</a:t>
                      </a:r>
                      <a:endParaRPr kumimoji="1" lang="ja-JP" altLang="en-US" sz="105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05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2</a:t>
                      </a:r>
                      <a:endParaRPr kumimoji="1" lang="ja-JP" altLang="en-US" sz="105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05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1</a:t>
                      </a:r>
                      <a:endParaRPr kumimoji="1" lang="ja-JP" altLang="en-US" sz="105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540000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900" dirty="0" smtClean="0">
                          <a:latin typeface="+mn-ea"/>
                          <a:ea typeface="+mn-ea"/>
                        </a:rPr>
                        <a:t>製造業</a:t>
                      </a:r>
                      <a:endParaRPr kumimoji="1" lang="ja-JP" altLang="en-US" sz="900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05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94</a:t>
                      </a:r>
                      <a:endParaRPr kumimoji="1" lang="ja-JP" altLang="en-US" sz="105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05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14</a:t>
                      </a:r>
                      <a:endParaRPr kumimoji="1" lang="ja-JP" altLang="en-US" sz="105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05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14</a:t>
                      </a:r>
                      <a:endParaRPr kumimoji="1" lang="ja-JP" altLang="en-US" sz="105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05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8</a:t>
                      </a:r>
                      <a:endParaRPr kumimoji="1" lang="ja-JP" altLang="en-US" sz="105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05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45</a:t>
                      </a:r>
                      <a:endParaRPr kumimoji="1" lang="ja-JP" altLang="en-US" sz="105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05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13</a:t>
                      </a:r>
                      <a:endParaRPr kumimoji="1" lang="ja-JP" altLang="en-US" sz="105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540000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900" dirty="0" smtClean="0">
                          <a:latin typeface="ＭＳ Ｐゴシック" pitchFamily="50" charset="-128"/>
                          <a:ea typeface="ＭＳ Ｐゴシック" pitchFamily="50" charset="-128"/>
                        </a:rPr>
                        <a:t>電気・ガス・熱供給・</a:t>
                      </a:r>
                      <a:r>
                        <a:rPr kumimoji="1" lang="zh-TW" altLang="en-US" sz="900" dirty="0" smtClean="0">
                          <a:latin typeface="ＭＳ Ｐゴシック" pitchFamily="50" charset="-128"/>
                          <a:ea typeface="ＭＳ Ｐゴシック" pitchFamily="50" charset="-128"/>
                        </a:rPr>
                        <a:t>水道業、情報通信業、運輸業</a:t>
                      </a:r>
                      <a:r>
                        <a:rPr kumimoji="1" lang="en-US" altLang="zh-TW" sz="900" dirty="0" smtClean="0">
                          <a:latin typeface="ＭＳ Ｐゴシック" pitchFamily="50" charset="-128"/>
                          <a:ea typeface="ＭＳ Ｐゴシック" pitchFamily="50" charset="-128"/>
                        </a:rPr>
                        <a:t>,</a:t>
                      </a:r>
                      <a:r>
                        <a:rPr kumimoji="1" lang="zh-TW" altLang="en-US" sz="900" dirty="0" smtClean="0">
                          <a:latin typeface="ＭＳ Ｐゴシック" pitchFamily="50" charset="-128"/>
                          <a:ea typeface="ＭＳ Ｐゴシック" pitchFamily="50" charset="-128"/>
                        </a:rPr>
                        <a:t>郵便業</a:t>
                      </a:r>
                      <a:endParaRPr kumimoji="1" lang="ja-JP" altLang="en-US" sz="900" dirty="0">
                        <a:latin typeface="ＭＳ Ｐゴシック" pitchFamily="50" charset="-128"/>
                        <a:ea typeface="ＭＳ Ｐゴシック" pitchFamily="50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05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7</a:t>
                      </a:r>
                      <a:endParaRPr kumimoji="1" lang="ja-JP" altLang="en-US" sz="105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05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2</a:t>
                      </a:r>
                      <a:endParaRPr kumimoji="1" lang="ja-JP" altLang="en-US" sz="105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05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-</a:t>
                      </a:r>
                      <a:endParaRPr kumimoji="1" lang="ja-JP" altLang="en-US" sz="105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05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1</a:t>
                      </a:r>
                      <a:endParaRPr kumimoji="1" lang="ja-JP" altLang="en-US" sz="105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05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05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-</a:t>
                      </a:r>
                      <a:endParaRPr kumimoji="1" lang="ja-JP" altLang="en-US" sz="105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540000">
                <a:tc>
                  <a:txBody>
                    <a:bodyPr/>
                    <a:lstStyle/>
                    <a:p>
                      <a:pPr algn="l"/>
                      <a:r>
                        <a:rPr kumimoji="1" lang="zh-TW" altLang="en-US" sz="900" dirty="0" smtClean="0">
                          <a:latin typeface="ＭＳ Ｐゴシック" pitchFamily="50" charset="-128"/>
                          <a:ea typeface="ＭＳ Ｐゴシック" pitchFamily="50" charset="-128"/>
                        </a:rPr>
                        <a:t>卸売業</a:t>
                      </a:r>
                      <a:r>
                        <a:rPr kumimoji="1" lang="en-US" altLang="zh-TW" sz="900" dirty="0" smtClean="0">
                          <a:latin typeface="ＭＳ Ｐゴシック" pitchFamily="50" charset="-128"/>
                          <a:ea typeface="ＭＳ Ｐゴシック" pitchFamily="50" charset="-128"/>
                        </a:rPr>
                        <a:t>,</a:t>
                      </a:r>
                      <a:r>
                        <a:rPr kumimoji="1" lang="zh-TW" altLang="en-US" sz="900" dirty="0" smtClean="0">
                          <a:latin typeface="ＭＳ Ｐゴシック" pitchFamily="50" charset="-128"/>
                          <a:ea typeface="ＭＳ Ｐゴシック" pitchFamily="50" charset="-128"/>
                        </a:rPr>
                        <a:t>小売業</a:t>
                      </a:r>
                      <a:endParaRPr kumimoji="1" lang="ja-JP" altLang="en-US" sz="900" dirty="0">
                        <a:latin typeface="ＭＳ Ｐゴシック" pitchFamily="50" charset="-128"/>
                        <a:ea typeface="ＭＳ Ｐゴシック" pitchFamily="50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05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5</a:t>
                      </a:r>
                      <a:endParaRPr kumimoji="1" lang="ja-JP" altLang="en-US" sz="105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05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2</a:t>
                      </a:r>
                      <a:endParaRPr kumimoji="1" lang="ja-JP" altLang="en-US" sz="105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05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-</a:t>
                      </a:r>
                      <a:endParaRPr kumimoji="1" lang="ja-JP" altLang="en-US" sz="105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05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3</a:t>
                      </a:r>
                      <a:endParaRPr kumimoji="1" lang="ja-JP" altLang="en-US" sz="105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05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-</a:t>
                      </a:r>
                      <a:endParaRPr kumimoji="1" lang="ja-JP" altLang="en-US" sz="105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05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-</a:t>
                      </a:r>
                      <a:endParaRPr kumimoji="1" lang="ja-JP" altLang="en-US" sz="105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540000">
                <a:tc>
                  <a:txBody>
                    <a:bodyPr/>
                    <a:lstStyle/>
                    <a:p>
                      <a:pPr algn="l"/>
                      <a:r>
                        <a:rPr kumimoji="1" lang="zh-TW" altLang="en-US" sz="900" dirty="0" smtClean="0">
                          <a:latin typeface="ＭＳ Ｐゴシック" pitchFamily="50" charset="-128"/>
                          <a:ea typeface="ＭＳ Ｐゴシック" pitchFamily="50" charset="-128"/>
                        </a:rPr>
                        <a:t>金融業</a:t>
                      </a:r>
                      <a:r>
                        <a:rPr kumimoji="1" lang="en-US" altLang="zh-TW" sz="900" dirty="0" smtClean="0">
                          <a:latin typeface="ＭＳ Ｐゴシック" pitchFamily="50" charset="-128"/>
                          <a:ea typeface="ＭＳ Ｐゴシック" pitchFamily="50" charset="-128"/>
                        </a:rPr>
                        <a:t>,</a:t>
                      </a:r>
                      <a:r>
                        <a:rPr kumimoji="1" lang="zh-TW" altLang="en-US" sz="900" dirty="0" smtClean="0">
                          <a:latin typeface="ＭＳ Ｐゴシック" pitchFamily="50" charset="-128"/>
                          <a:ea typeface="ＭＳ Ｐゴシック" pitchFamily="50" charset="-128"/>
                        </a:rPr>
                        <a:t>保険業</a:t>
                      </a:r>
                      <a:r>
                        <a:rPr kumimoji="1" lang="ja-JP" altLang="en-US" sz="900" dirty="0" err="1" smtClean="0">
                          <a:latin typeface="ＭＳ Ｐゴシック" pitchFamily="50" charset="-128"/>
                          <a:ea typeface="ＭＳ Ｐゴシック" pitchFamily="50" charset="-128"/>
                        </a:rPr>
                        <a:t>、</a:t>
                      </a:r>
                      <a:endParaRPr kumimoji="1" lang="en-US" altLang="ja-JP" sz="900" dirty="0" smtClean="0">
                        <a:latin typeface="ＭＳ Ｐゴシック" pitchFamily="50" charset="-128"/>
                        <a:ea typeface="ＭＳ Ｐゴシック" pitchFamily="50" charset="-128"/>
                      </a:endParaRPr>
                    </a:p>
                    <a:p>
                      <a:pPr algn="l"/>
                      <a:r>
                        <a:rPr kumimoji="1" lang="zh-TW" altLang="en-US" sz="900" dirty="0" smtClean="0">
                          <a:latin typeface="ＭＳ Ｐゴシック" pitchFamily="50" charset="-128"/>
                          <a:ea typeface="ＭＳ Ｐゴシック" pitchFamily="50" charset="-128"/>
                        </a:rPr>
                        <a:t>不動産業</a:t>
                      </a:r>
                      <a:r>
                        <a:rPr kumimoji="1" lang="en-US" altLang="zh-TW" sz="900" dirty="0" smtClean="0">
                          <a:latin typeface="ＭＳ Ｐゴシック" pitchFamily="50" charset="-128"/>
                          <a:ea typeface="ＭＳ Ｐゴシック" pitchFamily="50" charset="-128"/>
                        </a:rPr>
                        <a:t>,</a:t>
                      </a:r>
                    </a:p>
                    <a:p>
                      <a:pPr algn="l"/>
                      <a:r>
                        <a:rPr kumimoji="1" lang="zh-TW" altLang="en-US" sz="900" dirty="0" smtClean="0">
                          <a:latin typeface="ＭＳ Ｐゴシック" pitchFamily="50" charset="-128"/>
                          <a:ea typeface="ＭＳ Ｐゴシック" pitchFamily="50" charset="-128"/>
                        </a:rPr>
                        <a:t>物品賃貸業</a:t>
                      </a:r>
                      <a:endParaRPr kumimoji="1" lang="ja-JP" altLang="en-US" sz="900" dirty="0">
                        <a:latin typeface="ＭＳ Ｐゴシック" pitchFamily="50" charset="-128"/>
                        <a:ea typeface="ＭＳ Ｐゴシック" pitchFamily="50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05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3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05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-</a:t>
                      </a:r>
                      <a:endParaRPr kumimoji="1" lang="ja-JP" altLang="en-US" sz="105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05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1</a:t>
                      </a:r>
                      <a:endParaRPr kumimoji="1" lang="ja-JP" altLang="en-US" sz="105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05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-</a:t>
                      </a:r>
                      <a:endParaRPr kumimoji="1" lang="ja-JP" altLang="en-US" sz="105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05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1</a:t>
                      </a:r>
                      <a:endParaRPr kumimoji="1" lang="ja-JP" altLang="en-US" sz="105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05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1</a:t>
                      </a:r>
                      <a:endParaRPr kumimoji="1" lang="ja-JP" altLang="en-US" sz="105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540000">
                <a:tc>
                  <a:txBody>
                    <a:bodyPr/>
                    <a:lstStyle/>
                    <a:p>
                      <a:pPr algn="l"/>
                      <a:r>
                        <a:rPr kumimoji="1" lang="zh-TW" altLang="en-US" sz="900" dirty="0" smtClean="0">
                          <a:latin typeface="ＭＳ Ｐゴシック" pitchFamily="50" charset="-128"/>
                          <a:ea typeface="ＭＳ Ｐゴシック" pitchFamily="50" charset="-128"/>
                        </a:rPr>
                        <a:t>教育</a:t>
                      </a:r>
                      <a:r>
                        <a:rPr kumimoji="1" lang="en-US" altLang="zh-TW" sz="900" dirty="0" smtClean="0">
                          <a:latin typeface="ＭＳ Ｐゴシック" pitchFamily="50" charset="-128"/>
                          <a:ea typeface="ＭＳ Ｐゴシック" pitchFamily="50" charset="-128"/>
                        </a:rPr>
                        <a:t>,</a:t>
                      </a:r>
                      <a:r>
                        <a:rPr kumimoji="1" lang="zh-TW" altLang="en-US" sz="900" dirty="0" smtClean="0">
                          <a:latin typeface="ＭＳ Ｐゴシック" pitchFamily="50" charset="-128"/>
                          <a:ea typeface="ＭＳ Ｐゴシック" pitchFamily="50" charset="-128"/>
                        </a:rPr>
                        <a:t>学習支援業、</a:t>
                      </a:r>
                      <a:endParaRPr kumimoji="1" lang="en-US" altLang="zh-TW" sz="900" dirty="0" smtClean="0">
                        <a:latin typeface="ＭＳ Ｐゴシック" pitchFamily="50" charset="-128"/>
                        <a:ea typeface="ＭＳ Ｐゴシック" pitchFamily="50" charset="-128"/>
                      </a:endParaRPr>
                    </a:p>
                    <a:p>
                      <a:pPr algn="l"/>
                      <a:r>
                        <a:rPr kumimoji="1" lang="ja-JP" altLang="en-US" sz="900" dirty="0" smtClean="0">
                          <a:latin typeface="ＭＳ Ｐゴシック" pitchFamily="50" charset="-128"/>
                          <a:ea typeface="ＭＳ Ｐゴシック" pitchFamily="50" charset="-128"/>
                        </a:rPr>
                        <a:t>医療</a:t>
                      </a:r>
                      <a:r>
                        <a:rPr kumimoji="1" lang="en-US" altLang="ja-JP" sz="900" dirty="0" smtClean="0">
                          <a:latin typeface="ＭＳ Ｐゴシック" pitchFamily="50" charset="-128"/>
                          <a:ea typeface="ＭＳ Ｐゴシック" pitchFamily="50" charset="-128"/>
                        </a:rPr>
                        <a:t>,</a:t>
                      </a:r>
                      <a:r>
                        <a:rPr kumimoji="1" lang="ja-JP" altLang="en-US" sz="900" dirty="0" smtClean="0">
                          <a:latin typeface="ＭＳ Ｐゴシック" pitchFamily="50" charset="-128"/>
                          <a:ea typeface="ＭＳ Ｐゴシック" pitchFamily="50" charset="-128"/>
                        </a:rPr>
                        <a:t>福祉、</a:t>
                      </a:r>
                      <a:endParaRPr kumimoji="1" lang="en-US" altLang="ja-JP" sz="900" dirty="0" smtClean="0">
                        <a:latin typeface="ＭＳ Ｐゴシック" pitchFamily="50" charset="-128"/>
                        <a:ea typeface="ＭＳ Ｐゴシック" pitchFamily="50" charset="-128"/>
                      </a:endParaRPr>
                    </a:p>
                    <a:p>
                      <a:pPr algn="l"/>
                      <a:r>
                        <a:rPr kumimoji="1" lang="ja-JP" altLang="en-US" sz="900" dirty="0" smtClean="0">
                          <a:latin typeface="ＭＳ Ｐゴシック" pitchFamily="50" charset="-128"/>
                          <a:ea typeface="ＭＳ Ｐゴシック" pitchFamily="50" charset="-128"/>
                        </a:rPr>
                        <a:t>サービス業</a:t>
                      </a:r>
                      <a:endParaRPr kumimoji="1" lang="ja-JP" altLang="en-US" sz="900" dirty="0">
                        <a:latin typeface="ＭＳ Ｐゴシック" pitchFamily="50" charset="-128"/>
                        <a:ea typeface="ＭＳ Ｐゴシック" pitchFamily="50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05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12</a:t>
                      </a:r>
                      <a:endParaRPr kumimoji="1" lang="ja-JP" altLang="en-US" sz="105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05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3</a:t>
                      </a:r>
                      <a:endParaRPr kumimoji="1" lang="ja-JP" altLang="en-US" sz="105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05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1</a:t>
                      </a:r>
                      <a:endParaRPr kumimoji="1" lang="ja-JP" altLang="en-US" sz="105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05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1</a:t>
                      </a:r>
                      <a:endParaRPr kumimoji="1" lang="ja-JP" altLang="en-US" sz="105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05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5</a:t>
                      </a:r>
                      <a:endParaRPr kumimoji="1" lang="ja-JP" altLang="en-US" sz="105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05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2</a:t>
                      </a:r>
                      <a:endParaRPr kumimoji="1" lang="ja-JP" altLang="en-US" sz="105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5" name="テキスト ボックス 14"/>
          <p:cNvSpPr txBox="1"/>
          <p:nvPr/>
        </p:nvSpPr>
        <p:spPr>
          <a:xfrm>
            <a:off x="4412419" y="6331203"/>
            <a:ext cx="310213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000" dirty="0" smtClean="0">
                <a:latin typeface="+mj-ea"/>
                <a:ea typeface="+mj-ea"/>
              </a:rPr>
              <a:t>注　上記のほか、調査不能の事業所が</a:t>
            </a:r>
            <a:r>
              <a:rPr lang="en-US" altLang="ja-JP" sz="1000" dirty="0">
                <a:latin typeface="+mj-ea"/>
                <a:ea typeface="+mj-ea"/>
              </a:rPr>
              <a:t>6</a:t>
            </a:r>
            <a:r>
              <a:rPr lang="ja-JP" altLang="en-US" sz="1000" dirty="0" smtClean="0">
                <a:latin typeface="+mj-ea"/>
                <a:ea typeface="+mj-ea"/>
              </a:rPr>
              <a:t>所ありました。</a:t>
            </a:r>
            <a:endParaRPr kumimoji="1" lang="ja-JP" altLang="en-US" sz="1000" dirty="0">
              <a:latin typeface="+mj-ea"/>
              <a:ea typeface="+mj-ea"/>
            </a:endParaRPr>
          </a:p>
        </p:txBody>
      </p:sp>
      <p:sp>
        <p:nvSpPr>
          <p:cNvPr id="7" name="円/楕円 6"/>
          <p:cNvSpPr/>
          <p:nvPr/>
        </p:nvSpPr>
        <p:spPr>
          <a:xfrm flipH="1">
            <a:off x="1729594" y="4005064"/>
            <a:ext cx="936104" cy="893993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 smtClean="0">
                <a:solidFill>
                  <a:schemeClr val="tx1"/>
                </a:solidFill>
              </a:rPr>
              <a:t>産業計</a:t>
            </a:r>
            <a:endParaRPr kumimoji="1" lang="en-US" altLang="ja-JP" sz="1200" dirty="0" smtClean="0">
              <a:solidFill>
                <a:schemeClr val="tx1"/>
              </a:solidFill>
            </a:endParaRPr>
          </a:p>
          <a:p>
            <a:pPr algn="ctr"/>
            <a:r>
              <a:rPr lang="en-US" altLang="ja-JP" sz="1200" dirty="0" smtClean="0">
                <a:solidFill>
                  <a:schemeClr val="tx1"/>
                </a:solidFill>
              </a:rPr>
              <a:t>127</a:t>
            </a:r>
            <a:endParaRPr kumimoji="1" lang="ja-JP" altLang="en-US" sz="1200" dirty="0">
              <a:solidFill>
                <a:schemeClr val="tx1"/>
              </a:solidFill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5022006" y="2151956"/>
            <a:ext cx="646331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900" dirty="0" smtClean="0"/>
              <a:t>企業規模</a:t>
            </a:r>
            <a:endParaRPr kumimoji="1" lang="ja-JP" altLang="en-US" sz="900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4523437" y="2267372"/>
            <a:ext cx="415498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900" dirty="0" smtClean="0"/>
              <a:t>産業</a:t>
            </a:r>
            <a:endParaRPr kumimoji="1" lang="ja-JP" altLang="en-US" sz="9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167</TotalTime>
  <Words>171</Words>
  <Application>Microsoft Office PowerPoint</Application>
  <PresentationFormat>A4 210 x 297 mm</PresentationFormat>
  <Paragraphs>89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Ｐゴシック</vt:lpstr>
      <vt:lpstr>ＭＳ ゴシック</vt:lpstr>
      <vt:lpstr>Arial</vt:lpstr>
      <vt:lpstr>Calibri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w263966</dc:creator>
  <cp:lastModifiedBy>横江　惇</cp:lastModifiedBy>
  <cp:revision>73</cp:revision>
  <cp:lastPrinted>2017-09-18T23:33:20Z</cp:lastPrinted>
  <dcterms:created xsi:type="dcterms:W3CDTF">2013-02-06T02:17:09Z</dcterms:created>
  <dcterms:modified xsi:type="dcterms:W3CDTF">2022-09-30T05:09:47Z</dcterms:modified>
</cp:coreProperties>
</file>