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7" autoAdjust="0"/>
    <p:restoredTop sz="94660"/>
  </p:normalViewPr>
  <p:slideViewPr>
    <p:cSldViewPr snapToGrid="0">
      <p:cViewPr varScale="1">
        <p:scale>
          <a:sx n="77" d="100"/>
          <a:sy n="77" d="100"/>
        </p:scale>
        <p:origin x="308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65607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87264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62472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176563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4158139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3598784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192784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341393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621796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10888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EF10BE-66DD-417B-B756-96C1637C172D}" type="datetimeFigureOut">
              <a:rPr kumimoji="1" lang="ja-JP" altLang="en-US" smtClean="0"/>
              <a:t>2022/6/28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50241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EF10BE-66DD-417B-B756-96C1637C172D}" type="datetimeFigureOut">
              <a:rPr kumimoji="1" lang="ja-JP" altLang="en-US" smtClean="0"/>
              <a:t>2022/6/28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4688235-4C70-4AA5-87E0-5338DB876244}" type="slidenum">
              <a:rPr kumimoji="1" lang="ja-JP" altLang="en-US" smtClean="0"/>
              <a:t>‹#›</a:t>
            </a:fld>
            <a:endParaRPr kumimoji="1" lang="ja-JP" altLang="en-US"/>
          </a:p>
        </p:txBody>
      </p:sp>
    </p:spTree>
    <p:extLst>
      <p:ext uri="{BB962C8B-B14F-4D97-AF65-F5344CB8AC3E}">
        <p14:creationId xmlns:p14="http://schemas.microsoft.com/office/powerpoint/2010/main" val="768136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xmlns="" id="{AEAF0175-0A79-4E81-8574-FDE567E625C4}"/>
              </a:ext>
            </a:extLst>
          </p:cNvPr>
          <p:cNvSpPr txBox="1"/>
          <p:nvPr/>
        </p:nvSpPr>
        <p:spPr>
          <a:xfrm>
            <a:off x="607422" y="421994"/>
            <a:ext cx="5643155" cy="338554"/>
          </a:xfrm>
          <a:prstGeom prst="rect">
            <a:avLst/>
          </a:prstGeom>
          <a:noFill/>
        </p:spPr>
        <p:txBody>
          <a:bodyPr wrap="square" rtlCol="0">
            <a:spAutoFit/>
          </a:bodyPr>
          <a:lstStyle/>
          <a:p>
            <a:pPr algn="ctr"/>
            <a:r>
              <a:rPr kumimoji="1" lang="ja-JP" altLang="en-US" sz="1600" b="1" dirty="0">
                <a:latin typeface="+mn-ea"/>
              </a:rPr>
              <a:t> 肥料コスト低減に向けた自己チェックリスト（参考例）</a:t>
            </a:r>
          </a:p>
        </p:txBody>
      </p:sp>
      <p:sp>
        <p:nvSpPr>
          <p:cNvPr id="8" name="四角形: 角を丸くする 7">
            <a:extLst>
              <a:ext uri="{FF2B5EF4-FFF2-40B4-BE49-F238E27FC236}">
                <a16:creationId xmlns:a16="http://schemas.microsoft.com/office/drawing/2014/main" xmlns="" id="{B832363E-B885-416A-85AE-A5A299CD4080}"/>
              </a:ext>
            </a:extLst>
          </p:cNvPr>
          <p:cNvSpPr/>
          <p:nvPr/>
        </p:nvSpPr>
        <p:spPr>
          <a:xfrm>
            <a:off x="162750" y="1493615"/>
            <a:ext cx="6540612" cy="2700000"/>
          </a:xfrm>
          <a:prstGeom prst="roundRect">
            <a:avLst>
              <a:gd name="adj" fmla="val 8694"/>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xmlns="" id="{F7991A5E-8FA3-44B8-A283-35031E0D7EE1}"/>
              </a:ext>
            </a:extLst>
          </p:cNvPr>
          <p:cNvSpPr txBox="1"/>
          <p:nvPr/>
        </p:nvSpPr>
        <p:spPr>
          <a:xfrm>
            <a:off x="0" y="855448"/>
            <a:ext cx="6868191" cy="307777"/>
          </a:xfrm>
          <a:prstGeom prst="rect">
            <a:avLst/>
          </a:prstGeom>
          <a:noFill/>
        </p:spPr>
        <p:txBody>
          <a:bodyPr wrap="square" rtlCol="0">
            <a:spAutoFit/>
          </a:bodyPr>
          <a:lstStyle/>
          <a:p>
            <a:pPr indent="177800" algn="ctr"/>
            <a:r>
              <a:rPr kumimoji="1" lang="ja-JP" altLang="en-US" sz="1400" dirty="0"/>
              <a:t>肥料価格が上昇しています。肥料コストを抑えるための取組を進めましょう。</a:t>
            </a:r>
          </a:p>
        </p:txBody>
      </p:sp>
      <p:sp>
        <p:nvSpPr>
          <p:cNvPr id="29" name="四角形: 角を丸くする 28">
            <a:extLst>
              <a:ext uri="{FF2B5EF4-FFF2-40B4-BE49-F238E27FC236}">
                <a16:creationId xmlns:a16="http://schemas.microsoft.com/office/drawing/2014/main" xmlns="" id="{2FCA8928-74BA-43C3-B989-1583E88839D5}"/>
              </a:ext>
            </a:extLst>
          </p:cNvPr>
          <p:cNvSpPr/>
          <p:nvPr/>
        </p:nvSpPr>
        <p:spPr>
          <a:xfrm>
            <a:off x="162750" y="4528286"/>
            <a:ext cx="6540612" cy="2304000"/>
          </a:xfrm>
          <a:prstGeom prst="roundRect">
            <a:avLst>
              <a:gd name="adj" fmla="val 9139"/>
            </a:avLst>
          </a:prstGeom>
          <a:no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xmlns="" id="{E1D1BFD3-1EF0-4750-8151-5E85FFB312B0}"/>
              </a:ext>
            </a:extLst>
          </p:cNvPr>
          <p:cNvSpPr txBox="1"/>
          <p:nvPr/>
        </p:nvSpPr>
        <p:spPr>
          <a:xfrm>
            <a:off x="388071" y="1331014"/>
            <a:ext cx="3494490" cy="324000"/>
          </a:xfrm>
          <a:prstGeom prst="rect">
            <a:avLst/>
          </a:prstGeom>
          <a:solidFill>
            <a:schemeClr val="bg1"/>
          </a:solidFill>
          <a:ln w="12700">
            <a:solidFill>
              <a:schemeClr val="accent4"/>
            </a:solidFill>
          </a:ln>
        </p:spPr>
        <p:txBody>
          <a:bodyPr wrap="square" rtlCol="0">
            <a:spAutoFit/>
          </a:bodyPr>
          <a:lstStyle/>
          <a:p>
            <a:pPr algn="ctr">
              <a:spcAft>
                <a:spcPts val="600"/>
              </a:spcAft>
            </a:pPr>
            <a:r>
              <a:rPr kumimoji="1" lang="ja-JP" altLang="en-US" sz="1600" b="1" dirty="0"/>
              <a:t>土壌診断を通じた施肥の見直し</a:t>
            </a:r>
          </a:p>
        </p:txBody>
      </p:sp>
      <p:sp>
        <p:nvSpPr>
          <p:cNvPr id="32" name="テキスト ボックス 31">
            <a:extLst>
              <a:ext uri="{FF2B5EF4-FFF2-40B4-BE49-F238E27FC236}">
                <a16:creationId xmlns:a16="http://schemas.microsoft.com/office/drawing/2014/main" xmlns="" id="{39DE8E96-E696-45CA-A3B2-4938E1B434B6}"/>
              </a:ext>
            </a:extLst>
          </p:cNvPr>
          <p:cNvSpPr txBox="1"/>
          <p:nvPr/>
        </p:nvSpPr>
        <p:spPr>
          <a:xfrm>
            <a:off x="388071" y="4367446"/>
            <a:ext cx="2742929" cy="324000"/>
          </a:xfrm>
          <a:prstGeom prst="rect">
            <a:avLst/>
          </a:prstGeom>
          <a:solidFill>
            <a:schemeClr val="bg1"/>
          </a:solidFill>
          <a:ln w="12700">
            <a:solidFill>
              <a:schemeClr val="accent2">
                <a:lumMod val="75000"/>
              </a:schemeClr>
            </a:solidFill>
          </a:ln>
        </p:spPr>
        <p:txBody>
          <a:bodyPr wrap="square" rtlCol="0">
            <a:spAutoFit/>
          </a:bodyPr>
          <a:lstStyle/>
          <a:p>
            <a:pPr algn="ctr">
              <a:spcAft>
                <a:spcPts val="600"/>
              </a:spcAft>
            </a:pPr>
            <a:r>
              <a:rPr lang="ja-JP" altLang="ja-JP" sz="1600" b="1" kern="100" dirty="0">
                <a:effectLst/>
                <a:latin typeface="+mn-ea"/>
                <a:ea typeface="+mn-ea"/>
                <a:cs typeface="Times New Roman" panose="02020603050405020304" pitchFamily="18" charset="0"/>
              </a:rPr>
              <a:t>堆肥</a:t>
            </a:r>
            <a:r>
              <a:rPr lang="ja-JP" altLang="en-US" sz="1600" b="1" kern="100" dirty="0">
                <a:effectLst/>
                <a:latin typeface="+mn-ea"/>
                <a:ea typeface="+mn-ea"/>
                <a:cs typeface="Times New Roman" panose="02020603050405020304" pitchFamily="18" charset="0"/>
              </a:rPr>
              <a:t>など国内資源</a:t>
            </a:r>
            <a:r>
              <a:rPr lang="ja-JP" altLang="ja-JP" sz="1600" b="1" kern="100" dirty="0">
                <a:effectLst/>
                <a:latin typeface="+mn-ea"/>
                <a:ea typeface="+mn-ea"/>
                <a:cs typeface="Times New Roman" panose="02020603050405020304" pitchFamily="18" charset="0"/>
              </a:rPr>
              <a:t>の活用</a:t>
            </a:r>
            <a:endParaRPr kumimoji="1" lang="ja-JP" altLang="en-US" sz="1600" b="1" dirty="0"/>
          </a:p>
        </p:txBody>
      </p:sp>
      <p:sp>
        <p:nvSpPr>
          <p:cNvPr id="34" name="四角形: 角を丸くする 33">
            <a:extLst>
              <a:ext uri="{FF2B5EF4-FFF2-40B4-BE49-F238E27FC236}">
                <a16:creationId xmlns:a16="http://schemas.microsoft.com/office/drawing/2014/main" xmlns="" id="{F8AE3FBC-FBF6-417E-8084-5608E452D08E}"/>
              </a:ext>
            </a:extLst>
          </p:cNvPr>
          <p:cNvSpPr/>
          <p:nvPr/>
        </p:nvSpPr>
        <p:spPr>
          <a:xfrm>
            <a:off x="162750" y="7165665"/>
            <a:ext cx="6540612" cy="2196000"/>
          </a:xfrm>
          <a:prstGeom prst="roundRect">
            <a:avLst>
              <a:gd name="adj" fmla="val 9139"/>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xmlns="" id="{630D1863-530C-4034-93BE-9741AA7B9F82}"/>
              </a:ext>
            </a:extLst>
          </p:cNvPr>
          <p:cNvSpPr txBox="1"/>
          <p:nvPr/>
        </p:nvSpPr>
        <p:spPr>
          <a:xfrm>
            <a:off x="388071" y="7001112"/>
            <a:ext cx="3788228" cy="324000"/>
          </a:xfrm>
          <a:prstGeom prst="rect">
            <a:avLst/>
          </a:prstGeom>
          <a:solidFill>
            <a:schemeClr val="bg1"/>
          </a:solidFill>
          <a:ln w="12700">
            <a:solidFill>
              <a:schemeClr val="accent1"/>
            </a:solidFill>
          </a:ln>
        </p:spPr>
        <p:txBody>
          <a:bodyPr wrap="square" rtlCol="0">
            <a:spAutoFit/>
          </a:bodyPr>
          <a:lstStyle/>
          <a:p>
            <a:pPr algn="ctr">
              <a:spcAft>
                <a:spcPts val="600"/>
              </a:spcAft>
            </a:pPr>
            <a:r>
              <a:rPr lang="ja-JP" altLang="en-US" sz="1600" b="1" kern="100" dirty="0">
                <a:effectLst/>
                <a:latin typeface="+mn-ea"/>
                <a:ea typeface="+mn-ea"/>
                <a:cs typeface="Times New Roman" panose="02020603050405020304" pitchFamily="18" charset="0"/>
              </a:rPr>
              <a:t>効率的な施肥方法・施肥技術の導入</a:t>
            </a:r>
            <a:endParaRPr kumimoji="1" lang="ja-JP" altLang="en-US" sz="1600" b="1" dirty="0"/>
          </a:p>
        </p:txBody>
      </p:sp>
      <p:sp>
        <p:nvSpPr>
          <p:cNvPr id="43" name="テキスト ボックス 42">
            <a:extLst>
              <a:ext uri="{FF2B5EF4-FFF2-40B4-BE49-F238E27FC236}">
                <a16:creationId xmlns:a16="http://schemas.microsoft.com/office/drawing/2014/main" xmlns="" id="{343D7F70-10EC-4ECA-B7E8-72B674DB93DE}"/>
              </a:ext>
            </a:extLst>
          </p:cNvPr>
          <p:cNvSpPr txBox="1"/>
          <p:nvPr/>
        </p:nvSpPr>
        <p:spPr>
          <a:xfrm>
            <a:off x="297584" y="1757645"/>
            <a:ext cx="5400000" cy="523220"/>
          </a:xfrm>
          <a:prstGeom prst="rect">
            <a:avLst/>
          </a:prstGeom>
          <a:noFill/>
        </p:spPr>
        <p:txBody>
          <a:bodyPr wrap="square" rtlCol="0">
            <a:spAutoFit/>
          </a:bodyPr>
          <a:lstStyle/>
          <a:p>
            <a:r>
              <a:rPr kumimoji="1" lang="ja-JP" altLang="en-US" sz="1400" b="1" dirty="0"/>
              <a:t>土壌の状態に応じて、肥料の投入量を減らしたり、比較的安価な低成分の肥料銘柄への変更をご検討ください。</a:t>
            </a:r>
            <a:endParaRPr kumimoji="1" lang="en-US" altLang="ja-JP" sz="1400" b="1" dirty="0"/>
          </a:p>
        </p:txBody>
      </p:sp>
      <p:sp>
        <p:nvSpPr>
          <p:cNvPr id="4" name="正方形/長方形 3">
            <a:extLst>
              <a:ext uri="{FF2B5EF4-FFF2-40B4-BE49-F238E27FC236}">
                <a16:creationId xmlns:a16="http://schemas.microsoft.com/office/drawing/2014/main" xmlns="" id="{FF2FB7C4-45CA-4BC3-8517-F3144B7B4F60}"/>
              </a:ext>
            </a:extLst>
          </p:cNvPr>
          <p:cNvSpPr/>
          <p:nvPr/>
        </p:nvSpPr>
        <p:spPr>
          <a:xfrm>
            <a:off x="5928564" y="1851171"/>
            <a:ext cx="401366" cy="422654"/>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xmlns="" id="{B7D3E6C0-5BAB-49F7-A684-34DA15B0157D}"/>
              </a:ext>
            </a:extLst>
          </p:cNvPr>
          <p:cNvSpPr txBox="1"/>
          <p:nvPr/>
        </p:nvSpPr>
        <p:spPr>
          <a:xfrm>
            <a:off x="5565688" y="1563308"/>
            <a:ext cx="1127119" cy="261610"/>
          </a:xfrm>
          <a:prstGeom prst="rect">
            <a:avLst/>
          </a:prstGeom>
          <a:noFill/>
        </p:spPr>
        <p:txBody>
          <a:bodyPr wrap="square" rtlCol="0">
            <a:spAutoFit/>
          </a:bodyPr>
          <a:lstStyle/>
          <a:p>
            <a:pPr algn="ctr"/>
            <a:r>
              <a:rPr kumimoji="1" lang="ja-JP" altLang="en-US" sz="1100" dirty="0"/>
              <a:t>チェック☑</a:t>
            </a:r>
          </a:p>
        </p:txBody>
      </p:sp>
      <p:sp>
        <p:nvSpPr>
          <p:cNvPr id="10" name="大かっこ 9">
            <a:extLst>
              <a:ext uri="{FF2B5EF4-FFF2-40B4-BE49-F238E27FC236}">
                <a16:creationId xmlns:a16="http://schemas.microsoft.com/office/drawing/2014/main" xmlns="" id="{56EC7E48-BEF7-40FF-BC1F-643059B6928E}"/>
              </a:ext>
            </a:extLst>
          </p:cNvPr>
          <p:cNvSpPr/>
          <p:nvPr/>
        </p:nvSpPr>
        <p:spPr>
          <a:xfrm>
            <a:off x="350999" y="2330633"/>
            <a:ext cx="3816000" cy="1728000"/>
          </a:xfrm>
          <a:prstGeom prst="bracketPair">
            <a:avLst>
              <a:gd name="adj" fmla="val 459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kumimoji="1" lang="ja-JP" altLang="en-US" sz="1200" dirty="0"/>
              <a:t>土壌状態の把握方法（例）</a:t>
            </a:r>
            <a:endParaRPr kumimoji="1" lang="en-US" altLang="ja-JP" sz="1200" dirty="0"/>
          </a:p>
          <a:p>
            <a:endParaRPr kumimoji="1" lang="en-US" altLang="ja-JP" sz="700" dirty="0"/>
          </a:p>
          <a:p>
            <a:r>
              <a:rPr kumimoji="1" lang="ja-JP" altLang="en-US" sz="1200" dirty="0"/>
              <a:t>□ ほ場の土壌診断結果の利用 </a:t>
            </a:r>
            <a:endParaRPr kumimoji="1" lang="en-US" altLang="ja-JP" sz="1200" dirty="0"/>
          </a:p>
          <a:p>
            <a:pPr marL="88900"/>
            <a:r>
              <a:rPr kumimoji="1" lang="ja-JP" altLang="en-US" sz="1200" dirty="0"/>
              <a:t>（例えば３年前など過去の分析値も活用可能</a:t>
            </a:r>
            <a:r>
              <a:rPr kumimoji="1" lang="ja-JP" altLang="en-US" sz="1200" spc="-1000" dirty="0"/>
              <a:t>）</a:t>
            </a:r>
            <a:endParaRPr kumimoji="1" lang="en-US" altLang="ja-JP" sz="1200" spc="-1000" dirty="0"/>
          </a:p>
          <a:p>
            <a:pPr marL="174625" indent="-174625"/>
            <a:r>
              <a:rPr kumimoji="1" lang="ja-JP" altLang="en-US" sz="1200" dirty="0"/>
              <a:t>□ 簡易診断キット、簡易分析法の結果の利用</a:t>
            </a:r>
            <a:endParaRPr kumimoji="1" lang="en-US" altLang="ja-JP" sz="1200" dirty="0"/>
          </a:p>
          <a:p>
            <a:pPr marL="174625" indent="-174625"/>
            <a:r>
              <a:rPr kumimoji="1" lang="ja-JP" altLang="en-US" sz="1200" dirty="0"/>
              <a:t>□ 地域内の同じ土壌タイプ等の分析値の利用</a:t>
            </a:r>
            <a:endParaRPr kumimoji="1" lang="en-US" altLang="ja-JP" sz="1200" dirty="0"/>
          </a:p>
          <a:p>
            <a:pPr marL="174625" indent="-174625">
              <a:spcAft>
                <a:spcPts val="600"/>
              </a:spcAft>
            </a:pPr>
            <a:r>
              <a:rPr kumimoji="1" lang="ja-JP" altLang="en-US" sz="1200" dirty="0"/>
              <a:t>□ 航空写真から推計した各農地の分析値の利用</a:t>
            </a:r>
            <a:endParaRPr kumimoji="1" lang="en-US" altLang="ja-JP" sz="1200" dirty="0"/>
          </a:p>
          <a:p>
            <a:pPr marL="177800"/>
            <a:r>
              <a:rPr kumimoji="1" lang="ja-JP" altLang="en-US" sz="1200" dirty="0"/>
              <a:t>各農家の取組のほか、地域で栽培暦や施肥設計</a:t>
            </a:r>
            <a:endParaRPr kumimoji="1" lang="en-US" altLang="ja-JP" sz="1200" dirty="0"/>
          </a:p>
          <a:p>
            <a:pPr marL="177800"/>
            <a:r>
              <a:rPr kumimoji="1" lang="ja-JP" altLang="en-US" sz="1200" dirty="0"/>
              <a:t>を見直すことなどもご検討下さい。</a:t>
            </a:r>
            <a:endParaRPr kumimoji="1" lang="en-US" altLang="ja-JP" sz="1200" dirty="0"/>
          </a:p>
        </p:txBody>
      </p:sp>
      <p:sp>
        <p:nvSpPr>
          <p:cNvPr id="45" name="テキスト ボックス 44">
            <a:extLst>
              <a:ext uri="{FF2B5EF4-FFF2-40B4-BE49-F238E27FC236}">
                <a16:creationId xmlns:a16="http://schemas.microsoft.com/office/drawing/2014/main" xmlns="" id="{28D6105F-03A0-4443-9B53-26D96503032B}"/>
              </a:ext>
            </a:extLst>
          </p:cNvPr>
          <p:cNvSpPr txBox="1"/>
          <p:nvPr/>
        </p:nvSpPr>
        <p:spPr>
          <a:xfrm>
            <a:off x="297584" y="4779735"/>
            <a:ext cx="5328000" cy="523220"/>
          </a:xfrm>
          <a:prstGeom prst="rect">
            <a:avLst/>
          </a:prstGeom>
          <a:noFill/>
        </p:spPr>
        <p:txBody>
          <a:bodyPr wrap="square" rtlCol="0">
            <a:spAutoFit/>
          </a:bodyPr>
          <a:lstStyle/>
          <a:p>
            <a:r>
              <a:rPr kumimoji="1" lang="ja-JP" altLang="en-US" sz="1400" b="1" dirty="0"/>
              <a:t>輸入に頼る化学肥料の原料価格が上昇しています。価格が安定している堆肥など国内資源の利用拡大をご検討ください。</a:t>
            </a:r>
            <a:endParaRPr kumimoji="1" lang="en-US" altLang="ja-JP" sz="1400" b="1" dirty="0"/>
          </a:p>
        </p:txBody>
      </p:sp>
      <p:sp>
        <p:nvSpPr>
          <p:cNvPr id="46" name="正方形/長方形 45">
            <a:extLst>
              <a:ext uri="{FF2B5EF4-FFF2-40B4-BE49-F238E27FC236}">
                <a16:creationId xmlns:a16="http://schemas.microsoft.com/office/drawing/2014/main" xmlns="" id="{19BC85BE-0319-4190-9054-006D07FC0053}"/>
              </a:ext>
            </a:extLst>
          </p:cNvPr>
          <p:cNvSpPr/>
          <p:nvPr/>
        </p:nvSpPr>
        <p:spPr>
          <a:xfrm>
            <a:off x="5928564" y="4898870"/>
            <a:ext cx="401366" cy="422654"/>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大かっこ 47">
            <a:extLst>
              <a:ext uri="{FF2B5EF4-FFF2-40B4-BE49-F238E27FC236}">
                <a16:creationId xmlns:a16="http://schemas.microsoft.com/office/drawing/2014/main" xmlns="" id="{576F842A-1885-48A4-9E9D-92C9D26169B4}"/>
              </a:ext>
            </a:extLst>
          </p:cNvPr>
          <p:cNvSpPr/>
          <p:nvPr/>
        </p:nvSpPr>
        <p:spPr>
          <a:xfrm>
            <a:off x="350998" y="5362245"/>
            <a:ext cx="4680000" cy="1332000"/>
          </a:xfrm>
          <a:prstGeom prst="bracketPair">
            <a:avLst>
              <a:gd name="adj" fmla="val 651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kumimoji="1" lang="ja-JP" altLang="en-US" sz="1200" dirty="0"/>
              <a:t>国内資源の利用（例）</a:t>
            </a:r>
            <a:endParaRPr kumimoji="1" lang="en-US" altLang="ja-JP" sz="1200" dirty="0"/>
          </a:p>
          <a:p>
            <a:pPr algn="ctr"/>
            <a:endParaRPr kumimoji="1" lang="en-US" altLang="ja-JP" sz="700" dirty="0"/>
          </a:p>
          <a:p>
            <a:r>
              <a:rPr kumimoji="1" lang="ja-JP" altLang="en-US" sz="1200" dirty="0"/>
              <a:t>□ 堆肥（牛糞、豚糞、鶏糞）や魚かすなど有機物の利用拡大</a:t>
            </a:r>
            <a:endParaRPr kumimoji="1" lang="en-US" altLang="ja-JP" sz="1200" dirty="0"/>
          </a:p>
          <a:p>
            <a:pPr marL="174625" indent="-174625"/>
            <a:r>
              <a:rPr kumimoji="1" lang="ja-JP" altLang="en-US" sz="1200" dirty="0"/>
              <a:t>□ 食品残さや下水汚泥コンポストの利用拡大</a:t>
            </a:r>
            <a:endParaRPr kumimoji="1" lang="en-US" altLang="ja-JP" sz="1200" dirty="0"/>
          </a:p>
          <a:p>
            <a:pPr marL="174625" indent="-174625"/>
            <a:r>
              <a:rPr kumimoji="1" lang="ja-JP" altLang="en-US" sz="1200" dirty="0"/>
              <a:t>□ 堆肥入りの化学肥料（混合堆肥複合肥料、指定混合肥料）等への銘柄変更</a:t>
            </a:r>
            <a:endParaRPr kumimoji="1" lang="en-US" altLang="ja-JP" sz="1200" dirty="0"/>
          </a:p>
          <a:p>
            <a:r>
              <a:rPr kumimoji="1" lang="ja-JP" altLang="en-US" sz="1200" dirty="0"/>
              <a:t>□ 緑肥作物の栽培とすき込み</a:t>
            </a:r>
          </a:p>
        </p:txBody>
      </p:sp>
      <p:sp>
        <p:nvSpPr>
          <p:cNvPr id="49" name="テキスト ボックス 48">
            <a:extLst>
              <a:ext uri="{FF2B5EF4-FFF2-40B4-BE49-F238E27FC236}">
                <a16:creationId xmlns:a16="http://schemas.microsoft.com/office/drawing/2014/main" xmlns="" id="{009A9874-7591-4616-98FE-3E62508E5787}"/>
              </a:ext>
            </a:extLst>
          </p:cNvPr>
          <p:cNvSpPr txBox="1"/>
          <p:nvPr/>
        </p:nvSpPr>
        <p:spPr>
          <a:xfrm>
            <a:off x="297584" y="7440325"/>
            <a:ext cx="5328000" cy="523220"/>
          </a:xfrm>
          <a:prstGeom prst="rect">
            <a:avLst/>
          </a:prstGeom>
          <a:noFill/>
        </p:spPr>
        <p:txBody>
          <a:bodyPr wrap="square" rtlCol="0">
            <a:spAutoFit/>
          </a:bodyPr>
          <a:lstStyle/>
          <a:p>
            <a:r>
              <a:rPr kumimoji="1" lang="ja-JP" altLang="en-US" sz="1400" b="1" dirty="0"/>
              <a:t>地域の栽培暦等に合わせた肥料の削減や低価格銘柄への変更のほか、効率的な施肥技術の導入についてもご検討ください。</a:t>
            </a:r>
            <a:endParaRPr kumimoji="1" lang="en-US" altLang="ja-JP" sz="1400" b="1" dirty="0"/>
          </a:p>
        </p:txBody>
      </p:sp>
      <p:sp>
        <p:nvSpPr>
          <p:cNvPr id="50" name="正方形/長方形 49">
            <a:extLst>
              <a:ext uri="{FF2B5EF4-FFF2-40B4-BE49-F238E27FC236}">
                <a16:creationId xmlns:a16="http://schemas.microsoft.com/office/drawing/2014/main" xmlns="" id="{F77F2AB0-F608-46BE-849D-825EAFE8F56A}"/>
              </a:ext>
            </a:extLst>
          </p:cNvPr>
          <p:cNvSpPr/>
          <p:nvPr/>
        </p:nvSpPr>
        <p:spPr>
          <a:xfrm>
            <a:off x="5928564" y="7540205"/>
            <a:ext cx="401366" cy="422654"/>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大かっこ 51">
            <a:extLst>
              <a:ext uri="{FF2B5EF4-FFF2-40B4-BE49-F238E27FC236}">
                <a16:creationId xmlns:a16="http://schemas.microsoft.com/office/drawing/2014/main" xmlns="" id="{32679982-D436-4B6E-85F5-30E34F678A0B}"/>
              </a:ext>
            </a:extLst>
          </p:cNvPr>
          <p:cNvSpPr/>
          <p:nvPr/>
        </p:nvSpPr>
        <p:spPr>
          <a:xfrm>
            <a:off x="2913086" y="8061961"/>
            <a:ext cx="3663416" cy="1116000"/>
          </a:xfrm>
          <a:prstGeom prst="bracketPair">
            <a:avLst>
              <a:gd name="adj" fmla="val 651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kumimoji="1" lang="ja-JP" altLang="en-US" sz="1200" dirty="0"/>
              <a:t>効率的な施肥技術（例）</a:t>
            </a:r>
            <a:endParaRPr kumimoji="1" lang="en-US" altLang="ja-JP" sz="1200" dirty="0"/>
          </a:p>
          <a:p>
            <a:pPr algn="ctr"/>
            <a:endParaRPr kumimoji="1" lang="en-US" altLang="ja-JP" sz="700" dirty="0"/>
          </a:p>
          <a:p>
            <a:pPr marL="174625" indent="-174625"/>
            <a:r>
              <a:rPr kumimoji="1" lang="ja-JP" altLang="en-US" sz="1200" dirty="0"/>
              <a:t>□ 局所施肥技術（側条施肥、畝立て同時施肥、　苗箱全量施肥、ポット内施肥など）の導入</a:t>
            </a:r>
            <a:endParaRPr kumimoji="1" lang="en-US" altLang="ja-JP" sz="1200" dirty="0"/>
          </a:p>
          <a:p>
            <a:pPr marL="174625" indent="-174625"/>
            <a:endParaRPr kumimoji="1" lang="en-US" altLang="ja-JP" sz="800" dirty="0"/>
          </a:p>
          <a:p>
            <a:pPr marL="174625" indent="-174625"/>
            <a:r>
              <a:rPr kumimoji="1" lang="ja-JP" altLang="en-US" sz="1200" dirty="0"/>
              <a:t>□ ペースト肥料など肥効調節型肥料への銘柄変更</a:t>
            </a:r>
          </a:p>
        </p:txBody>
      </p:sp>
      <p:sp>
        <p:nvSpPr>
          <p:cNvPr id="28" name="大かっこ 27">
            <a:extLst>
              <a:ext uri="{FF2B5EF4-FFF2-40B4-BE49-F238E27FC236}">
                <a16:creationId xmlns:a16="http://schemas.microsoft.com/office/drawing/2014/main" xmlns="" id="{79FB51CC-D827-49FB-8854-5AF5BF7E1E6D}"/>
              </a:ext>
            </a:extLst>
          </p:cNvPr>
          <p:cNvSpPr/>
          <p:nvPr/>
        </p:nvSpPr>
        <p:spPr>
          <a:xfrm>
            <a:off x="4308502" y="2330633"/>
            <a:ext cx="2268000" cy="1368000"/>
          </a:xfrm>
          <a:prstGeom prst="bracketPair">
            <a:avLst>
              <a:gd name="adj" fmla="val 651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kumimoji="1" lang="ja-JP" altLang="en-US" sz="1200" dirty="0"/>
              <a:t>施肥の見直し（例）</a:t>
            </a:r>
            <a:endParaRPr kumimoji="1" lang="en-US" altLang="ja-JP" sz="1200" dirty="0"/>
          </a:p>
          <a:p>
            <a:endParaRPr kumimoji="1" lang="en-US" altLang="ja-JP" sz="700" dirty="0"/>
          </a:p>
          <a:p>
            <a:pPr marL="174625" indent="-174625"/>
            <a:r>
              <a:rPr kumimoji="1" lang="ja-JP" altLang="en-US" sz="1200" dirty="0"/>
              <a:t>□ 肥料投入量の削減</a:t>
            </a:r>
            <a:endParaRPr kumimoji="1" lang="en-US" altLang="ja-JP" sz="1200" dirty="0"/>
          </a:p>
          <a:p>
            <a:pPr marL="174625" indent="-174625"/>
            <a:endParaRPr kumimoji="1" lang="en-US" altLang="ja-JP" sz="700" dirty="0"/>
          </a:p>
          <a:p>
            <a:pPr marL="174625" indent="-174625"/>
            <a:r>
              <a:rPr kumimoji="1" lang="ja-JP" altLang="en-US" sz="1200" dirty="0"/>
              <a:t>□ 低成分や成分の見直し等の肥料銘柄の変更</a:t>
            </a:r>
            <a:endParaRPr kumimoji="1" lang="en-US" altLang="ja-JP" sz="1200" dirty="0"/>
          </a:p>
          <a:p>
            <a:pPr marL="174625" indent="-174625"/>
            <a:endParaRPr kumimoji="1" lang="en-US" altLang="ja-JP" sz="700" dirty="0"/>
          </a:p>
          <a:p>
            <a:pPr marL="174625" indent="-174625"/>
            <a:r>
              <a:rPr kumimoji="1" lang="ja-JP" altLang="en-US" sz="1200" dirty="0"/>
              <a:t>□</a:t>
            </a:r>
            <a:r>
              <a:rPr kumimoji="1" lang="en-US" altLang="ja-JP" sz="1200" dirty="0"/>
              <a:t> </a:t>
            </a:r>
            <a:r>
              <a:rPr kumimoji="1" lang="ja-JP" altLang="en-US" sz="1200" dirty="0"/>
              <a:t>安価な単肥の利用</a:t>
            </a:r>
          </a:p>
        </p:txBody>
      </p:sp>
      <p:sp>
        <p:nvSpPr>
          <p:cNvPr id="31" name="大かっこ 30">
            <a:extLst>
              <a:ext uri="{FF2B5EF4-FFF2-40B4-BE49-F238E27FC236}">
                <a16:creationId xmlns:a16="http://schemas.microsoft.com/office/drawing/2014/main" xmlns="" id="{E4D13727-116B-4C44-A928-1ECAE66AB8BF}"/>
              </a:ext>
            </a:extLst>
          </p:cNvPr>
          <p:cNvSpPr/>
          <p:nvPr/>
        </p:nvSpPr>
        <p:spPr>
          <a:xfrm>
            <a:off x="350999" y="8061962"/>
            <a:ext cx="2398551" cy="1116000"/>
          </a:xfrm>
          <a:prstGeom prst="bracketPair">
            <a:avLst>
              <a:gd name="adj" fmla="val 651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kumimoji="1" lang="ja-JP" altLang="en-US" sz="1200" dirty="0"/>
              <a:t>効率的な施肥方法（例）</a:t>
            </a:r>
            <a:endParaRPr kumimoji="1" lang="en-US" altLang="ja-JP" sz="1200" dirty="0"/>
          </a:p>
          <a:p>
            <a:pPr algn="ctr"/>
            <a:endParaRPr kumimoji="1" lang="en-US" altLang="ja-JP" sz="700" dirty="0"/>
          </a:p>
          <a:p>
            <a:pPr marL="174625" indent="-174625"/>
            <a:r>
              <a:rPr kumimoji="1" lang="ja-JP" altLang="en-US" sz="1200" dirty="0"/>
              <a:t>□ 地域の栽培暦に合わせた肥料投入量の削減</a:t>
            </a:r>
            <a:endParaRPr kumimoji="1" lang="en-US" altLang="ja-JP" sz="1200" dirty="0"/>
          </a:p>
          <a:p>
            <a:pPr marL="174625" indent="-174625"/>
            <a:r>
              <a:rPr kumimoji="1" lang="ja-JP" altLang="en-US" sz="1200" dirty="0"/>
              <a:t>□ 安価で成分値が似ている汎用銘柄への変更</a:t>
            </a:r>
          </a:p>
        </p:txBody>
      </p:sp>
      <p:grpSp>
        <p:nvGrpSpPr>
          <p:cNvPr id="33" name="グループ化 32">
            <a:extLst>
              <a:ext uri="{FF2B5EF4-FFF2-40B4-BE49-F238E27FC236}">
                <a16:creationId xmlns:a16="http://schemas.microsoft.com/office/drawing/2014/main" xmlns="" id="{9B0E83BF-3B37-45CC-A7CF-D0C353C8549B}"/>
              </a:ext>
            </a:extLst>
          </p:cNvPr>
          <p:cNvGrpSpPr/>
          <p:nvPr/>
        </p:nvGrpSpPr>
        <p:grpSpPr>
          <a:xfrm>
            <a:off x="5266429" y="5478481"/>
            <a:ext cx="1229509" cy="1192742"/>
            <a:chOff x="7694618" y="5089092"/>
            <a:chExt cx="1461739" cy="1465403"/>
          </a:xfrm>
        </p:grpSpPr>
        <p:pic>
          <p:nvPicPr>
            <p:cNvPr id="35" name="図 34" descr="アイコン&#10;&#10;中程度の精度で自動的に生成された説明">
              <a:extLst>
                <a:ext uri="{FF2B5EF4-FFF2-40B4-BE49-F238E27FC236}">
                  <a16:creationId xmlns:a16="http://schemas.microsoft.com/office/drawing/2014/main" xmlns="" id="{81B41C7D-85D4-45C6-9661-B2EF5C05A3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618" y="5089092"/>
              <a:ext cx="1461739" cy="1465403"/>
            </a:xfrm>
            <a:prstGeom prst="rect">
              <a:avLst/>
            </a:prstGeom>
          </p:spPr>
        </p:pic>
        <p:sp>
          <p:nvSpPr>
            <p:cNvPr id="37" name="テキスト ボックス 36">
              <a:extLst>
                <a:ext uri="{FF2B5EF4-FFF2-40B4-BE49-F238E27FC236}">
                  <a16:creationId xmlns:a16="http://schemas.microsoft.com/office/drawing/2014/main" xmlns="" id="{73AFAF43-629C-433B-8D03-A9196C5F91FF}"/>
                </a:ext>
              </a:extLst>
            </p:cNvPr>
            <p:cNvSpPr txBox="1"/>
            <p:nvPr/>
          </p:nvSpPr>
          <p:spPr>
            <a:xfrm rot="2343072">
              <a:off x="8093747" y="5521637"/>
              <a:ext cx="700548" cy="483213"/>
            </a:xfrm>
            <a:prstGeom prst="rect">
              <a:avLst/>
            </a:prstGeom>
            <a:solidFill>
              <a:srgbClr val="FFFFCC"/>
            </a:solidFill>
          </p:spPr>
          <p:txBody>
            <a:bodyPr wrap="square" lIns="0" tIns="36000" rIns="0" bIns="36000" rtlCol="0">
              <a:spAutoFit/>
            </a:bodyPr>
            <a:lstStyle/>
            <a:p>
              <a:pPr marL="0" marR="0" lvl="0" indent="0" algn="ctr" defTabSz="914400" rtl="0" eaLnBrk="1" fontAlgn="auto" latinLnBrk="0" hangingPunct="1">
                <a:lnSpc>
                  <a:spcPct val="100000"/>
                </a:lnSpc>
                <a:spcBef>
                  <a:spcPts val="0"/>
                </a:spcBef>
                <a:spcAft>
                  <a:spcPts val="100"/>
                </a:spcAft>
                <a:buClrTx/>
                <a:buSzTx/>
                <a:buFontTx/>
                <a:buNone/>
                <a:tabLst/>
                <a:defRPr/>
              </a:pPr>
              <a:r>
                <a:rPr kumimoji="1" lang="ja-JP" altLang="en-US" sz="1000" b="1" i="0" u="none" strike="noStrike" kern="1200" cap="none" spc="0" normalizeH="0" baseline="0" noProof="0" dirty="0">
                  <a:ln>
                    <a:noFill/>
                  </a:ln>
                  <a:solidFill>
                    <a:srgbClr val="1D7D32"/>
                  </a:solidFill>
                  <a:effectLst/>
                  <a:uLnTx/>
                  <a:uFillTx/>
                  <a:latin typeface="HGP創英角ﾎﾟｯﾌﾟ体" panose="040B0A00000000000000" pitchFamily="50" charset="-128"/>
                  <a:ea typeface="HGP創英角ﾎﾟｯﾌﾟ体" panose="040B0A00000000000000" pitchFamily="50" charset="-128"/>
                  <a:cs typeface="+mn-cs"/>
                </a:rPr>
                <a:t>肥 料</a:t>
              </a:r>
            </a:p>
            <a:p>
              <a:pPr marL="0" marR="0" lvl="0" indent="0" algn="ctr" defTabSz="914400" rtl="0" eaLnBrk="1" fontAlgn="auto" latinLnBrk="0" hangingPunct="1">
                <a:lnSpc>
                  <a:spcPct val="100000"/>
                </a:lnSpc>
                <a:spcBef>
                  <a:spcPts val="0"/>
                </a:spcBef>
                <a:spcAft>
                  <a:spcPts val="100"/>
                </a:spcAft>
                <a:buClrTx/>
                <a:buSzTx/>
                <a:buFontTx/>
                <a:buNone/>
                <a:tabLst/>
                <a:defRPr/>
              </a:pPr>
              <a:r>
                <a:rPr kumimoji="1" lang="en-US" altLang="ja-JP" sz="1000" b="1" i="0" u="none" strike="noStrike" kern="1200" cap="none" spc="0" normalizeH="0" baseline="0" noProof="0" dirty="0">
                  <a:ln>
                    <a:noFill/>
                  </a:ln>
                  <a:solidFill>
                    <a:srgbClr val="1D7D32"/>
                  </a:solidFill>
                  <a:effectLst/>
                  <a:uLnTx/>
                  <a:uFillTx/>
                  <a:latin typeface="HGP創英角ﾎﾟｯﾌﾟ体" panose="040B0A00000000000000" pitchFamily="50" charset="-128"/>
                  <a:ea typeface="HGP創英角ﾎﾟｯﾌﾟ体" panose="040B0A00000000000000" pitchFamily="50" charset="-128"/>
                  <a:cs typeface="+mn-cs"/>
                </a:rPr>
                <a:t>&lt;</a:t>
              </a:r>
              <a:r>
                <a:rPr kumimoji="1" lang="ja-JP" altLang="en-US" sz="1000" b="1" i="0" u="none" strike="noStrike" kern="1200" cap="none" spc="0" normalizeH="0" baseline="0" noProof="0" dirty="0">
                  <a:ln>
                    <a:noFill/>
                  </a:ln>
                  <a:solidFill>
                    <a:srgbClr val="1D7D32"/>
                  </a:solidFill>
                  <a:effectLst/>
                  <a:uLnTx/>
                  <a:uFillTx/>
                  <a:latin typeface="HGP創英角ﾎﾟｯﾌﾟ体" panose="040B0A00000000000000" pitchFamily="50" charset="-128"/>
                  <a:ea typeface="HGP創英角ﾎﾟｯﾌﾟ体" panose="040B0A00000000000000" pitchFamily="50" charset="-128"/>
                  <a:cs typeface="+mn-cs"/>
                </a:rPr>
                <a:t>有機質</a:t>
              </a:r>
              <a:r>
                <a:rPr kumimoji="1" lang="en-US" altLang="ja-JP" sz="1000" b="1" i="0" u="none" strike="noStrike" kern="1200" cap="none" spc="0" normalizeH="0" baseline="0" noProof="0" dirty="0">
                  <a:ln>
                    <a:noFill/>
                  </a:ln>
                  <a:solidFill>
                    <a:srgbClr val="1D7D32"/>
                  </a:solidFill>
                  <a:effectLst/>
                  <a:uLnTx/>
                  <a:uFillTx/>
                  <a:latin typeface="HGP創英角ﾎﾟｯﾌﾟ体" panose="040B0A00000000000000" pitchFamily="50" charset="-128"/>
                  <a:ea typeface="HGP創英角ﾎﾟｯﾌﾟ体" panose="040B0A00000000000000" pitchFamily="50" charset="-128"/>
                  <a:cs typeface="+mn-cs"/>
                </a:rPr>
                <a:t>&gt;</a:t>
              </a:r>
            </a:p>
          </p:txBody>
        </p:sp>
      </p:grpSp>
      <p:sp>
        <p:nvSpPr>
          <p:cNvPr id="38" name="テキスト ボックス 37">
            <a:extLst>
              <a:ext uri="{FF2B5EF4-FFF2-40B4-BE49-F238E27FC236}">
                <a16:creationId xmlns:a16="http://schemas.microsoft.com/office/drawing/2014/main" xmlns="" id="{E3F00D69-C07A-4B79-BF3B-195CD9A1C19B}"/>
              </a:ext>
            </a:extLst>
          </p:cNvPr>
          <p:cNvSpPr txBox="1"/>
          <p:nvPr/>
        </p:nvSpPr>
        <p:spPr>
          <a:xfrm>
            <a:off x="5565688" y="4598256"/>
            <a:ext cx="1127119" cy="261610"/>
          </a:xfrm>
          <a:prstGeom prst="rect">
            <a:avLst/>
          </a:prstGeom>
          <a:noFill/>
        </p:spPr>
        <p:txBody>
          <a:bodyPr wrap="square" rtlCol="0">
            <a:spAutoFit/>
          </a:bodyPr>
          <a:lstStyle/>
          <a:p>
            <a:pPr algn="ctr"/>
            <a:r>
              <a:rPr kumimoji="1" lang="ja-JP" altLang="en-US" sz="1100" dirty="0"/>
              <a:t>チェック☑</a:t>
            </a:r>
          </a:p>
        </p:txBody>
      </p:sp>
      <p:sp>
        <p:nvSpPr>
          <p:cNvPr id="39" name="テキスト ボックス 38">
            <a:extLst>
              <a:ext uri="{FF2B5EF4-FFF2-40B4-BE49-F238E27FC236}">
                <a16:creationId xmlns:a16="http://schemas.microsoft.com/office/drawing/2014/main" xmlns="" id="{5324DF37-F871-473E-9115-AF7BBB8CC999}"/>
              </a:ext>
            </a:extLst>
          </p:cNvPr>
          <p:cNvSpPr txBox="1"/>
          <p:nvPr/>
        </p:nvSpPr>
        <p:spPr>
          <a:xfrm>
            <a:off x="5565688" y="7240261"/>
            <a:ext cx="1127119" cy="261610"/>
          </a:xfrm>
          <a:prstGeom prst="rect">
            <a:avLst/>
          </a:prstGeom>
          <a:noFill/>
        </p:spPr>
        <p:txBody>
          <a:bodyPr wrap="square" rtlCol="0">
            <a:spAutoFit/>
          </a:bodyPr>
          <a:lstStyle/>
          <a:p>
            <a:pPr algn="ctr"/>
            <a:r>
              <a:rPr kumimoji="1" lang="ja-JP" altLang="en-US" sz="1100" dirty="0"/>
              <a:t>チェック☑</a:t>
            </a:r>
          </a:p>
        </p:txBody>
      </p:sp>
      <p:sp>
        <p:nvSpPr>
          <p:cNvPr id="2" name="大かっこ 1">
            <a:extLst>
              <a:ext uri="{FF2B5EF4-FFF2-40B4-BE49-F238E27FC236}">
                <a16:creationId xmlns:a16="http://schemas.microsoft.com/office/drawing/2014/main" xmlns="" id="{8C8A3F3C-ABE4-471A-ADF3-29AB27E04EE4}"/>
              </a:ext>
            </a:extLst>
          </p:cNvPr>
          <p:cNvSpPr/>
          <p:nvPr/>
        </p:nvSpPr>
        <p:spPr>
          <a:xfrm>
            <a:off x="557593" y="3657978"/>
            <a:ext cx="3374233" cy="373183"/>
          </a:xfrm>
          <a:prstGeom prst="bracketPair">
            <a:avLst>
              <a:gd name="adj" fmla="val 122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1433980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694</TotalTime>
  <Words>369</Words>
  <Application>Microsoft Office PowerPoint</Application>
  <PresentationFormat>A4 210 x 297 mm</PresentationFormat>
  <Paragraphs>44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HGP創英角ﾎﾟｯﾌﾟ体</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石田　有希</cp:lastModifiedBy>
  <cp:revision>67</cp:revision>
  <cp:lastPrinted>2022-06-14T09:47:02Z</cp:lastPrinted>
  <dcterms:created xsi:type="dcterms:W3CDTF">2022-06-12T12:16:35Z</dcterms:created>
  <dcterms:modified xsi:type="dcterms:W3CDTF">2022-06-28T01:02:13Z</dcterms:modified>
</cp:coreProperties>
</file>