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28" r:id="rId4"/>
  </p:sldMasterIdLst>
  <p:notesMasterIdLst>
    <p:notesMasterId r:id="rId26"/>
  </p:notesMasterIdLst>
  <p:handoutMasterIdLst>
    <p:handoutMasterId r:id="rId27"/>
  </p:handoutMasterIdLst>
  <p:sldIdLst>
    <p:sldId id="280" r:id="rId5"/>
    <p:sldId id="302" r:id="rId6"/>
    <p:sldId id="298" r:id="rId7"/>
    <p:sldId id="324" r:id="rId8"/>
    <p:sldId id="307" r:id="rId9"/>
    <p:sldId id="328" r:id="rId10"/>
    <p:sldId id="326" r:id="rId11"/>
    <p:sldId id="329" r:id="rId12"/>
    <p:sldId id="282" r:id="rId13"/>
    <p:sldId id="310" r:id="rId14"/>
    <p:sldId id="320" r:id="rId15"/>
    <p:sldId id="283" r:id="rId16"/>
    <p:sldId id="309" r:id="rId17"/>
    <p:sldId id="321" r:id="rId18"/>
    <p:sldId id="327" r:id="rId19"/>
    <p:sldId id="311" r:id="rId20"/>
    <p:sldId id="312" r:id="rId21"/>
    <p:sldId id="313" r:id="rId22"/>
    <p:sldId id="314" r:id="rId23"/>
    <p:sldId id="315" r:id="rId24"/>
    <p:sldId id="316" r:id="rId2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88"/>
    <a:srgbClr val="88F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106" d="100"/>
          <a:sy n="106" d="100"/>
        </p:scale>
        <p:origin x="620"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83" d="100"/>
          <a:sy n="83" d="100"/>
        </p:scale>
        <p:origin x="-2178" y="50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C5B2E94-3621-46AA-BFEE-375B74F19822}" type="datetimeFigureOut">
              <a:rPr kumimoji="1" lang="ja-JP" altLang="en-US" smtClean="0"/>
              <a:t>2022/6/1</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CAB02E8-3668-4470-954C-3BE750DC9715}" type="slidenum">
              <a:rPr kumimoji="1" lang="ja-JP" altLang="en-US" smtClean="0"/>
              <a:t>‹#›</a:t>
            </a:fld>
            <a:endParaRPr kumimoji="1" lang="ja-JP" altLang="en-US"/>
          </a:p>
        </p:txBody>
      </p:sp>
    </p:spTree>
    <p:extLst>
      <p:ext uri="{BB962C8B-B14F-4D97-AF65-F5344CB8AC3E}">
        <p14:creationId xmlns:p14="http://schemas.microsoft.com/office/powerpoint/2010/main" val="257802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2022/6/1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今日は、「クーリング・オフ」というものについて学びます。</a:t>
            </a:r>
          </a:p>
          <a:p>
            <a:endParaRPr lang="ja-JP" altLang="en-US" dirty="0"/>
          </a:p>
          <a:p>
            <a:r>
              <a:rPr kumimoji="1" lang="ja-JP" altLang="en-US" dirty="0"/>
              <a:t>聞いたことがありますか</a:t>
            </a:r>
            <a:r>
              <a:rPr kumimoji="1" lang="en-US" altLang="ja-JP" dirty="0"/>
              <a:t>?</a:t>
            </a:r>
            <a:endParaRPr kumimoji="1" lang="ja-JP" altLang="en-US" dirty="0"/>
          </a:p>
          <a:p>
            <a:endParaRPr lang="ja-JP" altLang="en-US" dirty="0"/>
          </a:p>
          <a:p>
            <a:r>
              <a:rPr kumimoji="1" lang="ja-JP" altLang="en-US" dirty="0"/>
              <a:t>これ</a:t>
            </a:r>
            <a:r>
              <a:rPr kumimoji="1" lang="ja-JP" altLang="en-US"/>
              <a:t>は、特定の契約の時に使える</a:t>
            </a:r>
            <a:r>
              <a:rPr kumimoji="1" lang="ja-JP" altLang="en-US" dirty="0"/>
              <a:t>法的な制度です。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a:t>
            </a:fld>
            <a:endParaRPr kumimoji="1" lang="ja-JP" altLang="en-US"/>
          </a:p>
        </p:txBody>
      </p:sp>
    </p:spTree>
    <p:extLst>
      <p:ext uri="{BB962C8B-B14F-4D97-AF65-F5344CB8AC3E}">
        <p14:creationId xmlns:p14="http://schemas.microsoft.com/office/powerpoint/2010/main" val="25519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ここで、クーリング・オフできないものも、しっかり覚えておきましょう。</a:t>
            </a:r>
          </a:p>
          <a:p>
            <a:endParaRPr lang="ja-JP" altLang="en-US" dirty="0"/>
          </a:p>
          <a:p>
            <a:r>
              <a:rPr lang="ja-JP" altLang="en-US" dirty="0"/>
              <a:t>インターネット通販や、カタログ通販・テレビショッピング等の</a:t>
            </a:r>
            <a:r>
              <a:rPr kumimoji="1" lang="ja-JP" altLang="en-US" sz="1200" b="0" i="0" kern="1200" dirty="0">
                <a:solidFill>
                  <a:schemeClr val="tx1"/>
                </a:solidFill>
                <a:effectLst/>
                <a:latin typeface="+mn-lt"/>
                <a:ea typeface="+mn-ea"/>
                <a:cs typeface="+mn-cs"/>
              </a:rPr>
              <a:t>「通信販売」と</a:t>
            </a:r>
          </a:p>
          <a:p>
            <a:r>
              <a:rPr kumimoji="1" lang="ja-JP" altLang="en-US" sz="1200" b="0" i="0" kern="1200" dirty="0">
                <a:solidFill>
                  <a:schemeClr val="tx1"/>
                </a:solidFill>
                <a:effectLst/>
                <a:latin typeface="+mn-lt"/>
                <a:ea typeface="+mn-ea"/>
                <a:cs typeface="+mn-cs"/>
              </a:rPr>
              <a:t>お店で直接買う「店舗販売」では、クーリング・オフ制度はありません。</a:t>
            </a:r>
          </a:p>
          <a:p>
            <a:endParaRPr lang="ja-JP" altLang="en-US" dirty="0"/>
          </a:p>
          <a:p>
            <a:r>
              <a:rPr kumimoji="1" lang="ja-JP" altLang="en-US" sz="1200" b="0" i="0" kern="1200" dirty="0">
                <a:solidFill>
                  <a:schemeClr val="tx1"/>
                </a:solidFill>
                <a:effectLst/>
                <a:latin typeface="+mn-lt"/>
                <a:ea typeface="+mn-ea"/>
                <a:cs typeface="+mn-cs"/>
              </a:rPr>
              <a:t>これらは、自分で買い物をするため、商品を探したり、申込みを</a:t>
            </a:r>
          </a:p>
          <a:p>
            <a:r>
              <a:rPr lang="ja-JP" altLang="en-US" dirty="0"/>
              <a:t>自分の意思で進んでおこなっているものですね。</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事例を基にクーリング・オフのハガキを</a:t>
            </a:r>
            <a:r>
              <a:rPr lang="ja-JP" altLang="en-US" dirty="0"/>
              <a:t>作ってみましょう。</a:t>
            </a:r>
          </a:p>
          <a:p>
            <a:endParaRPr kumimoji="1" lang="ja-JP" altLang="en-US" dirty="0"/>
          </a:p>
          <a:p>
            <a:r>
              <a:rPr kumimoji="1" lang="ja-JP" altLang="en-US" dirty="0"/>
              <a:t>事例は、「マルチ商法</a:t>
            </a:r>
            <a:r>
              <a:rPr kumimoji="1" lang="en-US" altLang="ja-JP" dirty="0"/>
              <a:t>(</a:t>
            </a:r>
            <a:r>
              <a:rPr kumimoji="1" lang="ja-JP" altLang="en-US" dirty="0"/>
              <a:t>連鎖販売取引</a:t>
            </a:r>
            <a:r>
              <a:rPr kumimoji="1" lang="en-US" altLang="ja-JP" dirty="0"/>
              <a:t>)</a:t>
            </a:r>
            <a:r>
              <a:rPr kumimoji="1" lang="ja-JP" altLang="en-US" dirty="0"/>
              <a:t>」での契約です。</a:t>
            </a:r>
          </a:p>
          <a:p>
            <a:endParaRPr lang="ja-JP" altLang="en-US" dirty="0"/>
          </a:p>
          <a:p>
            <a:r>
              <a:rPr lang="ja-JP" altLang="en-US" dirty="0"/>
              <a:t>１０日前に、先輩</a:t>
            </a:r>
            <a:r>
              <a:rPr lang="en-US" altLang="ja-JP" dirty="0"/>
              <a:t>A</a:t>
            </a:r>
            <a:r>
              <a:rPr lang="ja-JP" altLang="en-US" dirty="0"/>
              <a:t>から「儲け話がある」と誘われました。</a:t>
            </a:r>
          </a:p>
          <a:p>
            <a:r>
              <a:rPr lang="ja-JP" altLang="en-US" dirty="0"/>
              <a:t>「簡単に儲けられる」という甘い言葉にのせられて、</a:t>
            </a:r>
          </a:p>
          <a:p>
            <a:r>
              <a:rPr lang="en-US" altLang="ja-JP" dirty="0"/>
              <a:t>15</a:t>
            </a:r>
            <a:r>
              <a:rPr lang="ja-JP" altLang="en-US" dirty="0"/>
              <a:t>万円の投資用教材ソフトを購入。代金も支払いました。会員になり、</a:t>
            </a:r>
          </a:p>
          <a:p>
            <a:r>
              <a:rPr lang="ja-JP" altLang="en-US" dirty="0"/>
              <a:t>友だちに紹介していけば、利益も増えると言われましたが、</a:t>
            </a:r>
          </a:p>
          <a:p>
            <a:r>
              <a:rPr lang="ja-JP" altLang="en-US" dirty="0"/>
              <a:t>不安になりました。クーリング・オフをするつもりです。</a:t>
            </a:r>
          </a:p>
          <a:p>
            <a:endParaRPr lang="ja-JP" altLang="en-US" dirty="0"/>
          </a:p>
          <a:p>
            <a:r>
              <a:rPr lang="ja-JP" altLang="en-US" dirty="0"/>
              <a:t>さて、</a:t>
            </a:r>
          </a:p>
          <a:p>
            <a:r>
              <a:rPr lang="ja-JP" altLang="en-US" dirty="0"/>
              <a:t>連鎖販売であり、契約し、書面を受け取ったのは</a:t>
            </a:r>
            <a:r>
              <a:rPr lang="en-US" altLang="ja-JP" dirty="0"/>
              <a:t>10</a:t>
            </a:r>
            <a:r>
              <a:rPr lang="ja-JP" altLang="en-US" dirty="0"/>
              <a:t>日前です。</a:t>
            </a:r>
          </a:p>
          <a:p>
            <a:r>
              <a:rPr lang="ja-JP" altLang="en-US" dirty="0"/>
              <a:t>連鎖販売の場合は、クーリング・オフ期間は何日でしたか・</a:t>
            </a:r>
          </a:p>
          <a:p>
            <a:r>
              <a:rPr lang="ja-JP" altLang="en-US" dirty="0"/>
              <a:t>・・・</a:t>
            </a:r>
            <a:r>
              <a:rPr lang="en-US" altLang="ja-JP" dirty="0"/>
              <a:t>20</a:t>
            </a:r>
            <a:r>
              <a:rPr lang="ja-JP" altLang="en-US" dirty="0"/>
              <a:t>日間でしたね。ですから、まだクーリング・オフ期間内です。</a:t>
            </a:r>
          </a:p>
          <a:p>
            <a:endParaRPr lang="ja-JP" altLang="en-US" dirty="0"/>
          </a:p>
          <a:p>
            <a:r>
              <a:rPr lang="ja-JP" altLang="en-US" dirty="0"/>
              <a:t>では、商品は「投資用教材ソフト」で代金</a:t>
            </a:r>
            <a:r>
              <a:rPr lang="en-US" altLang="ja-JP" dirty="0"/>
              <a:t>15</a:t>
            </a:r>
            <a:r>
              <a:rPr lang="ja-JP" altLang="en-US" dirty="0"/>
              <a:t>万円で、先輩</a:t>
            </a:r>
            <a:r>
              <a:rPr lang="en-US" altLang="ja-JP" dirty="0"/>
              <a:t>A</a:t>
            </a:r>
            <a:r>
              <a:rPr lang="ja-JP" altLang="en-US" dirty="0"/>
              <a:t>からのものである</a:t>
            </a:r>
          </a:p>
          <a:p>
            <a:r>
              <a:rPr lang="ja-JP" altLang="en-US" dirty="0"/>
              <a:t>ことを整理して、作成してみましょう。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書くときの注意です。</a:t>
            </a:r>
          </a:p>
          <a:p>
            <a:endParaRPr lang="ja-JP" altLang="en-US" dirty="0"/>
          </a:p>
          <a:p>
            <a:r>
              <a:rPr kumimoji="1" lang="ja-JP" altLang="en-US" dirty="0"/>
              <a:t>題名は、</a:t>
            </a:r>
            <a:r>
              <a:rPr lang="ja-JP" altLang="en-US" dirty="0"/>
              <a:t>「</a:t>
            </a:r>
            <a:r>
              <a:rPr kumimoji="1" lang="ja-JP" altLang="en-US" dirty="0"/>
              <a:t>契約解除通知書」と書きます。</a:t>
            </a:r>
          </a:p>
          <a:p>
            <a:endParaRPr lang="ja-JP" altLang="en-US" dirty="0"/>
          </a:p>
          <a:p>
            <a:r>
              <a:rPr kumimoji="1" lang="ja-JP" altLang="en-US" dirty="0"/>
              <a:t>契約日・商品名・契約金額・販売店、担当者名を正確に書きます。</a:t>
            </a:r>
          </a:p>
          <a:p>
            <a:r>
              <a:rPr lang="ja-JP" altLang="en-US" dirty="0"/>
              <a:t>正確に書くことで、契約を特定することになります。</a:t>
            </a:r>
          </a:p>
          <a:p>
            <a:endParaRPr kumimoji="1" lang="ja-JP" altLang="en-US" dirty="0"/>
          </a:p>
          <a:p>
            <a:r>
              <a:rPr lang="ja-JP" altLang="en-US" dirty="0"/>
              <a:t>契約解除をする意思表示をきちんと書きます。</a:t>
            </a:r>
          </a:p>
          <a:p>
            <a:r>
              <a:rPr kumimoji="1" lang="ja-JP" altLang="en-US" dirty="0"/>
              <a:t>支払った代金があれば、それを返してもらうことも記載します。</a:t>
            </a:r>
          </a:p>
          <a:p>
            <a:r>
              <a:rPr lang="ja-JP" altLang="en-US" dirty="0"/>
              <a:t>ハガキを出す日をきちんと書きましょう。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表面は、販売会社の住所を書き、会社名を書きます。</a:t>
            </a:r>
          </a:p>
          <a:p>
            <a:r>
              <a:rPr kumimoji="1" lang="ja-JP" altLang="en-US" dirty="0"/>
              <a:t>宛名は、「代表者」宛てにします。</a:t>
            </a:r>
          </a:p>
          <a:p>
            <a:r>
              <a:rPr lang="ja-JP" altLang="en-US" dirty="0"/>
              <a:t>社長名等を書くと、変わっている場合等届かない可能性があるので、</a:t>
            </a:r>
          </a:p>
          <a:p>
            <a:r>
              <a:rPr kumimoji="1" lang="ja-JP" altLang="en-US" dirty="0"/>
              <a:t>「</a:t>
            </a:r>
            <a:r>
              <a:rPr lang="ja-JP" altLang="en-US" dirty="0"/>
              <a:t>代表者」と書きましょう。</a:t>
            </a:r>
          </a:p>
          <a:p>
            <a:endParaRPr kumimoji="1" lang="ja-JP" altLang="en-US" dirty="0"/>
          </a:p>
          <a:p>
            <a:r>
              <a:rPr lang="ja-JP" altLang="en-US" dirty="0"/>
              <a:t>そして、契約した人の住所氏名を記載します。誰が契約者なのかわかるようにしましょう。</a:t>
            </a:r>
            <a:endParaRPr lang="en-US" altLang="ja-JP" dirty="0"/>
          </a:p>
          <a:p>
            <a:endParaRPr lang="en-US" altLang="ja-JP" dirty="0"/>
          </a:p>
          <a:p>
            <a:r>
              <a:rPr lang="ja-JP" altLang="en-US"/>
              <a:t>念のため、代筆の場合はその旨も記載しておきましょう。</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事例の場合は、このような書き方になります。</a:t>
            </a:r>
          </a:p>
          <a:p>
            <a:r>
              <a:rPr kumimoji="1" lang="ja-JP" altLang="en-US" dirty="0"/>
              <a:t>書けましたか。</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&lt;</a:t>
            </a:r>
            <a:r>
              <a:rPr lang="ja-JP" altLang="en-US" dirty="0"/>
              <a:t>おまけ</a:t>
            </a:r>
            <a:r>
              <a:rPr lang="en-US" altLang="ja-JP" dirty="0"/>
              <a:t>&gt;</a:t>
            </a:r>
            <a:endParaRPr lang="ja-JP" altLang="en-US" dirty="0"/>
          </a:p>
          <a:p>
            <a:endParaRPr kumimoji="1" lang="ja-JP" altLang="en-US" dirty="0"/>
          </a:p>
          <a:p>
            <a:r>
              <a:rPr lang="ja-JP" altLang="en-US" dirty="0"/>
              <a:t>クーリング・オフについてクイズにチャレンジしましょう。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16</a:t>
            </a:fld>
            <a:endParaRPr kumimoji="1" lang="ja-JP" altLang="en-US"/>
          </a:p>
        </p:txBody>
      </p:sp>
    </p:spTree>
    <p:extLst>
      <p:ext uri="{BB962C8B-B14F-4D97-AF65-F5344CB8AC3E}">
        <p14:creationId xmlns:p14="http://schemas.microsoft.com/office/powerpoint/2010/main" val="404256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Q1.5</a:t>
            </a:r>
            <a:r>
              <a:rPr lang="ja-JP" altLang="en-US" dirty="0"/>
              <a:t>日前に、訪問販売で買った布団を</a:t>
            </a:r>
            <a:r>
              <a:rPr lang="en-US" altLang="ja-JP" dirty="0"/>
              <a:t>3</a:t>
            </a:r>
            <a:r>
              <a:rPr lang="ja-JP" altLang="en-US" dirty="0"/>
              <a:t>日間使用した。クーリング・オフ出来る</a:t>
            </a:r>
          </a:p>
          <a:p>
            <a:endParaRPr kumimoji="1" lang="ja-JP" altLang="en-US" dirty="0"/>
          </a:p>
          <a:p>
            <a:r>
              <a:rPr lang="ja-JP" altLang="en-US" dirty="0"/>
              <a:t>使用していても</a:t>
            </a:r>
            <a:r>
              <a:rPr lang="ja-JP" altLang="en-US"/>
              <a:t>、クーリング・オフ</a:t>
            </a:r>
            <a:r>
              <a:rPr lang="ja-JP" altLang="en-US" dirty="0"/>
              <a:t>期間内であれば、返品できます。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17</a:t>
            </a:fld>
            <a:endParaRPr kumimoji="1" lang="ja-JP" altLang="en-US"/>
          </a:p>
        </p:txBody>
      </p:sp>
    </p:spTree>
    <p:extLst>
      <p:ext uri="{BB962C8B-B14F-4D97-AF65-F5344CB8AC3E}">
        <p14:creationId xmlns:p14="http://schemas.microsoft.com/office/powerpoint/2010/main" val="387442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Q2.6</a:t>
            </a:r>
            <a:r>
              <a:rPr kumimoji="1" lang="ja-JP" altLang="en-US" dirty="0"/>
              <a:t>日前に電話勧誘で買った化粧品だが、高かったので、返したい。</a:t>
            </a:r>
          </a:p>
          <a:p>
            <a:r>
              <a:rPr lang="ja-JP" altLang="en-US" dirty="0"/>
              <a:t>　　</a:t>
            </a:r>
            <a:r>
              <a:rPr kumimoji="1" lang="ja-JP" altLang="en-US" dirty="0"/>
              <a:t>化粧品は使っていない。クーリング・オフ出来る。</a:t>
            </a:r>
          </a:p>
          <a:p>
            <a:endParaRPr lang="ja-JP" altLang="en-US" dirty="0"/>
          </a:p>
          <a:p>
            <a:endParaRPr kumimoji="1" lang="ja-JP" altLang="en-US" dirty="0"/>
          </a:p>
          <a:p>
            <a:r>
              <a:rPr lang="en-US" altLang="ja-JP" dirty="0"/>
              <a:t>[</a:t>
            </a:r>
            <a:r>
              <a:rPr lang="ja-JP" altLang="en-US" dirty="0"/>
              <a:t>答え</a:t>
            </a:r>
            <a:r>
              <a:rPr lang="en-US" altLang="ja-JP" dirty="0"/>
              <a:t>]</a:t>
            </a:r>
            <a:r>
              <a:rPr kumimoji="1" lang="ja-JP" altLang="en-US" dirty="0"/>
              <a:t>　</a:t>
            </a:r>
          </a:p>
          <a:p>
            <a:r>
              <a:rPr kumimoji="1" lang="en-US" altLang="ja-JP" dirty="0"/>
              <a:t>6</a:t>
            </a:r>
            <a:r>
              <a:rPr kumimoji="1" lang="ja-JP" altLang="en-US" dirty="0"/>
              <a:t>日前に商品が届き、そこで、契約書面を受け取ったことになりますので、</a:t>
            </a:r>
          </a:p>
          <a:p>
            <a:r>
              <a:rPr kumimoji="1" lang="en-US" altLang="ja-JP" dirty="0"/>
              <a:t>8</a:t>
            </a:r>
            <a:r>
              <a:rPr kumimoji="1" lang="ja-JP" altLang="en-US" dirty="0"/>
              <a:t>日以内に申し出れば、クーリング・オフできます。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18</a:t>
            </a:fld>
            <a:endParaRPr kumimoji="1" lang="ja-JP" altLang="en-US"/>
          </a:p>
        </p:txBody>
      </p:sp>
    </p:spTree>
    <p:extLst>
      <p:ext uri="{BB962C8B-B14F-4D97-AF65-F5344CB8AC3E}">
        <p14:creationId xmlns:p14="http://schemas.microsoft.com/office/powerpoint/2010/main" val="1331195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Q3.4</a:t>
            </a:r>
            <a:r>
              <a:rPr kumimoji="1" lang="ja-JP" altLang="en-US" dirty="0"/>
              <a:t>日前</a:t>
            </a:r>
            <a:r>
              <a:rPr lang="ja-JP" altLang="en-US" dirty="0"/>
              <a:t>、インターネット通販でスニーカーを注文。昨日届いた。はいてみると、</a:t>
            </a:r>
          </a:p>
          <a:p>
            <a:r>
              <a:rPr lang="ja-JP" altLang="en-US" dirty="0"/>
              <a:t>　　サイズが合わなかった。クーリング・オフ出来る。</a:t>
            </a:r>
          </a:p>
          <a:p>
            <a:endParaRPr kumimoji="1" lang="ja-JP" altLang="en-US" dirty="0"/>
          </a:p>
          <a:p>
            <a:endParaRPr lang="ja-JP" altLang="en-US" dirty="0"/>
          </a:p>
          <a:p>
            <a:r>
              <a:rPr lang="en-US" altLang="ja-JP" dirty="0"/>
              <a:t>[</a:t>
            </a:r>
            <a:r>
              <a:rPr lang="ja-JP" altLang="en-US" dirty="0"/>
              <a:t>答え</a:t>
            </a:r>
            <a:r>
              <a:rPr lang="en-US" altLang="ja-JP" dirty="0"/>
              <a:t>]</a:t>
            </a:r>
            <a:endParaRPr lang="ja-JP" altLang="en-US" dirty="0"/>
          </a:p>
          <a:p>
            <a:r>
              <a:rPr kumimoji="1" lang="ja-JP" altLang="en-US" dirty="0"/>
              <a:t>クーリング・オフはできません。</a:t>
            </a:r>
          </a:p>
          <a:p>
            <a:r>
              <a:rPr lang="ja-JP" altLang="en-US" dirty="0"/>
              <a:t>但し、お店の返品ルールで返したり、交換できる場合もありますので、</a:t>
            </a:r>
          </a:p>
          <a:p>
            <a:r>
              <a:rPr kumimoji="1" lang="ja-JP" altLang="en-US" dirty="0"/>
              <a:t>規約を確認してみましょう。</a:t>
            </a:r>
          </a:p>
          <a:p>
            <a:r>
              <a:rPr lang="ja-JP" altLang="en-US" dirty="0"/>
              <a:t>基本的に、規約は契約する前に、確認しておきましょう。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19</a:t>
            </a:fld>
            <a:endParaRPr kumimoji="1" lang="ja-JP" altLang="en-US"/>
          </a:p>
        </p:txBody>
      </p:sp>
    </p:spTree>
    <p:extLst>
      <p:ext uri="{BB962C8B-B14F-4D97-AF65-F5344CB8AC3E}">
        <p14:creationId xmlns:p14="http://schemas.microsoft.com/office/powerpoint/2010/main" val="401964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Q4.</a:t>
            </a:r>
            <a:r>
              <a:rPr kumimoji="1" lang="ja-JP" altLang="en-US" dirty="0"/>
              <a:t>訪問販売で、家の外壁塗装工事の契約をした。工事はおわったが、</a:t>
            </a:r>
          </a:p>
          <a:p>
            <a:r>
              <a:rPr lang="ja-JP" altLang="en-US" dirty="0"/>
              <a:t>　　契約書面を受け取った日から</a:t>
            </a:r>
            <a:r>
              <a:rPr lang="en-US" altLang="ja-JP" dirty="0"/>
              <a:t>6</a:t>
            </a:r>
            <a:r>
              <a:rPr lang="ja-JP" altLang="en-US" dirty="0"/>
              <a:t>日目なので、クーリング・オフ出来る。</a:t>
            </a:r>
          </a:p>
          <a:p>
            <a:endParaRPr kumimoji="1" lang="ja-JP" altLang="en-US" dirty="0"/>
          </a:p>
          <a:p>
            <a:r>
              <a:rPr lang="en-US" altLang="ja-JP" dirty="0"/>
              <a:t>[</a:t>
            </a:r>
            <a:r>
              <a:rPr lang="ja-JP" altLang="en-US" dirty="0"/>
              <a:t>答え</a:t>
            </a:r>
            <a:r>
              <a:rPr lang="en-US" altLang="ja-JP" dirty="0"/>
              <a:t>]</a:t>
            </a:r>
            <a:endParaRPr kumimoji="1" lang="ja-JP" altLang="en-US" dirty="0"/>
          </a:p>
          <a:p>
            <a:r>
              <a:rPr lang="ja-JP" altLang="en-US" dirty="0"/>
              <a:t>これは、クーリング･ｵﾌできます。</a:t>
            </a:r>
          </a:p>
          <a:p>
            <a:r>
              <a:rPr kumimoji="1" lang="ja-JP" altLang="en-US" dirty="0"/>
              <a:t>契約から</a:t>
            </a:r>
            <a:r>
              <a:rPr kumimoji="1" lang="en-US" altLang="ja-JP" dirty="0"/>
              <a:t>8</a:t>
            </a:r>
            <a:r>
              <a:rPr kumimoji="1" lang="ja-JP" altLang="en-US" dirty="0"/>
              <a:t>日以内に通知することで、クーリング・オフできます。</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20</a:t>
            </a:fld>
            <a:endParaRPr kumimoji="1" lang="ja-JP" altLang="en-US"/>
          </a:p>
        </p:txBody>
      </p:sp>
    </p:spTree>
    <p:extLst>
      <p:ext uri="{BB962C8B-B14F-4D97-AF65-F5344CB8AC3E}">
        <p14:creationId xmlns:p14="http://schemas.microsoft.com/office/powerpoint/2010/main" val="153738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まず、「クーリング・オフ」とは何なのでしょう。</a:t>
            </a:r>
          </a:p>
          <a:p>
            <a:pPr lvl="0"/>
            <a:endParaRPr lang="ja-JP" altLang="en-US" dirty="0">
              <a:solidFill>
                <a:prstClr val="black"/>
              </a:solidFill>
            </a:endParaRPr>
          </a:p>
          <a:p>
            <a:pPr lvl="0"/>
            <a:r>
              <a:rPr lang="ja-JP" altLang="en-US" dirty="0">
                <a:solidFill>
                  <a:prstClr val="black"/>
                </a:solidFill>
              </a:rPr>
              <a:t>一度契約が成立すると、その契約に拘束され、お互いに契約を守るのが契約の</a:t>
            </a:r>
          </a:p>
          <a:p>
            <a:pPr lvl="0"/>
            <a:r>
              <a:rPr lang="ja-JP" altLang="en-US" dirty="0">
                <a:solidFill>
                  <a:prstClr val="black"/>
                </a:solidFill>
              </a:rPr>
              <a:t>原則ですが、この原則に例外を設けたのがクーリング・オフ制度です。</a:t>
            </a:r>
          </a:p>
          <a:p>
            <a:endParaRPr kumimoji="1" lang="ja-JP" altLang="en-US" sz="1200" b="0" i="0" kern="1200" dirty="0">
              <a:solidFill>
                <a:schemeClr val="tx1"/>
              </a:solidFill>
              <a:effectLst/>
              <a:latin typeface="+mn-lt"/>
              <a:ea typeface="+mn-ea"/>
              <a:cs typeface="+mn-cs"/>
            </a:endParaRPr>
          </a:p>
          <a:p>
            <a:r>
              <a:rPr lang="ja-JP" altLang="en-US" dirty="0"/>
              <a:t>消費者がいったん契約を締結した場合でも、</a:t>
            </a:r>
          </a:p>
          <a:p>
            <a:r>
              <a:rPr lang="ja-JP" altLang="en-US" dirty="0"/>
              <a:t>冷静に考え直す時間を与え、一定の期間内であれば、</a:t>
            </a:r>
          </a:p>
          <a:p>
            <a:pPr lvl="0"/>
            <a:r>
              <a:rPr lang="ja-JP" altLang="en-US" dirty="0"/>
              <a:t>無条件で契約の解除が出来る制度です。</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種類は、法律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特定商取引に関する法律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で決められた取引</a:t>
            </a:r>
          </a:p>
          <a:p>
            <a:r>
              <a:rPr lang="ja-JP" altLang="en-US" dirty="0"/>
              <a:t>期間は、契約書面を受け取ってから、一定期間です。</a:t>
            </a:r>
          </a:p>
          <a:p>
            <a:r>
              <a:rPr kumimoji="1" lang="ja-JP" altLang="en-US" sz="1200" b="0" i="0" kern="1200" dirty="0">
                <a:solidFill>
                  <a:schemeClr val="tx1"/>
                </a:solidFill>
                <a:effectLst/>
                <a:latin typeface="+mn-lt"/>
                <a:ea typeface="+mn-ea"/>
                <a:cs typeface="+mn-cs"/>
              </a:rPr>
              <a:t>対象は、基本全ての商品・役務・権利となっています。</a:t>
            </a:r>
          </a:p>
          <a:p>
            <a:r>
              <a:rPr lang="ja-JP" altLang="en-US" dirty="0"/>
              <a:t>　　　　　　</a:t>
            </a:r>
            <a:r>
              <a:rPr kumimoji="1" lang="ja-JP" altLang="en-US" sz="1200" b="0" i="0" kern="1200" dirty="0">
                <a:solidFill>
                  <a:schemeClr val="tx1"/>
                </a:solidFill>
                <a:effectLst/>
                <a:latin typeface="+mn-lt"/>
                <a:ea typeface="+mn-ea"/>
                <a:cs typeface="+mn-cs"/>
              </a:rPr>
              <a:t>但し、一部の適用除外</a:t>
            </a:r>
            <a:r>
              <a:rPr kumimoji="1" lang="en-US" altLang="ja-JP" sz="1200" b="0" i="0" kern="1200" dirty="0">
                <a:solidFill>
                  <a:schemeClr val="tx1"/>
                </a:solidFill>
                <a:effectLst/>
                <a:latin typeface="+mn-lt"/>
                <a:ea typeface="+mn-ea"/>
                <a:cs typeface="+mn-cs"/>
              </a:rPr>
              <a:t>(</a:t>
            </a:r>
            <a:r>
              <a:rPr lang="ja-JP" altLang="en-US" dirty="0"/>
              <a:t>対象</a:t>
            </a:r>
            <a:r>
              <a:rPr kumimoji="1" lang="ja-JP" altLang="en-US" sz="1200" b="0" i="0" kern="1200" dirty="0">
                <a:solidFill>
                  <a:schemeClr val="tx1"/>
                </a:solidFill>
                <a:effectLst/>
                <a:latin typeface="+mn-lt"/>
                <a:ea typeface="+mn-ea"/>
                <a:cs typeface="+mn-cs"/>
              </a:rPr>
              <a:t>とならないもの</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もあります。</a:t>
            </a:r>
          </a:p>
          <a:p>
            <a:r>
              <a:rPr lang="ja-JP" altLang="en-US" dirty="0"/>
              <a:t>制度の内容は、理由がなくても、無条件で契約を解除できる法的な制度です。</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Q5.</a:t>
            </a:r>
            <a:r>
              <a:rPr lang="ja-JP" altLang="en-US" dirty="0"/>
              <a:t>クーリング・オフの通知は、契約書面をもらってから、</a:t>
            </a:r>
            <a:r>
              <a:rPr lang="en-US" altLang="ja-JP" dirty="0"/>
              <a:t>8</a:t>
            </a:r>
            <a:r>
              <a:rPr lang="ja-JP" altLang="en-US" dirty="0"/>
              <a:t>日目までに事業者に</a:t>
            </a:r>
          </a:p>
          <a:p>
            <a:r>
              <a:rPr kumimoji="1" lang="ja-JP" altLang="en-US" dirty="0"/>
              <a:t>　　届かなければならない。</a:t>
            </a:r>
          </a:p>
          <a:p>
            <a:endParaRPr lang="ja-JP" altLang="en-US" dirty="0"/>
          </a:p>
          <a:p>
            <a:r>
              <a:rPr kumimoji="1" lang="en-US" altLang="ja-JP" dirty="0"/>
              <a:t>[</a:t>
            </a:r>
            <a:r>
              <a:rPr kumimoji="1" lang="ja-JP" altLang="en-US" dirty="0"/>
              <a:t>答え</a:t>
            </a:r>
            <a:r>
              <a:rPr kumimoji="1" lang="en-US" altLang="ja-JP" dirty="0"/>
              <a:t>]</a:t>
            </a:r>
            <a:r>
              <a:rPr kumimoji="1" lang="ja-JP" altLang="en-US" dirty="0"/>
              <a:t>　</a:t>
            </a:r>
          </a:p>
          <a:p>
            <a:r>
              <a:rPr kumimoji="1" lang="ja-JP" altLang="en-US" dirty="0"/>
              <a:t>クーリング・オフとして決められた期間内に出せば、効力を発します。</a:t>
            </a:r>
          </a:p>
          <a:p>
            <a:r>
              <a:rPr lang="ja-JP" altLang="en-US" dirty="0"/>
              <a:t>　相手方に届かなければならないということではありません。</a:t>
            </a:r>
          </a:p>
          <a:p>
            <a:endParaRPr kumimoji="1" lang="en-US" altLang="ja-JP"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21</a:t>
            </a:fld>
            <a:endParaRPr kumimoji="1" lang="ja-JP" altLang="en-US"/>
          </a:p>
        </p:txBody>
      </p:sp>
    </p:spTree>
    <p:extLst>
      <p:ext uri="{BB962C8B-B14F-4D97-AF65-F5344CB8AC3E}">
        <p14:creationId xmlns:p14="http://schemas.microsoft.com/office/powerpoint/2010/main" val="373290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では、まず、どんな販売方法があるのかみていきます。この</a:t>
            </a:r>
            <a:r>
              <a:rPr kumimoji="1" lang="en-US" altLang="ja-JP" sz="1200" b="0" i="0" kern="1200" dirty="0">
                <a:solidFill>
                  <a:schemeClr val="tx1"/>
                </a:solidFill>
                <a:effectLst/>
                <a:latin typeface="+mn-lt"/>
                <a:ea typeface="+mn-ea"/>
                <a:cs typeface="+mn-cs"/>
              </a:rPr>
              <a:t>6</a:t>
            </a:r>
            <a:r>
              <a:rPr kumimoji="1" lang="ja-JP" altLang="en-US" sz="1200" b="0" i="0" kern="1200" dirty="0">
                <a:solidFill>
                  <a:schemeClr val="tx1"/>
                </a:solidFill>
                <a:effectLst/>
                <a:latin typeface="+mn-lt"/>
                <a:ea typeface="+mn-ea"/>
                <a:cs typeface="+mn-cs"/>
              </a:rPr>
              <a:t>種類です。</a:t>
            </a:r>
          </a:p>
          <a:p>
            <a:endParaRPr lang="ja-JP" altLang="en-US" dirty="0"/>
          </a:p>
          <a:p>
            <a:r>
              <a:rPr kumimoji="1" lang="ja-JP" altLang="en-US" sz="1200" b="0" i="0" kern="1200" dirty="0">
                <a:solidFill>
                  <a:schemeClr val="tx1"/>
                </a:solidFill>
                <a:effectLst/>
                <a:latin typeface="+mn-lt"/>
                <a:ea typeface="+mn-ea"/>
                <a:cs typeface="+mn-cs"/>
              </a:rPr>
              <a:t>①訪問販売</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お店以外の自宅等で契約</a:t>
            </a:r>
          </a:p>
          <a:p>
            <a:endParaRPr kumimoji="1" lang="ja-JP" altLang="en-US" sz="1200" b="0" i="0" kern="1200" dirty="0">
              <a:solidFill>
                <a:schemeClr val="tx1"/>
              </a:solidFill>
              <a:effectLst/>
              <a:latin typeface="+mn-lt"/>
              <a:ea typeface="+mn-ea"/>
              <a:cs typeface="+mn-cs"/>
            </a:endParaRPr>
          </a:p>
          <a:p>
            <a:r>
              <a:rPr lang="ja-JP" altLang="en-US" dirty="0"/>
              <a:t>②電話勧誘販売</a:t>
            </a:r>
            <a:r>
              <a:rPr lang="en-US" altLang="ja-JP" dirty="0"/>
              <a:t>…</a:t>
            </a:r>
            <a:r>
              <a:rPr lang="ja-JP" altLang="en-US" dirty="0"/>
              <a:t>電話での勧誘を受け、申込をしたことによる契約</a:t>
            </a:r>
          </a:p>
          <a:p>
            <a:endParaRPr lang="ja-JP" altLang="en-US" dirty="0"/>
          </a:p>
          <a:p>
            <a:r>
              <a:rPr kumimoji="1" lang="ja-JP" altLang="en-US" sz="1200" b="0" i="0" kern="1200" dirty="0">
                <a:solidFill>
                  <a:schemeClr val="tx1"/>
                </a:solidFill>
                <a:effectLst/>
                <a:latin typeface="+mn-lt"/>
                <a:ea typeface="+mn-ea"/>
                <a:cs typeface="+mn-cs"/>
              </a:rPr>
              <a:t>③訪問購入</a:t>
            </a:r>
            <a:r>
              <a:rPr kumimoji="1" lang="en-US" altLang="ja-JP" sz="1200" b="0" i="0" kern="1200" dirty="0">
                <a:solidFill>
                  <a:schemeClr val="tx1"/>
                </a:solidFill>
                <a:effectLst/>
                <a:latin typeface="+mn-lt"/>
                <a:ea typeface="+mn-ea"/>
                <a:cs typeface="+mn-cs"/>
              </a:rPr>
              <a:t>…</a:t>
            </a:r>
            <a:r>
              <a:rPr lang="ja-JP" altLang="en-US" dirty="0"/>
              <a:t>事業者</a:t>
            </a:r>
            <a:r>
              <a:rPr kumimoji="1" lang="ja-JP" altLang="en-US" sz="1200" b="0" i="0" kern="1200" dirty="0">
                <a:solidFill>
                  <a:schemeClr val="tx1"/>
                </a:solidFill>
                <a:effectLst/>
                <a:latin typeface="+mn-lt"/>
                <a:ea typeface="+mn-ea"/>
                <a:cs typeface="+mn-cs"/>
              </a:rPr>
              <a:t>が自宅等へ訪問して物品を買い取る契約</a:t>
            </a:r>
          </a:p>
          <a:p>
            <a:endParaRPr kumimoji="1" lang="ja-JP" altLang="en-US" sz="1200" b="0" i="0" kern="1200" dirty="0">
              <a:solidFill>
                <a:schemeClr val="tx1"/>
              </a:solidFill>
              <a:effectLst/>
              <a:latin typeface="+mn-lt"/>
              <a:ea typeface="+mn-ea"/>
              <a:cs typeface="+mn-cs"/>
            </a:endParaRPr>
          </a:p>
          <a:p>
            <a:r>
              <a:rPr lang="ja-JP" altLang="en-US" dirty="0"/>
              <a:t>④特定継続的役務</a:t>
            </a:r>
            <a:r>
              <a:rPr lang="en-US" altLang="ja-JP" dirty="0"/>
              <a:t>…</a:t>
            </a:r>
            <a:r>
              <a:rPr lang="ja-JP" altLang="en-US" dirty="0"/>
              <a:t>一定期間を超えた期間で、一定金額を超えた金額で</a:t>
            </a:r>
          </a:p>
          <a:p>
            <a:r>
              <a:rPr lang="ja-JP" altLang="en-US" dirty="0"/>
              <a:t>　　　　　　　　　　　　　提供される契約</a:t>
            </a:r>
          </a:p>
          <a:p>
            <a:r>
              <a:rPr lang="ja-JP" altLang="en-US" dirty="0"/>
              <a:t>　　　　　　　　　　　　　法律で内容が定められています</a:t>
            </a:r>
          </a:p>
          <a:p>
            <a:endParaRPr lang="ja-JP" altLang="en-US" dirty="0"/>
          </a:p>
          <a:p>
            <a:r>
              <a:rPr lang="ja-JP" altLang="en-US" dirty="0"/>
              <a:t>⑤連鎖販売取引</a:t>
            </a:r>
            <a:r>
              <a:rPr lang="en-US" altLang="ja-JP" dirty="0"/>
              <a:t>……</a:t>
            </a:r>
            <a:r>
              <a:rPr lang="ja-JP" altLang="en-US" dirty="0"/>
              <a:t>個人を販売員として勧誘し、次の販売員を勧誘させる</a:t>
            </a:r>
          </a:p>
          <a:p>
            <a:r>
              <a:rPr lang="ja-JP" altLang="en-US" dirty="0"/>
              <a:t>　　　　　　　　　　　　　という仕組みで、販売組織を連鎖的に拡大して</a:t>
            </a:r>
          </a:p>
          <a:p>
            <a:r>
              <a:rPr lang="ja-JP" altLang="en-US" dirty="0"/>
              <a:t>　　　　　　　　　　　　　行う商品・サービスの契約</a:t>
            </a:r>
          </a:p>
          <a:p>
            <a:r>
              <a:rPr lang="ja-JP" altLang="en-US" dirty="0"/>
              <a:t>　　　　　　　　　　　　　</a:t>
            </a:r>
          </a:p>
          <a:p>
            <a:r>
              <a:rPr lang="ja-JP" altLang="en-US" dirty="0"/>
              <a:t>⑥</a:t>
            </a:r>
            <a:r>
              <a:rPr kumimoji="1" lang="ja-JP" altLang="en-US" sz="1200" b="0" i="0" kern="1200" dirty="0">
                <a:solidFill>
                  <a:schemeClr val="tx1"/>
                </a:solidFill>
                <a:effectLst/>
                <a:latin typeface="+mn-lt"/>
                <a:ea typeface="+mn-ea"/>
                <a:cs typeface="+mn-cs"/>
              </a:rPr>
              <a:t>業務提供誘引販売</a:t>
            </a:r>
            <a:r>
              <a:rPr lang="ja-JP" altLang="en-US" dirty="0"/>
              <a:t>取引</a:t>
            </a:r>
            <a:r>
              <a:rPr lang="en-US" altLang="ja-JP" dirty="0"/>
              <a:t>…</a:t>
            </a:r>
            <a:r>
              <a:rPr kumimoji="1" lang="ja-JP" altLang="en-US" sz="1200" b="0" i="0" kern="1200" dirty="0">
                <a:solidFill>
                  <a:schemeClr val="tx1"/>
                </a:solidFill>
                <a:effectLst/>
                <a:latin typeface="+mn-lt"/>
                <a:ea typeface="+mn-ea"/>
                <a:cs typeface="+mn-cs"/>
              </a:rPr>
              <a:t>事業者からの仕事により利益をもらえるといって誘い、</a:t>
            </a:r>
          </a:p>
          <a:p>
            <a:r>
              <a:rPr lang="ja-JP" altLang="en-US" dirty="0"/>
              <a:t>　　　　　　　　　　　　　　　　　負担を伴う商品の販売等をしたり、</a:t>
            </a:r>
          </a:p>
          <a:p>
            <a:r>
              <a:rPr lang="ja-JP" altLang="en-US" dirty="0"/>
              <a:t>　　　　　　　　　　　　　　　　　それをあっせんする契約</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0" i="0" kern="1200" dirty="0">
                <a:solidFill>
                  <a:schemeClr val="tx1"/>
                </a:solidFill>
                <a:effectLst/>
                <a:latin typeface="+mn-lt"/>
                <a:ea typeface="+mn-ea"/>
                <a:cs typeface="+mn-cs"/>
              </a:rPr>
              <a:t>期間のスタートは、契約書面を受け取ってからです。</a:t>
            </a:r>
          </a:p>
          <a:p>
            <a:endParaRPr lang="ja-JP" altLang="en-US" dirty="0"/>
          </a:p>
          <a:p>
            <a:r>
              <a:rPr lang="ja-JP" altLang="en-US" dirty="0"/>
              <a:t>書面を受け取った日から、</a:t>
            </a:r>
            <a:r>
              <a:rPr lang="en-US" altLang="ja-JP" dirty="0"/>
              <a:t>8</a:t>
            </a:r>
            <a:r>
              <a:rPr lang="ja-JP" altLang="en-US" dirty="0"/>
              <a:t>日間と決められているのが、次の</a:t>
            </a:r>
            <a:r>
              <a:rPr lang="en-US" altLang="ja-JP" dirty="0"/>
              <a:t>4</a:t>
            </a:r>
            <a:r>
              <a:rPr lang="ja-JP" altLang="en-US" dirty="0"/>
              <a:t>つです。</a:t>
            </a:r>
          </a:p>
          <a:p>
            <a:r>
              <a:rPr kumimoji="1" lang="ja-JP" altLang="en-US" sz="1200" b="0" i="0" kern="1200" dirty="0">
                <a:solidFill>
                  <a:schemeClr val="tx1"/>
                </a:solidFill>
                <a:effectLst/>
                <a:latin typeface="+mn-lt"/>
                <a:ea typeface="+mn-ea"/>
                <a:cs typeface="+mn-cs"/>
              </a:rPr>
              <a:t>①訪問販売</a:t>
            </a:r>
          </a:p>
          <a:p>
            <a:r>
              <a:rPr lang="ja-JP" altLang="en-US" dirty="0"/>
              <a:t>②電話勧誘販売</a:t>
            </a:r>
          </a:p>
          <a:p>
            <a:r>
              <a:rPr kumimoji="1" lang="ja-JP" altLang="en-US" sz="1200" b="0" i="0" kern="1200" dirty="0">
                <a:solidFill>
                  <a:schemeClr val="tx1"/>
                </a:solidFill>
                <a:effectLst/>
                <a:latin typeface="+mn-lt"/>
                <a:ea typeface="+mn-ea"/>
                <a:cs typeface="+mn-cs"/>
              </a:rPr>
              <a:t>③</a:t>
            </a:r>
            <a:r>
              <a:rPr lang="ja-JP" altLang="en-US" dirty="0"/>
              <a:t>訪問購入</a:t>
            </a:r>
            <a:endParaRPr kumimoji="1" lang="ja-JP" altLang="en-US" sz="1200" b="0" i="0" kern="1200" dirty="0">
              <a:solidFill>
                <a:schemeClr val="tx1"/>
              </a:solidFill>
              <a:effectLst/>
              <a:latin typeface="+mn-lt"/>
              <a:ea typeface="+mn-ea"/>
              <a:cs typeface="+mn-cs"/>
            </a:endParaRPr>
          </a:p>
          <a:p>
            <a:pPr lvl="0"/>
            <a:r>
              <a:rPr lang="ja-JP" altLang="en-US" dirty="0"/>
              <a:t>④</a:t>
            </a:r>
            <a:r>
              <a:rPr kumimoji="1" lang="ja-JP" altLang="en-US" sz="1200" b="0" i="0" kern="1200" dirty="0">
                <a:solidFill>
                  <a:schemeClr val="tx1"/>
                </a:solidFill>
                <a:effectLst/>
                <a:latin typeface="+mn-lt"/>
                <a:ea typeface="+mn-ea"/>
                <a:cs typeface="+mn-cs"/>
              </a:rPr>
              <a:t>特定継続的役務</a:t>
            </a:r>
          </a:p>
          <a:p>
            <a:pPr lvl="0"/>
            <a:endParaRPr lang="ja-JP" altLang="en-US" dirty="0"/>
          </a:p>
          <a:p>
            <a:pPr lvl="0"/>
            <a:r>
              <a:rPr lang="ja-JP" altLang="en-US" dirty="0"/>
              <a:t>この特定継続的役務の内容は、政令により次の</a:t>
            </a:r>
            <a:r>
              <a:rPr lang="en-US" altLang="ja-JP" dirty="0"/>
              <a:t>7</a:t>
            </a:r>
            <a:r>
              <a:rPr lang="ja-JP" altLang="en-US" dirty="0"/>
              <a:t>つが</a:t>
            </a:r>
            <a:r>
              <a:rPr lang="ja-JP" altLang="en-US" dirty="0">
                <a:solidFill>
                  <a:prstClr val="black"/>
                </a:solidFill>
              </a:rPr>
              <a:t>指定されています。</a:t>
            </a:r>
          </a:p>
          <a:p>
            <a:pPr lvl="0"/>
            <a:r>
              <a:rPr lang="ja-JP" altLang="en-US" dirty="0">
                <a:solidFill>
                  <a:prstClr val="black"/>
                </a:solidFill>
              </a:rPr>
              <a:t>　　　　　　・エステティック</a:t>
            </a:r>
          </a:p>
          <a:p>
            <a:pPr lvl="0"/>
            <a:r>
              <a:rPr lang="ja-JP" altLang="en-US" dirty="0">
                <a:solidFill>
                  <a:prstClr val="black"/>
                </a:solidFill>
              </a:rPr>
              <a:t>　　　　　　・美容医療</a:t>
            </a:r>
          </a:p>
          <a:p>
            <a:pPr lvl="0"/>
            <a:r>
              <a:rPr lang="ja-JP" altLang="en-US" dirty="0">
                <a:solidFill>
                  <a:prstClr val="black"/>
                </a:solidFill>
              </a:rPr>
              <a:t>　　　　　　・語学教室</a:t>
            </a:r>
          </a:p>
          <a:p>
            <a:pPr lvl="0"/>
            <a:r>
              <a:rPr lang="ja-JP" altLang="en-US" dirty="0">
                <a:solidFill>
                  <a:prstClr val="black"/>
                </a:solidFill>
              </a:rPr>
              <a:t>　　　　　　・学習塾</a:t>
            </a:r>
          </a:p>
          <a:p>
            <a:pPr lvl="0"/>
            <a:r>
              <a:rPr lang="ja-JP" altLang="en-US" dirty="0">
                <a:solidFill>
                  <a:prstClr val="black"/>
                </a:solidFill>
              </a:rPr>
              <a:t>　　　　　　・家庭教師</a:t>
            </a:r>
          </a:p>
          <a:p>
            <a:pPr lvl="0"/>
            <a:r>
              <a:rPr lang="ja-JP" altLang="en-US" dirty="0">
                <a:solidFill>
                  <a:prstClr val="black"/>
                </a:solidFill>
              </a:rPr>
              <a:t>　　　　　　・パソコン教室</a:t>
            </a:r>
          </a:p>
          <a:p>
            <a:pPr lvl="0"/>
            <a:r>
              <a:rPr lang="ja-JP" altLang="en-US" dirty="0">
                <a:solidFill>
                  <a:prstClr val="black"/>
                </a:solidFill>
              </a:rPr>
              <a:t>　　　　　　・結婚相手紹介サービス</a:t>
            </a:r>
          </a:p>
          <a:p>
            <a:endParaRPr kumimoji="1" lang="ja-JP" altLang="en-US" sz="1200" b="0" i="0" kern="1200" dirty="0">
              <a:solidFill>
                <a:schemeClr val="tx1"/>
              </a:solidFill>
              <a:effectLst/>
              <a:latin typeface="+mn-lt"/>
              <a:ea typeface="+mn-ea"/>
              <a:cs typeface="+mn-cs"/>
            </a:endParaRPr>
          </a:p>
          <a:p>
            <a:endParaRPr kumimoji="1" lang="ja-JP" altLang="en-US" sz="1200" b="0" i="0" kern="1200" dirty="0">
              <a:solidFill>
                <a:schemeClr val="tx1"/>
              </a:solidFill>
              <a:effectLst/>
              <a:latin typeface="+mn-lt"/>
              <a:ea typeface="+mn-ea"/>
              <a:cs typeface="+mn-cs"/>
            </a:endParaRPr>
          </a:p>
          <a:p>
            <a:endParaRPr lang="ja-JP" altLang="en-US" dirty="0"/>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z="1200" b="0" i="0" kern="1200" dirty="0">
              <a:solidFill>
                <a:schemeClr val="tx1"/>
              </a:solidFill>
              <a:effectLst/>
              <a:latin typeface="+mn-lt"/>
              <a:ea typeface="+mn-ea"/>
              <a:cs typeface="+mn-cs"/>
            </a:endParaRPr>
          </a:p>
          <a:p>
            <a:r>
              <a:rPr lang="ja-JP" altLang="en-US" dirty="0"/>
              <a:t>契約書面を受け取ってから</a:t>
            </a:r>
            <a:r>
              <a:rPr lang="en-US" altLang="ja-JP" dirty="0"/>
              <a:t>20</a:t>
            </a:r>
            <a:r>
              <a:rPr lang="ja-JP" altLang="en-US" dirty="0"/>
              <a:t>日間と決められているのが、次の</a:t>
            </a:r>
            <a:r>
              <a:rPr lang="en-US" altLang="ja-JP" dirty="0"/>
              <a:t>2</a:t>
            </a:r>
            <a:r>
              <a:rPr lang="ja-JP" altLang="en-US" dirty="0"/>
              <a:t>つです。</a:t>
            </a:r>
          </a:p>
          <a:p>
            <a:r>
              <a:rPr kumimoji="1" lang="ja-JP" altLang="en-US" sz="1200" b="0" i="0" kern="1200" dirty="0">
                <a:solidFill>
                  <a:schemeClr val="tx1"/>
                </a:solidFill>
                <a:effectLst/>
                <a:latin typeface="+mn-lt"/>
                <a:ea typeface="+mn-ea"/>
                <a:cs typeface="+mn-cs"/>
              </a:rPr>
              <a:t>⑤連鎖販売取引のマルチ商法</a:t>
            </a:r>
          </a:p>
          <a:p>
            <a:r>
              <a:rPr lang="ja-JP" altLang="en-US" dirty="0"/>
              <a:t>⑥業務提供誘引販売の内職商法</a:t>
            </a:r>
          </a:p>
          <a:p>
            <a:endParaRPr kumimoji="1" lang="ja-JP" altLang="en-US" sz="1200" b="0" i="0" kern="1200" dirty="0">
              <a:solidFill>
                <a:schemeClr val="tx1"/>
              </a:solidFill>
              <a:effectLst/>
              <a:latin typeface="+mn-lt"/>
              <a:ea typeface="+mn-ea"/>
              <a:cs typeface="+mn-cs"/>
            </a:endParaRPr>
          </a:p>
        </p:txBody>
      </p:sp>
      <p:sp>
        <p:nvSpPr>
          <p:cNvPr id="798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A744560-3ABE-4BFE-B6FD-64D1848EB628}"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403305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では、「クーリング・オフ」はどのようにするのでしょう。</a:t>
            </a:r>
          </a:p>
          <a:p>
            <a:endParaRPr kumimoji="1" lang="ja-JP" altLang="en-US" dirty="0"/>
          </a:p>
          <a:p>
            <a:r>
              <a:rPr lang="ja-JP" altLang="en-US" dirty="0"/>
              <a:t>クーリングオフは書面または電磁的記録で通知することが決められています。</a:t>
            </a:r>
          </a:p>
          <a:p>
            <a:endParaRPr kumimoji="1" lang="ja-JP" altLang="en-US" dirty="0"/>
          </a:p>
          <a:p>
            <a:r>
              <a:rPr lang="ja-JP" altLang="en-US" dirty="0"/>
              <a:t>書面の場合はハガキなどの通知方法、</a:t>
            </a:r>
            <a:endParaRPr lang="en-US" altLang="ja-JP" dirty="0"/>
          </a:p>
          <a:p>
            <a:endParaRPr lang="ja-JP" altLang="en-US" dirty="0"/>
          </a:p>
          <a:p>
            <a:r>
              <a:rPr kumimoji="1" lang="ja-JP" altLang="en-US" dirty="0"/>
              <a:t>電磁的記録の場合は電子メールやファクス、専用の</a:t>
            </a:r>
            <a:r>
              <a:rPr kumimoji="1" lang="en-US" altLang="ja-JP" dirty="0"/>
              <a:t>Web</a:t>
            </a:r>
            <a:r>
              <a:rPr kumimoji="1" lang="ja-JP" altLang="en-US" dirty="0"/>
              <a:t>フォームなどの通知方法があります。</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書面の場合、作成は契約者の意思に基づいて行うことが原則です。</a:t>
            </a:r>
          </a:p>
          <a:p>
            <a:r>
              <a:rPr kumimoji="1" lang="ja-JP" altLang="en-US" dirty="0"/>
              <a:t>出すのは、契約書面を受け取ってから</a:t>
            </a:r>
            <a:r>
              <a:rPr kumimoji="1" lang="en-US" altLang="ja-JP" dirty="0"/>
              <a:t>8</a:t>
            </a:r>
            <a:r>
              <a:rPr kumimoji="1" lang="ja-JP" altLang="en-US" dirty="0"/>
              <a:t>日間または、</a:t>
            </a:r>
            <a:r>
              <a:rPr kumimoji="1" lang="en-US" altLang="ja-JP" dirty="0"/>
              <a:t>20</a:t>
            </a:r>
            <a:r>
              <a:rPr kumimoji="1" lang="ja-JP" altLang="en-US" dirty="0"/>
              <a:t>日間のうちに出せば</a:t>
            </a:r>
          </a:p>
          <a:p>
            <a:r>
              <a:rPr lang="ja-JP" altLang="en-US" dirty="0"/>
              <a:t>よいのです。</a:t>
            </a:r>
          </a:p>
          <a:p>
            <a:r>
              <a:rPr kumimoji="1" lang="ja-JP" altLang="en-US" dirty="0"/>
              <a:t>また、作成した書面は、控えとしてコピーを取りましょう。</a:t>
            </a:r>
          </a:p>
          <a:p>
            <a:r>
              <a:rPr lang="ja-JP" altLang="en-US" dirty="0"/>
              <a:t>出すときには、出した日の記録を残すために「特定記録」や「簡易書留」といった</a:t>
            </a:r>
          </a:p>
          <a:p>
            <a:r>
              <a:rPr kumimoji="1" lang="ja-JP" altLang="en-US" dirty="0"/>
              <a:t>ものを利用しましょう。</a:t>
            </a:r>
          </a:p>
          <a:p>
            <a:r>
              <a:rPr lang="ja-JP" altLang="en-US" dirty="0"/>
              <a:t>また、クレジット</a:t>
            </a:r>
            <a:r>
              <a:rPr lang="en-US" altLang="ja-JP" dirty="0"/>
              <a:t>(</a:t>
            </a:r>
            <a:r>
              <a:rPr lang="ja-JP" altLang="en-US" dirty="0"/>
              <a:t>立て替え払い</a:t>
            </a:r>
            <a:r>
              <a:rPr lang="en-US" altLang="ja-JP" dirty="0"/>
              <a:t>)</a:t>
            </a:r>
            <a:r>
              <a:rPr lang="ja-JP" altLang="en-US" dirty="0"/>
              <a:t>を利用した場合は、クレジット会社にも</a:t>
            </a:r>
          </a:p>
          <a:p>
            <a:r>
              <a:rPr kumimoji="1" lang="ja-JP" altLang="en-US" dirty="0"/>
              <a:t>同時に出します。</a:t>
            </a:r>
          </a:p>
          <a:p>
            <a:r>
              <a:rPr lang="ja-JP" altLang="en-US" dirty="0"/>
              <a:t>そして、出した後は、念の為、特定記録等の受領証と、コピーを</a:t>
            </a:r>
            <a:r>
              <a:rPr lang="en-US" altLang="ja-JP" dirty="0"/>
              <a:t>5</a:t>
            </a:r>
            <a:r>
              <a:rPr lang="ja-JP" altLang="en-US" dirty="0"/>
              <a:t>年間</a:t>
            </a:r>
          </a:p>
          <a:p>
            <a:r>
              <a:rPr lang="ja-JP" altLang="en-US" dirty="0"/>
              <a:t>保管しておきましょう。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117701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電磁的記録の場合も同様で、作成は契約者の意思に基づいて行うことが原則です。</a:t>
            </a:r>
          </a:p>
          <a:p>
            <a:r>
              <a:rPr kumimoji="1" lang="ja-JP" altLang="en-US" dirty="0"/>
              <a:t>通知についても書類と同様に契約書面を受け取ってから</a:t>
            </a:r>
            <a:r>
              <a:rPr kumimoji="1" lang="en-US" altLang="ja-JP" dirty="0"/>
              <a:t>8</a:t>
            </a:r>
            <a:r>
              <a:rPr kumimoji="1" lang="ja-JP" altLang="en-US" dirty="0"/>
              <a:t>日間または、</a:t>
            </a:r>
            <a:r>
              <a:rPr kumimoji="1" lang="en-US" altLang="ja-JP" dirty="0"/>
              <a:t>20</a:t>
            </a:r>
            <a:r>
              <a:rPr kumimoji="1" lang="ja-JP" altLang="en-US" dirty="0"/>
              <a:t>日間のうちに通知します。</a:t>
            </a:r>
            <a:endParaRPr lang="ja-JP" altLang="en-US" dirty="0"/>
          </a:p>
          <a:p>
            <a:endParaRPr kumimoji="1" lang="en-US" altLang="ja-JP" dirty="0"/>
          </a:p>
          <a:p>
            <a:r>
              <a:rPr kumimoji="1" lang="ja-JP" altLang="en-US" dirty="0"/>
              <a:t>なお、販売会社によって電磁的記録によるクーリング・オフの規定が異なるため予め通知方法については契約書を見て確認しておきましょう。</a:t>
            </a:r>
            <a:endParaRPr kumimoji="1" lang="en-US" altLang="ja-JP" dirty="0"/>
          </a:p>
          <a:p>
            <a:endParaRPr kumimoji="1" lang="en-US" altLang="ja-JP" dirty="0"/>
          </a:p>
          <a:p>
            <a:r>
              <a:rPr kumimoji="1" lang="ja-JP" altLang="en-US" dirty="0"/>
              <a:t>また、作成した電磁的記録は、控えを保存しておきましょう。</a:t>
            </a:r>
          </a:p>
          <a:p>
            <a:endParaRPr kumimoji="1" lang="ja-JP" altLang="en-US" dirty="0"/>
          </a:p>
          <a:p>
            <a:r>
              <a:rPr lang="ja-JP" altLang="en-US" dirty="0"/>
              <a:t>クレジット</a:t>
            </a:r>
            <a:r>
              <a:rPr lang="en-US" altLang="ja-JP" dirty="0"/>
              <a:t>(</a:t>
            </a:r>
            <a:r>
              <a:rPr lang="ja-JP" altLang="en-US" dirty="0"/>
              <a:t>立て替え払い</a:t>
            </a:r>
            <a:r>
              <a:rPr lang="en-US" altLang="ja-JP" dirty="0"/>
              <a:t>)</a:t>
            </a:r>
            <a:r>
              <a:rPr lang="ja-JP" altLang="en-US" dirty="0"/>
              <a:t>を利用した場合は、クレジット会社にも</a:t>
            </a:r>
            <a:r>
              <a:rPr kumimoji="1" lang="ja-JP" altLang="en-US" dirty="0"/>
              <a:t>同時に通知します。</a:t>
            </a:r>
          </a:p>
          <a:p>
            <a:endParaRPr lang="en-US" altLang="ja-JP" dirty="0"/>
          </a:p>
          <a:p>
            <a:r>
              <a:rPr lang="ja-JP" altLang="en-US" dirty="0"/>
              <a:t>念の為、作成した電磁的記録データは保存しておきましょう。</a:t>
            </a:r>
            <a:endParaRPr lang="en-US" altLang="ja-JP" dirty="0"/>
          </a:p>
          <a:p>
            <a:endParaRPr kumimoji="1" lang="en-US" altLang="ja-JP" dirty="0"/>
          </a:p>
          <a:p>
            <a:r>
              <a:rPr kumimoji="1" lang="ja-JP" altLang="en-US" dirty="0"/>
              <a:t>最後に、販売会社によって異なりますが通知ができているかどうかメールの返信などで確認しておきましょう。</a:t>
            </a:r>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25167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では、クーリング・オフをするとどうなるのでしょう。</a:t>
            </a:r>
          </a:p>
          <a:p>
            <a:endParaRPr lang="ja-JP" altLang="en-US" dirty="0"/>
          </a:p>
          <a:p>
            <a:r>
              <a:rPr kumimoji="1" lang="ja-JP" altLang="en-US" dirty="0"/>
              <a:t>・まず、通知をした時点で契約は解除となります。</a:t>
            </a:r>
          </a:p>
          <a:p>
            <a:r>
              <a:rPr lang="ja-JP" altLang="en-US" dirty="0"/>
              <a:t>・支払っていた代金は、全て返金されます。</a:t>
            </a:r>
          </a:p>
          <a:p>
            <a:r>
              <a:rPr kumimoji="1" lang="ja-JP" altLang="en-US" dirty="0"/>
              <a:t>・受け取った商品は返せます。その場合、引取の費用は事業者負担となります。</a:t>
            </a:r>
          </a:p>
          <a:p>
            <a:r>
              <a:rPr lang="ja-JP" altLang="en-US" dirty="0"/>
              <a:t>・もし、ｻｰﾋﾞｽが提供されていたとしても、事業者の負担で元に戻してもらえます。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53E72D-B896-4011-A700-E00F52F08045}"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4277214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0F07DB8F-715C-411C-A17B-40A09EB5FF58}" type="datetime1">
              <a:rPr lang="en-US" altLang="ja-JP" smtClean="0">
                <a:solidFill>
                  <a:srgbClr val="000000"/>
                </a:solidFill>
              </a:rPr>
              <a:t>6/1/2022</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84030103-FC6B-403A-AB52-01ACFE8498CB}"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0"/>
            <a:ext cx="1771650"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5" y="685840"/>
            <a:ext cx="5162550"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7243CB45-CB73-4927-B077-36BF5E394093}"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3546FA-4D8E-4236-BD12-2A7A433875B7}"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02508B-C4BE-464B-8187-554362D49A8D}"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7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D824B0A-9895-4C57-A8F4-3C1954FD6EB7}"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D409D7-511F-42AE-88AA-1255B824E1CA}"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9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0" y="250759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1F781B5-AE17-4377-97E7-D8185770AF77}"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34B334-A4CA-4AAA-81F2-48A0F32CA63D}"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B531D-B6D6-47C0-B262-F4A54A5C2DCA}"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1"/>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62B190-9F88-475C-B39D-88A00180E5A1}"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1AA03ED6-6E19-4049-9DCE-6012A53FFC89}"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D8822E-7C00-4A59-A206-F8E38A8365ED}"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C133BB-48F4-44F8-B212-00E161D2537F}"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40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671757E-F5D2-4D42-9757-AD4957718BB9}"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43A39F90-C48D-4272-A7DF-BFA82A931E81}" type="datetime1">
              <a:rPr lang="en-US" altLang="ja-JP" smtClean="0">
                <a:solidFill>
                  <a:srgbClr val="575F6D"/>
                </a:solidFill>
              </a:rPr>
              <a:t>6/1/2022</a:t>
            </a:fld>
            <a:endParaRPr lang="en-US" dirty="0">
              <a:solidFill>
                <a:srgbClr val="575F6D"/>
              </a:solidFill>
            </a:endParaRPr>
          </a:p>
        </p:txBody>
      </p:sp>
      <p:sp>
        <p:nvSpPr>
          <p:cNvPr id="17" name="フッター プレースホルダー 16"/>
          <p:cNvSpPr>
            <a:spLocks noGrp="1"/>
          </p:cNvSpPr>
          <p:nvPr>
            <p:ph type="ftr" sz="quarter" idx="11"/>
          </p:nvPr>
        </p:nvSpPr>
        <p:spPr bwMode="auto">
          <a:xfrm>
            <a:off x="6549650" y="6469881"/>
            <a:ext cx="2361456" cy="384048"/>
          </a:xfrm>
        </p:spPr>
        <p:txBody>
          <a:bodyPr/>
          <a:lstStyle/>
          <a:p>
            <a:r>
              <a:rPr lang="en-US" altLang="ja-JP">
                <a:solidFill>
                  <a:srgbClr val="575F6D"/>
                </a:solidFill>
              </a:rPr>
              <a:t>©2020</a:t>
            </a:r>
            <a:r>
              <a:rPr lang="ja-JP" altLang="en-US">
                <a:solidFill>
                  <a:srgbClr val="575F6D"/>
                </a:solidFill>
              </a:rPr>
              <a:t>滋賀県消費生活センター</a:t>
            </a:r>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076019"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30371617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4"/>
          </p:nvPr>
        </p:nvSpPr>
        <p:spPr/>
        <p:txBody>
          <a:bodyPr rtlCol="0"/>
          <a:lstStyle/>
          <a:p>
            <a:fld id="{97334EAD-2613-48FA-871F-39A5580916C8}" type="datetime1">
              <a:rPr lang="en-US" altLang="ja-JP" smtClean="0">
                <a:solidFill>
                  <a:srgbClr val="575F6D"/>
                </a:solidFill>
              </a:rPr>
              <a:t>6/1/2022</a:t>
            </a:fld>
            <a:endParaRPr lang="en-US">
              <a:solidFill>
                <a:srgbClr val="575F6D"/>
              </a:solidFill>
            </a:endParaRPr>
          </a:p>
        </p:txBody>
      </p:sp>
      <p:sp>
        <p:nvSpPr>
          <p:cNvPr id="9" name="スライド番号プレースホルダー 8"/>
          <p:cNvSpPr>
            <a:spLocks noGrp="1"/>
          </p:cNvSpPr>
          <p:nvPr>
            <p:ph type="sldNum" sz="quarter" idx="15"/>
          </p:nvPr>
        </p:nvSpPr>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151740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AFDBFD8D-26D5-48B0-9B2A-A2977A2E2BE0}" type="datetime1">
              <a:rPr lang="en-US" altLang="ja-JP" smtClean="0">
                <a:solidFill>
                  <a:srgbClr val="FFF39D"/>
                </a:solidFill>
              </a:rPr>
              <a:t>6/1/2022</a:t>
            </a:fld>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r>
              <a:rPr lang="en-US" altLang="ja-JP">
                <a:solidFill>
                  <a:srgbClr val="FFF39D"/>
                </a:solidFill>
              </a:rPr>
              <a:t>©2020</a:t>
            </a:r>
            <a:r>
              <a:rPr lang="ja-JP" altLang="en-US">
                <a:solidFill>
                  <a:srgbClr val="FFF39D"/>
                </a:solidFill>
              </a:rPr>
              <a:t>滋賀県消費生活センター</a:t>
            </a:r>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4471854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ADF67159-3ED8-4F6A-8A73-851DD5D1DF8A}" type="datetime1">
              <a:rPr lang="en-US" altLang="ja-JP" smtClean="0">
                <a:solidFill>
                  <a:srgbClr val="575F6D"/>
                </a:solidFill>
              </a:rPr>
              <a:t>6/1/2022</a:t>
            </a:fld>
            <a:endParaRPr lang="en-US">
              <a:solidFill>
                <a:srgbClr val="575F6D"/>
              </a:solidFill>
            </a:endParaRPr>
          </a:p>
        </p:txBody>
      </p:sp>
      <p:sp>
        <p:nvSpPr>
          <p:cNvPr id="6" name="フッター プレースホルダー 5"/>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7" name="スライド番号プレースホルダー 6"/>
          <p:cNvSpPr>
            <a:spLocks noGrp="1"/>
          </p:cNvSpPr>
          <p:nvPr>
            <p:ph type="sldNum" sz="quarter" idx="12"/>
          </p:nvPr>
        </p:nvSpPr>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34628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a:t>マスター タイトルの書式設定</a:t>
            </a:r>
            <a:endParaRPr kumimoji="0" lang="en-US"/>
          </a:p>
        </p:txBody>
      </p:sp>
      <p:sp>
        <p:nvSpPr>
          <p:cNvPr id="7" name="日付プレースホルダー 6"/>
          <p:cNvSpPr>
            <a:spLocks noGrp="1"/>
          </p:cNvSpPr>
          <p:nvPr>
            <p:ph type="dt" sz="half" idx="10"/>
          </p:nvPr>
        </p:nvSpPr>
        <p:spPr/>
        <p:txBody>
          <a:bodyPr/>
          <a:lstStyle/>
          <a:p>
            <a:fld id="{5CB3BB0D-0B14-442B-9D93-BF15F382EA21}" type="datetime1">
              <a:rPr lang="en-US" altLang="ja-JP" smtClean="0">
                <a:solidFill>
                  <a:srgbClr val="575F6D"/>
                </a:solidFill>
              </a:rPr>
              <a:t>6/1/2022</a:t>
            </a:fld>
            <a:endParaRPr lang="en-US">
              <a:solidFill>
                <a:srgbClr val="575F6D"/>
              </a:solidFill>
            </a:endParaRPr>
          </a:p>
        </p:txBody>
      </p:sp>
      <p:sp>
        <p:nvSpPr>
          <p:cNvPr id="8" name="フッター プレースホルダー 7"/>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9" name="スライド番号プレースホルダー 8"/>
          <p:cNvSpPr>
            <a:spLocks noGrp="1"/>
          </p:cNvSpPr>
          <p:nvPr>
            <p:ph type="sldNum" sz="quarter" idx="12"/>
          </p:nvPr>
        </p:nvSpPr>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265280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8DF12880-E8C3-4109-AEE4-37E23A950BB0}" type="datetime1">
              <a:rPr lang="en-US" altLang="ja-JP" smtClean="0">
                <a:solidFill>
                  <a:srgbClr val="575F6D"/>
                </a:solidFill>
              </a:rPr>
              <a:t>6/1/2022</a:t>
            </a:fld>
            <a:endParaRPr lang="en-US">
              <a:solidFill>
                <a:srgbClr val="575F6D"/>
              </a:solidFill>
            </a:endParaRPr>
          </a:p>
        </p:txBody>
      </p:sp>
      <p:sp>
        <p:nvSpPr>
          <p:cNvPr id="7" name="スライド番号プレースホルダー 6"/>
          <p:cNvSpPr>
            <a:spLocks noGrp="1"/>
          </p:cNvSpPr>
          <p:nvPr>
            <p:ph type="sldNum" sz="quarter" idx="11"/>
          </p:nvPr>
        </p:nvSpPr>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741922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F4AB6C-E10F-4950-B8F0-FD3B0EA8734A}" type="datetime1">
              <a:rPr lang="en-US" altLang="ja-JP" smtClean="0">
                <a:solidFill>
                  <a:srgbClr val="575F6D"/>
                </a:solidFill>
              </a:rPr>
              <a:t>6/1/2022</a:t>
            </a:fld>
            <a:endParaRPr lang="en-US">
              <a:solidFill>
                <a:srgbClr val="575F6D"/>
              </a:solidFill>
            </a:endParaRPr>
          </a:p>
        </p:txBody>
      </p:sp>
      <p:sp>
        <p:nvSpPr>
          <p:cNvPr id="3" name="フッター プレースホルダー 2"/>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4" name="スライド番号プレースホルダー 3"/>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483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FBB0596A-BDB9-46FB-A4FB-EE1DA7961FF6}" type="datetime1">
              <a:rPr lang="en-US" altLang="ja-JP" smtClean="0">
                <a:solidFill>
                  <a:srgbClr val="000000"/>
                </a:solidFill>
              </a:rPr>
              <a:t>6/1/2022</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4"/>
          </p:nvPr>
        </p:nvSpPr>
        <p:spPr/>
        <p:txBody>
          <a:bodyPr rtlCol="0"/>
          <a:lstStyle/>
          <a:p>
            <a:fld id="{FE5419E6-E656-4989-8C0D-EA0CA2AF98AC}" type="datetime1">
              <a:rPr lang="en-US" altLang="ja-JP" smtClean="0">
                <a:solidFill>
                  <a:srgbClr val="575F6D"/>
                </a:solidFill>
              </a:rPr>
              <a:t>6/1/2022</a:t>
            </a:fld>
            <a:endParaRPr lang="en-US" dirty="0">
              <a:solidFill>
                <a:srgbClr val="575F6D"/>
              </a:solidFill>
            </a:endParaRPr>
          </a:p>
        </p:txBody>
      </p:sp>
      <p:sp>
        <p:nvSpPr>
          <p:cNvPr id="22" name="スライド番号プレースホルダー 21"/>
          <p:cNvSpPr>
            <a:spLocks noGrp="1"/>
          </p:cNvSpPr>
          <p:nvPr>
            <p:ph type="sldNum" sz="quarter" idx="15"/>
          </p:nvPr>
        </p:nvSpPr>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32979925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p:txBody>
          <a:bodyPr rtlCol="0"/>
          <a:lstStyle/>
          <a:p>
            <a:fld id="{7D146043-198D-4DBD-80AE-F2E80394621D}" type="datetime1">
              <a:rPr lang="en-US" altLang="ja-JP" smtClean="0">
                <a:solidFill>
                  <a:srgbClr val="575F6D"/>
                </a:solidFill>
              </a:rPr>
              <a:t>6/1/2022</a:t>
            </a:fld>
            <a:endParaRPr lang="en-US">
              <a:solidFill>
                <a:srgbClr val="575F6D"/>
              </a:solidFill>
            </a:endParaRPr>
          </a:p>
        </p:txBody>
      </p:sp>
      <p:sp>
        <p:nvSpPr>
          <p:cNvPr id="18" name="スライド番号プレースホルダー 17"/>
          <p:cNvSpPr>
            <a:spLocks noGrp="1"/>
          </p:cNvSpPr>
          <p:nvPr>
            <p:ph type="sldNum" sz="quarter" idx="11"/>
          </p:nvPr>
        </p:nvSpPr>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p:txBody>
          <a:bodyPr rtlCol="0"/>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Tree>
    <p:extLst>
      <p:ext uri="{BB962C8B-B14F-4D97-AF65-F5344CB8AC3E}">
        <p14:creationId xmlns:p14="http://schemas.microsoft.com/office/powerpoint/2010/main" val="21217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05709EA5-4D79-4247-B6B3-C30B69C43894}" type="datetime1">
              <a:rPr lang="en-US" altLang="ja-JP" smtClean="0">
                <a:solidFill>
                  <a:srgbClr val="575F6D"/>
                </a:solidFill>
              </a:rPr>
              <a:t>6/1/2022</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428371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2A5E089C-59E1-4245-B01D-D40BA8FD6D62}" type="datetime1">
              <a:rPr lang="en-US" altLang="ja-JP" smtClean="0">
                <a:solidFill>
                  <a:srgbClr val="575F6D"/>
                </a:solidFill>
              </a:rPr>
              <a:t>6/1/2022</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a:solidFill>
                <a:srgbClr val="575F6D"/>
              </a:solidFill>
            </a:endParaRPr>
          </a:p>
        </p:txBody>
      </p:sp>
      <p:sp>
        <p:nvSpPr>
          <p:cNvPr id="6" name="スライド番号プレースホルダー 5"/>
          <p:cNvSpPr>
            <a:spLocks noGrp="1"/>
          </p:cNvSpPr>
          <p:nvPr>
            <p:ph type="sldNum" sz="quarter" idx="12"/>
          </p:nvPr>
        </p:nvSpPr>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26625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0C27FAB9-AC67-4219-BF72-F66FBB4ECF5A}"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064353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37B9FDF-3DDA-4191-BED5-F29B3A3B02BC}"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915939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20EE7E5-08E4-40B8-90C5-85EF83730AE6}"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2653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31FEFD2-0CF0-4A86-9540-3927783DA3F1}" type="datetime1">
              <a:rPr lang="en-US" altLang="ja-JP" smtClean="0">
                <a:solidFill>
                  <a:prstClr val="black">
                    <a:tint val="75000"/>
                  </a:prstClr>
                </a:solidFill>
              </a:rPr>
              <a:t>6/1/2022</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44926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746E683F-5E18-4CC8-B4A2-145CE5B3F1FB}" type="datetime1">
              <a:rPr lang="en-US" altLang="ja-JP" smtClean="0">
                <a:solidFill>
                  <a:prstClr val="black">
                    <a:tint val="75000"/>
                  </a:prstClr>
                </a:solidFill>
              </a:rPr>
              <a:t>6/1/2022</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069028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CF3C7325-9FC2-41DF-A168-B00BBFB3BB68}" type="datetime1">
              <a:rPr lang="en-US" altLang="ja-JP" smtClean="0">
                <a:solidFill>
                  <a:prstClr val="black">
                    <a:tint val="75000"/>
                  </a:prstClr>
                </a:solidFill>
              </a:rPr>
              <a:t>6/1/2022</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8676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9F24B2A9-2667-45CD-AF8D-D4319794CC0E}" type="datetime1">
              <a:rPr lang="en-US" altLang="ja-JP" smtClean="0">
                <a:solidFill>
                  <a:srgbClr val="000000"/>
                </a:solidFill>
              </a:rPr>
              <a:t>6/1/2022</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E85F912-1164-4F27-9B0F-410AC049795C}" type="datetime1">
              <a:rPr lang="en-US" altLang="ja-JP" smtClean="0">
                <a:solidFill>
                  <a:prstClr val="black">
                    <a:tint val="75000"/>
                  </a:prstClr>
                </a:solidFill>
              </a:rPr>
              <a:t>6/1/2022</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2912643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BB4C889-2CF9-4E50-8321-988F4B1896A1}" type="datetime1">
              <a:rPr lang="en-US" altLang="ja-JP" smtClean="0">
                <a:solidFill>
                  <a:prstClr val="black">
                    <a:tint val="75000"/>
                  </a:prstClr>
                </a:solidFill>
              </a:rPr>
              <a:t>6/1/2022</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7238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519E550-7F9D-4EBA-95DA-53B769896D30}" type="datetime1">
              <a:rPr lang="en-US" altLang="ja-JP" smtClean="0">
                <a:solidFill>
                  <a:prstClr val="black">
                    <a:tint val="75000"/>
                  </a:prstClr>
                </a:solidFill>
              </a:rPr>
              <a:t>6/1/2022</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76178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20347C2-E6AB-40E0-875D-C36EACE23133}"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148736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9E73144-818C-47F8-A472-CDAAA12B5FD9}"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40860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8A31FB86-C8DA-41B2-BAE0-236461A8D16E}" type="datetime1">
              <a:rPr lang="en-US" altLang="ja-JP" smtClean="0">
                <a:solidFill>
                  <a:srgbClr val="000000"/>
                </a:solidFill>
              </a:rPr>
              <a:t>6/1/2022</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EDFDE3F8-F62A-4F43-B3BF-16852D0D2A03}" type="datetime1">
              <a:rPr lang="en-US" altLang="ja-JP" smtClean="0">
                <a:solidFill>
                  <a:srgbClr val="000000"/>
                </a:solidFill>
              </a:rPr>
              <a:t>6/1/2022</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745DDCE6-F5B1-46D5-B1C9-3BF646BA60D3}" type="datetime1">
              <a:rPr lang="en-US" altLang="ja-JP" smtClean="0">
                <a:solidFill>
                  <a:srgbClr val="000000"/>
                </a:solidFill>
              </a:rPr>
              <a:t>6/1/2022</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8B128EAA-3863-4629-8E94-8D0285D19806}" type="datetime1">
              <a:rPr lang="en-US" altLang="ja-JP" smtClean="0">
                <a:solidFill>
                  <a:srgbClr val="000000"/>
                </a:solidFill>
              </a:rPr>
              <a:t>6/1/2022</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8911BE0-FEBF-4B43-BF43-ED291D98F647}" type="datetime1">
              <a:rPr lang="en-US" altLang="ja-JP" smtClean="0">
                <a:solidFill>
                  <a:srgbClr val="000000"/>
                </a:solidFill>
              </a:rPr>
              <a:t>6/1/2022</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154FAFCD-FF32-490B-A087-3396C9E65316}" type="datetime1">
              <a:rPr kumimoji="0" lang="en-US" altLang="ja-JP" smtClean="0">
                <a:solidFill>
                  <a:srgbClr val="000000"/>
                </a:solidFill>
              </a:rPr>
              <a:t>6/1/2022</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a:solidFill>
                  <a:srgbClr val="000000"/>
                </a:solidFill>
              </a:rPr>
              <a:t>©2020</a:t>
            </a:r>
            <a:r>
              <a:rPr kumimoji="0" lang="ja-JP" altLang="en-US">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76D592A8-7982-4ECC-B8C5-B2332B67DC65}" type="datetime1">
              <a:rPr lang="en-US" altLang="ja-JP" smtClean="0">
                <a:solidFill>
                  <a:prstClr val="black">
                    <a:lumMod val="65000"/>
                    <a:lumOff val="35000"/>
                  </a:prstClr>
                </a:solidFill>
              </a:rPr>
              <a:t>6/1/2022</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35865" y="1508760"/>
            <a:ext cx="7467600" cy="487375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4E8406-6243-415C-B546-9430E559CE30}" type="datetime1">
              <a:rPr lang="en-US" altLang="ja-JP" smtClean="0">
                <a:solidFill>
                  <a:srgbClr val="575F6D"/>
                </a:solidFill>
              </a:rPr>
              <a:t>6/1/2022</a:t>
            </a:fld>
            <a:endParaRPr lang="en-US" dirty="0">
              <a:solidFill>
                <a:srgbClr val="575F6D"/>
              </a:solidFill>
            </a:endParaRPr>
          </a:p>
        </p:txBody>
      </p:sp>
      <p:sp>
        <p:nvSpPr>
          <p:cNvPr id="3" name="フッター プレースホルダー 2"/>
          <p:cNvSpPr>
            <a:spLocks noGrp="1"/>
          </p:cNvSpPr>
          <p:nvPr>
            <p:ph type="ftr" sz="quarter" idx="3"/>
          </p:nvPr>
        </p:nvSpPr>
        <p:spPr>
          <a:xfrm>
            <a:off x="5586984" y="6473634"/>
            <a:ext cx="3200400" cy="365760"/>
          </a:xfrm>
          <a:prstGeom prst="rect">
            <a:avLst/>
          </a:prstGeom>
        </p:spPr>
        <p:txBody>
          <a:bodyPr vert="horz" anchor="ctr" anchorCtr="0"/>
          <a:lstStyle>
            <a:lvl1pPr algn="r" eaLnBrk="1" latinLnBrk="0" hangingPunct="1">
              <a:defRPr kumimoji="0" sz="1200">
                <a:solidFill>
                  <a:schemeClr val="tx2"/>
                </a:solidFill>
                <a:latin typeface="ＭＳ Ｐゴシック" panose="020B0600070205080204" pitchFamily="50" charset="-128"/>
                <a:ea typeface="ＭＳ Ｐゴシック" panose="020B0600070205080204" pitchFamily="50" charset="-128"/>
              </a:defRPr>
            </a:lvl1pPr>
          </a:lstStyle>
          <a:p>
            <a:r>
              <a:rPr lang="en-US" altLang="ja-JP" dirty="0">
                <a:solidFill>
                  <a:srgbClr val="575F6D"/>
                </a:solidFill>
              </a:rPr>
              <a:t>©2020</a:t>
            </a:r>
            <a:r>
              <a:rPr lang="ja-JP" altLang="en-US" dirty="0">
                <a:solidFill>
                  <a:srgbClr val="575F6D"/>
                </a:solidFill>
              </a:rPr>
              <a:t>滋賀県消費生活センター</a:t>
            </a:r>
            <a:endParaRPr lang="en-US" dirty="0">
              <a:solidFill>
                <a:srgbClr val="575F6D"/>
              </a:solidFill>
            </a:endParaRPr>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12415995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888D7D10-9FE2-4DD6-9779-EE1CF9EF2CE1}" type="datetime1">
              <a:rPr lang="en-US" altLang="ja-JP" smtClean="0">
                <a:solidFill>
                  <a:prstClr val="black">
                    <a:tint val="75000"/>
                  </a:prstClr>
                </a:solidFill>
              </a:rPr>
              <a:t>6/1/2022</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00192" y="6492875"/>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5843172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5.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5.png"/><Relationship Id="rId7"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image" Target="../media/image64.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5.png"/><Relationship Id="rId7"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image" Target="../media/image67.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5.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70.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9.png"/><Relationship Id="rId5" Type="http://schemas.openxmlformats.org/officeDocument/2006/relationships/image" Target="../media/image20.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894362"/>
          </a:xfrm>
        </p:spPr>
        <p:txBody>
          <a:bodyPr anchor="t">
            <a:normAutofit/>
          </a:bodyPr>
          <a:lstStyle/>
          <a:p>
            <a:r>
              <a:rPr kumimoji="1" lang="ja-JP" altLang="en-US" sz="4800" dirty="0">
                <a:solidFill>
                  <a:schemeClr val="accent3"/>
                </a:solidFill>
                <a:latin typeface="HGP創英角ｺﾞｼｯｸUB" pitchFamily="50" charset="-128"/>
                <a:ea typeface="HGP創英角ｺﾞｼｯｸUB" pitchFamily="50" charset="-128"/>
              </a:rPr>
              <a:t>「クーリング・オフ」って</a:t>
            </a:r>
            <a:br>
              <a:rPr kumimoji="1" lang="ja-JP" altLang="en-US" sz="4800" dirty="0">
                <a:solidFill>
                  <a:schemeClr val="accent3"/>
                </a:solidFill>
                <a:latin typeface="HGP創英角ｺﾞｼｯｸUB" pitchFamily="50" charset="-128"/>
                <a:ea typeface="HGP創英角ｺﾞｼｯｸUB" pitchFamily="50" charset="-128"/>
              </a:rPr>
            </a:br>
            <a:r>
              <a:rPr lang="ja-JP" altLang="en-US" sz="4800" dirty="0">
                <a:solidFill>
                  <a:schemeClr val="accent3"/>
                </a:solidFill>
                <a:latin typeface="HGP創英角ｺﾞｼｯｸUB" pitchFamily="50" charset="-128"/>
                <a:ea typeface="HGP創英角ｺﾞｼｯｸUB" pitchFamily="50" charset="-128"/>
              </a:rPr>
              <a:t>　　　</a:t>
            </a:r>
            <a:r>
              <a:rPr kumimoji="1" lang="ja-JP" altLang="en-US" sz="4800" dirty="0">
                <a:solidFill>
                  <a:schemeClr val="accent3"/>
                </a:solidFill>
                <a:latin typeface="HGP創英角ｺﾞｼｯｸUB" pitchFamily="50" charset="-128"/>
                <a:ea typeface="HGP創英角ｺﾞｼｯｸUB" pitchFamily="50" charset="-128"/>
              </a:rPr>
              <a:t>どうするの？</a:t>
            </a: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rPr>
              <a:t>滋賀県消費生活センター　消費者教育②</a:t>
            </a:r>
          </a:p>
        </p:txBody>
      </p:sp>
      <p:pic>
        <p:nvPicPr>
          <p:cNvPr id="5"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151617"/>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75856" y="3429000"/>
            <a:ext cx="3600400" cy="461665"/>
          </a:xfrm>
          <a:prstGeom prst="rect">
            <a:avLst/>
          </a:prstGeom>
          <a:noFill/>
        </p:spPr>
        <p:txBody>
          <a:bodyPr wrap="square" rtlCol="0">
            <a:spAutoFit/>
          </a:bodyPr>
          <a:lstStyle/>
          <a:p>
            <a:r>
              <a:rPr kumimoji="1" lang="ja-JP" altLang="en-US" sz="2400" dirty="0">
                <a:latin typeface="HG丸ｺﾞｼｯｸM-PRO" pitchFamily="50" charset="-128"/>
                <a:ea typeface="HG丸ｺﾞｼｯｸM-PRO" pitchFamily="50" charset="-128"/>
              </a:rPr>
              <a:t>できるようになろう！</a:t>
            </a:r>
          </a:p>
        </p:txBody>
      </p:sp>
      <p:sp>
        <p:nvSpPr>
          <p:cNvPr id="3" name="円/楕円 2"/>
          <p:cNvSpPr/>
          <p:nvPr/>
        </p:nvSpPr>
        <p:spPr>
          <a:xfrm>
            <a:off x="1835696" y="404664"/>
            <a:ext cx="1440160" cy="52915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要約版</a:t>
            </a:r>
          </a:p>
        </p:txBody>
      </p:sp>
      <p:sp>
        <p:nvSpPr>
          <p:cNvPr id="9" name="フッター プレースホルダー 8"/>
          <p:cNvSpPr>
            <a:spLocks noGrp="1"/>
          </p:cNvSpPr>
          <p:nvPr>
            <p:ph type="ftr" sz="quarter" idx="11"/>
          </p:nvPr>
        </p:nvSpPr>
        <p:spPr/>
        <p:txBody>
          <a:bodyPr/>
          <a:lstStyle/>
          <a:p>
            <a:r>
              <a:rPr lang="en-US" altLang="ja-JP">
                <a:solidFill>
                  <a:srgbClr val="575F6D"/>
                </a:solidFill>
              </a:rPr>
              <a:t>©2020</a:t>
            </a:r>
            <a:r>
              <a:rPr lang="ja-JP" altLang="en-US">
                <a:solidFill>
                  <a:srgbClr val="575F6D"/>
                </a:solidFill>
              </a:rPr>
              <a:t>滋賀県消費生活センター</a:t>
            </a:r>
            <a:endParaRPr lang="en-US" dirty="0">
              <a:solidFill>
                <a:srgbClr val="575F6D"/>
              </a:solidFill>
            </a:endParaRPr>
          </a:p>
        </p:txBody>
      </p:sp>
    </p:spTree>
    <p:extLst>
      <p:ext uri="{BB962C8B-B14F-4D97-AF65-F5344CB8AC3E}">
        <p14:creationId xmlns:p14="http://schemas.microsoft.com/office/powerpoint/2010/main" val="242388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0" y="1182295"/>
            <a:ext cx="7084034" cy="15158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テキスト ボックス 18"/>
          <p:cNvSpPr txBox="1"/>
          <p:nvPr/>
        </p:nvSpPr>
        <p:spPr>
          <a:xfrm>
            <a:off x="1681615" y="1251602"/>
            <a:ext cx="5566425" cy="1446550"/>
          </a:xfrm>
          <a:prstGeom prst="rect">
            <a:avLst/>
          </a:prstGeom>
          <a:noFill/>
        </p:spPr>
        <p:txBody>
          <a:bodyPr wrap="square" rtlCol="0">
            <a:spAutoFit/>
          </a:bodyPr>
          <a:lstStyle/>
          <a:p>
            <a:r>
              <a:rPr lang="ja-JP" altLang="en-US" sz="1200" dirty="0">
                <a:solidFill>
                  <a:prstClr val="black"/>
                </a:solidFill>
                <a:latin typeface="HG丸ｺﾞｼｯｸM-PRO" pitchFamily="50" charset="-128"/>
                <a:ea typeface="HG丸ｺﾞｼｯｸM-PRO" pitchFamily="50" charset="-128"/>
              </a:rPr>
              <a:t>　　　　　　　　　　　　　　　　　　　　　　せいど</a:t>
            </a:r>
          </a:p>
          <a:p>
            <a:r>
              <a:rPr lang="ja-JP" altLang="en-US" sz="3200" dirty="0">
                <a:solidFill>
                  <a:prstClr val="black"/>
                </a:solidFill>
                <a:latin typeface="HG丸ｺﾞｼｯｸM-PRO" pitchFamily="50" charset="-128"/>
                <a:ea typeface="HG丸ｺﾞｼｯｸM-PRO" pitchFamily="50" charset="-128"/>
              </a:rPr>
              <a:t>クーリング・オフ制度がない</a:t>
            </a:r>
          </a:p>
          <a:p>
            <a:r>
              <a:rPr lang="ja-JP" altLang="en-US" sz="1200" dirty="0">
                <a:solidFill>
                  <a:prstClr val="black"/>
                </a:solidFill>
                <a:latin typeface="HG丸ｺﾞｼｯｸM-PRO" pitchFamily="50" charset="-128"/>
                <a:ea typeface="HG丸ｺﾞｼｯｸM-PRO" pitchFamily="50" charset="-128"/>
              </a:rPr>
              <a:t>　　　　　　はんばい</a:t>
            </a:r>
            <a:r>
              <a:rPr lang="ja-JP" altLang="en-US" sz="1200" dirty="0" err="1">
                <a:solidFill>
                  <a:prstClr val="black"/>
                </a:solidFill>
                <a:latin typeface="HG丸ｺﾞｼｯｸM-PRO" pitchFamily="50" charset="-128"/>
                <a:ea typeface="HG丸ｺﾞｼｯｸM-PRO" pitchFamily="50" charset="-128"/>
              </a:rPr>
              <a:t>ほうほう</a:t>
            </a:r>
            <a:endParaRPr lang="ja-JP" altLang="en-US" sz="1200" dirty="0">
              <a:solidFill>
                <a:prstClr val="black"/>
              </a:solidFill>
              <a:latin typeface="HG丸ｺﾞｼｯｸM-PRO" pitchFamily="50" charset="-128"/>
              <a:ea typeface="HG丸ｺﾞｼｯｸM-PRO" pitchFamily="50" charset="-128"/>
            </a:endParaRPr>
          </a:p>
          <a:p>
            <a:r>
              <a:rPr lang="ja-JP" altLang="en-US" sz="3200" dirty="0">
                <a:solidFill>
                  <a:prstClr val="black"/>
                </a:solidFill>
                <a:latin typeface="HG丸ｺﾞｼｯｸM-PRO" pitchFamily="50" charset="-128"/>
                <a:ea typeface="HG丸ｺﾞｼｯｸM-PRO" pitchFamily="50" charset="-128"/>
              </a:rPr>
              <a:t>　　販売方法もあります。</a:t>
            </a:r>
          </a:p>
        </p:txBody>
      </p:sp>
      <p:pic>
        <p:nvPicPr>
          <p:cNvPr id="23"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604" y="1008683"/>
            <a:ext cx="1766396" cy="1932387"/>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36512" y="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3200" dirty="0">
                <a:solidFill>
                  <a:prstClr val="black"/>
                </a:solidFill>
                <a:latin typeface="ＭＳ Ｐゴシック"/>
              </a:rPr>
              <a:t>　</a:t>
            </a:r>
            <a:r>
              <a:rPr lang="en-US" altLang="ja-JP" sz="3200" dirty="0">
                <a:solidFill>
                  <a:prstClr val="black"/>
                </a:solidFill>
                <a:latin typeface="ＭＳ Ｐゴシック"/>
              </a:rPr>
              <a:t>6.</a:t>
            </a:r>
            <a:r>
              <a:rPr lang="ja-JP" altLang="en-US" sz="3200" dirty="0">
                <a:solidFill>
                  <a:prstClr val="black"/>
                </a:solidFill>
                <a:latin typeface="ＭＳ Ｐゴシック"/>
              </a:rPr>
              <a:t>クーリング・オフできないもの</a:t>
            </a:r>
            <a:endParaRPr lang="en-US" altLang="ja-JP" sz="2800" dirty="0">
              <a:solidFill>
                <a:prstClr val="black"/>
              </a:solidFill>
              <a:latin typeface="ＭＳ Ｐゴシック"/>
            </a:endParaRPr>
          </a:p>
        </p:txBody>
      </p:sp>
      <p:pic>
        <p:nvPicPr>
          <p:cNvPr id="14" name="Picture 6" descr="https://3.bp.blogspot.com/-E74DqFPT0Ow/UzALH4YeSSI/AAAAAAAAee8/wMSY6nd3WNg/s800/study_po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824" y="1430011"/>
            <a:ext cx="1301791" cy="914865"/>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2546331" y="3131129"/>
            <a:ext cx="2006009" cy="3379455"/>
          </a:xfrm>
          <a:prstGeom prst="roundRect">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17" name="角丸四角形 16"/>
          <p:cNvSpPr/>
          <p:nvPr/>
        </p:nvSpPr>
        <p:spPr>
          <a:xfrm>
            <a:off x="243740" y="3092933"/>
            <a:ext cx="2096012" cy="3379455"/>
          </a:xfrm>
          <a:prstGeom prst="roundRect">
            <a:avLst/>
          </a:pr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pic>
        <p:nvPicPr>
          <p:cNvPr id="20" name="Picture 2" descr="https://3.bp.blogspot.com/-KUJP0r5OZ_E/VUIJ5c4pikI/AAAAAAAAtbI/2wgXw1jgj2c/s800/net_shopping_p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400" y="4528172"/>
            <a:ext cx="1782688" cy="1796512"/>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4"/>
          <p:cNvSpPr>
            <a:spLocks noChangeArrowheads="1"/>
          </p:cNvSpPr>
          <p:nvPr/>
        </p:nvSpPr>
        <p:spPr bwMode="auto">
          <a:xfrm>
            <a:off x="251520" y="3865859"/>
            <a:ext cx="1827516" cy="5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ネット通販</a:t>
            </a:r>
            <a:endParaRPr lang="ja-JP" altLang="en-US" dirty="0">
              <a:solidFill>
                <a:prstClr val="black"/>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26" name="角丸四角形 25"/>
          <p:cNvSpPr/>
          <p:nvPr/>
        </p:nvSpPr>
        <p:spPr>
          <a:xfrm>
            <a:off x="4775912" y="3134647"/>
            <a:ext cx="2069734" cy="3379455"/>
          </a:xfrm>
          <a:prstGeom prst="round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sp>
        <p:nvSpPr>
          <p:cNvPr id="30" name="角丸四角形 29"/>
          <p:cNvSpPr/>
          <p:nvPr/>
        </p:nvSpPr>
        <p:spPr>
          <a:xfrm>
            <a:off x="6921454" y="3131129"/>
            <a:ext cx="2043033" cy="3379455"/>
          </a:xfrm>
          <a:prstGeom prst="round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a:p>
            <a:pPr algn="ctr"/>
            <a:endParaRPr lang="ja-JP" altLang="en-US" dirty="0">
              <a:solidFill>
                <a:srgbClr val="1F497D">
                  <a:lumMod val="50000"/>
                </a:srgbClr>
              </a:solidFill>
              <a:latin typeface="HG丸ｺﾞｼｯｸM-PRO" pitchFamily="50" charset="-128"/>
              <a:ea typeface="HG丸ｺﾞｼｯｸM-PRO" pitchFamily="50" charset="-128"/>
            </a:endParaRPr>
          </a:p>
        </p:txBody>
      </p:sp>
      <p:pic>
        <p:nvPicPr>
          <p:cNvPr id="33" name="Picture 6" descr="https://3.bp.blogspot.com/-ZJdQmB0e9rQ/ViipM0778wI/AAAAAAAAzyc/vQOBMWAjy2w/s800/book_catalo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4062" y="5013176"/>
            <a:ext cx="1488213" cy="1371016"/>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6"/>
          <p:cNvSpPr>
            <a:spLocks noChangeArrowheads="1"/>
          </p:cNvSpPr>
          <p:nvPr/>
        </p:nvSpPr>
        <p:spPr bwMode="auto">
          <a:xfrm>
            <a:off x="2739707" y="3902263"/>
            <a:ext cx="1662568" cy="107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カタログ</a:t>
            </a:r>
          </a:p>
          <a:p>
            <a:pPr eaLnBrk="0" fontAlgn="base" hangingPunct="0">
              <a:spcBef>
                <a:spcPct val="0"/>
              </a:spcBef>
              <a:spcAft>
                <a:spcPct val="0"/>
              </a:spcAft>
              <a:buFontTx/>
              <a:buNone/>
            </a:pPr>
            <a:r>
              <a:rPr lang="ja-JP" altLang="en-US"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　通販</a:t>
            </a:r>
          </a:p>
        </p:txBody>
      </p:sp>
      <p:pic>
        <p:nvPicPr>
          <p:cNvPr id="35" name="Picture 4" descr="https://2.bp.blogspot.com/-pj66F0J3oy8/WzC98lV29CI/AAAAAAABM9Q/uXfCSAa7U1QbS0zSEGpGWGVDW2Q9h87OACLcBGAs/s800/tv_shopping_tsuuhan_foreig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3240" y="4901132"/>
            <a:ext cx="1852281" cy="1473796"/>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5"/>
          <p:cNvSpPr>
            <a:spLocks noChangeArrowheads="1"/>
          </p:cNvSpPr>
          <p:nvPr/>
        </p:nvSpPr>
        <p:spPr bwMode="auto">
          <a:xfrm>
            <a:off x="4834464" y="3904963"/>
            <a:ext cx="1935078"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5" rIns="91407" bIns="45705">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0" fontAlgn="base" hangingPunct="0">
              <a:spcBef>
                <a:spcPct val="0"/>
              </a:spcBef>
              <a:spcAft>
                <a:spcPct val="0"/>
              </a:spcAft>
              <a:buFontTx/>
              <a:buNone/>
            </a:pPr>
            <a:r>
              <a:rPr lang="ja-JP" altLang="en-US"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テレビ</a:t>
            </a:r>
            <a:endParaRPr lang="en-US" altLang="ja-JP"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eaLnBrk="0" fontAlgn="base" hangingPunct="0">
              <a:spcBef>
                <a:spcPct val="0"/>
              </a:spcBef>
              <a:spcAft>
                <a:spcPct val="0"/>
              </a:spcAft>
              <a:buFontTx/>
              <a:buNone/>
            </a:pPr>
            <a:r>
              <a:rPr lang="ja-JP" altLang="en-US" sz="2800" dirty="0">
                <a:solidFill>
                  <a:srgbClr val="000000"/>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ショッピング</a:t>
            </a:r>
          </a:p>
        </p:txBody>
      </p:sp>
      <p:sp>
        <p:nvSpPr>
          <p:cNvPr id="4" name="角丸四角形 3"/>
          <p:cNvSpPr/>
          <p:nvPr/>
        </p:nvSpPr>
        <p:spPr>
          <a:xfrm>
            <a:off x="243740" y="2852936"/>
            <a:ext cx="6594126" cy="9270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dirty="0">
              <a:solidFill>
                <a:srgbClr val="FF0000"/>
              </a:solidFill>
              <a:latin typeface="HGPｺﾞｼｯｸE" pitchFamily="50" charset="-128"/>
              <a:ea typeface="HGPｺﾞｼｯｸE" pitchFamily="50" charset="-128"/>
            </a:endParaRPr>
          </a:p>
        </p:txBody>
      </p:sp>
      <p:pic>
        <p:nvPicPr>
          <p:cNvPr id="3074" name="Picture 2" descr="G:\消費生活センター　消費者教育\イラストいろいろ\shopping_reji_m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267" y="4158231"/>
            <a:ext cx="1967405" cy="1967405"/>
          </a:xfrm>
          <a:prstGeom prst="rect">
            <a:avLst/>
          </a:prstGeom>
          <a:noFill/>
          <a:extLst>
            <a:ext uri="{909E8E84-426E-40DD-AFC4-6F175D3DCCD1}">
              <a14:hiddenFill xmlns:a14="http://schemas.microsoft.com/office/drawing/2010/main">
                <a:solidFill>
                  <a:srgbClr val="FFFFFF"/>
                </a:solidFill>
              </a14:hiddenFill>
            </a:ext>
          </a:extLst>
        </p:spPr>
      </p:pic>
      <p:sp>
        <p:nvSpPr>
          <p:cNvPr id="37" name="角丸四角形 36"/>
          <p:cNvSpPr/>
          <p:nvPr/>
        </p:nvSpPr>
        <p:spPr>
          <a:xfrm>
            <a:off x="6927061" y="2852936"/>
            <a:ext cx="2037426" cy="9270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rgbClr val="FF0000"/>
              </a:solidFill>
              <a:latin typeface="HGPｺﾞｼｯｸE" pitchFamily="50" charset="-128"/>
              <a:ea typeface="HGPｺﾞｼｯｸE" pitchFamily="50" charset="-128"/>
            </a:endParaRPr>
          </a:p>
        </p:txBody>
      </p:sp>
      <p:sp>
        <p:nvSpPr>
          <p:cNvPr id="6" name="正方形/長方形 5"/>
          <p:cNvSpPr/>
          <p:nvPr/>
        </p:nvSpPr>
        <p:spPr>
          <a:xfrm>
            <a:off x="2339752" y="2900985"/>
            <a:ext cx="2847955" cy="830997"/>
          </a:xfrm>
          <a:prstGeom prst="rect">
            <a:avLst/>
          </a:prstGeom>
        </p:spPr>
        <p:txBody>
          <a:bodyPr wrap="square">
            <a:spAutoFit/>
          </a:bodyPr>
          <a:lstStyle/>
          <a:p>
            <a:pPr lvl="0"/>
            <a:r>
              <a:rPr lang="ja-JP" altLang="en-US" sz="1200" dirty="0">
                <a:solidFill>
                  <a:srgbClr val="FF0000"/>
                </a:solidFill>
                <a:latin typeface="HGPｺﾞｼｯｸE" pitchFamily="50" charset="-128"/>
                <a:ea typeface="HGPｺﾞｼｯｸE" pitchFamily="50" charset="-128"/>
              </a:rPr>
              <a:t>　　　　                      　　はんばい</a:t>
            </a:r>
          </a:p>
          <a:p>
            <a:pPr lvl="0"/>
            <a:r>
              <a:rPr lang="ja-JP" altLang="en-US" sz="3600" dirty="0">
                <a:solidFill>
                  <a:srgbClr val="FF0000"/>
                </a:solidFill>
                <a:latin typeface="HGPｺﾞｼｯｸE" pitchFamily="50" charset="-128"/>
                <a:ea typeface="HGPｺﾞｼｯｸE" pitchFamily="50" charset="-128"/>
              </a:rPr>
              <a:t>           販売</a:t>
            </a:r>
          </a:p>
        </p:txBody>
      </p:sp>
      <p:sp>
        <p:nvSpPr>
          <p:cNvPr id="8" name="正方形/長方形 7"/>
          <p:cNvSpPr/>
          <p:nvPr/>
        </p:nvSpPr>
        <p:spPr>
          <a:xfrm>
            <a:off x="7075922" y="2941070"/>
            <a:ext cx="1822936" cy="769441"/>
          </a:xfrm>
          <a:prstGeom prst="rect">
            <a:avLst/>
          </a:prstGeom>
        </p:spPr>
        <p:txBody>
          <a:bodyPr wrap="none">
            <a:spAutoFit/>
          </a:bodyPr>
          <a:lstStyle/>
          <a:p>
            <a:pPr lvl="0" algn="ctr"/>
            <a:r>
              <a:rPr lang="ja-JP" altLang="en-US" sz="1200" dirty="0">
                <a:solidFill>
                  <a:srgbClr val="FF0000"/>
                </a:solidFill>
                <a:latin typeface="HGPｺﾞｼｯｸE" pitchFamily="50" charset="-128"/>
                <a:ea typeface="HGPｺﾞｼｯｸE" pitchFamily="50" charset="-128"/>
              </a:rPr>
              <a:t>               はんばい</a:t>
            </a:r>
          </a:p>
          <a:p>
            <a:pPr lvl="0" algn="ctr"/>
            <a:r>
              <a:rPr lang="ja-JP" altLang="en-US" sz="3200" dirty="0">
                <a:solidFill>
                  <a:srgbClr val="FF0000"/>
                </a:solidFill>
                <a:latin typeface="HGPｺﾞｼｯｸE" pitchFamily="50" charset="-128"/>
                <a:ea typeface="HGPｺﾞｼｯｸE" pitchFamily="50" charset="-128"/>
              </a:rPr>
              <a:t>      販売</a:t>
            </a:r>
          </a:p>
        </p:txBody>
      </p:sp>
      <p:sp>
        <p:nvSpPr>
          <p:cNvPr id="22" name="正方形/長方形 21"/>
          <p:cNvSpPr/>
          <p:nvPr/>
        </p:nvSpPr>
        <p:spPr>
          <a:xfrm>
            <a:off x="2618339" y="3057579"/>
            <a:ext cx="1377597" cy="630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075922" y="3010643"/>
            <a:ext cx="869852" cy="6302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4024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1" y="4568850"/>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38" y="2946833"/>
            <a:ext cx="429867" cy="96433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prstClr val="black"/>
                </a:solidFill>
                <a:latin typeface="HGPｺﾞｼｯｸE" panose="020B0900000000000000" pitchFamily="50" charset="-128"/>
                <a:ea typeface="HGPｺﾞｼｯｸE" panose="020B0900000000000000" pitchFamily="50" charset="-128"/>
              </a:rPr>
              <a:t>　　★</a:t>
            </a:r>
            <a:r>
              <a:rPr lang="ja-JP" altLang="en-US" sz="2800" dirty="0">
                <a:solidFill>
                  <a:schemeClr val="tx2">
                    <a:lumMod val="50000"/>
                  </a:schemeClr>
                </a:solidFill>
                <a:latin typeface="HG丸ｺﾞｼｯｸM-PRO" pitchFamily="50" charset="-128"/>
                <a:ea typeface="HG丸ｺﾞｼｯｸM-PRO" pitchFamily="50" charset="-128"/>
              </a:rPr>
              <a:t>事例をもとに</a:t>
            </a:r>
            <a:r>
              <a:rPr lang="ja-JP" altLang="en-US" sz="2800" dirty="0">
                <a:solidFill>
                  <a:srgbClr val="FF0000"/>
                </a:solidFill>
                <a:latin typeface="HGP創英角ｺﾞｼｯｸUB" pitchFamily="50" charset="-128"/>
                <a:ea typeface="HGP創英角ｺﾞｼｯｸUB" pitchFamily="50" charset="-128"/>
              </a:rPr>
              <a:t>クーリング・オフ</a:t>
            </a:r>
            <a:r>
              <a:rPr lang="ja-JP" altLang="en-US" sz="2800" dirty="0">
                <a:solidFill>
                  <a:srgbClr val="1F497D">
                    <a:lumMod val="50000"/>
                  </a:srgbClr>
                </a:solidFill>
                <a:latin typeface="HG丸ｺﾞｼｯｸM-PRO" pitchFamily="50" charset="-128"/>
                <a:ea typeface="HG丸ｺﾞｼｯｸM-PRO" pitchFamily="50" charset="-128"/>
              </a:rPr>
              <a:t>のはがきを</a:t>
            </a:r>
          </a:p>
          <a:p>
            <a:r>
              <a:rPr lang="ja-JP" altLang="en-US" sz="2800" dirty="0">
                <a:solidFill>
                  <a:srgbClr val="1F497D">
                    <a:lumMod val="50000"/>
                  </a:srgbClr>
                </a:solidFill>
                <a:latin typeface="HG丸ｺﾞｼｯｸM-PRO" pitchFamily="50" charset="-128"/>
                <a:ea typeface="HG丸ｺﾞｼｯｸM-PRO" pitchFamily="50" charset="-128"/>
              </a:rPr>
              <a:t>　　　　　　書いてみましょう</a:t>
            </a:r>
          </a:p>
        </p:txBody>
      </p:sp>
      <p:pic>
        <p:nvPicPr>
          <p:cNvPr id="10" name="Picture 2" descr="G:\キャッフィー\caffy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194416"/>
            <a:ext cx="1115616" cy="1578737"/>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907704" y="1178118"/>
            <a:ext cx="6840761" cy="5491242"/>
          </a:xfrm>
          <a:prstGeom prst="roundRect">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038547" y="1675750"/>
            <a:ext cx="6709918" cy="2893100"/>
          </a:xfrm>
          <a:prstGeom prst="rect">
            <a:avLst/>
          </a:prstGeom>
          <a:noFill/>
        </p:spPr>
        <p:txBody>
          <a:bodyPr wrap="square" rtlCol="0">
            <a:spAutoFit/>
          </a:bodyPr>
          <a:lstStyle/>
          <a:p>
            <a:r>
              <a:rPr lang="ja-JP" altLang="en-US" sz="1200" dirty="0">
                <a:latin typeface="HG丸ｺﾞｼｯｸM-PRO" pitchFamily="50" charset="-128"/>
                <a:ea typeface="HG丸ｺﾞｼｯｸM-PRO" pitchFamily="50" charset="-128"/>
              </a:rPr>
              <a:t>　　　　　　　</a:t>
            </a:r>
            <a:r>
              <a:rPr lang="ja-JP" altLang="en-US" sz="1050" dirty="0">
                <a:latin typeface="HG丸ｺﾞｼｯｸM-PRO" pitchFamily="50" charset="-128"/>
                <a:ea typeface="HG丸ｺﾞｼｯｸM-PRO" pitchFamily="50" charset="-128"/>
              </a:rPr>
              <a:t>　せんぱい　　　      もうけばなし　　　　　　さそ</a:t>
            </a:r>
          </a:p>
          <a:p>
            <a:r>
              <a:rPr lang="ja-JP" altLang="en-US" sz="1600" dirty="0">
                <a:latin typeface="HG丸ｺﾞｼｯｸM-PRO" pitchFamily="50" charset="-128"/>
                <a:ea typeface="HG丸ｺﾞｼｯｸM-PRO" pitchFamily="50" charset="-128"/>
              </a:rPr>
              <a:t>１０日前に、先輩</a:t>
            </a:r>
            <a:r>
              <a:rPr lang="en-US" altLang="ja-JP" sz="1600" dirty="0">
                <a:latin typeface="HG丸ｺﾞｼｯｸM-PRO" pitchFamily="50" charset="-128"/>
                <a:ea typeface="HG丸ｺﾞｼｯｸM-PRO" pitchFamily="50" charset="-128"/>
              </a:rPr>
              <a:t>A</a:t>
            </a:r>
            <a:r>
              <a:rPr lang="ja-JP" altLang="en-US" sz="1600" dirty="0">
                <a:latin typeface="HG丸ｺﾞｼｯｸM-PRO" pitchFamily="50" charset="-128"/>
                <a:ea typeface="HG丸ｺﾞｼｯｸM-PRO" pitchFamily="50" charset="-128"/>
              </a:rPr>
              <a:t>から「儲け話がある」と誘われました。</a:t>
            </a:r>
          </a:p>
          <a:p>
            <a:r>
              <a:rPr lang="ja-JP" altLang="en-US" sz="1200" dirty="0">
                <a:latin typeface="HG丸ｺﾞｼｯｸM-PRO" pitchFamily="50" charset="-128"/>
                <a:ea typeface="HG丸ｺﾞｼｯｸM-PRO" pitchFamily="50" charset="-128"/>
              </a:rPr>
              <a:t>　</a:t>
            </a:r>
          </a:p>
          <a:p>
            <a:r>
              <a:rPr lang="ja-JP" altLang="en-US" sz="1050" dirty="0">
                <a:latin typeface="HG丸ｺﾞｼｯｸM-PRO" pitchFamily="50" charset="-128"/>
                <a:ea typeface="HG丸ｺﾞｼｯｸM-PRO" pitchFamily="50" charset="-128"/>
              </a:rPr>
              <a:t>　かんたん　もう　　　　　　　　　　　　あま　ことば</a:t>
            </a:r>
          </a:p>
          <a:p>
            <a:r>
              <a:rPr lang="ja-JP" altLang="en-US" sz="1600" dirty="0">
                <a:latin typeface="HG丸ｺﾞｼｯｸM-PRO" pitchFamily="50" charset="-128"/>
                <a:ea typeface="HG丸ｺﾞｼｯｸM-PRO" pitchFamily="50" charset="-128"/>
              </a:rPr>
              <a:t>「簡単に儲けられる」という甘い言葉にのせられて、</a:t>
            </a:r>
          </a:p>
          <a:p>
            <a:endParaRPr lang="ja-JP" altLang="en-US" sz="105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　　　　　</a:t>
            </a:r>
            <a:r>
              <a:rPr lang="ja-JP" altLang="en-US" sz="1050" dirty="0">
                <a:latin typeface="HG丸ｺﾞｼｯｸM-PRO" pitchFamily="50" charset="-128"/>
                <a:ea typeface="HG丸ｺﾞｼｯｸM-PRO" pitchFamily="50" charset="-128"/>
              </a:rPr>
              <a:t>とうしようきょう</a:t>
            </a:r>
            <a:r>
              <a:rPr lang="ja-JP" altLang="en-US" sz="1050" dirty="0" err="1">
                <a:latin typeface="HG丸ｺﾞｼｯｸM-PRO" pitchFamily="50" charset="-128"/>
                <a:ea typeface="HG丸ｺﾞｼｯｸM-PRO" pitchFamily="50" charset="-128"/>
              </a:rPr>
              <a:t>ざい</a:t>
            </a:r>
            <a:r>
              <a:rPr lang="ja-JP" altLang="en-US" sz="1050" dirty="0">
                <a:latin typeface="HG丸ｺﾞｼｯｸM-PRO" pitchFamily="50" charset="-128"/>
                <a:ea typeface="HG丸ｺﾞｼｯｸM-PRO" pitchFamily="50" charset="-128"/>
              </a:rPr>
              <a:t>　　　こうにゅう　だいきん　しはら　　　　　　　かいいん</a:t>
            </a:r>
          </a:p>
          <a:p>
            <a:r>
              <a:rPr lang="en-US" altLang="ja-JP" sz="1600" dirty="0">
                <a:latin typeface="HG丸ｺﾞｼｯｸM-PRO" pitchFamily="50" charset="-128"/>
                <a:ea typeface="HG丸ｺﾞｼｯｸM-PRO" pitchFamily="50" charset="-128"/>
              </a:rPr>
              <a:t>15</a:t>
            </a:r>
            <a:r>
              <a:rPr lang="ja-JP" altLang="en-US" sz="1600" dirty="0">
                <a:latin typeface="HG丸ｺﾞｼｯｸM-PRO" pitchFamily="50" charset="-128"/>
                <a:ea typeface="HG丸ｺﾞｼｯｸM-PRO" pitchFamily="50" charset="-128"/>
              </a:rPr>
              <a:t>万円の投資用教材ソフトを購入。代金も支払いました。会員になり、</a:t>
            </a:r>
          </a:p>
          <a:p>
            <a:endParaRPr lang="ja-JP" altLang="en-US" sz="105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　　　　　　しょうかい　　　　　　　</a:t>
            </a:r>
            <a:r>
              <a:rPr lang="ja-JP" altLang="en-US" sz="1050" dirty="0" err="1">
                <a:latin typeface="HG丸ｺﾞｼｯｸM-PRO" pitchFamily="50" charset="-128"/>
                <a:ea typeface="HG丸ｺﾞｼｯｸM-PRO" pitchFamily="50" charset="-128"/>
              </a:rPr>
              <a:t>りえ</a:t>
            </a:r>
            <a:r>
              <a:rPr lang="ja-JP" altLang="en-US" sz="1050" dirty="0">
                <a:latin typeface="HG丸ｺﾞｼｯｸM-PRO" pitchFamily="50" charset="-128"/>
                <a:ea typeface="HG丸ｺﾞｼｯｸM-PRO" pitchFamily="50" charset="-128"/>
              </a:rPr>
              <a:t>き　　ふ</a:t>
            </a:r>
          </a:p>
          <a:p>
            <a:r>
              <a:rPr lang="ja-JP" altLang="en-US" sz="1600" dirty="0">
                <a:latin typeface="HG丸ｺﾞｼｯｸM-PRO" pitchFamily="50" charset="-128"/>
                <a:ea typeface="HG丸ｺﾞｼｯｸM-PRO" pitchFamily="50" charset="-128"/>
              </a:rPr>
              <a:t>友だちに紹介していけば、利益も増えると言われましたが、</a:t>
            </a:r>
          </a:p>
          <a:p>
            <a:r>
              <a:rPr lang="ja-JP" altLang="en-US" sz="1200" dirty="0">
                <a:latin typeface="HG丸ｺﾞｼｯｸM-PRO" pitchFamily="50" charset="-128"/>
                <a:ea typeface="HG丸ｺﾞｼｯｸM-PRO" pitchFamily="50" charset="-128"/>
              </a:rPr>
              <a:t>　　　　　</a:t>
            </a:r>
            <a:endParaRPr lang="ja-JP" altLang="en-US" sz="1600" dirty="0">
              <a:latin typeface="HG丸ｺﾞｼｯｸM-PRO" pitchFamily="50" charset="-128"/>
              <a:ea typeface="HG丸ｺﾞｼｯｸM-PRO" pitchFamily="50" charset="-128"/>
            </a:endParaRPr>
          </a:p>
          <a:p>
            <a:r>
              <a:rPr lang="ja-JP" altLang="en-US" sz="1050" dirty="0">
                <a:latin typeface="HG丸ｺﾞｼｯｸM-PRO" pitchFamily="50" charset="-128"/>
                <a:ea typeface="HG丸ｺﾞｼｯｸM-PRO" pitchFamily="50" charset="-128"/>
              </a:rPr>
              <a:t>ふあん</a:t>
            </a:r>
          </a:p>
          <a:p>
            <a:r>
              <a:rPr lang="ja-JP" altLang="en-US" sz="1600" dirty="0">
                <a:latin typeface="HG丸ｺﾞｼｯｸM-PRO" pitchFamily="50" charset="-128"/>
                <a:ea typeface="HG丸ｺﾞｼｯｸM-PRO" pitchFamily="50" charset="-128"/>
              </a:rPr>
              <a:t>不安になりました。クーリング・オフをするつもりです。</a:t>
            </a:r>
            <a:endParaRPr kumimoji="1" lang="ja-JP" altLang="en-US" sz="1600" dirty="0">
              <a:latin typeface="HG丸ｺﾞｼｯｸM-PRO" pitchFamily="50" charset="-128"/>
              <a:ea typeface="HG丸ｺﾞｼｯｸM-PRO" pitchFamily="50" charset="-128"/>
            </a:endParaRPr>
          </a:p>
        </p:txBody>
      </p:sp>
      <p:sp>
        <p:nvSpPr>
          <p:cNvPr id="5" name="テキスト ボックス 4"/>
          <p:cNvSpPr txBox="1"/>
          <p:nvPr/>
        </p:nvSpPr>
        <p:spPr>
          <a:xfrm>
            <a:off x="2686619" y="1178118"/>
            <a:ext cx="5760640" cy="523220"/>
          </a:xfrm>
          <a:prstGeom prst="rect">
            <a:avLst/>
          </a:prstGeom>
          <a:noFill/>
        </p:spPr>
        <p:txBody>
          <a:bodyPr wrap="square" rtlCol="0">
            <a:spAutoFit/>
          </a:bodyPr>
          <a:lstStyle/>
          <a:p>
            <a:r>
              <a:rPr kumimoji="1" lang="ja-JP" altLang="en-US" sz="2800" dirty="0">
                <a:solidFill>
                  <a:srgbClr val="FF0000"/>
                </a:solidFill>
                <a:latin typeface="HGP創英角ﾎﾟｯﾌﾟ体" pitchFamily="50" charset="-128"/>
                <a:ea typeface="HGP創英角ﾎﾟｯﾌﾟ体" pitchFamily="50" charset="-128"/>
              </a:rPr>
              <a:t>事例　</a:t>
            </a:r>
            <a:r>
              <a:rPr kumimoji="1" lang="ja-JP" altLang="en-US" sz="2800" dirty="0">
                <a:latin typeface="HGSｺﾞｼｯｸE" pitchFamily="50" charset="-128"/>
                <a:ea typeface="HGSｺﾞｼｯｸE" pitchFamily="50" charset="-128"/>
              </a:rPr>
              <a:t>～マルチ商法</a:t>
            </a:r>
            <a:r>
              <a:rPr kumimoji="1" lang="en-US" altLang="ja-JP" sz="2800" dirty="0">
                <a:latin typeface="HGSｺﾞｼｯｸE" pitchFamily="50" charset="-128"/>
                <a:ea typeface="HGSｺﾞｼｯｸE" pitchFamily="50" charset="-128"/>
              </a:rPr>
              <a:t>(</a:t>
            </a:r>
            <a:r>
              <a:rPr kumimoji="1" lang="ja-JP" altLang="en-US" sz="2800" dirty="0">
                <a:latin typeface="HGSｺﾞｼｯｸE" pitchFamily="50" charset="-128"/>
                <a:ea typeface="HGSｺﾞｼｯｸE" pitchFamily="50" charset="-128"/>
              </a:rPr>
              <a:t>連鎖販売</a:t>
            </a:r>
            <a:r>
              <a:rPr kumimoji="1" lang="en-US" altLang="ja-JP" sz="2800" dirty="0">
                <a:latin typeface="HGSｺﾞｼｯｸE" pitchFamily="50" charset="-128"/>
                <a:ea typeface="HGSｺﾞｼｯｸE" pitchFamily="50" charset="-128"/>
              </a:rPr>
              <a:t>)</a:t>
            </a:r>
            <a:endParaRPr kumimoji="1" lang="ja-JP" altLang="en-US" sz="2800" dirty="0">
              <a:latin typeface="HGSｺﾞｼｯｸE" pitchFamily="50" charset="-128"/>
              <a:ea typeface="HGSｺﾞｼｯｸE" pitchFamily="50" charset="-128"/>
            </a:endParaRPr>
          </a:p>
        </p:txBody>
      </p:sp>
      <p:sp>
        <p:nvSpPr>
          <p:cNvPr id="6" name="正方形/長方形 5"/>
          <p:cNvSpPr/>
          <p:nvPr/>
        </p:nvSpPr>
        <p:spPr>
          <a:xfrm>
            <a:off x="2843808" y="4727768"/>
            <a:ext cx="5184576" cy="187743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926010" y="4727768"/>
            <a:ext cx="4715936" cy="1877437"/>
          </a:xfrm>
          <a:prstGeom prst="rect">
            <a:avLst/>
          </a:prstGeom>
          <a:noFill/>
        </p:spPr>
        <p:txBody>
          <a:bodyPr wrap="square" rtlCol="0">
            <a:spAutoFit/>
          </a:bodyPr>
          <a:lstStyle/>
          <a:p>
            <a:r>
              <a:rPr lang="ja-JP" altLang="en-US" sz="1100" dirty="0"/>
              <a:t>はんばい</a:t>
            </a:r>
            <a:r>
              <a:rPr lang="ja-JP" altLang="en-US" sz="1100" dirty="0" err="1"/>
              <a:t>ほうほう</a:t>
            </a:r>
            <a:r>
              <a:rPr lang="ja-JP" altLang="en-US" sz="1100" dirty="0"/>
              <a:t>　　　　れんさはんばい</a:t>
            </a:r>
          </a:p>
          <a:p>
            <a:r>
              <a:rPr lang="ja-JP" altLang="en-US" dirty="0"/>
              <a:t>販売方法 　  </a:t>
            </a:r>
            <a:r>
              <a:rPr lang="en-US" altLang="ja-JP" dirty="0"/>
              <a:t>:  </a:t>
            </a:r>
            <a:r>
              <a:rPr lang="ja-JP" altLang="en-US" dirty="0"/>
              <a:t>連鎖販売</a:t>
            </a:r>
            <a:endParaRPr lang="en-US" altLang="ja-JP" dirty="0"/>
          </a:p>
          <a:p>
            <a:r>
              <a:rPr lang="ja-JP" altLang="en-US" sz="1100" dirty="0"/>
              <a:t>けいやく</a:t>
            </a:r>
            <a:r>
              <a:rPr lang="ja-JP" altLang="en-US" sz="1100" dirty="0" err="1"/>
              <a:t>び</a:t>
            </a:r>
            <a:endParaRPr lang="ja-JP" altLang="en-US" sz="1100" dirty="0"/>
          </a:p>
          <a:p>
            <a:r>
              <a:rPr lang="ja-JP" altLang="en-US" dirty="0"/>
              <a:t>契約日      　 </a:t>
            </a:r>
            <a:r>
              <a:rPr lang="en-US" altLang="ja-JP" dirty="0"/>
              <a:t>:   </a:t>
            </a:r>
            <a:r>
              <a:rPr lang="ja-JP" altLang="en-US" dirty="0"/>
              <a:t>１０日前</a:t>
            </a:r>
          </a:p>
          <a:p>
            <a:r>
              <a:rPr lang="ja-JP" altLang="en-US" sz="1100" dirty="0"/>
              <a:t>しょうひん　　　　　　　　　とうしようきょう</a:t>
            </a:r>
            <a:r>
              <a:rPr lang="ja-JP" altLang="en-US" sz="1100" dirty="0" err="1"/>
              <a:t>ざい</a:t>
            </a:r>
            <a:endParaRPr lang="ja-JP" altLang="en-US" sz="1100" dirty="0"/>
          </a:p>
          <a:p>
            <a:r>
              <a:rPr lang="ja-JP" altLang="en-US" dirty="0"/>
              <a:t>商品          　 </a:t>
            </a:r>
            <a:r>
              <a:rPr lang="en-US" altLang="ja-JP" dirty="0"/>
              <a:t>:    </a:t>
            </a:r>
            <a:r>
              <a:rPr lang="ja-JP" altLang="en-US" dirty="0"/>
              <a:t>投資用教材ソフト</a:t>
            </a:r>
          </a:p>
          <a:p>
            <a:r>
              <a:rPr lang="ja-JP" altLang="en-US" sz="1100" dirty="0"/>
              <a:t>けいやくきんがく</a:t>
            </a:r>
          </a:p>
          <a:p>
            <a:r>
              <a:rPr lang="ja-JP" altLang="en-US" dirty="0"/>
              <a:t>契約金額 　  </a:t>
            </a:r>
            <a:r>
              <a:rPr lang="en-US" altLang="ja-JP" dirty="0"/>
              <a:t>:    15</a:t>
            </a:r>
            <a:r>
              <a:rPr lang="ja-JP" altLang="en-US" dirty="0"/>
              <a:t>万円</a:t>
            </a:r>
          </a:p>
        </p:txBody>
      </p:sp>
      <p:pic>
        <p:nvPicPr>
          <p:cNvPr id="1028" name="Picture 4" descr="G:\消費生活センター　消費者教育\イラストいろいろ\syorui_morau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1" y="1340768"/>
            <a:ext cx="2186612" cy="21866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6100494" y="4857093"/>
            <a:ext cx="1997968" cy="1618786"/>
            <a:chOff x="10162188" y="4167980"/>
            <a:chExt cx="2141984" cy="1714500"/>
          </a:xfrm>
        </p:grpSpPr>
        <p:pic>
          <p:nvPicPr>
            <p:cNvPr id="3" name="Picture 2" descr="G:\消費生活センター　消費者教育\イラストいろいろ\tv_panel_quiz_m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2188" y="4167980"/>
              <a:ext cx="2141984"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0692680" y="5040397"/>
              <a:ext cx="1512168" cy="500137"/>
            </a:xfrm>
            <a:prstGeom prst="rect">
              <a:avLst/>
            </a:prstGeom>
            <a:noFill/>
          </p:spPr>
          <p:txBody>
            <a:bodyPr wrap="square" rtlCol="0">
              <a:spAutoFit/>
            </a:bodyPr>
            <a:lstStyle/>
            <a:p>
              <a:r>
                <a:rPr kumimoji="1" lang="ja-JP" altLang="en-US" sz="1050" dirty="0"/>
                <a:t>けいやくないよう</a:t>
              </a:r>
            </a:p>
            <a:p>
              <a:r>
                <a:rPr lang="ja-JP" altLang="en-US" sz="1600" dirty="0"/>
                <a:t>契約内容</a:t>
              </a:r>
              <a:endParaRPr kumimoji="1" lang="ja-JP" altLang="en-US" sz="1600" dirty="0"/>
            </a:p>
          </p:txBody>
        </p:sp>
      </p:gr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2205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やってみよう</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クーリング･オフの書き方　</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裏</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9437" b="9333"/>
          <a:stretch/>
        </p:blipFill>
        <p:spPr>
          <a:xfrm>
            <a:off x="6831933" y="1871453"/>
            <a:ext cx="1951822" cy="2243653"/>
          </a:xfrm>
          <a:prstGeom prst="rect">
            <a:avLst/>
          </a:prstGeom>
        </p:spPr>
      </p:pic>
      <p:sp>
        <p:nvSpPr>
          <p:cNvPr id="3" name="正方形/長方形 2"/>
          <p:cNvSpPr/>
          <p:nvPr/>
        </p:nvSpPr>
        <p:spPr>
          <a:xfrm>
            <a:off x="2699792" y="1802270"/>
            <a:ext cx="3505977" cy="462008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契約解除通知書</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●契約年月日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●商品名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●契約金額　＿＿＿＿＿円</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●販売会社名　＿＿＿＿＿</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担当　＿＿＿＿様</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上記契約を解除します。</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支払った代金＿＿＿＿円を返金し、商品を引き取って下さい。</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＿＿年＿＿月＿＿日</a:t>
            </a:r>
          </a:p>
        </p:txBody>
      </p:sp>
      <p:sp>
        <p:nvSpPr>
          <p:cNvPr id="31" name="角丸四角形吹き出し 30"/>
          <p:cNvSpPr/>
          <p:nvPr/>
        </p:nvSpPr>
        <p:spPr>
          <a:xfrm>
            <a:off x="6831933" y="4293096"/>
            <a:ext cx="2029301" cy="986167"/>
          </a:xfrm>
          <a:prstGeom prst="wedgeRoundRectCallout">
            <a:avLst>
              <a:gd name="adj1" fmla="val -126048"/>
              <a:gd name="adj2" fmla="val 20837"/>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endParaRPr kumimoji="0" lang="ja-JP" altLang="en-US" kern="0" dirty="0">
              <a:solidFill>
                <a:prstClr val="black"/>
              </a:solidFill>
              <a:latin typeface="AR P丸ゴシック体M" pitchFamily="50" charset="-128"/>
              <a:ea typeface="AR P丸ゴシック体M" pitchFamily="50" charset="-128"/>
            </a:endParaRPr>
          </a:p>
        </p:txBody>
      </p:sp>
      <p:sp>
        <p:nvSpPr>
          <p:cNvPr id="33" name="角丸四角形吹き出し 32"/>
          <p:cNvSpPr/>
          <p:nvPr/>
        </p:nvSpPr>
        <p:spPr>
          <a:xfrm>
            <a:off x="6831933" y="5560355"/>
            <a:ext cx="2060546" cy="936104"/>
          </a:xfrm>
          <a:prstGeom prst="wedgeRoundRectCallout">
            <a:avLst>
              <a:gd name="adj1" fmla="val -103715"/>
              <a:gd name="adj2" fmla="val -35218"/>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1600" kern="0" dirty="0">
                <a:solidFill>
                  <a:prstClr val="black"/>
                </a:solidFill>
                <a:latin typeface="AR P丸ゴシック体M" pitchFamily="50" charset="-128"/>
                <a:ea typeface="AR P丸ゴシック体M" pitchFamily="50" charset="-128"/>
              </a:rPr>
              <a:t>商品を受け取っていたら返します</a:t>
            </a:r>
          </a:p>
        </p:txBody>
      </p:sp>
      <p:sp>
        <p:nvSpPr>
          <p:cNvPr id="34" name="角丸四角形吹き出し 33"/>
          <p:cNvSpPr/>
          <p:nvPr/>
        </p:nvSpPr>
        <p:spPr>
          <a:xfrm>
            <a:off x="347085" y="1980456"/>
            <a:ext cx="1953199" cy="1217725"/>
          </a:xfrm>
          <a:prstGeom prst="wedgeRoundRectCallout">
            <a:avLst>
              <a:gd name="adj1" fmla="val 82167"/>
              <a:gd name="adj2" fmla="val 5623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endParaRPr kumimoji="0" lang="ja-JP" altLang="en-US" kern="0" dirty="0">
              <a:solidFill>
                <a:prstClr val="black"/>
              </a:solidFill>
              <a:latin typeface="AR P丸ゴシック体M" pitchFamily="50" charset="-128"/>
              <a:ea typeface="AR P丸ゴシック体M" pitchFamily="50" charset="-128"/>
            </a:endParaRPr>
          </a:p>
        </p:txBody>
      </p:sp>
      <p:sp>
        <p:nvSpPr>
          <p:cNvPr id="35" name="角丸四角形吹き出し 34"/>
          <p:cNvSpPr/>
          <p:nvPr/>
        </p:nvSpPr>
        <p:spPr>
          <a:xfrm>
            <a:off x="247423" y="3619854"/>
            <a:ext cx="2029301" cy="1633468"/>
          </a:xfrm>
          <a:prstGeom prst="wedgeRoundRectCallout">
            <a:avLst>
              <a:gd name="adj1" fmla="val 72209"/>
              <a:gd name="adj2" fmla="val 5437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払っている</a:t>
            </a: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お金があれば、返して</a:t>
            </a: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もらいます</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36" name="角丸四角形吹き出し 35"/>
          <p:cNvSpPr/>
          <p:nvPr/>
        </p:nvSpPr>
        <p:spPr>
          <a:xfrm>
            <a:off x="323525" y="5805264"/>
            <a:ext cx="2000321" cy="595536"/>
          </a:xfrm>
          <a:prstGeom prst="wedgeRoundRectCallout">
            <a:avLst>
              <a:gd name="adj1" fmla="val 89333"/>
              <a:gd name="adj2" fmla="val 32784"/>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ハガキを出す日</a:t>
            </a:r>
          </a:p>
        </p:txBody>
      </p:sp>
      <p:sp>
        <p:nvSpPr>
          <p:cNvPr id="8" name="横巻き 7"/>
          <p:cNvSpPr/>
          <p:nvPr/>
        </p:nvSpPr>
        <p:spPr>
          <a:xfrm>
            <a:off x="323526" y="794060"/>
            <a:ext cx="8489230" cy="853702"/>
          </a:xfrm>
          <a:prstGeom prst="horizontalScroll">
            <a:avLst>
              <a:gd name="adj" fmla="val 25000"/>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23526" y="990079"/>
            <a:ext cx="8568953" cy="461665"/>
          </a:xfrm>
          <a:prstGeom prst="rect">
            <a:avLst/>
          </a:prstGeom>
        </p:spPr>
        <p:txBody>
          <a:bodyPr wrap="square">
            <a:spAutoFit/>
          </a:bodyPr>
          <a:lstStyle/>
          <a:p>
            <a:pPr algn="ct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書面による場合の記載例（電磁的記録による場合も同様）</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423584" y="2096875"/>
            <a:ext cx="1800200" cy="984885"/>
          </a:xfrm>
          <a:prstGeom prst="rect">
            <a:avLst/>
          </a:prstGeom>
          <a:noFill/>
        </p:spPr>
        <p:txBody>
          <a:bodyPr wrap="square" rtlCol="0">
            <a:spAutoFit/>
          </a:bodyPr>
          <a:lstStyle/>
          <a:p>
            <a:pPr lvl="0" defTabSz="456797" fontAlgn="base">
              <a:spcBef>
                <a:spcPct val="0"/>
              </a:spcBef>
              <a:spcAft>
                <a:spcPct val="0"/>
              </a:spcAft>
              <a:defRPr/>
            </a:pPr>
            <a:r>
              <a:rPr kumimoji="0" lang="ja-JP" altLang="en-US" sz="1100" kern="0" dirty="0">
                <a:solidFill>
                  <a:prstClr val="black"/>
                </a:solidFill>
                <a:latin typeface="AR P丸ゴシック体M" pitchFamily="50" charset="-128"/>
                <a:ea typeface="AR P丸ゴシック体M" pitchFamily="50" charset="-128"/>
              </a:rPr>
              <a:t>　けいやくないよう</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契約内容を</a:t>
            </a:r>
          </a:p>
          <a:p>
            <a:pPr lvl="0" defTabSz="456797" fontAlgn="base">
              <a:spcBef>
                <a:spcPct val="0"/>
              </a:spcBef>
              <a:spcAft>
                <a:spcPct val="0"/>
              </a:spcAft>
              <a:defRPr/>
            </a:pPr>
            <a:r>
              <a:rPr kumimoji="0" lang="ja-JP" altLang="en-US" sz="1100" kern="0" dirty="0">
                <a:solidFill>
                  <a:prstClr val="black"/>
                </a:solidFill>
                <a:latin typeface="AR P丸ゴシック体M" pitchFamily="50" charset="-128"/>
                <a:ea typeface="AR P丸ゴシック体M" pitchFamily="50" charset="-128"/>
              </a:rPr>
              <a:t>　　　せいかく</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正確に</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6" name="正方形/長方形 5"/>
          <p:cNvSpPr/>
          <p:nvPr/>
        </p:nvSpPr>
        <p:spPr>
          <a:xfrm>
            <a:off x="6913170" y="4293096"/>
            <a:ext cx="1853952" cy="1000274"/>
          </a:xfrm>
          <a:prstGeom prst="rect">
            <a:avLst/>
          </a:prstGeom>
        </p:spPr>
        <p:txBody>
          <a:bodyPr wrap="square">
            <a:spAutoFit/>
          </a:bodyPr>
          <a:lstStyle/>
          <a:p>
            <a:pPr lvl="0" defTabSz="456797" fontAlgn="base">
              <a:spcBef>
                <a:spcPct val="0"/>
              </a:spcBef>
              <a:spcAft>
                <a:spcPct val="0"/>
              </a:spcAft>
              <a:defRPr/>
            </a:pPr>
            <a:r>
              <a:rPr kumimoji="0" lang="ja-JP" altLang="en-US" sz="1100" kern="0" dirty="0">
                <a:solidFill>
                  <a:srgbClr val="FF0000"/>
                </a:solidFill>
                <a:latin typeface="AR P丸ゴシック体M" pitchFamily="50" charset="-128"/>
                <a:ea typeface="AR P丸ゴシック体M" pitchFamily="50" charset="-128"/>
              </a:rPr>
              <a:t>　　けいやくかいじょ</a:t>
            </a:r>
          </a:p>
          <a:p>
            <a:pPr lvl="0"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契約解除</a:t>
            </a:r>
            <a:r>
              <a:rPr kumimoji="0" lang="ja-JP" altLang="en-US" kern="0" dirty="0">
                <a:solidFill>
                  <a:prstClr val="black"/>
                </a:solidFill>
                <a:latin typeface="AR P丸ゴシック体M" pitchFamily="50" charset="-128"/>
                <a:ea typeface="AR P丸ゴシック体M" pitchFamily="50" charset="-128"/>
              </a:rPr>
              <a:t>の</a:t>
            </a:r>
          </a:p>
          <a:p>
            <a:pPr lvl="0" defTabSz="456797" fontAlgn="base">
              <a:spcBef>
                <a:spcPct val="0"/>
              </a:spcBef>
              <a:spcAft>
                <a:spcPct val="0"/>
              </a:spcAft>
              <a:defRPr/>
            </a:pPr>
            <a:r>
              <a:rPr kumimoji="0" lang="ja-JP" altLang="en-US" sz="1200" kern="0" dirty="0">
                <a:solidFill>
                  <a:prstClr val="black"/>
                </a:solidFill>
                <a:latin typeface="AR P丸ゴシック体M" pitchFamily="50" charset="-128"/>
                <a:ea typeface="AR P丸ゴシック体M" pitchFamily="50" charset="-128"/>
              </a:rPr>
              <a:t>　　　しゅちょう</a:t>
            </a:r>
          </a:p>
          <a:p>
            <a:pPr lvl="0"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主張を</a:t>
            </a:r>
            <a:r>
              <a:rPr kumimoji="0" lang="en-US" altLang="ja-JP" kern="0" dirty="0">
                <a:solidFill>
                  <a:prstClr val="black"/>
                </a:solidFill>
                <a:latin typeface="AR P丸ゴシック体M" pitchFamily="50" charset="-128"/>
                <a:ea typeface="AR P丸ゴシック体M" pitchFamily="50" charset="-128"/>
              </a:rPr>
              <a:t>!</a:t>
            </a:r>
            <a:endParaRPr kumimoji="0" lang="ja-JP" altLang="en-US" kern="0" dirty="0">
              <a:solidFill>
                <a:prstClr val="black"/>
              </a:solidFill>
              <a:latin typeface="AR P丸ゴシック体M" pitchFamily="50" charset="-128"/>
              <a:ea typeface="AR P丸ゴシック体M" pitchFamily="50" charset="-128"/>
            </a:endParaRP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92400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9437" b="9333"/>
          <a:stretch/>
        </p:blipFill>
        <p:spPr>
          <a:xfrm>
            <a:off x="7355822" y="1759424"/>
            <a:ext cx="1438598" cy="1653693"/>
          </a:xfrm>
          <a:prstGeom prst="rect">
            <a:avLst/>
          </a:prstGeom>
        </p:spPr>
      </p:pic>
      <p:grpSp>
        <p:nvGrpSpPr>
          <p:cNvPr id="20" name="グループ化 19"/>
          <p:cNvGrpSpPr/>
          <p:nvPr/>
        </p:nvGrpSpPr>
        <p:grpSpPr>
          <a:xfrm>
            <a:off x="2815152" y="1658510"/>
            <a:ext cx="3505977" cy="4798269"/>
            <a:chOff x="323527" y="1624085"/>
            <a:chExt cx="3505977" cy="4798269"/>
          </a:xfrm>
        </p:grpSpPr>
        <p:sp>
          <p:nvSpPr>
            <p:cNvPr id="6" name="正方形/長方形 5"/>
            <p:cNvSpPr/>
            <p:nvPr/>
          </p:nvSpPr>
          <p:spPr>
            <a:xfrm>
              <a:off x="323527" y="1624085"/>
              <a:ext cx="3505977" cy="4798269"/>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3174231" y="2708920"/>
              <a:ext cx="461665" cy="3528392"/>
            </a:xfrm>
            <a:prstGeom prst="rect">
              <a:avLst/>
            </a:prstGeom>
            <a:noFill/>
          </p:spPr>
          <p:txBody>
            <a:bodyPr vert="eaVert"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県　　市　　町　　番地</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p:txBody>
        </p:sp>
        <p:sp>
          <p:nvSpPr>
            <p:cNvPr id="9" name="テキスト ボックス 8"/>
            <p:cNvSpPr txBox="1"/>
            <p:nvPr/>
          </p:nvSpPr>
          <p:spPr>
            <a:xfrm>
              <a:off x="2076515" y="2420888"/>
              <a:ext cx="553998" cy="3816423"/>
            </a:xfrm>
            <a:prstGeom prst="rect">
              <a:avLst/>
            </a:prstGeom>
            <a:noFill/>
            <a:ln>
              <a:solidFill>
                <a:schemeClr val="tx1"/>
              </a:solidFill>
            </a:ln>
          </p:spPr>
          <p:txBody>
            <a:bodyPr vert="eaVert" wrap="square" rtlCol="0">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（会社名）</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1522517" y="4917349"/>
              <a:ext cx="553998" cy="1323439"/>
            </a:xfrm>
            <a:prstGeom prst="rect">
              <a:avLst/>
            </a:prstGeom>
          </p:spPr>
          <p:txBody>
            <a:bodyPr vert="eaVert" wrap="none">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代表者様</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493221" y="3720768"/>
              <a:ext cx="677108" cy="2600672"/>
            </a:xfrm>
            <a:prstGeom prst="rect">
              <a:avLst/>
            </a:prstGeom>
            <a:noFill/>
          </p:spPr>
          <p:txBody>
            <a:bodyPr vert="eaVert" wrap="square" rtlCol="0">
              <a:spAutoFit/>
            </a:bodyPr>
            <a:lstStyle/>
            <a:p>
              <a:r>
                <a:rPr lang="ja-JP" altLang="en-US" sz="1600" dirty="0">
                  <a:solidFill>
                    <a:prstClr val="black"/>
                  </a:solidFill>
                  <a:latin typeface="AR P丸ゴシック体M" panose="020B0600010101010101" pitchFamily="50" charset="-128"/>
                  <a:ea typeface="AR P丸ゴシック体M" panose="020B0600010101010101" pitchFamily="50" charset="-128"/>
                </a:rPr>
                <a:t>契約者 住所</a:t>
              </a:r>
              <a:endParaRPr lang="en-US" altLang="ja-JP" sz="1600" dirty="0">
                <a:solidFill>
                  <a:prstClr val="black"/>
                </a:solidFill>
                <a:latin typeface="AR P丸ゴシック体M" panose="020B0600010101010101" pitchFamily="50" charset="-128"/>
                <a:ea typeface="AR P丸ゴシック体M" panose="020B0600010101010101" pitchFamily="50" charset="-128"/>
              </a:endParaRPr>
            </a:p>
            <a:p>
              <a:r>
                <a:rPr lang="ja-JP" altLang="en-US" sz="1600" dirty="0">
                  <a:solidFill>
                    <a:prstClr val="black"/>
                  </a:solidFill>
                  <a:latin typeface="AR P丸ゴシック体M" panose="020B0600010101010101" pitchFamily="50" charset="-128"/>
                  <a:ea typeface="AR P丸ゴシック体M" panose="020B0600010101010101" pitchFamily="50" charset="-128"/>
                </a:rPr>
                <a:t>　　   氏名</a:t>
              </a:r>
              <a:endParaRPr lang="en-US" altLang="ja-JP" sz="1600" dirty="0">
                <a:solidFill>
                  <a:prstClr val="black"/>
                </a:solidFill>
                <a:latin typeface="AR P丸ゴシック体M" panose="020B0600010101010101" pitchFamily="50" charset="-128"/>
                <a:ea typeface="AR P丸ゴシック体M" panose="020B0600010101010101" pitchFamily="50" charset="-128"/>
              </a:endParaRPr>
            </a:p>
          </p:txBody>
        </p:sp>
        <p:grpSp>
          <p:nvGrpSpPr>
            <p:cNvPr id="21" name="グループ化 20"/>
            <p:cNvGrpSpPr/>
            <p:nvPr/>
          </p:nvGrpSpPr>
          <p:grpSpPr>
            <a:xfrm>
              <a:off x="435727" y="6129320"/>
              <a:ext cx="972000" cy="180000"/>
              <a:chOff x="2029478" y="1807076"/>
              <a:chExt cx="1606418" cy="356372"/>
            </a:xfrm>
          </p:grpSpPr>
          <p:sp>
            <p:nvSpPr>
              <p:cNvPr id="22" name="正方形/長方形 21"/>
              <p:cNvSpPr/>
              <p:nvPr/>
            </p:nvSpPr>
            <p:spPr>
              <a:xfrm>
                <a:off x="202947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24550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2468225"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71800" y="1807076"/>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987824"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320384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341987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7" name="正方形/長方形 6"/>
          <p:cNvSpPr/>
          <p:nvPr/>
        </p:nvSpPr>
        <p:spPr>
          <a:xfrm>
            <a:off x="2946466" y="1842559"/>
            <a:ext cx="711697" cy="932435"/>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13" name="グループ化 12"/>
          <p:cNvGrpSpPr/>
          <p:nvPr/>
        </p:nvGrpSpPr>
        <p:grpSpPr>
          <a:xfrm>
            <a:off x="4546865" y="1759424"/>
            <a:ext cx="1606418" cy="356372"/>
            <a:chOff x="2029478" y="1807076"/>
            <a:chExt cx="1606418" cy="356372"/>
          </a:xfrm>
        </p:grpSpPr>
        <p:sp>
          <p:nvSpPr>
            <p:cNvPr id="11" name="正方形/長方形 10"/>
            <p:cNvSpPr/>
            <p:nvPr/>
          </p:nvSpPr>
          <p:spPr>
            <a:xfrm>
              <a:off x="202947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224550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2468225"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2771800" y="1807076"/>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2987824"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320384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341987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1" name="角丸四角形吹き出し 30"/>
          <p:cNvSpPr/>
          <p:nvPr/>
        </p:nvSpPr>
        <p:spPr>
          <a:xfrm>
            <a:off x="6919040" y="3536665"/>
            <a:ext cx="2029301" cy="1041958"/>
          </a:xfrm>
          <a:prstGeom prst="wedgeRoundRectCallout">
            <a:avLst>
              <a:gd name="adj1" fmla="val -161345"/>
              <a:gd name="adj2" fmla="val 108135"/>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latin typeface="AR P丸ゴシック体M" pitchFamily="50" charset="-128"/>
                <a:ea typeface="AR P丸ゴシック体M" pitchFamily="50" charset="-128"/>
              </a:rPr>
              <a:t>送り先は、</a:t>
            </a:r>
          </a:p>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会社の代表者宛</a:t>
            </a:r>
            <a:endParaRPr kumimoji="0" lang="ja-JP" altLang="en-US" kern="0" dirty="0">
              <a:solidFill>
                <a:prstClr val="black"/>
              </a:solidFill>
              <a:latin typeface="AR P丸ゴシック体M" pitchFamily="50" charset="-128"/>
              <a:ea typeface="AR P丸ゴシック体M" pitchFamily="50" charset="-128"/>
            </a:endParaRPr>
          </a:p>
        </p:txBody>
      </p:sp>
      <p:sp>
        <p:nvSpPr>
          <p:cNvPr id="35" name="角丸四角形吹き出し 34"/>
          <p:cNvSpPr/>
          <p:nvPr/>
        </p:nvSpPr>
        <p:spPr>
          <a:xfrm>
            <a:off x="539552" y="2462422"/>
            <a:ext cx="2029301" cy="1633468"/>
          </a:xfrm>
          <a:prstGeom prst="wedgeRoundRectCallout">
            <a:avLst>
              <a:gd name="adj1" fmla="val 72209"/>
              <a:gd name="adj2" fmla="val 54370"/>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誰が契約者</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なのか分かるように明記</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a:solidFill>
                  <a:prstClr val="black"/>
                </a:solidFill>
                <a:latin typeface="AR P丸ゴシック体M" pitchFamily="50" charset="-128"/>
                <a:ea typeface="AR P丸ゴシック体M" pitchFamily="50" charset="-128"/>
              </a:rPr>
              <a:t>します。</a:t>
            </a:r>
            <a:endParaRPr kumimoji="0" lang="ja-JP" altLang="en-US" sz="2000" kern="0" dirty="0">
              <a:solidFill>
                <a:prstClr val="black"/>
              </a:solidFill>
              <a:latin typeface="AR P丸ゴシック体M" pitchFamily="50" charset="-128"/>
              <a:ea typeface="AR P丸ゴシック体M" pitchFamily="50" charset="-128"/>
            </a:endParaRPr>
          </a:p>
        </p:txBody>
      </p:sp>
      <p:sp>
        <p:nvSpPr>
          <p:cNvPr id="8" name="横巻き 7"/>
          <p:cNvSpPr/>
          <p:nvPr/>
        </p:nvSpPr>
        <p:spPr>
          <a:xfrm>
            <a:off x="323526" y="794060"/>
            <a:ext cx="8489230" cy="853702"/>
          </a:xfrm>
          <a:prstGeom prst="horizontalScroll">
            <a:avLst>
              <a:gd name="adj" fmla="val 25000"/>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323526" y="990079"/>
            <a:ext cx="8568953" cy="461665"/>
          </a:xfrm>
          <a:prstGeom prst="rect">
            <a:avLst/>
          </a:prstGeom>
        </p:spPr>
        <p:txBody>
          <a:bodyPr wrap="square">
            <a:spAutoFit/>
          </a:bodyPr>
          <a:lstStyle/>
          <a:p>
            <a:pPr algn="ctr"/>
            <a:r>
              <a:rPr lang="ja-JP" altLang="en-US" sz="2400" dirty="0">
                <a:solidFill>
                  <a:prstClr val="black"/>
                </a:solidFill>
                <a:latin typeface="HGS創英角ｺﾞｼｯｸUB" panose="020B0900000000000000" pitchFamily="50" charset="-128"/>
                <a:ea typeface="HGS創英角ｺﾞｼｯｸUB" panose="020B0900000000000000" pitchFamily="50" charset="-128"/>
              </a:rPr>
              <a:t>書面による場合の記載例（電磁的記録による場合も同様）</a:t>
            </a:r>
            <a:endParaRPr lang="en-US" altLang="ja-JP" sz="2400" dirty="0">
              <a:solidFill>
                <a:prstClr val="black"/>
              </a:solidFill>
              <a:latin typeface="HGS創英角ｺﾞｼｯｸUB" panose="020B0900000000000000" pitchFamily="50" charset="-128"/>
              <a:ea typeface="HGS創英角ｺﾞｼｯｸUB" panose="020B0900000000000000" pitchFamily="50" charset="-128"/>
            </a:endParaRPr>
          </a:p>
        </p:txBody>
      </p:sp>
      <p:sp>
        <p:nvSpPr>
          <p:cNvPr id="38" name="角丸四角形 37"/>
          <p:cNvSpPr/>
          <p:nvPr/>
        </p:nvSpPr>
        <p:spPr>
          <a:xfrm>
            <a:off x="3192826" y="3755193"/>
            <a:ext cx="465337" cy="6813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0" y="0"/>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やってみよう</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 クーリング･オフの書き方　</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r>
              <a:rPr lang="ja-JP" altLang="en-US" sz="2800" b="1" dirty="0">
                <a:solidFill>
                  <a:prstClr val="black"/>
                </a:solidFill>
                <a:latin typeface="HG丸ｺﾞｼｯｸM-PRO" panose="020F0600000000000000" pitchFamily="50" charset="-128"/>
                <a:ea typeface="HG丸ｺﾞｼｯｸM-PRO" panose="020F0600000000000000" pitchFamily="50" charset="-128"/>
              </a:rPr>
              <a:t>表</a:t>
            </a:r>
            <a:r>
              <a:rPr lang="en-US" altLang="ja-JP" sz="2800"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34" name="角丸四角形吹き出し 34">
            <a:extLst>
              <a:ext uri="{FF2B5EF4-FFF2-40B4-BE49-F238E27FC236}">
                <a16:creationId xmlns:a16="http://schemas.microsoft.com/office/drawing/2014/main" xmlns="" id="{0990935B-A900-BB79-ACD9-E997E745A867}"/>
              </a:ext>
            </a:extLst>
          </p:cNvPr>
          <p:cNvSpPr/>
          <p:nvPr/>
        </p:nvSpPr>
        <p:spPr>
          <a:xfrm>
            <a:off x="539551" y="4797152"/>
            <a:ext cx="2029301" cy="1266788"/>
          </a:xfrm>
          <a:prstGeom prst="wedgeRoundRectCallout">
            <a:avLst>
              <a:gd name="adj1" fmla="val 66702"/>
              <a:gd name="adj2" fmla="val 9489"/>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代筆の場合は</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その旨も記載</a:t>
            </a:r>
            <a:endParaRPr kumimoji="0" lang="en-US" altLang="ja-JP" sz="2000"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sz="2000" kern="0" dirty="0">
                <a:solidFill>
                  <a:prstClr val="black"/>
                </a:solidFill>
                <a:latin typeface="AR P丸ゴシック体M" pitchFamily="50" charset="-128"/>
                <a:ea typeface="AR P丸ゴシック体M" pitchFamily="50" charset="-128"/>
              </a:rPr>
              <a:t>しましょう。</a:t>
            </a:r>
          </a:p>
        </p:txBody>
      </p:sp>
      <p:sp>
        <p:nvSpPr>
          <p:cNvPr id="39" name="角丸四角形吹き出し 32">
            <a:extLst>
              <a:ext uri="{FF2B5EF4-FFF2-40B4-BE49-F238E27FC236}">
                <a16:creationId xmlns:a16="http://schemas.microsoft.com/office/drawing/2014/main" xmlns="" id="{D56D3C83-E94B-D4F6-C225-691704E8C6A1}"/>
              </a:ext>
            </a:extLst>
          </p:cNvPr>
          <p:cNvSpPr/>
          <p:nvPr/>
        </p:nvSpPr>
        <p:spPr>
          <a:xfrm>
            <a:off x="6566630" y="4951774"/>
            <a:ext cx="2381711" cy="1237652"/>
          </a:xfrm>
          <a:prstGeom prst="wedgeRoundRectCallout">
            <a:avLst>
              <a:gd name="adj1" fmla="val -68309"/>
              <a:gd name="adj2" fmla="val -34397"/>
              <a:gd name="adj3" fmla="val 16667"/>
            </a:avLst>
          </a:prstGeom>
          <a:solidFill>
            <a:srgbClr val="1F497D">
              <a:lumMod val="20000"/>
              <a:lumOff val="80000"/>
            </a:srgbClr>
          </a:solidFill>
          <a:ln w="25400" cap="flat" cmpd="sng" algn="ctr">
            <a:solidFill>
              <a:srgbClr val="4F81BD">
                <a:shade val="50000"/>
              </a:srgbClr>
            </a:solidFill>
            <a:prstDash val="solid"/>
          </a:ln>
          <a:effectLst/>
        </p:spPr>
        <p:txBody>
          <a:bodyPr lIns="91360" tIns="45680" rIns="91360" bIns="45680" rtlCol="0" anchor="ctr"/>
          <a:lstStyle/>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特定記録郵便</a:t>
            </a:r>
            <a:endParaRPr kumimoji="0" lang="en-US" altLang="ja-JP" kern="0" dirty="0">
              <a:solidFill>
                <a:srgbClr val="FF0000"/>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または</a:t>
            </a:r>
            <a:endParaRPr kumimoji="0" lang="en-US" altLang="ja-JP" kern="0" dirty="0">
              <a:solidFill>
                <a:prstClr val="black"/>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srgbClr val="FF0000"/>
                </a:solidFill>
                <a:latin typeface="AR P丸ゴシック体M" pitchFamily="50" charset="-128"/>
                <a:ea typeface="AR P丸ゴシック体M" pitchFamily="50" charset="-128"/>
              </a:rPr>
              <a:t>簡易書留</a:t>
            </a:r>
            <a:endParaRPr kumimoji="0" lang="en-US" altLang="ja-JP" kern="0" dirty="0">
              <a:solidFill>
                <a:srgbClr val="FF0000"/>
              </a:solidFill>
              <a:latin typeface="AR P丸ゴシック体M" pitchFamily="50" charset="-128"/>
              <a:ea typeface="AR P丸ゴシック体M" pitchFamily="50" charset="-128"/>
            </a:endParaRPr>
          </a:p>
          <a:p>
            <a:pPr algn="ctr" defTabSz="456797" fontAlgn="base">
              <a:spcBef>
                <a:spcPct val="0"/>
              </a:spcBef>
              <a:spcAft>
                <a:spcPct val="0"/>
              </a:spcAft>
              <a:defRPr/>
            </a:pPr>
            <a:r>
              <a:rPr kumimoji="0" lang="ja-JP" altLang="en-US" kern="0" dirty="0">
                <a:solidFill>
                  <a:prstClr val="black"/>
                </a:solidFill>
                <a:latin typeface="AR P丸ゴシック体M" pitchFamily="50" charset="-128"/>
                <a:ea typeface="AR P丸ゴシック体M" pitchFamily="50" charset="-128"/>
              </a:rPr>
              <a:t>で送付しましょう！</a:t>
            </a:r>
            <a:endParaRPr kumimoji="0" lang="en-US" altLang="ja-JP" kern="0" dirty="0">
              <a:solidFill>
                <a:prstClr val="black"/>
              </a:solidFill>
              <a:latin typeface="AR P丸ゴシック体M" pitchFamily="50" charset="-128"/>
              <a:ea typeface="AR P丸ゴシック体M" pitchFamily="50" charset="-128"/>
            </a:endParaRPr>
          </a:p>
        </p:txBody>
      </p:sp>
    </p:spTree>
    <p:extLst>
      <p:ext uri="{BB962C8B-B14F-4D97-AF65-F5344CB8AC3E}">
        <p14:creationId xmlns:p14="http://schemas.microsoft.com/office/powerpoint/2010/main" val="387052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25629" y="1052736"/>
            <a:ext cx="4320480" cy="561662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8218233" y="2162724"/>
            <a:ext cx="461665" cy="4130167"/>
          </a:xfrm>
          <a:prstGeom prst="rect">
            <a:avLst/>
          </a:prstGeom>
          <a:noFill/>
        </p:spPr>
        <p:txBody>
          <a:bodyPr vert="eaVert"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県　　市　　町　　番地</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p:txBody>
      </p:sp>
      <p:sp>
        <p:nvSpPr>
          <p:cNvPr id="9" name="テキスト ボックス 8"/>
          <p:cNvSpPr txBox="1"/>
          <p:nvPr/>
        </p:nvSpPr>
        <p:spPr>
          <a:xfrm>
            <a:off x="7125460" y="1868989"/>
            <a:ext cx="553998" cy="4467321"/>
          </a:xfrm>
          <a:prstGeom prst="rect">
            <a:avLst/>
          </a:prstGeom>
          <a:noFill/>
          <a:ln>
            <a:solidFill>
              <a:schemeClr val="tx1"/>
            </a:solidFill>
          </a:ln>
        </p:spPr>
        <p:txBody>
          <a:bodyPr vert="eaVert" wrap="square" rtlCol="0">
            <a:spAutoFit/>
          </a:bodyPr>
          <a:lstStyle/>
          <a:p>
            <a:r>
              <a:rPr lang="ja-JP" altLang="en-US" sz="2400" dirty="0">
                <a:solidFill>
                  <a:prstClr val="black"/>
                </a:solidFill>
                <a:latin typeface="AR P丸ゴシック体M" panose="020B0600010101010101" pitchFamily="50" charset="-128"/>
                <a:ea typeface="AR P丸ゴシック体M" panose="020B0600010101010101" pitchFamily="50" charset="-128"/>
              </a:rPr>
              <a:t>（会社名）　　</a:t>
            </a:r>
            <a:r>
              <a:rPr lang="ja-JP" altLang="en-US" sz="2400" dirty="0">
                <a:solidFill>
                  <a:srgbClr val="FF0000"/>
                </a:solidFill>
                <a:latin typeface="AR P丸ゴシック体M" panose="020B0600010101010101" pitchFamily="50" charset="-128"/>
                <a:ea typeface="AR P丸ゴシック体M" panose="020B0600010101010101" pitchFamily="50" charset="-128"/>
              </a:rPr>
              <a:t>●●●●</a:t>
            </a:r>
            <a:endParaRPr lang="en-US" altLang="ja-JP"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10" name="正方形/長方形 9"/>
          <p:cNvSpPr/>
          <p:nvPr/>
        </p:nvSpPr>
        <p:spPr>
          <a:xfrm>
            <a:off x="6571462" y="4414832"/>
            <a:ext cx="553998" cy="1549155"/>
          </a:xfrm>
          <a:prstGeom prst="rect">
            <a:avLst/>
          </a:prstGeom>
        </p:spPr>
        <p:txBody>
          <a:bodyPr vert="eaVert" wrap="square">
            <a:spAutoFit/>
          </a:bodyPr>
          <a:lstStyle/>
          <a:p>
            <a:r>
              <a:rPr lang="ja-JP" altLang="en-US" sz="2400" dirty="0">
                <a:solidFill>
                  <a:srgbClr val="FF0000"/>
                </a:solidFill>
                <a:latin typeface="AR P丸ゴシック体M" panose="020B0600010101010101" pitchFamily="50" charset="-128"/>
                <a:ea typeface="AR P丸ゴシック体M" panose="020B0600010101010101" pitchFamily="50" charset="-128"/>
              </a:rPr>
              <a:t>代表者</a:t>
            </a:r>
            <a:r>
              <a:rPr lang="ja-JP" altLang="en-US" sz="2400" dirty="0">
                <a:solidFill>
                  <a:prstClr val="black"/>
                </a:solidFill>
                <a:latin typeface="AR P丸ゴシック体M" panose="020B0600010101010101" pitchFamily="50" charset="-128"/>
                <a:ea typeface="AR P丸ゴシック体M" panose="020B0600010101010101" pitchFamily="50" charset="-128"/>
              </a:rPr>
              <a:t>様</a:t>
            </a:r>
            <a:endParaRPr lang="en-US" altLang="ja-JP" sz="2400" dirty="0">
              <a:solidFill>
                <a:prstClr val="black"/>
              </a:solidFill>
              <a:latin typeface="AR P丸ゴシック体M" panose="020B0600010101010101" pitchFamily="50" charset="-128"/>
              <a:ea typeface="AR P丸ゴシック体M" panose="020B0600010101010101" pitchFamily="50" charset="-128"/>
            </a:endParaRPr>
          </a:p>
        </p:txBody>
      </p:sp>
      <p:sp>
        <p:nvSpPr>
          <p:cNvPr id="12" name="テキスト ボックス 11"/>
          <p:cNvSpPr txBox="1"/>
          <p:nvPr/>
        </p:nvSpPr>
        <p:spPr>
          <a:xfrm>
            <a:off x="5449474" y="3479541"/>
            <a:ext cx="677108" cy="3044222"/>
          </a:xfrm>
          <a:prstGeom prst="rect">
            <a:avLst/>
          </a:prstGeom>
          <a:noFill/>
        </p:spPr>
        <p:txBody>
          <a:bodyPr vert="eaVert" wrap="square" rtlCol="0">
            <a:spAutoFit/>
          </a:bodyPr>
          <a:lstStyle/>
          <a:p>
            <a:r>
              <a:rPr lang="ja-JP" altLang="en-US" sz="1600" dirty="0">
                <a:solidFill>
                  <a:prstClr val="black"/>
                </a:solidFill>
                <a:latin typeface="AR P丸ゴシック体M" panose="020B0600010101010101" pitchFamily="50" charset="-128"/>
                <a:ea typeface="AR P丸ゴシック体M" panose="020B0600010101010101" pitchFamily="50" charset="-128"/>
              </a:rPr>
              <a:t>契約者 住所　</a:t>
            </a:r>
            <a:r>
              <a:rPr lang="ja-JP" altLang="en-US" sz="1600" dirty="0">
                <a:solidFill>
                  <a:srgbClr val="FF0000"/>
                </a:solidFill>
                <a:latin typeface="AR P丸ゴシック体M" panose="020B0600010101010101" pitchFamily="50" charset="-128"/>
                <a:ea typeface="AR P丸ゴシック体M" panose="020B0600010101010101" pitchFamily="50" charset="-128"/>
              </a:rPr>
              <a:t>自分の住所</a:t>
            </a:r>
            <a:endParaRPr lang="en-US" altLang="ja-JP" sz="1600" dirty="0">
              <a:solidFill>
                <a:srgbClr val="FF0000"/>
              </a:solidFill>
              <a:latin typeface="AR P丸ゴシック体M" panose="020B0600010101010101" pitchFamily="50" charset="-128"/>
              <a:ea typeface="AR P丸ゴシック体M" panose="020B0600010101010101" pitchFamily="50" charset="-128"/>
            </a:endParaRPr>
          </a:p>
          <a:p>
            <a:r>
              <a:rPr lang="ja-JP" altLang="en-US" sz="1600" dirty="0">
                <a:solidFill>
                  <a:prstClr val="black"/>
                </a:solidFill>
                <a:latin typeface="AR P丸ゴシック体M" panose="020B0600010101010101" pitchFamily="50" charset="-128"/>
                <a:ea typeface="AR P丸ゴシック体M" panose="020B0600010101010101" pitchFamily="50" charset="-128"/>
              </a:rPr>
              <a:t>　　   氏名　</a:t>
            </a:r>
            <a:r>
              <a:rPr lang="ja-JP" altLang="en-US" sz="1600" dirty="0">
                <a:solidFill>
                  <a:srgbClr val="FF0000"/>
                </a:solidFill>
                <a:latin typeface="AR P丸ゴシック体M" panose="020B0600010101010101" pitchFamily="50" charset="-128"/>
                <a:ea typeface="AR P丸ゴシック体M" panose="020B0600010101010101" pitchFamily="50" charset="-128"/>
              </a:rPr>
              <a:t>自分の氏名</a:t>
            </a:r>
            <a:endParaRPr lang="en-US" altLang="ja-JP" sz="1600" dirty="0">
              <a:solidFill>
                <a:srgbClr val="FF0000"/>
              </a:solidFill>
              <a:latin typeface="AR P丸ゴシック体M" panose="020B0600010101010101" pitchFamily="50" charset="-128"/>
              <a:ea typeface="AR P丸ゴシック体M" panose="020B0600010101010101" pitchFamily="50" charset="-128"/>
            </a:endParaRPr>
          </a:p>
        </p:txBody>
      </p:sp>
      <p:grpSp>
        <p:nvGrpSpPr>
          <p:cNvPr id="21" name="グループ化 20"/>
          <p:cNvGrpSpPr/>
          <p:nvPr/>
        </p:nvGrpSpPr>
        <p:grpSpPr>
          <a:xfrm>
            <a:off x="5039624" y="6230960"/>
            <a:ext cx="1197813" cy="210700"/>
            <a:chOff x="2029478" y="1807076"/>
            <a:chExt cx="1606418" cy="356372"/>
          </a:xfrm>
        </p:grpSpPr>
        <p:sp>
          <p:nvSpPr>
            <p:cNvPr id="22" name="正方形/長方形 21"/>
            <p:cNvSpPr/>
            <p:nvPr/>
          </p:nvSpPr>
          <p:spPr>
            <a:xfrm>
              <a:off x="202947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224550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2468225"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2771800" y="1807076"/>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正方形/長方形 25"/>
            <p:cNvSpPr/>
            <p:nvPr/>
          </p:nvSpPr>
          <p:spPr>
            <a:xfrm>
              <a:off x="2987824"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3203848"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3419872" y="1807077"/>
              <a:ext cx="216024" cy="35637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7" name="正方形/長方形 26"/>
          <p:cNvSpPr/>
          <p:nvPr/>
        </p:nvSpPr>
        <p:spPr>
          <a:xfrm>
            <a:off x="0" y="3524"/>
            <a:ext cx="9144000" cy="83318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確認</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r>
              <a:rPr lang="ja-JP" altLang="en-US" sz="2800" dirty="0">
                <a:solidFill>
                  <a:prstClr val="black"/>
                </a:solidFill>
                <a:latin typeface="HG丸ｺﾞｼｯｸM-PRO" panose="020F0600000000000000" pitchFamily="50" charset="-128"/>
                <a:ea typeface="HG丸ｺﾞｼｯｸM-PRO" panose="020F0600000000000000" pitchFamily="50" charset="-128"/>
              </a:rPr>
              <a:t> できましたか</a:t>
            </a:r>
            <a:r>
              <a:rPr lang="en-US" altLang="ja-JP" sz="2800" dirty="0">
                <a:solidFill>
                  <a:prstClr val="black"/>
                </a:solidFill>
                <a:latin typeface="HG丸ｺﾞｼｯｸM-PRO" panose="020F0600000000000000" pitchFamily="50" charset="-128"/>
                <a:ea typeface="HG丸ｺﾞｼｯｸM-PRO" panose="020F0600000000000000" pitchFamily="50" charset="-128"/>
              </a:rPr>
              <a:t>?</a:t>
            </a:r>
            <a:endParaRPr lang="ja-JP" altLang="en-US" sz="28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323528" y="1052736"/>
            <a:ext cx="4104456" cy="5616624"/>
          </a:xfrm>
          <a:prstGeom prst="rect">
            <a:avLst/>
          </a:prstGeom>
          <a:solidFill>
            <a:srgbClr val="F9F9F9"/>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契約解除通知書</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●契約年月日　</a:t>
            </a:r>
            <a:r>
              <a:rPr lang="ja-JP" altLang="en-US" dirty="0">
                <a:solidFill>
                  <a:srgbClr val="FF0000"/>
                </a:solidFill>
                <a:latin typeface="AR P丸ゴシック体M" panose="020B0600010101010101" pitchFamily="50" charset="-128"/>
                <a:ea typeface="AR P丸ゴシック体M" panose="020B0600010101010101" pitchFamily="50" charset="-128"/>
              </a:rPr>
              <a:t>１０日前の日付</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●商品名　</a:t>
            </a:r>
            <a:r>
              <a:rPr lang="ja-JP" altLang="en-US" dirty="0">
                <a:solidFill>
                  <a:srgbClr val="FF0000"/>
                </a:solidFill>
                <a:latin typeface="AR P丸ゴシック体M" panose="020B0600010101010101" pitchFamily="50" charset="-128"/>
                <a:ea typeface="AR P丸ゴシック体M" panose="020B0600010101010101" pitchFamily="50" charset="-128"/>
              </a:rPr>
              <a:t>投資用教材ソフト</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●契約金額　</a:t>
            </a:r>
            <a:r>
              <a:rPr lang="ja-JP" altLang="en-US" dirty="0">
                <a:solidFill>
                  <a:srgbClr val="FF0000"/>
                </a:solidFill>
                <a:latin typeface="AR P丸ゴシック体M" panose="020B0600010101010101" pitchFamily="50" charset="-128"/>
                <a:ea typeface="AR P丸ゴシック体M" panose="020B0600010101010101" pitchFamily="50" charset="-128"/>
              </a:rPr>
              <a:t>１５万円</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●販売会社名　</a:t>
            </a:r>
            <a:r>
              <a:rPr lang="ja-JP" altLang="en-US" dirty="0">
                <a:solidFill>
                  <a:srgbClr val="FF0000"/>
                </a:solidFill>
                <a:latin typeface="AR P丸ゴシック体M" panose="020B0600010101010101" pitchFamily="50" charset="-128"/>
                <a:ea typeface="AR P丸ゴシック体M" panose="020B0600010101010101" pitchFamily="50" charset="-128"/>
              </a:rPr>
              <a:t>●●●●</a:t>
            </a:r>
            <a:endParaRPr lang="en-US" altLang="ja-JP" dirty="0">
              <a:solidFill>
                <a:srgbClr val="FF0000"/>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　　　　　担当　　</a:t>
            </a:r>
            <a:r>
              <a:rPr lang="ja-JP" altLang="en-US" dirty="0">
                <a:solidFill>
                  <a:srgbClr val="FF0000"/>
                </a:solidFill>
                <a:latin typeface="AR P丸ゴシック体M" panose="020B0600010101010101" pitchFamily="50" charset="-128"/>
                <a:ea typeface="AR P丸ゴシック体M" panose="020B0600010101010101" pitchFamily="50" charset="-128"/>
              </a:rPr>
              <a:t>先輩</a:t>
            </a:r>
            <a:r>
              <a:rPr lang="en-US" altLang="ja-JP" dirty="0">
                <a:solidFill>
                  <a:srgbClr val="FF0000"/>
                </a:solidFill>
                <a:latin typeface="AR P丸ゴシック体M" panose="020B0600010101010101" pitchFamily="50" charset="-128"/>
                <a:ea typeface="AR P丸ゴシック体M" panose="020B0600010101010101" pitchFamily="50" charset="-128"/>
              </a:rPr>
              <a:t>A</a:t>
            </a:r>
            <a:r>
              <a:rPr lang="ja-JP" altLang="en-US" dirty="0">
                <a:solidFill>
                  <a:srgbClr val="FF0000"/>
                </a:solidFill>
                <a:latin typeface="AR P丸ゴシック体M" panose="020B0600010101010101" pitchFamily="50" charset="-128"/>
                <a:ea typeface="AR P丸ゴシック体M" panose="020B0600010101010101" pitchFamily="50" charset="-128"/>
              </a:rPr>
              <a:t>の名前　</a:t>
            </a:r>
            <a:r>
              <a:rPr lang="ja-JP" altLang="en-US" dirty="0">
                <a:solidFill>
                  <a:prstClr val="black"/>
                </a:solidFill>
                <a:latin typeface="AR P丸ゴシック体M" panose="020B0600010101010101" pitchFamily="50" charset="-128"/>
                <a:ea typeface="AR P丸ゴシック体M" panose="020B0600010101010101" pitchFamily="50" charset="-128"/>
              </a:rPr>
              <a:t>様</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上記契約を解除します。</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支払った代金　</a:t>
            </a:r>
            <a:r>
              <a:rPr lang="ja-JP" altLang="en-US" dirty="0">
                <a:solidFill>
                  <a:srgbClr val="FF0000"/>
                </a:solidFill>
                <a:latin typeface="AR P丸ゴシック体M" panose="020B0600010101010101" pitchFamily="50" charset="-128"/>
                <a:ea typeface="AR P丸ゴシック体M" panose="020B0600010101010101" pitchFamily="50" charset="-128"/>
              </a:rPr>
              <a:t>１５万円</a:t>
            </a:r>
            <a:r>
              <a:rPr lang="ja-JP" altLang="en-US" dirty="0">
                <a:solidFill>
                  <a:prstClr val="black"/>
                </a:solidFill>
                <a:latin typeface="AR P丸ゴシック体M" panose="020B0600010101010101" pitchFamily="50" charset="-128"/>
                <a:ea typeface="AR P丸ゴシック体M" panose="020B0600010101010101" pitchFamily="50" charset="-128"/>
              </a:rPr>
              <a:t>を返金し、</a:t>
            </a:r>
          </a:p>
          <a:p>
            <a:r>
              <a:rPr lang="ja-JP" altLang="en-US" dirty="0">
                <a:solidFill>
                  <a:prstClr val="black"/>
                </a:solidFill>
                <a:latin typeface="AR P丸ゴシック体M" panose="020B0600010101010101" pitchFamily="50" charset="-128"/>
                <a:ea typeface="AR P丸ゴシック体M" panose="020B0600010101010101" pitchFamily="50" charset="-128"/>
              </a:rPr>
              <a:t>商品を引き取って下さい。</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endParaRPr lang="en-US" altLang="ja-JP" dirty="0">
              <a:solidFill>
                <a:prstClr val="black"/>
              </a:solidFill>
              <a:latin typeface="AR P丸ゴシック体M" panose="020B0600010101010101" pitchFamily="50" charset="-128"/>
              <a:ea typeface="AR P丸ゴシック体M" panose="020B0600010101010101" pitchFamily="50" charset="-128"/>
            </a:endParaRPr>
          </a:p>
          <a:p>
            <a:pPr algn="ctr"/>
            <a:r>
              <a:rPr lang="ja-JP" altLang="en-US" dirty="0">
                <a:solidFill>
                  <a:srgbClr val="FF0000"/>
                </a:solidFill>
                <a:latin typeface="AR P丸ゴシック体M" panose="020B0600010101010101" pitchFamily="50" charset="-128"/>
                <a:ea typeface="AR P丸ゴシック体M" panose="020B0600010101010101" pitchFamily="50" charset="-128"/>
              </a:rPr>
              <a:t>ハガキを出す日付</a:t>
            </a:r>
          </a:p>
          <a:p>
            <a:pPr algn="ctr"/>
            <a:r>
              <a:rPr lang="ja-JP" altLang="en-US" dirty="0">
                <a:solidFill>
                  <a:prstClr val="black"/>
                </a:solidFill>
                <a:latin typeface="AR P丸ゴシック体M" panose="020B0600010101010101" pitchFamily="50" charset="-128"/>
                <a:ea typeface="AR P丸ゴシック体M" panose="020B0600010101010101" pitchFamily="50" charset="-128"/>
              </a:rPr>
              <a:t>＿＿年＿＿月＿＿日</a:t>
            </a:r>
          </a:p>
        </p:txBody>
      </p:sp>
      <p:sp>
        <p:nvSpPr>
          <p:cNvPr id="7" name="正方形/長方形 6"/>
          <p:cNvSpPr/>
          <p:nvPr/>
        </p:nvSpPr>
        <p:spPr>
          <a:xfrm>
            <a:off x="4878690" y="1255694"/>
            <a:ext cx="711697" cy="932435"/>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3" name="グループ化 52"/>
          <p:cNvGrpSpPr/>
          <p:nvPr/>
        </p:nvGrpSpPr>
        <p:grpSpPr>
          <a:xfrm>
            <a:off x="6785868" y="1199358"/>
            <a:ext cx="1894029" cy="522553"/>
            <a:chOff x="2029478" y="1807076"/>
            <a:chExt cx="1606418" cy="356372"/>
          </a:xfrm>
        </p:grpSpPr>
        <p:sp>
          <p:nvSpPr>
            <p:cNvPr id="54" name="正方形/長方形 53"/>
            <p:cNvSpPr/>
            <p:nvPr/>
          </p:nvSpPr>
          <p:spPr>
            <a:xfrm>
              <a:off x="202947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224550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2468225"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正方形/長方形 56"/>
            <p:cNvSpPr/>
            <p:nvPr/>
          </p:nvSpPr>
          <p:spPr>
            <a:xfrm>
              <a:off x="2771800" y="1807076"/>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2987824"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正方形/長方形 58"/>
            <p:cNvSpPr/>
            <p:nvPr/>
          </p:nvSpPr>
          <p:spPr>
            <a:xfrm>
              <a:off x="3203848"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3419872" y="1807077"/>
              <a:ext cx="216024" cy="356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7258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42595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259632" y="908720"/>
            <a:ext cx="6912768" cy="2369880"/>
          </a:xfrm>
          <a:prstGeom prst="rect">
            <a:avLst/>
          </a:prstGeom>
          <a:noFill/>
        </p:spPr>
        <p:txBody>
          <a:bodyPr wrap="square" rtlCol="0">
            <a:spAutoFit/>
          </a:bodyPr>
          <a:lstStyle/>
          <a:p>
            <a:r>
              <a:rPr kumimoji="1" lang="ja-JP" altLang="en-US" sz="6000" dirty="0">
                <a:latin typeface="HGP創英角ﾎﾟｯﾌﾟ体" panose="040B0A00000000000000" pitchFamily="50" charset="-128"/>
                <a:ea typeface="HGP創英角ﾎﾟｯﾌﾟ体" panose="040B0A00000000000000" pitchFamily="50" charset="-128"/>
              </a:rPr>
              <a:t> 「クーリング・オフ」</a:t>
            </a:r>
            <a:endParaRPr kumimoji="1" lang="en-US" altLang="ja-JP" sz="6000" dirty="0">
              <a:latin typeface="HGP創英角ﾎﾟｯﾌﾟ体" panose="040B0A00000000000000" pitchFamily="50" charset="-128"/>
              <a:ea typeface="HGP創英角ﾎﾟｯﾌﾟ体" panose="040B0A00000000000000" pitchFamily="50" charset="-128"/>
            </a:endParaRPr>
          </a:p>
          <a:p>
            <a:endParaRPr kumimoji="1" lang="en-US" altLang="ja-JP" sz="2800" dirty="0">
              <a:latin typeface="HGP創英角ﾎﾟｯﾌﾟ体" panose="040B0A00000000000000" pitchFamily="50" charset="-128"/>
              <a:ea typeface="HGP創英角ﾎﾟｯﾌﾟ体" panose="040B0A00000000000000" pitchFamily="50" charset="-128"/>
            </a:endParaRPr>
          </a:p>
          <a:p>
            <a:r>
              <a:rPr kumimoji="1" lang="ja-JP" altLang="en-US" sz="6000" dirty="0">
                <a:latin typeface="HGP創英角ﾎﾟｯﾌﾟ体" panose="040B0A00000000000000" pitchFamily="50" charset="-128"/>
                <a:ea typeface="HGP創英角ﾎﾟｯﾌﾟ体" panose="040B0A00000000000000" pitchFamily="50" charset="-128"/>
              </a:rPr>
              <a:t>クイズにチャレンジ</a:t>
            </a:r>
            <a:r>
              <a:rPr kumimoji="1" lang="en-US" altLang="ja-JP" sz="6000" dirty="0">
                <a:latin typeface="HGP創英角ﾎﾟｯﾌﾟ体" panose="040B0A00000000000000" pitchFamily="50" charset="-128"/>
                <a:ea typeface="HGP創英角ﾎﾟｯﾌﾟ体" panose="040B0A00000000000000" pitchFamily="50" charset="-128"/>
              </a:rPr>
              <a:t>!</a:t>
            </a:r>
            <a:endParaRPr kumimoji="1" lang="ja-JP" altLang="en-US" sz="6000" dirty="0">
              <a:latin typeface="HGP創英角ﾎﾟｯﾌﾟ体" panose="040B0A00000000000000" pitchFamily="50" charset="-128"/>
              <a:ea typeface="HGP創英角ﾎﾟｯﾌﾟ体" panose="040B0A00000000000000" pitchFamily="50" charset="-128"/>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077072"/>
            <a:ext cx="3685591" cy="193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57811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pic>
        <p:nvPicPr>
          <p:cNvPr id="5128" name="Picture 8" descr="F:\消費生活センター　消費者教育\イラストいろいろ\number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727" y="1749425"/>
            <a:ext cx="97155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 7"/>
          <p:cNvSpPr txBox="1">
            <a:spLocks/>
          </p:cNvSpPr>
          <p:nvPr/>
        </p:nvSpPr>
        <p:spPr>
          <a:xfrm>
            <a:off x="3134727" y="776407"/>
            <a:ext cx="5901769" cy="196569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Font typeface="Wingdings" pitchFamily="2" charset="2"/>
              <a:buNone/>
            </a:pPr>
            <a:r>
              <a:rPr lang="en-US" altLang="ja-JP" sz="3200" dirty="0">
                <a:latin typeface="HGP創英角ﾎﾟｯﾌﾟ体" pitchFamily="50" charset="-128"/>
                <a:ea typeface="HGP創英角ﾎﾟｯﾌﾟ体" pitchFamily="50" charset="-128"/>
              </a:rPr>
              <a:t>5</a:t>
            </a:r>
            <a:r>
              <a:rPr lang="ja-JP" altLang="en-US" sz="3200" dirty="0">
                <a:latin typeface="HGP創英角ﾎﾟｯﾌﾟ体" pitchFamily="50" charset="-128"/>
                <a:ea typeface="HGP創英角ﾎﾟｯﾌﾟ体" pitchFamily="50" charset="-128"/>
              </a:rPr>
              <a:t>日前に、訪問販売で買った</a:t>
            </a:r>
          </a:p>
          <a:p>
            <a:pPr indent="0">
              <a:buFont typeface="Wingdings" pitchFamily="2" charset="2"/>
              <a:buNone/>
            </a:pPr>
            <a:r>
              <a:rPr lang="ja-JP" altLang="en-US" sz="3200" dirty="0">
                <a:latin typeface="HGP創英角ﾎﾟｯﾌﾟ体" pitchFamily="50" charset="-128"/>
                <a:ea typeface="HGP創英角ﾎﾟｯﾌﾟ体" pitchFamily="50" charset="-128"/>
              </a:rPr>
              <a:t>ふとんを３日間使用した。</a:t>
            </a:r>
            <a:endParaRPr lang="en-US" altLang="ja-JP" sz="3200" dirty="0">
              <a:latin typeface="HGP創英角ﾎﾟｯﾌﾟ体" pitchFamily="50" charset="-128"/>
              <a:ea typeface="HGP創英角ﾎﾟｯﾌﾟ体" pitchFamily="50" charset="-128"/>
            </a:endParaRPr>
          </a:p>
          <a:p>
            <a:pPr indent="0">
              <a:buFont typeface="Wingdings" pitchFamily="2" charset="2"/>
              <a:buNone/>
            </a:pPr>
            <a:r>
              <a:rPr lang="ja-JP" altLang="en-US" sz="3200" dirty="0">
                <a:latin typeface="HGP創英角ﾎﾟｯﾌﾟ体" pitchFamily="50" charset="-128"/>
                <a:ea typeface="HGP創英角ﾎﾟｯﾌﾟ体" pitchFamily="50" charset="-128"/>
              </a:rPr>
              <a:t>クーリング・オフできる。</a:t>
            </a:r>
            <a:endParaRPr lang="en-US" altLang="ja-JP" sz="3200" dirty="0">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5130" name="Picture 10" descr="敷かれた布団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727" y="3552927"/>
            <a:ext cx="2815172" cy="281517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21985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811199" y="781149"/>
            <a:ext cx="6153289" cy="1965697"/>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電話で勧誘を受け、</a:t>
            </a:r>
            <a:r>
              <a:rPr lang="en-US" altLang="ja-JP" sz="3100" dirty="0">
                <a:solidFill>
                  <a:prstClr val="black">
                    <a:lumMod val="85000"/>
                    <a:lumOff val="15000"/>
                  </a:prstClr>
                </a:solidFill>
                <a:latin typeface="HGP創英角ﾎﾟｯﾌﾟ体" pitchFamily="50" charset="-128"/>
                <a:ea typeface="HGP創英角ﾎﾟｯﾌﾟ体" pitchFamily="50" charset="-128"/>
              </a:rPr>
              <a:t>6</a:t>
            </a:r>
            <a:r>
              <a:rPr lang="ja-JP" altLang="en-US" sz="3100" dirty="0">
                <a:solidFill>
                  <a:prstClr val="black">
                    <a:lumMod val="85000"/>
                    <a:lumOff val="15000"/>
                  </a:prstClr>
                </a:solidFill>
                <a:latin typeface="HGP創英角ﾎﾟｯﾌﾟ体" pitchFamily="50" charset="-128"/>
                <a:ea typeface="HGP創英角ﾎﾟｯﾌﾟ体" pitchFamily="50" charset="-128"/>
              </a:rPr>
              <a:t>日前に届いた</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化粧品だが、高かったので、</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返したい。化粧品は、使っていない。</a:t>
            </a:r>
          </a:p>
          <a:p>
            <a:pPr indent="0">
              <a:buClr>
                <a:srgbClr val="4F81BD"/>
              </a:buClr>
              <a:buNone/>
            </a:pPr>
            <a:r>
              <a:rPr lang="ja-JP" altLang="en-US" sz="31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6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6146" name="Picture 2" descr="F:\消費生活センター　消費者教育\イラストいろいろ\number_2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836" y="1710540"/>
            <a:ext cx="1104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化粧水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727" y="34775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乳液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04" y="341411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美容クリーム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1977" y="5128612"/>
            <a:ext cx="1473277" cy="1353882"/>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0052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34727" y="776407"/>
            <a:ext cx="6009273" cy="2089853"/>
          </a:xfrm>
          <a:prstGeom prst="rect">
            <a:avLst/>
          </a:prstGeom>
        </p:spPr>
        <p:txBody>
          <a:bodyPr vert="horz" lIns="91440" tIns="45720" rIns="91440" bIns="45720" rtlCol="0">
            <a:normAutofit fontScale="77500" lnSpcReduction="2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４日前、インターネット通販で</a:t>
            </a: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スニーカーを注文、昨日届いた。</a:t>
            </a: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履いてみるとサイズが合わなかった。</a:t>
            </a:r>
            <a:endParaRPr lang="en-US" altLang="ja-JP" sz="3500" dirty="0">
              <a:solidFill>
                <a:prstClr val="black">
                  <a:lumMod val="85000"/>
                  <a:lumOff val="15000"/>
                </a:prstClr>
              </a:solidFill>
              <a:latin typeface="HGP創英角ﾎﾟｯﾌﾟ体" pitchFamily="50" charset="-128"/>
              <a:ea typeface="HGP創英角ﾎﾟｯﾌﾟ体" pitchFamily="50" charset="-128"/>
            </a:endParaRPr>
          </a:p>
          <a:p>
            <a:pPr lvl="0" indent="0">
              <a:buClr>
                <a:srgbClr val="873624"/>
              </a:buClr>
              <a:buNone/>
            </a:pPr>
            <a:r>
              <a:rPr lang="ja-JP" altLang="en-US" sz="35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5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170" name="Picture 2" descr="F:\消費生活センター　消費者教育\イラストいろいろ\number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434" y="1723260"/>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スニーカーのイラスト（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122" y="45805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ネットショッピング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552" y="3288504"/>
            <a:ext cx="2124570" cy="2124570"/>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6731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238" y="1471"/>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400" dirty="0">
                <a:solidFill>
                  <a:prstClr val="black"/>
                </a:solidFill>
                <a:latin typeface="ＭＳ Ｐゴシック"/>
              </a:rPr>
              <a:t>1.</a:t>
            </a:r>
            <a:r>
              <a:rPr lang="ja-JP" altLang="en-US" sz="4400" dirty="0">
                <a:solidFill>
                  <a:prstClr val="black"/>
                </a:solidFill>
                <a:latin typeface="ＭＳ Ｐゴシック"/>
              </a:rPr>
              <a:t>「クーリング・オフ」って、なに？</a:t>
            </a:r>
            <a:endParaRPr lang="en-US" altLang="ja-JP" sz="4400" dirty="0">
              <a:solidFill>
                <a:prstClr val="black"/>
              </a:solidFill>
              <a:latin typeface="ＭＳ Ｐゴシック"/>
            </a:endParaRPr>
          </a:p>
        </p:txBody>
      </p:sp>
      <p:graphicFrame>
        <p:nvGraphicFramePr>
          <p:cNvPr id="3" name="表 2"/>
          <p:cNvGraphicFramePr>
            <a:graphicFrameLocks noGrp="1"/>
          </p:cNvGraphicFramePr>
          <p:nvPr>
            <p:extLst>
              <p:ext uri="{D42A27DB-BD31-4B8C-83A1-F6EECF244321}">
                <p14:modId xmlns:p14="http://schemas.microsoft.com/office/powerpoint/2010/main" val="1816731388"/>
              </p:ext>
            </p:extLst>
          </p:nvPr>
        </p:nvGraphicFramePr>
        <p:xfrm>
          <a:off x="373868" y="1340768"/>
          <a:ext cx="8381787" cy="5059208"/>
        </p:xfrm>
        <a:graphic>
          <a:graphicData uri="http://schemas.openxmlformats.org/drawingml/2006/table">
            <a:tbl>
              <a:tblPr firstRow="1" bandRow="1">
                <a:tableStyleId>{5C22544A-7EE6-4342-B048-85BDC9FD1C3A}</a:tableStyleId>
              </a:tblPr>
              <a:tblGrid>
                <a:gridCol w="1691737">
                  <a:extLst>
                    <a:ext uri="{9D8B030D-6E8A-4147-A177-3AD203B41FA5}">
                      <a16:colId xmlns:a16="http://schemas.microsoft.com/office/drawing/2014/main" xmlns="" val="20000"/>
                    </a:ext>
                  </a:extLst>
                </a:gridCol>
                <a:gridCol w="6690050">
                  <a:extLst>
                    <a:ext uri="{9D8B030D-6E8A-4147-A177-3AD203B41FA5}">
                      <a16:colId xmlns:a16="http://schemas.microsoft.com/office/drawing/2014/main" xmlns="" val="20001"/>
                    </a:ext>
                  </a:extLst>
                </a:gridCol>
              </a:tblGrid>
              <a:tr h="1008112">
                <a:tc>
                  <a:txBody>
                    <a:bodyPr/>
                    <a:lstStyle/>
                    <a:p>
                      <a:pPr algn="ctr"/>
                      <a:endParaRPr kumimoji="1" lang="ja-JP" altLang="en-US" sz="1200" dirty="0">
                        <a:solidFill>
                          <a:schemeClr val="bg1"/>
                        </a:solidFill>
                        <a:latin typeface="HG丸ｺﾞｼｯｸM-PRO" pitchFamily="50" charset="-128"/>
                        <a:ea typeface="HG丸ｺﾞｼｯｸM-PRO" pitchFamily="50" charset="-128"/>
                      </a:endParaRPr>
                    </a:p>
                    <a:p>
                      <a:pPr algn="ctr"/>
                      <a:r>
                        <a:rPr kumimoji="1" lang="ja-JP" altLang="en-US" sz="3600" dirty="0">
                          <a:solidFill>
                            <a:schemeClr val="bg1"/>
                          </a:solidFill>
                          <a:latin typeface="HG丸ｺﾞｼｯｸM-PRO" pitchFamily="50" charset="-128"/>
                          <a:ea typeface="HG丸ｺﾞｼｯｸM-PRO" pitchFamily="50" charset="-128"/>
                        </a:rPr>
                        <a:t>種類</a:t>
                      </a:r>
                    </a:p>
                  </a:txBody>
                  <a:tcPr>
                    <a:lnR w="38100" cap="flat" cmpd="sng" algn="ctr">
                      <a:solidFill>
                        <a:schemeClr val="bg1"/>
                      </a:solidFill>
                      <a:prstDash val="solid"/>
                      <a:round/>
                      <a:headEnd type="none" w="med" len="med"/>
                      <a:tailEnd type="none" w="med" len="med"/>
                    </a:lnR>
                    <a:solidFill>
                      <a:schemeClr val="accent1">
                        <a:lumMod val="75000"/>
                      </a:schemeClr>
                    </a:solidFill>
                  </a:tcPr>
                </a:tc>
                <a:tc>
                  <a:txBody>
                    <a:bodyPr/>
                    <a:lstStyle/>
                    <a:p>
                      <a:pPr lvl="0"/>
                      <a:endParaRPr lang="ja-JP" altLang="en-US" sz="1100" dirty="0">
                        <a:solidFill>
                          <a:prstClr val="black"/>
                        </a:solidFill>
                        <a:latin typeface="HG丸ｺﾞｼｯｸM-PRO" pitchFamily="50" charset="-128"/>
                        <a:ea typeface="HG丸ｺﾞｼｯｸM-PRO" pitchFamily="50" charset="-128"/>
                      </a:endParaRPr>
                    </a:p>
                    <a:p>
                      <a:pPr lvl="0"/>
                      <a:r>
                        <a:rPr lang="ja-JP" altLang="en-US" sz="4000" dirty="0">
                          <a:solidFill>
                            <a:prstClr val="black"/>
                          </a:solidFill>
                          <a:latin typeface="HG丸ｺﾞｼｯｸM-PRO" pitchFamily="50" charset="-128"/>
                          <a:ea typeface="HG丸ｺﾞｼｯｸM-PRO" pitchFamily="50" charset="-128"/>
                        </a:rPr>
                        <a:t>　</a:t>
                      </a:r>
                      <a:r>
                        <a:rPr lang="ja-JP" altLang="en-US" sz="3800" dirty="0">
                          <a:solidFill>
                            <a:prstClr val="black"/>
                          </a:solidFill>
                          <a:latin typeface="HG丸ｺﾞｼｯｸM-PRO" pitchFamily="50" charset="-128"/>
                          <a:ea typeface="HG丸ｺﾞｼｯｸM-PRO" pitchFamily="50" charset="-128"/>
                        </a:rPr>
                        <a:t>法律で決められた取引</a:t>
                      </a:r>
                      <a:endParaRPr lang="ja-JP" altLang="en-US" sz="3800"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xmlns="" val="10000"/>
                  </a:ext>
                </a:extLst>
              </a:tr>
              <a:tr h="1368152">
                <a:tc>
                  <a:txBody>
                    <a:bodyPr/>
                    <a:lstStyle/>
                    <a:p>
                      <a:pPr marL="0" marR="0" lvl="0" indent="0" algn="ctr" defTabSz="91407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endParaRPr>
                    </a:p>
                    <a:p>
                      <a:pPr marL="0" marR="0" lvl="0" indent="0" algn="ctr" defTabSz="91407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rPr>
                        <a:t>期間</a:t>
                      </a:r>
                    </a:p>
                    <a:p>
                      <a:endParaRPr kumimoji="1" lang="ja-JP" altLang="en-US" dirty="0">
                        <a:solidFill>
                          <a:schemeClr val="bg1"/>
                        </a:solidFill>
                      </a:endParaRPr>
                    </a:p>
                  </a:txBody>
                  <a:tcPr>
                    <a:lnR w="38100" cap="flat" cmpd="sng" algn="ctr">
                      <a:solidFill>
                        <a:schemeClr val="bg1"/>
                      </a:solidFill>
                      <a:prstDash val="solid"/>
                      <a:round/>
                      <a:headEnd type="none" w="med" len="med"/>
                      <a:tailEnd type="none" w="med" len="med"/>
                    </a:lnR>
                    <a:solidFill>
                      <a:schemeClr val="accent2">
                        <a:lumMod val="75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HG丸ｺﾞｼｯｸM-PRO" pitchFamily="50" charset="-128"/>
                          <a:ea typeface="HG丸ｺﾞｼｯｸM-PRO" pitchFamily="50" charset="-128"/>
                        </a:rPr>
                        <a:t>　</a:t>
                      </a:r>
                      <a:r>
                        <a:rPr lang="ja-JP" altLang="en-US" sz="3800" b="1" dirty="0">
                          <a:solidFill>
                            <a:prstClr val="black"/>
                          </a:solidFill>
                          <a:latin typeface="HG丸ｺﾞｼｯｸM-PRO" pitchFamily="50" charset="-128"/>
                          <a:ea typeface="HG丸ｺﾞｼｯｸM-PRO" pitchFamily="50" charset="-128"/>
                        </a:rPr>
                        <a:t>　　　　を</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itchFamily="50" charset="-128"/>
                          <a:ea typeface="HG丸ｺﾞｼｯｸM-PRO" pitchFamily="50" charset="-128"/>
                        </a:rPr>
                        <a:t>　受け取ってから一定期間</a:t>
                      </a:r>
                      <a:endParaRPr lang="ja-JP" altLang="en-US" sz="3800" b="1"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xmlns="" val="10001"/>
                  </a:ext>
                </a:extLst>
              </a:tr>
              <a:tr h="720080">
                <a:tc>
                  <a:txBody>
                    <a:bodyPr/>
                    <a:lstStyle/>
                    <a:p>
                      <a:pPr algn="ctr"/>
                      <a:endParaRPr kumimoji="1" lang="ja-JP" altLang="en-US" sz="1400" b="1" dirty="0">
                        <a:solidFill>
                          <a:schemeClr val="bg1"/>
                        </a:solidFill>
                        <a:latin typeface="HG丸ｺﾞｼｯｸM-PRO" pitchFamily="50" charset="-128"/>
                        <a:ea typeface="HG丸ｺﾞｼｯｸM-PRO" pitchFamily="50" charset="-128"/>
                      </a:endParaRPr>
                    </a:p>
                    <a:p>
                      <a:pPr algn="ctr"/>
                      <a:r>
                        <a:rPr kumimoji="1" lang="ja-JP" altLang="en-US" sz="3600" b="1" dirty="0">
                          <a:solidFill>
                            <a:schemeClr val="bg1"/>
                          </a:solidFill>
                          <a:latin typeface="HG丸ｺﾞｼｯｸM-PRO" pitchFamily="50" charset="-128"/>
                          <a:ea typeface="HG丸ｺﾞｼｯｸM-PRO" pitchFamily="50" charset="-128"/>
                        </a:rPr>
                        <a:t>対象</a:t>
                      </a:r>
                    </a:p>
                  </a:txBody>
                  <a:tcPr>
                    <a:lnR w="38100" cap="flat" cmpd="sng" algn="ctr">
                      <a:solidFill>
                        <a:schemeClr val="bg1"/>
                      </a:solidFill>
                      <a:prstDash val="solid"/>
                      <a:round/>
                      <a:headEnd type="none" w="med" len="med"/>
                      <a:tailEnd type="none" w="med" len="med"/>
                    </a:lnR>
                    <a:solidFill>
                      <a:schemeClr val="accent6">
                        <a:lumMod val="75000"/>
                      </a:schemeClr>
                    </a:solidFill>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すべての商品・役務・権利</a:t>
                      </a:r>
                    </a:p>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3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en-US" altLang="ja-JP"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適用除外</a:t>
                      </a:r>
                      <a:r>
                        <a:rPr kumimoji="1" lang="ja-JP" altLang="en-US"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あり</a:t>
                      </a:r>
                      <a:r>
                        <a:rPr kumimoji="1" lang="en-US" altLang="ja-JP" sz="2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a:t>
                      </a:r>
                      <a:endParaRPr lang="ja-JP" altLang="en-US" sz="2800" b="1" dirty="0">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xmlns="" val="10002"/>
                  </a:ext>
                </a:extLst>
              </a:tr>
              <a:tr h="1402784">
                <a:tc>
                  <a:txBody>
                    <a:bodyPr/>
                    <a:lstStyle/>
                    <a:p>
                      <a:pPr marL="0" marR="0" lvl="0" indent="0" algn="ctr" defTabSz="91407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endParaRPr>
                    </a:p>
                    <a:p>
                      <a:pPr marL="0" marR="0" lvl="0" indent="0" algn="ctr" defTabSz="91407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bg1"/>
                          </a:solidFill>
                          <a:effectLst/>
                          <a:uLnTx/>
                          <a:uFillTx/>
                          <a:latin typeface="HG丸ｺﾞｼｯｸM-PRO" pitchFamily="50" charset="-128"/>
                          <a:ea typeface="HG丸ｺﾞｼｯｸM-PRO" pitchFamily="50" charset="-128"/>
                          <a:cs typeface="+mn-cs"/>
                        </a:rPr>
                        <a:t>内容</a:t>
                      </a:r>
                    </a:p>
                  </a:txBody>
                  <a:tcPr>
                    <a:lnR w="38100" cap="flat" cmpd="sng" algn="ctr">
                      <a:solidFill>
                        <a:schemeClr val="bg1"/>
                      </a:solidFill>
                      <a:prstDash val="solid"/>
                      <a:round/>
                      <a:headEnd type="none" w="med" len="med"/>
                      <a:tailEnd type="none" w="med" len="med"/>
                    </a:lnR>
                    <a:solidFill>
                      <a:schemeClr val="accent3">
                        <a:lumMod val="5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HG丸ｺﾞｼｯｸM-PRO" pitchFamily="50" charset="-128"/>
                          <a:ea typeface="HG丸ｺﾞｼｯｸM-PRO" pitchFamily="50" charset="-128"/>
                        </a:rPr>
                        <a:t>　</a:t>
                      </a:r>
                      <a:r>
                        <a:rPr lang="ja-JP" altLang="en-US" sz="3800" b="1" dirty="0">
                          <a:solidFill>
                            <a:prstClr val="black"/>
                          </a:solidFill>
                          <a:latin typeface="HG丸ｺﾞｼｯｸM-PRO" pitchFamily="50" charset="-128"/>
                          <a:ea typeface="HG丸ｺﾞｼｯｸM-PRO" pitchFamily="50" charset="-128"/>
                        </a:rPr>
                        <a:t>　　　で契約を</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3800" b="1" dirty="0">
                          <a:solidFill>
                            <a:prstClr val="black"/>
                          </a:solidFill>
                          <a:latin typeface="HG丸ｺﾞｼｯｸM-PRO" pitchFamily="50" charset="-128"/>
                          <a:ea typeface="HG丸ｺﾞｼｯｸM-PRO" pitchFamily="50" charset="-128"/>
                        </a:rPr>
                        <a:t>　　　　できる制度</a:t>
                      </a:r>
                      <a:endParaRPr lang="en-US" altLang="ja-JP" sz="3800" b="1" dirty="0">
                        <a:solidFill>
                          <a:prstClr val="black"/>
                        </a:solidFill>
                        <a:latin typeface="HG丸ｺﾞｼｯｸM-PRO" pitchFamily="50" charset="-128"/>
                        <a:ea typeface="HG丸ｺﾞｼｯｸM-PRO" pitchFamily="50" charset="-128"/>
                      </a:endParaRPr>
                    </a:p>
                  </a:txBody>
                  <a:tcPr>
                    <a:lnL w="381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xmlns="" val="10003"/>
                  </a:ext>
                </a:extLst>
              </a:tr>
            </a:tbl>
          </a:graphicData>
        </a:graphic>
      </p:graphicFrame>
      <p:sp>
        <p:nvSpPr>
          <p:cNvPr id="2" name="正方形/長方形 1"/>
          <p:cNvSpPr/>
          <p:nvPr/>
        </p:nvSpPr>
        <p:spPr>
          <a:xfrm>
            <a:off x="2627784" y="2420888"/>
            <a:ext cx="193697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648877" y="5805264"/>
            <a:ext cx="1483837"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627784" y="5085184"/>
            <a:ext cx="1504930"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21658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2815011" y="751370"/>
            <a:ext cx="6009273" cy="2089853"/>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700" dirty="0">
                <a:solidFill>
                  <a:prstClr val="black">
                    <a:lumMod val="85000"/>
                    <a:lumOff val="15000"/>
                  </a:prstClr>
                </a:solidFill>
                <a:latin typeface="HGP創英角ﾎﾟｯﾌﾟ体" pitchFamily="50" charset="-128"/>
                <a:ea typeface="HGP創英角ﾎﾟｯﾌﾟ体" pitchFamily="50" charset="-128"/>
              </a:rPr>
              <a:t>訪問販売で家の外壁塗装工事の契約をした。工事は終ったが契約書面を受け取った日から</a:t>
            </a:r>
            <a:r>
              <a:rPr lang="en-US" altLang="ja-JP" sz="3700" dirty="0">
                <a:solidFill>
                  <a:prstClr val="black">
                    <a:lumMod val="85000"/>
                    <a:lumOff val="15000"/>
                  </a:prstClr>
                </a:solidFill>
                <a:latin typeface="HGP創英角ﾎﾟｯﾌﾟ体" pitchFamily="50" charset="-128"/>
                <a:ea typeface="HGP創英角ﾎﾟｯﾌﾟ体" pitchFamily="50" charset="-128"/>
              </a:rPr>
              <a:t>6</a:t>
            </a:r>
            <a:r>
              <a:rPr lang="ja-JP" altLang="en-US" sz="3700" dirty="0">
                <a:solidFill>
                  <a:prstClr val="black">
                    <a:lumMod val="85000"/>
                    <a:lumOff val="15000"/>
                  </a:prstClr>
                </a:solidFill>
                <a:latin typeface="HGP創英角ﾎﾟｯﾌﾟ体" pitchFamily="50" charset="-128"/>
                <a:ea typeface="HGP創英角ﾎﾟｯﾌﾟ体" pitchFamily="50" charset="-128"/>
              </a:rPr>
              <a:t>日目</a:t>
            </a:r>
          </a:p>
          <a:p>
            <a:pPr lvl="0" indent="0">
              <a:buClr>
                <a:srgbClr val="873624"/>
              </a:buClr>
              <a:buNone/>
            </a:pPr>
            <a:r>
              <a:rPr lang="ja-JP" altLang="en-US" sz="3700" dirty="0" err="1">
                <a:solidFill>
                  <a:prstClr val="black">
                    <a:lumMod val="85000"/>
                    <a:lumOff val="15000"/>
                  </a:prstClr>
                </a:solidFill>
                <a:latin typeface="HGP創英角ﾎﾟｯﾌﾟ体" pitchFamily="50" charset="-128"/>
                <a:ea typeface="HGP創英角ﾎﾟｯﾌﾟ体" pitchFamily="50" charset="-128"/>
              </a:rPr>
              <a:t>なので</a:t>
            </a:r>
            <a:r>
              <a:rPr lang="ja-JP" altLang="en-US" sz="3700" dirty="0">
                <a:solidFill>
                  <a:prstClr val="black">
                    <a:lumMod val="85000"/>
                    <a:lumOff val="15000"/>
                  </a:prstClr>
                </a:solidFill>
                <a:latin typeface="HGP創英角ﾎﾟｯﾌﾟ体" pitchFamily="50" charset="-128"/>
                <a:ea typeface="HGP創英角ﾎﾟｯﾌﾟ体" pitchFamily="50" charset="-128"/>
              </a:rPr>
              <a:t>クーリング・オフできる。</a:t>
            </a:r>
            <a:endParaRPr lang="en-US" altLang="ja-JP" sz="37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8194" name="Picture 2" descr="F:\消費生活センター　消費者教育\イラストいろいろ\number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7827" y="1736812"/>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マイホーム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217" y="3068960"/>
            <a:ext cx="208823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塗装工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366" y="4928977"/>
            <a:ext cx="1392165" cy="139216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コーキング工事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824" y="5013176"/>
            <a:ext cx="1223768" cy="122376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0231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548680"/>
            <a:ext cx="8424936" cy="23762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2"/>
          <p:cNvGrpSpPr/>
          <p:nvPr/>
        </p:nvGrpSpPr>
        <p:grpSpPr>
          <a:xfrm>
            <a:off x="539552" y="650275"/>
            <a:ext cx="2595175" cy="1046742"/>
            <a:chOff x="-3273632" y="4437112"/>
            <a:chExt cx="2595175" cy="1046742"/>
          </a:xfrm>
        </p:grpSpPr>
        <p:pic>
          <p:nvPicPr>
            <p:cNvPr id="5125" name="Picture 5" descr="F:\消費生活センター　消費者教育\イラストいろいろ\katakana_13_k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632" y="4437112"/>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消費生活センター　消費者教育\イラストいろいろ\katakana_02_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457" y="4457829"/>
              <a:ext cx="10477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F:\消費生活センター　消費者教育\イラストいろいろ\katakana_28_z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207" y="4502779"/>
              <a:ext cx="1047750" cy="9810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コンテンツ プレースホルダ 7"/>
          <p:cNvSpPr txBox="1">
            <a:spLocks/>
          </p:cNvSpPr>
          <p:nvPr/>
        </p:nvSpPr>
        <p:spPr>
          <a:xfrm>
            <a:off x="3158998" y="757864"/>
            <a:ext cx="6009273" cy="2089853"/>
          </a:xfrm>
          <a:prstGeom prst="rect">
            <a:avLst/>
          </a:prstGeom>
        </p:spPr>
        <p:txBody>
          <a:bodyPr vert="horz" lIns="91440" tIns="45720" rIns="91440" bIns="45720" rtlCol="0">
            <a:normAutofit fontScale="92500" lnSpcReduction="10000"/>
          </a:bodyPr>
          <a:lstStyle>
            <a:lvl1pPr marL="365760" indent="-365760" algn="l" defTabSz="914400" rtl="0" eaLnBrk="1" latinLnBrk="0" hangingPunct="1">
              <a:spcBef>
                <a:spcPct val="20000"/>
              </a:spcBef>
              <a:buClr>
                <a:schemeClr val="accent1"/>
              </a:buClr>
              <a:buFont typeface="Wingdings" pitchFamily="2" charset="2"/>
              <a:buChar char=""/>
              <a:defRPr kumimoji="1"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kumimoji="1"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kumimoji="1"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kumimoji="1"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kumimoji="1"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kumimoji="1" sz="1400" kern="1200">
                <a:solidFill>
                  <a:schemeClr val="tx1"/>
                </a:solidFill>
                <a:latin typeface="+mn-lt"/>
                <a:ea typeface="+mn-ea"/>
                <a:cs typeface="+mn-cs"/>
              </a:defRPr>
            </a:lvl9pPr>
          </a:lstStyle>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クーリング・オフ通知は</a:t>
            </a:r>
          </a:p>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契約書面をもらってから</a:t>
            </a:r>
          </a:p>
          <a:p>
            <a:pPr lvl="0" indent="0">
              <a:buClr>
                <a:srgbClr val="873624"/>
              </a:buClr>
              <a:buNone/>
            </a:pPr>
            <a:r>
              <a:rPr lang="en-US" altLang="ja-JP" sz="3300" dirty="0">
                <a:solidFill>
                  <a:prstClr val="black">
                    <a:lumMod val="85000"/>
                    <a:lumOff val="15000"/>
                  </a:prstClr>
                </a:solidFill>
                <a:latin typeface="HGP創英角ﾎﾟｯﾌﾟ体" pitchFamily="50" charset="-128"/>
                <a:ea typeface="HGP創英角ﾎﾟｯﾌﾟ体" pitchFamily="50" charset="-128"/>
              </a:rPr>
              <a:t>8</a:t>
            </a:r>
            <a:r>
              <a:rPr lang="ja-JP" altLang="en-US" sz="3300" dirty="0">
                <a:solidFill>
                  <a:prstClr val="black">
                    <a:lumMod val="85000"/>
                    <a:lumOff val="15000"/>
                  </a:prstClr>
                </a:solidFill>
                <a:latin typeface="HGP創英角ﾎﾟｯﾌﾟ体" pitchFamily="50" charset="-128"/>
                <a:ea typeface="HGP創英角ﾎﾟｯﾌﾟ体" pitchFamily="50" charset="-128"/>
              </a:rPr>
              <a:t>日目までに事業者に</a:t>
            </a: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a:p>
            <a:pPr lvl="0" indent="0">
              <a:buClr>
                <a:srgbClr val="873624"/>
              </a:buClr>
              <a:buNone/>
            </a:pPr>
            <a:r>
              <a:rPr lang="ja-JP" altLang="en-US" sz="3300" dirty="0">
                <a:solidFill>
                  <a:prstClr val="black">
                    <a:lumMod val="85000"/>
                    <a:lumOff val="15000"/>
                  </a:prstClr>
                </a:solidFill>
                <a:latin typeface="HGP創英角ﾎﾟｯﾌﾟ体" pitchFamily="50" charset="-128"/>
                <a:ea typeface="HGP創英角ﾎﾟｯﾌﾟ体" pitchFamily="50" charset="-128"/>
              </a:rPr>
              <a:t>届かなければならない。</a:t>
            </a:r>
            <a:endParaRPr lang="en-US" altLang="ja-JP" sz="3300" dirty="0">
              <a:solidFill>
                <a:prstClr val="black">
                  <a:lumMod val="85000"/>
                  <a:lumOff val="15000"/>
                </a:prstClr>
              </a:solidFill>
              <a:latin typeface="HGP創英角ﾎﾟｯﾌﾟ体" pitchFamily="50" charset="-128"/>
              <a:ea typeface="HGP創英角ﾎﾟｯﾌﾟ体" pitchFamily="50" charset="-128"/>
            </a:endParaRPr>
          </a:p>
        </p:txBody>
      </p:sp>
      <p:sp>
        <p:nvSpPr>
          <p:cNvPr id="11" name="テキスト ボックス 10"/>
          <p:cNvSpPr txBox="1">
            <a:spLocks noChangeArrowheads="1"/>
          </p:cNvSpPr>
          <p:nvPr/>
        </p:nvSpPr>
        <p:spPr bwMode="auto">
          <a:xfrm>
            <a:off x="53955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ja-JP" altLang="en-US"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Arial" pitchFamily="34" charset="0"/>
              <a:ea typeface="ＭＳ Ｐゴシック" pitchFamily="50" charset="-128"/>
            </a:endParaRPr>
          </a:p>
        </p:txBody>
      </p:sp>
      <p:sp>
        <p:nvSpPr>
          <p:cNvPr id="12" name="テキスト ボックス 11"/>
          <p:cNvSpPr txBox="1">
            <a:spLocks noChangeArrowheads="1"/>
          </p:cNvSpPr>
          <p:nvPr/>
        </p:nvSpPr>
        <p:spPr bwMode="auto">
          <a:xfrm>
            <a:off x="6696472" y="3717032"/>
            <a:ext cx="2124000"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nchorCtr="1">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Times New Roman"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Times New Roman" pitchFamily="18" charset="0"/>
                <a:ea typeface="ＭＳ Ｐ明朝" pitchFamily="18" charset="-128"/>
              </a:defRPr>
            </a:lvl2pPr>
            <a:lvl3pPr marL="1143000" indent="-228600" eaLnBrk="0" hangingPunct="0">
              <a:spcBef>
                <a:spcPct val="20000"/>
              </a:spcBef>
              <a:buClr>
                <a:srgbClr val="6FB833"/>
              </a:buClr>
              <a:buSzPct val="60000"/>
              <a:buFont typeface="Wingdings" pitchFamily="2" charset="2"/>
              <a:buChar char=""/>
              <a:defRPr kumimoji="1">
                <a:solidFill>
                  <a:schemeClr val="tx1"/>
                </a:solidFill>
                <a:latin typeface="Times New Roman" pitchFamily="18" charset="0"/>
                <a:ea typeface="ＭＳ Ｐ明朝" pitchFamily="18" charset="-128"/>
              </a:defRPr>
            </a:lvl3pPr>
            <a:lvl4pPr marL="1600200" indent="-228600" eaLnBrk="0" hangingPunct="0">
              <a:spcBef>
                <a:spcPct val="20000"/>
              </a:spcBef>
              <a:buClr>
                <a:srgbClr val="C0E5AF"/>
              </a:buClr>
              <a:buSzPct val="60000"/>
              <a:buFont typeface="Wingdings" pitchFamily="2" charset="2"/>
              <a:buChar char=""/>
              <a:defRPr kumimoji="1">
                <a:solidFill>
                  <a:schemeClr val="tx1"/>
                </a:solidFill>
                <a:latin typeface="Times New Roman" pitchFamily="18" charset="0"/>
                <a:ea typeface="ＭＳ Ｐ明朝" pitchFamily="18" charset="-128"/>
              </a:defRPr>
            </a:lvl4pPr>
            <a:lvl5pPr marL="2057400" indent="-228600" eaLnBrk="0" hangingPunct="0">
              <a:spcBef>
                <a:spcPct val="20000"/>
              </a:spcBef>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5pPr>
            <a:lvl6pPr marL="25146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6pPr>
            <a:lvl7pPr marL="29718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7pPr>
            <a:lvl8pPr marL="34290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8pPr>
            <a:lvl9pPr marL="3886200" indent="-228600" eaLnBrk="0" fontAlgn="base" hangingPunct="0">
              <a:spcBef>
                <a:spcPct val="20000"/>
              </a:spcBef>
              <a:spcAft>
                <a:spcPct val="0"/>
              </a:spcAft>
              <a:buClr>
                <a:srgbClr val="F3AABE"/>
              </a:buClr>
              <a:buSzPct val="68000"/>
              <a:buFont typeface="Wingdings 2" pitchFamily="18" charset="2"/>
              <a:buChar char=""/>
              <a:defRPr kumimoji="1" sz="1600">
                <a:solidFill>
                  <a:schemeClr val="tx1"/>
                </a:solidFill>
                <a:latin typeface="Times New Roman" pitchFamily="18" charset="0"/>
                <a:ea typeface="ＭＳ Ｐ明朝" pitchFamily="18" charset="-128"/>
              </a:defRPr>
            </a:lvl9pPr>
          </a:lstStyle>
          <a:p>
            <a:pPr eaLnBrk="1" hangingPunct="1">
              <a:spcBef>
                <a:spcPct val="0"/>
              </a:spcBef>
              <a:buClrTx/>
              <a:buSzTx/>
              <a:buFontTx/>
              <a:buNone/>
            </a:pPr>
            <a:r>
              <a:rPr lang="en-US" altLang="ja-JP" sz="13200" b="1" dirty="0">
                <a:solidFill>
                  <a:prstClr val="black"/>
                </a:solidFill>
                <a:latin typeface="HGP創英角ﾎﾟｯﾌﾟ体" pitchFamily="50" charset="-128"/>
                <a:ea typeface="HGP創英角ﾎﾟｯﾌﾟ体" pitchFamily="50" charset="-128"/>
              </a:rPr>
              <a:t>×</a:t>
            </a:r>
            <a:endParaRPr lang="ja-JP" altLang="en-US" sz="13200" b="1"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9218" name="Picture 2" descr="F:\消費生活センター　消費者教育\イラストいろいろ\number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141" y="1676788"/>
            <a:ext cx="9715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郵便配達のイラスト「受け渡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894" y="3572710"/>
            <a:ext cx="1944522" cy="194452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郵便配達員のイラスト「自転車で配達」"/>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004" y="4544971"/>
            <a:ext cx="1894284" cy="1894284"/>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42599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7238" y="1471"/>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かいせつ　　　　　ほうりつ　　　　き　　　　　　　　　　とりひき</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－①</a:t>
            </a:r>
            <a:r>
              <a:rPr lang="en-US" altLang="ja-JP" sz="3200" dirty="0">
                <a:solidFill>
                  <a:prstClr val="black"/>
                </a:solidFill>
                <a:latin typeface="ＭＳ Ｐゴシック"/>
              </a:rPr>
              <a:t>.</a:t>
            </a:r>
            <a:r>
              <a:rPr lang="ja-JP" altLang="en-US" sz="3200" dirty="0">
                <a:solidFill>
                  <a:prstClr val="black"/>
                </a:solidFill>
                <a:latin typeface="ＭＳ Ｐゴシック"/>
              </a:rPr>
              <a:t>くわしい解説</a:t>
            </a:r>
            <a:r>
              <a:rPr lang="en-US" altLang="ja-JP" sz="3200" dirty="0">
                <a:solidFill>
                  <a:prstClr val="black"/>
                </a:solidFill>
                <a:latin typeface="ＭＳ Ｐゴシック"/>
              </a:rPr>
              <a:t>…</a:t>
            </a:r>
            <a:r>
              <a:rPr lang="en-US" altLang="ja-JP" sz="2800" dirty="0">
                <a:solidFill>
                  <a:prstClr val="black"/>
                </a:solidFill>
                <a:latin typeface="ＭＳ Ｐゴシック"/>
              </a:rPr>
              <a:t>『</a:t>
            </a:r>
            <a:r>
              <a:rPr lang="ja-JP" altLang="en-US" sz="2800" dirty="0">
                <a:solidFill>
                  <a:prstClr val="black"/>
                </a:solidFill>
                <a:latin typeface="ＭＳ Ｐゴシック"/>
              </a:rPr>
              <a:t>法律で決められた取引</a:t>
            </a:r>
            <a:r>
              <a:rPr lang="en-US" altLang="ja-JP" sz="2800" dirty="0">
                <a:solidFill>
                  <a:prstClr val="black"/>
                </a:solidFill>
                <a:latin typeface="ＭＳ Ｐゴシック"/>
              </a:rPr>
              <a:t>』</a:t>
            </a:r>
          </a:p>
        </p:txBody>
      </p:sp>
      <p:sp>
        <p:nvSpPr>
          <p:cNvPr id="2" name="角丸四角形 1"/>
          <p:cNvSpPr/>
          <p:nvPr/>
        </p:nvSpPr>
        <p:spPr>
          <a:xfrm>
            <a:off x="181355" y="2179495"/>
            <a:ext cx="2736304" cy="21136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 name="テキスト ボックス 3"/>
          <p:cNvSpPr txBox="1"/>
          <p:nvPr/>
        </p:nvSpPr>
        <p:spPr>
          <a:xfrm>
            <a:off x="330910" y="2315419"/>
            <a:ext cx="2341645"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ほうもんはんばい</a:t>
            </a:r>
          </a:p>
          <a:p>
            <a:r>
              <a:rPr lang="ja-JP" altLang="en-US" sz="1600" dirty="0">
                <a:solidFill>
                  <a:prstClr val="black"/>
                </a:solidFill>
                <a:latin typeface="HG丸ｺﾞｼｯｸM-PRO" pitchFamily="50" charset="-128"/>
                <a:ea typeface="HG丸ｺﾞｼｯｸM-PRO" pitchFamily="50" charset="-128"/>
              </a:rPr>
              <a:t>訪問販売</a:t>
            </a:r>
          </a:p>
        </p:txBody>
      </p:sp>
      <p:sp>
        <p:nvSpPr>
          <p:cNvPr id="18" name="角丸四角形 17"/>
          <p:cNvSpPr/>
          <p:nvPr/>
        </p:nvSpPr>
        <p:spPr>
          <a:xfrm>
            <a:off x="3099860" y="2181037"/>
            <a:ext cx="2762615" cy="211205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9" name="テキスト ボックス 18"/>
          <p:cNvSpPr txBox="1"/>
          <p:nvPr/>
        </p:nvSpPr>
        <p:spPr>
          <a:xfrm>
            <a:off x="3197253" y="2229936"/>
            <a:ext cx="2415777"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でんわかんゆうはんばい</a:t>
            </a:r>
          </a:p>
          <a:p>
            <a:r>
              <a:rPr lang="ja-JP" altLang="en-US" sz="1600" dirty="0">
                <a:solidFill>
                  <a:prstClr val="black"/>
                </a:solidFill>
                <a:latin typeface="HG丸ｺﾞｼｯｸM-PRO" pitchFamily="50" charset="-128"/>
                <a:ea typeface="HG丸ｺﾞｼｯｸM-PRO" pitchFamily="50" charset="-128"/>
              </a:rPr>
              <a:t>電話勧誘販売</a:t>
            </a:r>
          </a:p>
        </p:txBody>
      </p:sp>
      <p:sp>
        <p:nvSpPr>
          <p:cNvPr id="21" name="角丸四角形 20"/>
          <p:cNvSpPr/>
          <p:nvPr/>
        </p:nvSpPr>
        <p:spPr>
          <a:xfrm>
            <a:off x="6158019" y="2179494"/>
            <a:ext cx="2736304" cy="2000011"/>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2" name="テキスト ボックス 21"/>
          <p:cNvSpPr txBox="1"/>
          <p:nvPr/>
        </p:nvSpPr>
        <p:spPr>
          <a:xfrm>
            <a:off x="6279908" y="2315419"/>
            <a:ext cx="2525819" cy="500137"/>
          </a:xfrm>
          <a:prstGeom prst="rect">
            <a:avLst/>
          </a:prstGeom>
          <a:noFill/>
        </p:spPr>
        <p:txBody>
          <a:bodyPr wrap="square" rtlCol="0">
            <a:spAutoFit/>
          </a:bodyPr>
          <a:lstStyle/>
          <a:p>
            <a:r>
              <a:rPr lang="ja-JP" altLang="en-US" sz="1050">
                <a:solidFill>
                  <a:prstClr val="black"/>
                </a:solidFill>
                <a:latin typeface="HG丸ｺﾞｼｯｸM-PRO" pitchFamily="50" charset="-128"/>
                <a:ea typeface="HG丸ｺﾞｼｯｸM-PRO" pitchFamily="50" charset="-128"/>
              </a:rPr>
              <a:t>ほうもんこうにゅう</a:t>
            </a:r>
            <a:endParaRPr lang="ja-JP" altLang="en-US" sz="105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訪問購入</a:t>
            </a:r>
            <a:endParaRPr lang="en-US" altLang="ja-JP" sz="1600" b="1" dirty="0">
              <a:solidFill>
                <a:prstClr val="black"/>
              </a:solidFill>
              <a:latin typeface="HG丸ｺﾞｼｯｸM-PRO" pitchFamily="50" charset="-128"/>
              <a:ea typeface="HG丸ｺﾞｼｯｸM-PRO" pitchFamily="50" charset="-128"/>
            </a:endParaRPr>
          </a:p>
        </p:txBody>
      </p:sp>
      <p:sp>
        <p:nvSpPr>
          <p:cNvPr id="11" name="角丸四角形 10"/>
          <p:cNvSpPr/>
          <p:nvPr/>
        </p:nvSpPr>
        <p:spPr>
          <a:xfrm>
            <a:off x="179512" y="4475414"/>
            <a:ext cx="2736304" cy="219693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2" name="テキスト ボックス 11"/>
          <p:cNvSpPr txBox="1"/>
          <p:nvPr/>
        </p:nvSpPr>
        <p:spPr>
          <a:xfrm>
            <a:off x="426459" y="4657055"/>
            <a:ext cx="2341645"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とくていけいぞくてき</a:t>
            </a:r>
            <a:r>
              <a:rPr lang="ja-JP" altLang="en-US" sz="1050" dirty="0" err="1">
                <a:solidFill>
                  <a:prstClr val="black"/>
                </a:solidFill>
                <a:latin typeface="HG丸ｺﾞｼｯｸM-PRO" pitchFamily="50" charset="-128"/>
                <a:ea typeface="HG丸ｺﾞｼｯｸM-PRO" pitchFamily="50" charset="-128"/>
              </a:rPr>
              <a:t>えきむ</a:t>
            </a:r>
            <a:endParaRPr lang="ja-JP" altLang="en-US" sz="105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特定継続的役務</a:t>
            </a:r>
          </a:p>
        </p:txBody>
      </p:sp>
      <p:sp>
        <p:nvSpPr>
          <p:cNvPr id="14" name="角丸四角形 13"/>
          <p:cNvSpPr/>
          <p:nvPr/>
        </p:nvSpPr>
        <p:spPr>
          <a:xfrm>
            <a:off x="3098017" y="4442671"/>
            <a:ext cx="2762615" cy="219253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15" name="テキスト ボックス 14"/>
          <p:cNvSpPr txBox="1"/>
          <p:nvPr/>
        </p:nvSpPr>
        <p:spPr>
          <a:xfrm>
            <a:off x="3356872" y="4523470"/>
            <a:ext cx="2415777" cy="500137"/>
          </a:xfrm>
          <a:prstGeom prst="rect">
            <a:avLst/>
          </a:prstGeom>
          <a:noFill/>
        </p:spPr>
        <p:txBody>
          <a:bodyPr wrap="square" rtlCol="0">
            <a:spAutoFit/>
          </a:bodyPr>
          <a:lstStyle/>
          <a:p>
            <a:r>
              <a:rPr lang="ja-JP" altLang="en-US" sz="1050" dirty="0">
                <a:solidFill>
                  <a:prstClr val="black"/>
                </a:solidFill>
                <a:latin typeface="HG丸ｺﾞｼｯｸM-PRO" pitchFamily="50" charset="-128"/>
                <a:ea typeface="HG丸ｺﾞｼｯｸM-PRO" pitchFamily="50" charset="-128"/>
              </a:rPr>
              <a:t>れんさはんばい</a:t>
            </a:r>
          </a:p>
          <a:p>
            <a:r>
              <a:rPr lang="ja-JP" altLang="en-US" sz="1600" dirty="0">
                <a:solidFill>
                  <a:prstClr val="black"/>
                </a:solidFill>
                <a:latin typeface="HG丸ｺﾞｼｯｸM-PRO" pitchFamily="50" charset="-128"/>
                <a:ea typeface="HG丸ｺﾞｼｯｸM-PRO" pitchFamily="50" charset="-128"/>
              </a:rPr>
              <a:t>連鎖販売</a:t>
            </a:r>
            <a:endParaRPr lang="ja-JP" altLang="en-US" sz="1600" dirty="0">
              <a:solidFill>
                <a:prstClr val="black"/>
              </a:solidFill>
            </a:endParaRPr>
          </a:p>
        </p:txBody>
      </p:sp>
      <p:sp>
        <p:nvSpPr>
          <p:cNvPr id="16" name="角丸四角形 15"/>
          <p:cNvSpPr/>
          <p:nvPr/>
        </p:nvSpPr>
        <p:spPr>
          <a:xfrm>
            <a:off x="6156175" y="4440987"/>
            <a:ext cx="2736304" cy="21941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20" name="テキスト ボックス 19"/>
          <p:cNvSpPr txBox="1"/>
          <p:nvPr/>
        </p:nvSpPr>
        <p:spPr>
          <a:xfrm>
            <a:off x="6404589" y="4504581"/>
            <a:ext cx="2489734" cy="500137"/>
          </a:xfrm>
          <a:prstGeom prst="rect">
            <a:avLst/>
          </a:prstGeom>
          <a:noFill/>
        </p:spPr>
        <p:txBody>
          <a:bodyPr wrap="square" rtlCol="0">
            <a:spAutoFit/>
          </a:bodyPr>
          <a:lstStyle/>
          <a:p>
            <a:r>
              <a:rPr lang="ja-JP" altLang="en-US" sz="1050" dirty="0" err="1">
                <a:solidFill>
                  <a:prstClr val="black"/>
                </a:solidFill>
                <a:latin typeface="HG丸ｺﾞｼｯｸM-PRO" pitchFamily="50" charset="-128"/>
                <a:ea typeface="HG丸ｺﾞｼｯｸM-PRO" pitchFamily="50" charset="-128"/>
              </a:rPr>
              <a:t>ぎょ</a:t>
            </a:r>
            <a:r>
              <a:rPr lang="ja-JP" altLang="en-US" sz="1050" dirty="0">
                <a:solidFill>
                  <a:prstClr val="black"/>
                </a:solidFill>
                <a:latin typeface="HG丸ｺﾞｼｯｸM-PRO" pitchFamily="50" charset="-128"/>
                <a:ea typeface="HG丸ｺﾞｼｯｸM-PRO" pitchFamily="50" charset="-128"/>
              </a:rPr>
              <a:t>うむていきょうゆういんはんばい</a:t>
            </a:r>
          </a:p>
          <a:p>
            <a:r>
              <a:rPr lang="ja-JP" altLang="en-US" sz="1600" dirty="0">
                <a:solidFill>
                  <a:prstClr val="black"/>
                </a:solidFill>
                <a:latin typeface="HG丸ｺﾞｼｯｸM-PRO" pitchFamily="50" charset="-128"/>
                <a:ea typeface="HG丸ｺﾞｼｯｸM-PRO" pitchFamily="50" charset="-128"/>
              </a:rPr>
              <a:t>業務提供誘引販売</a:t>
            </a:r>
            <a:endParaRPr lang="ja-JP" altLang="en-US" sz="1600" dirty="0">
              <a:solidFill>
                <a:prstClr val="black"/>
              </a:solidFill>
            </a:endParaRPr>
          </a:p>
        </p:txBody>
      </p:sp>
      <p:pic>
        <p:nvPicPr>
          <p:cNvPr id="2051" name="Picture 3" descr="G:\消費生活センター　消費者教育\イラストいろいろ\akutoku_shouhou_denwa_kany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121" y="2674288"/>
            <a:ext cx="1471539" cy="1471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消費生活センター　消費者教育\イラストいろいろ\estheticsal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1" y="5157192"/>
            <a:ext cx="1742902" cy="1460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消費生活センター　消費者教育\イラストいろいろ\multi_syouhou_kanyu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640" y="5024401"/>
            <a:ext cx="1995390" cy="153323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消費生活センター　消費者教育\イラストいろいろ\sagi_syoukaki_houmonhanbai_oshiur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877" y="2739933"/>
            <a:ext cx="1526585" cy="1439572"/>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a:xfrm>
            <a:off x="330909" y="1196752"/>
            <a:ext cx="8561569" cy="79208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96696" y="1269630"/>
            <a:ext cx="8640066" cy="646331"/>
          </a:xfrm>
          <a:prstGeom prst="rect">
            <a:avLst/>
          </a:prstGeom>
          <a:noFill/>
        </p:spPr>
        <p:txBody>
          <a:bodyPr wrap="square" rtlCol="0">
            <a:spAutoFit/>
          </a:bodyPr>
          <a:lstStyle/>
          <a:p>
            <a:r>
              <a:rPr lang="ja-JP" altLang="en-US" sz="3600" dirty="0">
                <a:solidFill>
                  <a:prstClr val="black"/>
                </a:solidFill>
                <a:latin typeface="HGP創英角ﾎﾟｯﾌﾟ体" pitchFamily="50" charset="-128"/>
                <a:ea typeface="HGP創英角ﾎﾟｯﾌﾟ体" pitchFamily="50" charset="-128"/>
              </a:rPr>
              <a:t>「特定商取引に関する法律」では、</a:t>
            </a:r>
            <a:r>
              <a:rPr lang="ja-JP" altLang="en-US" sz="3600" dirty="0">
                <a:solidFill>
                  <a:srgbClr val="FF0000"/>
                </a:solidFill>
                <a:latin typeface="HGP創英角ﾎﾟｯﾌﾟ体" pitchFamily="50" charset="-128"/>
                <a:ea typeface="HGP創英角ﾎﾟｯﾌﾟ体" pitchFamily="50" charset="-128"/>
              </a:rPr>
              <a:t>　　</a:t>
            </a:r>
            <a:r>
              <a:rPr lang="ja-JP" altLang="en-US" sz="3600" dirty="0">
                <a:solidFill>
                  <a:prstClr val="black"/>
                </a:solidFill>
                <a:latin typeface="HGP創英角ﾎﾟｯﾌﾟ体" pitchFamily="50" charset="-128"/>
                <a:ea typeface="HGP創英角ﾎﾟｯﾌﾟ体" pitchFamily="50" charset="-128"/>
              </a:rPr>
              <a:t>種類</a:t>
            </a:r>
          </a:p>
        </p:txBody>
      </p:sp>
      <p:pic>
        <p:nvPicPr>
          <p:cNvPr id="6" name="Picture 2" descr="F:\消費生活センター　消費者教育\イラストいろいろ\job_naisyok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3595" y="5024401"/>
            <a:ext cx="1521463" cy="1521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F:\消費生活センター　消費者教育\イラストいろいろ\money_fuyouhin_woman_uru.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88" y="2484696"/>
            <a:ext cx="1567123" cy="1567123"/>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4892548" y="4516006"/>
            <a:ext cx="969927" cy="62794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 name="テキスト ボックス 7"/>
          <p:cNvSpPr txBox="1"/>
          <p:nvPr/>
        </p:nvSpPr>
        <p:spPr>
          <a:xfrm>
            <a:off x="5038106" y="4551401"/>
            <a:ext cx="678810" cy="492443"/>
          </a:xfrm>
          <a:prstGeom prst="rect">
            <a:avLst/>
          </a:prstGeom>
          <a:noFill/>
        </p:spPr>
        <p:txBody>
          <a:bodyPr wrap="square" rtlCol="0">
            <a:spAutoFit/>
          </a:bodyPr>
          <a:lstStyle/>
          <a:p>
            <a:r>
              <a:rPr kumimoji="1" lang="ja-JP" altLang="en-US" sz="1300" dirty="0"/>
              <a:t>マルチ</a:t>
            </a:r>
          </a:p>
          <a:p>
            <a:r>
              <a:rPr lang="ja-JP" altLang="en-US" sz="1300" dirty="0"/>
              <a:t>　</a:t>
            </a:r>
            <a:r>
              <a:rPr kumimoji="1" lang="ja-JP" altLang="en-US" sz="1300" dirty="0"/>
              <a:t>商法</a:t>
            </a:r>
          </a:p>
        </p:txBody>
      </p:sp>
      <p:sp>
        <p:nvSpPr>
          <p:cNvPr id="27" name="円/楕円 26"/>
          <p:cNvSpPr/>
          <p:nvPr/>
        </p:nvSpPr>
        <p:spPr>
          <a:xfrm>
            <a:off x="7924396" y="5157192"/>
            <a:ext cx="969927" cy="73028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9" name="テキスト ボックス 28"/>
          <p:cNvSpPr txBox="1"/>
          <p:nvPr/>
        </p:nvSpPr>
        <p:spPr>
          <a:xfrm>
            <a:off x="8026645" y="5206862"/>
            <a:ext cx="930331" cy="630942"/>
          </a:xfrm>
          <a:prstGeom prst="rect">
            <a:avLst/>
          </a:prstGeom>
          <a:noFill/>
        </p:spPr>
        <p:txBody>
          <a:bodyPr wrap="square" rtlCol="0">
            <a:spAutoFit/>
          </a:bodyPr>
          <a:lstStyle/>
          <a:p>
            <a:r>
              <a:rPr lang="ja-JP" altLang="en-US" sz="900" dirty="0"/>
              <a:t>ないしょく</a:t>
            </a:r>
          </a:p>
          <a:p>
            <a:r>
              <a:rPr lang="ja-JP" altLang="en-US" sz="1300" dirty="0"/>
              <a:t>　内職</a:t>
            </a:r>
            <a:endParaRPr kumimoji="1" lang="ja-JP" altLang="en-US" sz="1300" dirty="0"/>
          </a:p>
          <a:p>
            <a:r>
              <a:rPr kumimoji="1" lang="ja-JP" altLang="en-US" sz="1300" dirty="0"/>
              <a:t>　　商法</a:t>
            </a:r>
          </a:p>
        </p:txBody>
      </p:sp>
      <p:sp>
        <p:nvSpPr>
          <p:cNvPr id="28" name="正方形/長方形 27"/>
          <p:cNvSpPr/>
          <p:nvPr/>
        </p:nvSpPr>
        <p:spPr>
          <a:xfrm>
            <a:off x="6999209" y="1340768"/>
            <a:ext cx="618129"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ッター プレースホルダー 8"/>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50456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437557" y="4426399"/>
            <a:ext cx="2480065" cy="1882921"/>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HG丸ｺﾞｼｯｸM-PRO" pitchFamily="50" charset="-128"/>
              <a:ea typeface="HG丸ｺﾞｼｯｸM-PRO"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513" y="5203268"/>
            <a:ext cx="1315917" cy="1099461"/>
          </a:xfrm>
          <a:prstGeom prst="rect">
            <a:avLst/>
          </a:prstGeom>
        </p:spPr>
      </p:pic>
      <p:sp>
        <p:nvSpPr>
          <p:cNvPr id="34" name="正方形/長方形 33"/>
          <p:cNvSpPr/>
          <p:nvPr/>
        </p:nvSpPr>
        <p:spPr>
          <a:xfrm>
            <a:off x="0"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かいせつ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けい</a:t>
            </a:r>
            <a:r>
              <a:rPr lang="ja-JP" altLang="en-US" sz="1200" dirty="0">
                <a:solidFill>
                  <a:prstClr val="black"/>
                </a:solidFill>
                <a:latin typeface="HG丸ｺﾞｼｯｸM-PRO" panose="020F0600000000000000" pitchFamily="50" charset="-128"/>
                <a:ea typeface="HG丸ｺﾞｼｯｸM-PRO" panose="020F0600000000000000" pitchFamily="50" charset="-128"/>
              </a:rPr>
              <a:t>やくしょめん　　う　　　と　　　　　　　　　　　いっていきかん</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②くわしい解説</a:t>
            </a:r>
            <a:r>
              <a:rPr lang="en-US" altLang="ja-JP" sz="2600" dirty="0">
                <a:solidFill>
                  <a:prstClr val="black"/>
                </a:solidFill>
                <a:latin typeface="ＭＳ Ｐゴシック"/>
              </a:rPr>
              <a:t>…『</a:t>
            </a:r>
            <a:r>
              <a:rPr lang="ja-JP" altLang="en-US" sz="2600" dirty="0">
                <a:solidFill>
                  <a:prstClr val="black"/>
                </a:solidFill>
                <a:latin typeface="ＭＳ Ｐゴシック"/>
              </a:rPr>
              <a:t>契約書面を受け取ってから一定期間</a:t>
            </a:r>
            <a:r>
              <a:rPr lang="en-US" altLang="ja-JP" sz="2600" dirty="0">
                <a:solidFill>
                  <a:prstClr val="black"/>
                </a:solidFill>
                <a:latin typeface="ＭＳ Ｐゴシック"/>
              </a:rPr>
              <a:t>』</a:t>
            </a:r>
          </a:p>
        </p:txBody>
      </p:sp>
      <p:sp>
        <p:nvSpPr>
          <p:cNvPr id="7" name="角丸四角形 6"/>
          <p:cNvSpPr/>
          <p:nvPr/>
        </p:nvSpPr>
        <p:spPr>
          <a:xfrm>
            <a:off x="269234" y="1545829"/>
            <a:ext cx="8479230" cy="4977702"/>
          </a:xfrm>
          <a:prstGeom prst="roundRect">
            <a:avLst>
              <a:gd name="adj" fmla="val 10038"/>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8" name="グループ化 7"/>
          <p:cNvGrpSpPr/>
          <p:nvPr/>
        </p:nvGrpSpPr>
        <p:grpSpPr>
          <a:xfrm>
            <a:off x="484617" y="1131518"/>
            <a:ext cx="3804365" cy="1136787"/>
            <a:chOff x="466903" y="1131518"/>
            <a:chExt cx="3384376" cy="1058020"/>
          </a:xfrm>
        </p:grpSpPr>
        <p:sp>
          <p:nvSpPr>
            <p:cNvPr id="39" name="角丸四角形 38"/>
            <p:cNvSpPr/>
            <p:nvPr/>
          </p:nvSpPr>
          <p:spPr>
            <a:xfrm>
              <a:off x="466903" y="1131518"/>
              <a:ext cx="3384376" cy="96993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0" name="テキスト ボックス 39"/>
            <p:cNvSpPr txBox="1"/>
            <p:nvPr/>
          </p:nvSpPr>
          <p:spPr>
            <a:xfrm>
              <a:off x="668195" y="1186960"/>
              <a:ext cx="2890397" cy="1002578"/>
            </a:xfrm>
            <a:prstGeom prst="rect">
              <a:avLst/>
            </a:prstGeom>
            <a:noFill/>
          </p:spPr>
          <p:txBody>
            <a:bodyPr wrap="square" rtlCol="0">
              <a:spAutoFit/>
            </a:bodyPr>
            <a:lstStyle/>
            <a:p>
              <a:r>
                <a:rPr lang="ja-JP" altLang="en-US" sz="2000" dirty="0">
                  <a:solidFill>
                    <a:srgbClr val="FF0000"/>
                  </a:solidFill>
                  <a:latin typeface="メイリオ" pitchFamily="50" charset="-128"/>
                  <a:ea typeface="メイリオ" pitchFamily="50" charset="-128"/>
                  <a:cs typeface="メイリオ" pitchFamily="50" charset="-128"/>
                </a:rPr>
                <a:t>書面を受け取ってから</a:t>
              </a:r>
            </a:p>
            <a:p>
              <a:r>
                <a:rPr lang="ja-JP" altLang="en-US" sz="2000" dirty="0">
                  <a:solidFill>
                    <a:prstClr val="black"/>
                  </a:solidFill>
                  <a:latin typeface="メイリオ" pitchFamily="50" charset="-128"/>
                  <a:ea typeface="メイリオ" pitchFamily="50" charset="-128"/>
                  <a:cs typeface="メイリオ" pitchFamily="50" charset="-128"/>
                </a:rPr>
                <a:t>　　　</a:t>
              </a:r>
              <a:r>
                <a:rPr lang="ja-JP" altLang="en-US" sz="4400" dirty="0">
                  <a:solidFill>
                    <a:prstClr val="black"/>
                  </a:solidFill>
                  <a:latin typeface="メイリオ" pitchFamily="50" charset="-128"/>
                  <a:ea typeface="メイリオ" pitchFamily="50" charset="-128"/>
                  <a:cs typeface="メイリオ" pitchFamily="50" charset="-128"/>
                </a:rPr>
                <a:t>　日間</a:t>
              </a:r>
            </a:p>
          </p:txBody>
        </p:sp>
      </p:grpSp>
      <p:sp>
        <p:nvSpPr>
          <p:cNvPr id="35" name="正方形/長方形 34"/>
          <p:cNvSpPr/>
          <p:nvPr/>
        </p:nvSpPr>
        <p:spPr>
          <a:xfrm>
            <a:off x="456478" y="4426399"/>
            <a:ext cx="2185214"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とくていけいぞくてき</a:t>
            </a:r>
            <a:r>
              <a:rPr lang="ja-JP" altLang="en-US" sz="1200" dirty="0" err="1">
                <a:solidFill>
                  <a:prstClr val="black"/>
                </a:solidFill>
                <a:latin typeface="HG丸ｺﾞｼｯｸM-PRO" pitchFamily="50" charset="-128"/>
                <a:ea typeface="HG丸ｺﾞｼｯｸM-PRO" pitchFamily="50" charset="-128"/>
              </a:rPr>
              <a:t>えきむ</a:t>
            </a:r>
            <a:endParaRPr lang="ja-JP" altLang="en-US" sz="1200" dirty="0">
              <a:solidFill>
                <a:prstClr val="black"/>
              </a:solidFill>
              <a:latin typeface="HG丸ｺﾞｼｯｸM-PRO" pitchFamily="50" charset="-128"/>
              <a:ea typeface="HG丸ｺﾞｼｯｸM-PRO" pitchFamily="50" charset="-128"/>
            </a:endParaRPr>
          </a:p>
          <a:p>
            <a:pPr algn="ctr"/>
            <a:r>
              <a:rPr lang="ja-JP" altLang="en-US" sz="2000" dirty="0">
                <a:solidFill>
                  <a:prstClr val="black"/>
                </a:solidFill>
                <a:latin typeface="HG丸ｺﾞｼｯｸM-PRO" pitchFamily="50" charset="-128"/>
                <a:ea typeface="HG丸ｺﾞｼｯｸM-PRO" pitchFamily="50" charset="-128"/>
              </a:rPr>
              <a:t>特定継続的役務</a:t>
            </a:r>
          </a:p>
        </p:txBody>
      </p:sp>
      <p:grpSp>
        <p:nvGrpSpPr>
          <p:cNvPr id="3" name="グループ化 2"/>
          <p:cNvGrpSpPr/>
          <p:nvPr/>
        </p:nvGrpSpPr>
        <p:grpSpPr>
          <a:xfrm>
            <a:off x="437558" y="2335214"/>
            <a:ext cx="7950866" cy="1864954"/>
            <a:chOff x="437558" y="2335214"/>
            <a:chExt cx="6945723" cy="1864954"/>
          </a:xfrm>
        </p:grpSpPr>
        <p:sp>
          <p:nvSpPr>
            <p:cNvPr id="17" name="角丸四角形 16"/>
            <p:cNvSpPr/>
            <p:nvPr/>
          </p:nvSpPr>
          <p:spPr>
            <a:xfrm>
              <a:off x="437558" y="2348501"/>
              <a:ext cx="2166536" cy="1816529"/>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84" y="3012908"/>
              <a:ext cx="1339472" cy="1123081"/>
            </a:xfrm>
            <a:prstGeom prst="rect">
              <a:avLst/>
            </a:prstGeom>
          </p:spPr>
        </p:pic>
        <p:sp>
          <p:nvSpPr>
            <p:cNvPr id="25" name="角丸四角形 24"/>
            <p:cNvSpPr/>
            <p:nvPr/>
          </p:nvSpPr>
          <p:spPr>
            <a:xfrm>
              <a:off x="2844962" y="2335214"/>
              <a:ext cx="2159085" cy="1829816"/>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170" y="2948728"/>
              <a:ext cx="1398667" cy="1251440"/>
            </a:xfrm>
            <a:prstGeom prst="rect">
              <a:avLst/>
            </a:prstGeom>
          </p:spPr>
        </p:pic>
        <p:sp>
          <p:nvSpPr>
            <p:cNvPr id="28" name="正方形/長方形 27"/>
            <p:cNvSpPr/>
            <p:nvPr/>
          </p:nvSpPr>
          <p:spPr>
            <a:xfrm>
              <a:off x="710889" y="2410607"/>
              <a:ext cx="1415772"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ほうもんはんばい</a:t>
              </a:r>
            </a:p>
            <a:p>
              <a:pPr algn="ctr"/>
              <a:r>
                <a:rPr lang="ja-JP" altLang="en-US" sz="2000" dirty="0">
                  <a:solidFill>
                    <a:prstClr val="black"/>
                  </a:solidFill>
                  <a:latin typeface="HG丸ｺﾞｼｯｸM-PRO" pitchFamily="50" charset="-128"/>
                  <a:ea typeface="HG丸ｺﾞｼｯｸM-PRO" pitchFamily="50" charset="-128"/>
                </a:rPr>
                <a:t>訪問販売</a:t>
              </a:r>
            </a:p>
          </p:txBody>
        </p:sp>
        <p:sp>
          <p:nvSpPr>
            <p:cNvPr id="31" name="正方形/長方形 30"/>
            <p:cNvSpPr/>
            <p:nvPr/>
          </p:nvSpPr>
          <p:spPr>
            <a:xfrm>
              <a:off x="3021255" y="2352979"/>
              <a:ext cx="1877437"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でんわかんゆうはんばい</a:t>
              </a:r>
            </a:p>
            <a:p>
              <a:pPr algn="ctr"/>
              <a:r>
                <a:rPr lang="ja-JP" altLang="en-US" sz="2000" dirty="0">
                  <a:solidFill>
                    <a:prstClr val="black"/>
                  </a:solidFill>
                  <a:latin typeface="HG丸ｺﾞｼｯｸM-PRO" pitchFamily="50" charset="-128"/>
                  <a:ea typeface="HG丸ｺﾞｼｯｸM-PRO" pitchFamily="50" charset="-128"/>
                </a:rPr>
                <a:t>電話勧誘販売</a:t>
              </a:r>
            </a:p>
          </p:txBody>
        </p:sp>
        <p:grpSp>
          <p:nvGrpSpPr>
            <p:cNvPr id="2" name="グループ化 1"/>
            <p:cNvGrpSpPr/>
            <p:nvPr/>
          </p:nvGrpSpPr>
          <p:grpSpPr>
            <a:xfrm>
              <a:off x="5231721" y="2352979"/>
              <a:ext cx="2151560" cy="1829816"/>
              <a:chOff x="2852487" y="4426399"/>
              <a:chExt cx="2151560" cy="1829816"/>
            </a:xfrm>
          </p:grpSpPr>
          <p:sp>
            <p:nvSpPr>
              <p:cNvPr id="36" name="角丸四角形 35"/>
              <p:cNvSpPr/>
              <p:nvPr/>
            </p:nvSpPr>
            <p:spPr>
              <a:xfrm>
                <a:off x="2852487" y="4426399"/>
                <a:ext cx="2151560" cy="1829816"/>
              </a:xfrm>
              <a:prstGeom prst="roundRect">
                <a:avLst>
                  <a:gd name="adj" fmla="val 46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HG丸ｺﾞｼｯｸM-PRO" pitchFamily="50" charset="-128"/>
                  <a:ea typeface="HG丸ｺﾞｼｯｸM-PRO" pitchFamily="50" charset="-128"/>
                </a:endParaRPr>
              </a:p>
            </p:txBody>
          </p:sp>
          <p:pic>
            <p:nvPicPr>
              <p:cNvPr id="45" name="Picture 3" descr="F:\消費生活センター　消費者教育\イラストいろいろ\money_fuyouhin_woman_ur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170" y="5024075"/>
                <a:ext cx="1563597" cy="1201754"/>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3225170" y="4435275"/>
                <a:ext cx="1569660" cy="584775"/>
              </a:xfrm>
              <a:prstGeom prst="rect">
                <a:avLst/>
              </a:prstGeom>
            </p:spPr>
            <p:txBody>
              <a:bodyPr wrap="none">
                <a:spAutoFit/>
              </a:bodyPr>
              <a:lstStyle/>
              <a:p>
                <a:pPr algn="ctr"/>
                <a:r>
                  <a:rPr lang="ja-JP" altLang="en-US" sz="1200" dirty="0">
                    <a:solidFill>
                      <a:prstClr val="black"/>
                    </a:solidFill>
                    <a:latin typeface="HG丸ｺﾞｼｯｸM-PRO" pitchFamily="50" charset="-128"/>
                    <a:ea typeface="HG丸ｺﾞｼｯｸM-PRO" pitchFamily="50" charset="-128"/>
                  </a:rPr>
                  <a:t>ほうもんこうにゅう</a:t>
                </a:r>
              </a:p>
              <a:p>
                <a:pPr algn="ctr"/>
                <a:r>
                  <a:rPr lang="ja-JP" altLang="en-US" sz="2000" dirty="0">
                    <a:solidFill>
                      <a:prstClr val="black"/>
                    </a:solidFill>
                    <a:latin typeface="HG丸ｺﾞｼｯｸM-PRO" pitchFamily="50" charset="-128"/>
                    <a:ea typeface="HG丸ｺﾞｼｯｸM-PRO" pitchFamily="50" charset="-128"/>
                  </a:rPr>
                  <a:t>訪問購入</a:t>
                </a:r>
              </a:p>
            </p:txBody>
          </p:sp>
        </p:grpSp>
      </p:grpSp>
      <p:grpSp>
        <p:nvGrpSpPr>
          <p:cNvPr id="37" name="グループ化 36"/>
          <p:cNvGrpSpPr/>
          <p:nvPr/>
        </p:nvGrpSpPr>
        <p:grpSpPr>
          <a:xfrm>
            <a:off x="3692155" y="4581127"/>
            <a:ext cx="4120206" cy="1729995"/>
            <a:chOff x="560483" y="4365105"/>
            <a:chExt cx="4521361" cy="1876330"/>
          </a:xfrm>
        </p:grpSpPr>
        <p:sp>
          <p:nvSpPr>
            <p:cNvPr id="38" name="角丸四角形吹き出し 37"/>
            <p:cNvSpPr/>
            <p:nvPr/>
          </p:nvSpPr>
          <p:spPr>
            <a:xfrm>
              <a:off x="560483" y="4365105"/>
              <a:ext cx="4521361" cy="1876330"/>
            </a:xfrm>
            <a:prstGeom prst="wedgeRoundRectCallout">
              <a:avLst>
                <a:gd name="adj1" fmla="val -75402"/>
                <a:gd name="adj2" fmla="val -3524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46439" y="4365105"/>
              <a:ext cx="4335405" cy="1819267"/>
            </a:xfrm>
            <a:prstGeom prst="rect">
              <a:avLst/>
            </a:prstGeom>
            <a:noFill/>
          </p:spPr>
          <p:txBody>
            <a:bodyPr wrap="square" rtlCol="0">
              <a:spAutoFit/>
            </a:bodyPr>
            <a:lstStyle/>
            <a:p>
              <a:r>
                <a:rPr kumimoji="1" lang="ja-JP" altLang="en-US" sz="2000" dirty="0">
                  <a:solidFill>
                    <a:srgbClr val="FF0000"/>
                  </a:solidFill>
                  <a:latin typeface="HGP創英角ﾎﾟｯﾌﾟ体" pitchFamily="50" charset="-128"/>
                  <a:ea typeface="HGP創英角ﾎﾟｯﾌﾟ体" pitchFamily="50" charset="-128"/>
                </a:rPr>
                <a:t>★指定役務</a:t>
              </a:r>
              <a:r>
                <a:rPr kumimoji="1" lang="ja-JP" altLang="en-US" sz="2000" dirty="0">
                  <a:solidFill>
                    <a:srgbClr val="FF0000"/>
                  </a:solidFill>
                  <a:latin typeface="HGPｺﾞｼｯｸE" panose="020B0900000000000000" pitchFamily="50" charset="-128"/>
                  <a:ea typeface="HGPｺﾞｼｯｸE" panose="020B0900000000000000" pitchFamily="50" charset="-128"/>
                </a:rPr>
                <a:t>　</a:t>
              </a:r>
              <a:endParaRPr kumimoji="1" lang="ja-JP" altLang="en-US" sz="1400" dirty="0">
                <a:latin typeface="HGPｺﾞｼｯｸE" panose="020B0900000000000000" pitchFamily="50" charset="-128"/>
                <a:ea typeface="HGPｺﾞｼｯｸE" panose="020B0900000000000000" pitchFamily="50" charset="-128"/>
              </a:endParaRPr>
            </a:p>
            <a:p>
              <a:r>
                <a:rPr lang="ja-JP" altLang="en-US" sz="1100" dirty="0"/>
                <a:t>　</a:t>
              </a:r>
              <a:r>
                <a:rPr kumimoji="1" lang="ja-JP" altLang="en-US" sz="1100" dirty="0"/>
                <a:t>　</a:t>
              </a:r>
            </a:p>
            <a:p>
              <a:r>
                <a:rPr kumimoji="1" lang="ja-JP" altLang="en-US" dirty="0">
                  <a:latin typeface="HGPｺﾞｼｯｸM" pitchFamily="50" charset="-128"/>
                  <a:ea typeface="HGPｺﾞｼｯｸM" pitchFamily="50" charset="-128"/>
                </a:rPr>
                <a:t>　　・エステティック　　</a:t>
              </a:r>
              <a:r>
                <a:rPr lang="ja-JP" altLang="en-US" dirty="0">
                  <a:latin typeface="HGPｺﾞｼｯｸM" pitchFamily="50" charset="-128"/>
                  <a:ea typeface="HGPｺﾞｼｯｸM" pitchFamily="50" charset="-128"/>
                </a:rPr>
                <a:t>・家庭教師</a:t>
              </a:r>
              <a:endParaRPr kumimoji="1" lang="ja-JP" altLang="en-US" dirty="0">
                <a:latin typeface="HGPｺﾞｼｯｸM" pitchFamily="50" charset="-128"/>
                <a:ea typeface="HGPｺﾞｼｯｸM" pitchFamily="50" charset="-128"/>
              </a:endParaRPr>
            </a:p>
            <a:p>
              <a:r>
                <a:rPr lang="ja-JP" altLang="en-US" dirty="0">
                  <a:latin typeface="HGPｺﾞｼｯｸM" pitchFamily="50" charset="-128"/>
                  <a:ea typeface="HGPｺﾞｼｯｸM" pitchFamily="50" charset="-128"/>
                </a:rPr>
                <a:t>　　・美容医療　　　　　・学習塾</a:t>
              </a:r>
            </a:p>
            <a:p>
              <a:r>
                <a:rPr kumimoji="1" lang="ja-JP" altLang="en-US" dirty="0">
                  <a:latin typeface="HGPｺﾞｼｯｸM" pitchFamily="50" charset="-128"/>
                  <a:ea typeface="HGPｺﾞｼｯｸM" pitchFamily="50" charset="-128"/>
                </a:rPr>
                <a:t>　　・語学教室　　　　　</a:t>
              </a:r>
              <a:r>
                <a:rPr lang="ja-JP" altLang="en-US" dirty="0">
                  <a:latin typeface="HGPｺﾞｼｯｸM" pitchFamily="50" charset="-128"/>
                  <a:ea typeface="HGPｺﾞｼｯｸM" pitchFamily="50" charset="-128"/>
                </a:rPr>
                <a:t>・パソコン教室</a:t>
              </a:r>
            </a:p>
            <a:p>
              <a:r>
                <a:rPr lang="ja-JP" altLang="en-US" dirty="0">
                  <a:latin typeface="HGPｺﾞｼｯｸM" pitchFamily="50" charset="-128"/>
                  <a:ea typeface="HGPｺﾞｼｯｸM" pitchFamily="50" charset="-128"/>
                </a:rPr>
                <a:t>　　・結婚相手紹介サービス</a:t>
              </a:r>
            </a:p>
          </p:txBody>
        </p:sp>
      </p:grpSp>
      <p:sp>
        <p:nvSpPr>
          <p:cNvPr id="24" name="正方形/長方形 23"/>
          <p:cNvSpPr/>
          <p:nvPr/>
        </p:nvSpPr>
        <p:spPr>
          <a:xfrm>
            <a:off x="1513129" y="1544994"/>
            <a:ext cx="618129"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83457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9807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ＭＳ Ｐゴシック"/>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かいせつ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けい</a:t>
            </a:r>
            <a:r>
              <a:rPr lang="ja-JP" altLang="en-US" sz="1200" dirty="0">
                <a:solidFill>
                  <a:prstClr val="black"/>
                </a:solidFill>
                <a:latin typeface="HG丸ｺﾞｼｯｸM-PRO" panose="020F0600000000000000" pitchFamily="50" charset="-128"/>
                <a:ea typeface="HG丸ｺﾞｼｯｸM-PRO" panose="020F0600000000000000" pitchFamily="50" charset="-128"/>
              </a:rPr>
              <a:t>やくしょめん　　　う　　　と　　　　　　　　　　　いっていきかん</a:t>
            </a:r>
          </a:p>
          <a:p>
            <a:pPr eaLnBrk="0" fontAlgn="base" hangingPunct="0">
              <a:spcBef>
                <a:spcPct val="0"/>
              </a:spcBef>
              <a:spcAft>
                <a:spcPct val="0"/>
              </a:spcAft>
            </a:pPr>
            <a:r>
              <a:rPr lang="en-US" altLang="ja-JP" sz="3200" dirty="0">
                <a:solidFill>
                  <a:prstClr val="black"/>
                </a:solidFill>
                <a:latin typeface="ＭＳ Ｐゴシック"/>
              </a:rPr>
              <a:t>2-.</a:t>
            </a:r>
            <a:r>
              <a:rPr lang="ja-JP" altLang="en-US" sz="3200" dirty="0">
                <a:solidFill>
                  <a:prstClr val="black"/>
                </a:solidFill>
                <a:latin typeface="ＭＳ Ｐゴシック"/>
              </a:rPr>
              <a:t>③くわしい解説</a:t>
            </a:r>
            <a:r>
              <a:rPr lang="en-US" altLang="ja-JP" sz="2600" dirty="0">
                <a:solidFill>
                  <a:prstClr val="black"/>
                </a:solidFill>
                <a:latin typeface="ＭＳ Ｐゴシック"/>
              </a:rPr>
              <a:t>…『</a:t>
            </a:r>
            <a:r>
              <a:rPr lang="ja-JP" altLang="en-US" sz="2600" dirty="0">
                <a:solidFill>
                  <a:prstClr val="black"/>
                </a:solidFill>
                <a:latin typeface="ＭＳ Ｐゴシック"/>
              </a:rPr>
              <a:t>契約書面を受け取ってから一定期間</a:t>
            </a:r>
            <a:r>
              <a:rPr lang="en-US" altLang="ja-JP" sz="2600" dirty="0">
                <a:solidFill>
                  <a:prstClr val="black"/>
                </a:solidFill>
                <a:latin typeface="ＭＳ Ｐゴシック"/>
              </a:rPr>
              <a:t>』</a:t>
            </a:r>
          </a:p>
        </p:txBody>
      </p:sp>
      <p:grpSp>
        <p:nvGrpSpPr>
          <p:cNvPr id="2" name="グループ化 1"/>
          <p:cNvGrpSpPr/>
          <p:nvPr/>
        </p:nvGrpSpPr>
        <p:grpSpPr>
          <a:xfrm>
            <a:off x="663738" y="1183501"/>
            <a:ext cx="7776864" cy="5438477"/>
            <a:chOff x="5436096" y="1124744"/>
            <a:chExt cx="3528392" cy="5438477"/>
          </a:xfrm>
        </p:grpSpPr>
        <p:grpSp>
          <p:nvGrpSpPr>
            <p:cNvPr id="6" name="グループ化 5"/>
            <p:cNvGrpSpPr/>
            <p:nvPr/>
          </p:nvGrpSpPr>
          <p:grpSpPr>
            <a:xfrm>
              <a:off x="5646457" y="2348503"/>
              <a:ext cx="3190011" cy="3795413"/>
              <a:chOff x="5023025" y="2620249"/>
              <a:chExt cx="3816426" cy="3782172"/>
            </a:xfrm>
          </p:grpSpPr>
          <p:sp>
            <p:nvSpPr>
              <p:cNvPr id="16" name="角丸四角形 15"/>
              <p:cNvSpPr/>
              <p:nvPr/>
            </p:nvSpPr>
            <p:spPr>
              <a:xfrm>
                <a:off x="5023025" y="2620249"/>
                <a:ext cx="3816426" cy="1803287"/>
              </a:xfrm>
              <a:prstGeom prst="roundRect">
                <a:avLst>
                  <a:gd name="adj" fmla="val 4666"/>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400" dirty="0">
                    <a:solidFill>
                      <a:prstClr val="black"/>
                    </a:solidFill>
                    <a:latin typeface="HG丸ｺﾞｼｯｸM-PRO" pitchFamily="50" charset="-128"/>
                    <a:ea typeface="HG丸ｺﾞｼｯｸM-PRO" pitchFamily="50" charset="-128"/>
                  </a:rPr>
                  <a:t>マルチ</a:t>
                </a:r>
                <a:r>
                  <a:rPr lang="ja-JP" altLang="en-US" sz="2400" b="1" dirty="0">
                    <a:solidFill>
                      <a:prstClr val="black"/>
                    </a:solidFill>
                    <a:latin typeface="HG丸ｺﾞｼｯｸM-PRO" pitchFamily="50" charset="-128"/>
                    <a:ea typeface="HG丸ｺﾞｼｯｸM-PRO" pitchFamily="50" charset="-128"/>
                  </a:rPr>
                  <a:t>商法</a:t>
                </a:r>
                <a:endParaRPr lang="en-US" altLang="ja-JP" sz="2400" b="1" dirty="0">
                  <a:solidFill>
                    <a:prstClr val="black"/>
                  </a:solidFill>
                  <a:latin typeface="HG丸ｺﾞｼｯｸM-PRO" pitchFamily="50" charset="-128"/>
                  <a:ea typeface="HG丸ｺﾞｼｯｸM-PRO" pitchFamily="50" charset="-128"/>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605" y="2775416"/>
                <a:ext cx="1074456" cy="1564679"/>
              </a:xfrm>
              <a:prstGeom prst="rect">
                <a:avLst/>
              </a:prstGeom>
            </p:spPr>
          </p:pic>
          <p:sp>
            <p:nvSpPr>
              <p:cNvPr id="30" name="角丸四角形 29"/>
              <p:cNvSpPr/>
              <p:nvPr/>
            </p:nvSpPr>
            <p:spPr>
              <a:xfrm>
                <a:off x="5023026" y="4712369"/>
                <a:ext cx="3816424" cy="1690052"/>
              </a:xfrm>
              <a:prstGeom prst="roundRect">
                <a:avLst>
                  <a:gd name="adj" fmla="val 4666"/>
                </a:avLst>
              </a:prstGeom>
              <a:solidFill>
                <a:srgbClr val="25C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3200" dirty="0">
                    <a:ln>
                      <a:solidFill>
                        <a:prstClr val="black"/>
                      </a:solidFill>
                    </a:ln>
                    <a:solidFill>
                      <a:prstClr val="white"/>
                    </a:solidFill>
                    <a:latin typeface="HGS創英角ｺﾞｼｯｸUB" panose="020B0900000000000000" pitchFamily="50" charset="-128"/>
                    <a:ea typeface="HGS創英角ｺﾞｼｯｸUB" panose="020B0900000000000000" pitchFamily="50" charset="-128"/>
                  </a:rPr>
                  <a:t> </a:t>
                </a:r>
                <a:endParaRPr lang="en-US" altLang="ja-JP" sz="2400" dirty="0">
                  <a:solidFill>
                    <a:prstClr val="black"/>
                  </a:solidFill>
                  <a:latin typeface="HG丸ｺﾞｼｯｸM-PRO" pitchFamily="50" charset="-128"/>
                  <a:ea typeface="HG丸ｺﾞｼｯｸM-PRO" pitchFamily="50" charset="-128"/>
                </a:endParaRPr>
              </a:p>
              <a:p>
                <a:endParaRPr lang="ja-JP" altLang="en-US" sz="3200" dirty="0">
                  <a:ln>
                    <a:solidFill>
                      <a:prstClr val="black"/>
                    </a:solidFill>
                  </a:ln>
                  <a:solidFill>
                    <a:prstClr val="white"/>
                  </a:solidFill>
                  <a:latin typeface="HGS創英角ｺﾞｼｯｸUB" panose="020B0900000000000000" pitchFamily="50" charset="-128"/>
                  <a:ea typeface="HGS創英角ｺﾞｼｯｸUB" panose="020B0900000000000000" pitchFamily="50" charset="-128"/>
                </a:endParaRP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749" y="5042472"/>
                <a:ext cx="1642041" cy="127758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4300" y="4885241"/>
                <a:ext cx="509188" cy="509188"/>
              </a:xfrm>
              <a:prstGeom prst="rect">
                <a:avLst/>
              </a:prstGeom>
            </p:spPr>
          </p:pic>
        </p:grpSp>
        <p:sp>
          <p:nvSpPr>
            <p:cNvPr id="41" name="角丸四角形 40"/>
            <p:cNvSpPr/>
            <p:nvPr/>
          </p:nvSpPr>
          <p:spPr>
            <a:xfrm>
              <a:off x="5436096" y="1585519"/>
              <a:ext cx="3528392" cy="4977702"/>
            </a:xfrm>
            <a:prstGeom prst="roundRect">
              <a:avLst>
                <a:gd name="adj" fmla="val 10038"/>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5543104" y="1124744"/>
              <a:ext cx="1938618" cy="1133890"/>
              <a:chOff x="4868706" y="1186367"/>
              <a:chExt cx="2262405" cy="971645"/>
            </a:xfrm>
          </p:grpSpPr>
          <p:sp>
            <p:nvSpPr>
              <p:cNvPr id="43" name="角丸四角形 42"/>
              <p:cNvSpPr/>
              <p:nvPr/>
            </p:nvSpPr>
            <p:spPr>
              <a:xfrm>
                <a:off x="4868706" y="1186367"/>
                <a:ext cx="2262405" cy="91825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white"/>
                  </a:solidFill>
                </a:endParaRPr>
              </a:p>
            </p:txBody>
          </p:sp>
          <p:sp>
            <p:nvSpPr>
              <p:cNvPr id="44" name="テキスト ボックス 43"/>
              <p:cNvSpPr txBox="1"/>
              <p:nvPr/>
            </p:nvSpPr>
            <p:spPr>
              <a:xfrm>
                <a:off x="4981554" y="1234930"/>
                <a:ext cx="1872702" cy="923082"/>
              </a:xfrm>
              <a:prstGeom prst="rect">
                <a:avLst/>
              </a:prstGeom>
              <a:noFill/>
            </p:spPr>
            <p:txBody>
              <a:bodyPr wrap="square" rtlCol="0">
                <a:spAutoFit/>
              </a:bodyPr>
              <a:lstStyle/>
              <a:p>
                <a:r>
                  <a:rPr lang="ja-JP" altLang="en-US" sz="2000" dirty="0">
                    <a:solidFill>
                      <a:srgbClr val="FF0000"/>
                    </a:solidFill>
                    <a:latin typeface="メイリオ" pitchFamily="50" charset="-128"/>
                    <a:ea typeface="メイリオ" pitchFamily="50" charset="-128"/>
                    <a:cs typeface="メイリオ" pitchFamily="50" charset="-128"/>
                  </a:rPr>
                  <a:t>書面を受け取ってから　　　</a:t>
                </a:r>
              </a:p>
              <a:p>
                <a:r>
                  <a:rPr lang="ja-JP" altLang="en-US" sz="2000" dirty="0">
                    <a:solidFill>
                      <a:srgbClr val="FF0000"/>
                    </a:solidFill>
                    <a:latin typeface="メイリオ" pitchFamily="50" charset="-128"/>
                    <a:ea typeface="メイリオ" pitchFamily="50" charset="-128"/>
                    <a:cs typeface="メイリオ" pitchFamily="50" charset="-128"/>
                  </a:rPr>
                  <a:t>　　</a:t>
                </a:r>
                <a:r>
                  <a:rPr lang="ja-JP" altLang="en-US" sz="4400" dirty="0">
                    <a:latin typeface="メイリオ" pitchFamily="50" charset="-128"/>
                    <a:ea typeface="メイリオ" pitchFamily="50" charset="-128"/>
                    <a:cs typeface="メイリオ" pitchFamily="50" charset="-128"/>
                  </a:rPr>
                  <a:t>　 </a:t>
                </a:r>
                <a:r>
                  <a:rPr kumimoji="1" lang="ja-JP" altLang="en-US" sz="4400" dirty="0">
                    <a:latin typeface="メイリオ" pitchFamily="50" charset="-128"/>
                    <a:ea typeface="メイリオ" pitchFamily="50" charset="-128"/>
                    <a:cs typeface="メイリオ" pitchFamily="50" charset="-128"/>
                  </a:rPr>
                  <a:t>日間</a:t>
                </a:r>
              </a:p>
            </p:txBody>
          </p:sp>
        </p:grpSp>
        <p:sp>
          <p:nvSpPr>
            <p:cNvPr id="47" name="正方形/長方形 46"/>
            <p:cNvSpPr/>
            <p:nvPr/>
          </p:nvSpPr>
          <p:spPr>
            <a:xfrm>
              <a:off x="5597375" y="2926955"/>
              <a:ext cx="1243545" cy="530915"/>
            </a:xfrm>
            <a:prstGeom prst="rect">
              <a:avLst/>
            </a:prstGeom>
          </p:spPr>
          <p:txBody>
            <a:bodyPr wrap="square">
              <a:spAutoFit/>
            </a:bodyPr>
            <a:lstStyle/>
            <a:p>
              <a:pPr lvl="0" algn="ctr"/>
              <a:r>
                <a:rPr lang="ja-JP" altLang="en-US" sz="1050" dirty="0">
                  <a:solidFill>
                    <a:prstClr val="black"/>
                  </a:solidFill>
                  <a:latin typeface="HG丸ｺﾞｼｯｸM-PRO" pitchFamily="50" charset="-128"/>
                  <a:ea typeface="HG丸ｺﾞｼｯｸM-PRO" pitchFamily="50" charset="-128"/>
                </a:rPr>
                <a:t>れんさはんばいとりひき</a:t>
              </a:r>
            </a:p>
            <a:p>
              <a:pPr lvl="0" algn="ct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連鎖販売取引</a:t>
              </a:r>
              <a:r>
                <a:rPr lang="en-US" altLang="ja-JP" dirty="0">
                  <a:solidFill>
                    <a:prstClr val="black"/>
                  </a:solidFill>
                  <a:latin typeface="HG丸ｺﾞｼｯｸM-PRO" pitchFamily="50" charset="-128"/>
                  <a:ea typeface="HG丸ｺﾞｼｯｸM-PRO" pitchFamily="50" charset="-128"/>
                </a:rPr>
                <a:t>)</a:t>
              </a:r>
              <a:endParaRPr lang="ja-JP" altLang="en-US" dirty="0">
                <a:solidFill>
                  <a:prstClr val="black"/>
                </a:solidFill>
                <a:latin typeface="HG丸ｺﾞｼｯｸM-PRO" pitchFamily="50" charset="-128"/>
                <a:ea typeface="HG丸ｺﾞｼｯｸM-PRO" pitchFamily="50" charset="-128"/>
              </a:endParaRPr>
            </a:p>
          </p:txBody>
        </p:sp>
        <p:sp>
          <p:nvSpPr>
            <p:cNvPr id="48" name="正方形/長方形 47"/>
            <p:cNvSpPr/>
            <p:nvPr/>
          </p:nvSpPr>
          <p:spPr>
            <a:xfrm>
              <a:off x="5719602" y="5141249"/>
              <a:ext cx="1445087" cy="530915"/>
            </a:xfrm>
            <a:prstGeom prst="rect">
              <a:avLst/>
            </a:prstGeom>
          </p:spPr>
          <p:txBody>
            <a:bodyPr wrap="square">
              <a:spAutoFit/>
            </a:bodyPr>
            <a:lstStyle/>
            <a:p>
              <a:pPr algn="ctr"/>
              <a:r>
                <a:rPr lang="ja-JP" altLang="en-US" sz="1050" dirty="0" err="1">
                  <a:solidFill>
                    <a:prstClr val="black"/>
                  </a:solidFill>
                  <a:latin typeface="HG丸ｺﾞｼｯｸM-PRO" pitchFamily="50" charset="-128"/>
                  <a:ea typeface="HG丸ｺﾞｼｯｸM-PRO" pitchFamily="50" charset="-128"/>
                </a:rPr>
                <a:t>ぎょ</a:t>
              </a:r>
              <a:r>
                <a:rPr lang="ja-JP" altLang="en-US" sz="1050" dirty="0">
                  <a:solidFill>
                    <a:prstClr val="black"/>
                  </a:solidFill>
                  <a:latin typeface="HG丸ｺﾞｼｯｸM-PRO" pitchFamily="50" charset="-128"/>
                  <a:ea typeface="HG丸ｺﾞｼｯｸM-PRO" pitchFamily="50" charset="-128"/>
                </a:rPr>
                <a:t>うむていきょうゆういんはんばい</a:t>
              </a:r>
            </a:p>
            <a:p>
              <a:pPr lvl="0" algn="ctr"/>
              <a:r>
                <a:rPr lang="en-US" altLang="ja-JP" dirty="0">
                  <a:solidFill>
                    <a:prstClr val="black"/>
                  </a:solidFill>
                  <a:latin typeface="HG丸ｺﾞｼｯｸM-PRO" pitchFamily="50" charset="-128"/>
                  <a:ea typeface="HG丸ｺﾞｼｯｸM-PRO" pitchFamily="50" charset="-128"/>
                </a:rPr>
                <a:t>(</a:t>
              </a:r>
              <a:r>
                <a:rPr lang="ja-JP" altLang="en-US" dirty="0">
                  <a:solidFill>
                    <a:prstClr val="black"/>
                  </a:solidFill>
                  <a:latin typeface="HG丸ｺﾞｼｯｸM-PRO" pitchFamily="50" charset="-128"/>
                  <a:ea typeface="HG丸ｺﾞｼｯｸM-PRO" pitchFamily="50" charset="-128"/>
                </a:rPr>
                <a:t>業務提供誘引販売</a:t>
              </a:r>
              <a:r>
                <a:rPr lang="en-US" altLang="ja-JP" dirty="0">
                  <a:solidFill>
                    <a:prstClr val="black"/>
                  </a:solidFill>
                  <a:latin typeface="HG丸ｺﾞｼｯｸM-PRO" pitchFamily="50" charset="-128"/>
                  <a:ea typeface="HG丸ｺﾞｼｯｸM-PRO" pitchFamily="50" charset="-128"/>
                </a:rPr>
                <a:t>)</a:t>
              </a:r>
            </a:p>
          </p:txBody>
        </p:sp>
        <p:sp>
          <p:nvSpPr>
            <p:cNvPr id="49" name="正方形/長方形 48"/>
            <p:cNvSpPr/>
            <p:nvPr/>
          </p:nvSpPr>
          <p:spPr>
            <a:xfrm>
              <a:off x="5615019" y="4456041"/>
              <a:ext cx="1160559" cy="646331"/>
            </a:xfrm>
            <a:prstGeom prst="rect">
              <a:avLst/>
            </a:prstGeom>
          </p:spPr>
          <p:txBody>
            <a:bodyPr wrap="square">
              <a:spAutoFit/>
            </a:bodyPr>
            <a:lstStyle/>
            <a:p>
              <a:pPr lvl="0" algn="ctr"/>
              <a:r>
                <a:rPr lang="ja-JP" altLang="en-US" sz="1200" dirty="0">
                  <a:solidFill>
                    <a:prstClr val="black"/>
                  </a:solidFill>
                  <a:latin typeface="HG丸ｺﾞｼｯｸM-PRO" pitchFamily="50" charset="-128"/>
                  <a:ea typeface="HG丸ｺﾞｼｯｸM-PRO" pitchFamily="50" charset="-128"/>
                </a:rPr>
                <a:t>ないしょくしょうほう</a:t>
              </a:r>
            </a:p>
            <a:p>
              <a:pPr lvl="0" algn="ctr"/>
              <a:r>
                <a:rPr lang="ja-JP" altLang="en-US" sz="2400" dirty="0">
                  <a:solidFill>
                    <a:prstClr val="black"/>
                  </a:solidFill>
                  <a:latin typeface="HG丸ｺﾞｼｯｸM-PRO" pitchFamily="50" charset="-128"/>
                  <a:ea typeface="HG丸ｺﾞｼｯｸM-PRO" pitchFamily="50" charset="-128"/>
                </a:rPr>
                <a:t>内職商法</a:t>
              </a:r>
            </a:p>
          </p:txBody>
        </p:sp>
      </p:grpSp>
      <p:pic>
        <p:nvPicPr>
          <p:cNvPr id="1026" name="Picture 2" descr="G:\KINGSTON\くらしの一日講座\イラストいろいろ\イラスト\「買物 イラスト」.files\連鎖.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0481" y="2593509"/>
            <a:ext cx="1683634" cy="153961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1513129" y="1604959"/>
            <a:ext cx="87651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3014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68760"/>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rgbClr val="FF0000"/>
                </a:solidFill>
                <a:latin typeface="HG丸ｺﾞｼｯｸM-PRO" pitchFamily="50" charset="-128"/>
                <a:ea typeface="HG丸ｺﾞｼｯｸM-PRO" pitchFamily="50" charset="-128"/>
              </a:rPr>
              <a:t>しょめん</a:t>
            </a:r>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rgbClr val="FF0000"/>
                </a:solidFill>
                <a:latin typeface="HG丸ｺﾞｼｯｸM-PRO" pitchFamily="50" charset="-128"/>
                <a:ea typeface="HG丸ｺﾞｼｯｸM-PRO" pitchFamily="50" charset="-128"/>
              </a:rPr>
              <a:t>でんじてききろく　　　　　　　　　　</a:t>
            </a:r>
            <a:r>
              <a:rPr kumimoji="1" lang="ja-JP" altLang="en-US" sz="1100" dirty="0">
                <a:solidFill>
                  <a:schemeClr val="bg1"/>
                </a:solidFill>
                <a:latin typeface="HG丸ｺﾞｼｯｸM-PRO" pitchFamily="50" charset="-128"/>
                <a:ea typeface="HG丸ｺﾞｼｯｸM-PRO" pitchFamily="50" charset="-128"/>
              </a:rPr>
              <a:t>つうち</a:t>
            </a:r>
            <a:endParaRPr kumimoji="1" lang="en-US" altLang="ja-JP" sz="1100" dirty="0">
              <a:solidFill>
                <a:schemeClr val="bg1"/>
              </a:solidFill>
              <a:latin typeface="HG丸ｺﾞｼｯｸM-PRO" pitchFamily="50" charset="-128"/>
              <a:ea typeface="HG丸ｺﾞｼｯｸM-PRO" pitchFamily="50" charset="-128"/>
            </a:endParaRPr>
          </a:p>
          <a:p>
            <a:pPr algn="ctr"/>
            <a:r>
              <a:rPr lang="ja-JP" altLang="en-US" sz="3600" dirty="0">
                <a:solidFill>
                  <a:srgbClr val="FF0000"/>
                </a:solidFill>
                <a:latin typeface="HG丸ｺﾞｼｯｸM-PRO" pitchFamily="50" charset="-128"/>
                <a:ea typeface="HG丸ｺﾞｼｯｸM-PRO" pitchFamily="50" charset="-128"/>
              </a:rPr>
              <a:t>書面</a:t>
            </a:r>
            <a:r>
              <a:rPr lang="ja-JP" altLang="en-US" sz="3600" dirty="0">
                <a:solidFill>
                  <a:schemeClr val="bg1"/>
                </a:solidFill>
                <a:latin typeface="HG丸ｺﾞｼｯｸM-PRO" pitchFamily="50" charset="-128"/>
                <a:ea typeface="HG丸ｺﾞｼｯｸM-PRO" pitchFamily="50" charset="-128"/>
              </a:rPr>
              <a:t>または</a:t>
            </a:r>
            <a:r>
              <a:rPr lang="ja-JP" altLang="en-US" sz="3600" dirty="0">
                <a:solidFill>
                  <a:srgbClr val="FF0000"/>
                </a:solidFill>
                <a:latin typeface="HG丸ｺﾞｼｯｸM-PRO" pitchFamily="50" charset="-128"/>
                <a:ea typeface="HG丸ｺﾞｼｯｸM-PRO" pitchFamily="50" charset="-128"/>
              </a:rPr>
              <a:t>電磁的記録</a:t>
            </a:r>
            <a:r>
              <a:rPr kumimoji="1" lang="ja-JP" altLang="en-US" sz="3600" dirty="0">
                <a:solidFill>
                  <a:schemeClr val="bg1"/>
                </a:solidFill>
                <a:latin typeface="HG丸ｺﾞｼｯｸM-PRO" pitchFamily="50" charset="-128"/>
                <a:ea typeface="HG丸ｺﾞｼｯｸM-PRO" pitchFamily="50" charset="-128"/>
              </a:rPr>
              <a:t>で通知します</a:t>
            </a:r>
            <a:r>
              <a:rPr kumimoji="1" lang="en-US" altLang="ja-JP" sz="3600" dirty="0">
                <a:solidFill>
                  <a:schemeClr val="bg1"/>
                </a:solidFill>
                <a:latin typeface="HG丸ｺﾞｼｯｸM-PRO" pitchFamily="50" charset="-128"/>
                <a:ea typeface="HG丸ｺﾞｼｯｸM-PRO" pitchFamily="50" charset="-128"/>
              </a:rPr>
              <a:t>!</a:t>
            </a:r>
            <a:endParaRPr kumimoji="1" lang="ja-JP" altLang="en-US" sz="3600" dirty="0">
              <a:solidFill>
                <a:schemeClr val="bg1"/>
              </a:solidFill>
              <a:latin typeface="HG丸ｺﾞｼｯｸM-PRO" pitchFamily="50" charset="-128"/>
              <a:ea typeface="HG丸ｺﾞｼｯｸM-PRO" pitchFamily="50" charset="-128"/>
            </a:endParaRPr>
          </a:p>
        </p:txBody>
      </p:sp>
      <p:grpSp>
        <p:nvGrpSpPr>
          <p:cNvPr id="10" name="グループ化 9"/>
          <p:cNvGrpSpPr/>
          <p:nvPr/>
        </p:nvGrpSpPr>
        <p:grpSpPr>
          <a:xfrm>
            <a:off x="383789" y="2276872"/>
            <a:ext cx="4162740" cy="3178178"/>
            <a:chOff x="6206844" y="4432302"/>
            <a:chExt cx="2666293" cy="2039624"/>
          </a:xfrm>
        </p:grpSpPr>
        <p:sp>
          <p:nvSpPr>
            <p:cNvPr id="34" name="角丸四角形 33"/>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19" name="テキスト ボックス 18"/>
            <p:cNvSpPr txBox="1"/>
            <p:nvPr/>
          </p:nvSpPr>
          <p:spPr>
            <a:xfrm>
              <a:off x="6332130" y="4846922"/>
              <a:ext cx="2520280" cy="167225"/>
            </a:xfrm>
            <a:prstGeom prst="rect">
              <a:avLst/>
            </a:prstGeom>
            <a:noFill/>
          </p:spPr>
          <p:txBody>
            <a:bodyPr wrap="square" rtlCol="0">
              <a:spAutoFit/>
            </a:bodyPr>
            <a:lstStyle/>
            <a:p>
              <a:pPr lvl="0"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gr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31" name="角丸四角形 33">
            <a:extLst>
              <a:ext uri="{FF2B5EF4-FFF2-40B4-BE49-F238E27FC236}">
                <a16:creationId xmlns:a16="http://schemas.microsoft.com/office/drawing/2014/main" xmlns="" id="{7997E637-EF06-3123-B1FB-32BBA62CCCC9}"/>
              </a:ext>
            </a:extLst>
          </p:cNvPr>
          <p:cNvSpPr/>
          <p:nvPr/>
        </p:nvSpPr>
        <p:spPr>
          <a:xfrm>
            <a:off x="4711555" y="2276872"/>
            <a:ext cx="4162740" cy="3178178"/>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32" name="テキスト ボックス 31">
            <a:extLst>
              <a:ext uri="{FF2B5EF4-FFF2-40B4-BE49-F238E27FC236}">
                <a16:creationId xmlns:a16="http://schemas.microsoft.com/office/drawing/2014/main" xmlns="" id="{6994430B-9E8D-0D4F-5941-9E52A071D352}"/>
              </a:ext>
            </a:extLst>
          </p:cNvPr>
          <p:cNvSpPr txBox="1"/>
          <p:nvPr/>
        </p:nvSpPr>
        <p:spPr>
          <a:xfrm>
            <a:off x="497770" y="2288440"/>
            <a:ext cx="3934778" cy="646331"/>
          </a:xfrm>
          <a:prstGeom prst="rect">
            <a:avLst/>
          </a:prstGeom>
          <a:noFill/>
        </p:spPr>
        <p:txBody>
          <a:bodyPr wrap="square" rtlCol="0">
            <a:spAutoFit/>
          </a:bodyPr>
          <a:lstStyle/>
          <a:p>
            <a:pPr lvl="0"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しょめん　　　ばあい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書面の場合</a:t>
            </a:r>
          </a:p>
        </p:txBody>
      </p:sp>
      <p:sp>
        <p:nvSpPr>
          <p:cNvPr id="36" name="テキスト ボックス 35">
            <a:extLst>
              <a:ext uri="{FF2B5EF4-FFF2-40B4-BE49-F238E27FC236}">
                <a16:creationId xmlns:a16="http://schemas.microsoft.com/office/drawing/2014/main" xmlns="" id="{E89F2E98-B957-243B-1797-737FBE7AA672}"/>
              </a:ext>
            </a:extLst>
          </p:cNvPr>
          <p:cNvSpPr txBox="1"/>
          <p:nvPr/>
        </p:nvSpPr>
        <p:spPr>
          <a:xfrm>
            <a:off x="4825536" y="2288440"/>
            <a:ext cx="3934778" cy="646331"/>
          </a:xfrm>
          <a:prstGeom prst="rect">
            <a:avLst/>
          </a:prstGeom>
          <a:noFill/>
        </p:spPr>
        <p:txBody>
          <a:bodyPr wrap="square" rtlCol="0">
            <a:spAutoFit/>
          </a:bodyPr>
          <a:lstStyle/>
          <a:p>
            <a:pPr lvl="0"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でんじてききろく　　　　　ばあい</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2400" b="1" dirty="0">
                <a:solidFill>
                  <a:prstClr val="black"/>
                </a:solidFill>
                <a:latin typeface="HG丸ｺﾞｼｯｸM-PRO" panose="020F0600000000000000" pitchFamily="50" charset="-128"/>
                <a:ea typeface="HG丸ｺﾞｼｯｸM-PRO" panose="020F0600000000000000" pitchFamily="50" charset="-128"/>
              </a:rPr>
              <a:t>電磁的記録の場合</a:t>
            </a:r>
          </a:p>
        </p:txBody>
      </p:sp>
      <p:pic>
        <p:nvPicPr>
          <p:cNvPr id="17" name="Picture 2">
            <a:extLst>
              <a:ext uri="{FF2B5EF4-FFF2-40B4-BE49-F238E27FC236}">
                <a16:creationId xmlns:a16="http://schemas.microsoft.com/office/drawing/2014/main" xmlns="" id="{7B67E3EF-0826-4868-0BFB-72151EBE76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482" y="3826250"/>
            <a:ext cx="1628800" cy="1628800"/>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36">
            <a:extLst>
              <a:ext uri="{FF2B5EF4-FFF2-40B4-BE49-F238E27FC236}">
                <a16:creationId xmlns:a16="http://schemas.microsoft.com/office/drawing/2014/main" xmlns="" id="{47C369BE-F108-C7B7-53E1-403E199C3334}"/>
              </a:ext>
            </a:extLst>
          </p:cNvPr>
          <p:cNvSpPr txBox="1"/>
          <p:nvPr/>
        </p:nvSpPr>
        <p:spPr>
          <a:xfrm>
            <a:off x="383789" y="3032710"/>
            <a:ext cx="4149964" cy="2308324"/>
          </a:xfrm>
          <a:prstGeom prst="rect">
            <a:avLst/>
          </a:prstGeom>
          <a:noFill/>
        </p:spPr>
        <p:txBody>
          <a:bodyPr wrap="square" rtlCol="0">
            <a:spAutoFit/>
          </a:bodyPr>
          <a:lstStyle/>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・ハガキ</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など</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xmlns="" id="{BAB014B4-C6C3-0A41-3648-C69435217C94}"/>
              </a:ext>
            </a:extLst>
          </p:cNvPr>
          <p:cNvSpPr txBox="1"/>
          <p:nvPr/>
        </p:nvSpPr>
        <p:spPr>
          <a:xfrm>
            <a:off x="4742132" y="2909503"/>
            <a:ext cx="4132163" cy="2423740"/>
          </a:xfrm>
          <a:prstGeom prst="rect">
            <a:avLst/>
          </a:prstGeom>
          <a:noFill/>
        </p:spPr>
        <p:txBody>
          <a:bodyPr wrap="square" rtlCol="0">
            <a:spAutoFit/>
          </a:bodyPr>
          <a:lstStyle/>
          <a:p>
            <a:pPr lvl="0"/>
            <a:r>
              <a:rPr lang="ja-JP" altLang="en-US" sz="1050" dirty="0">
                <a:solidFill>
                  <a:prstClr val="black"/>
                </a:solidFill>
                <a:latin typeface="HG丸ｺﾞｼｯｸM-PRO" panose="020F0600000000000000" pitchFamily="50" charset="-128"/>
                <a:ea typeface="HG丸ｺﾞｼｯｸM-PRO" panose="020F0600000000000000" pitchFamily="50" charset="-128"/>
              </a:rPr>
              <a:t>　　　でんし</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・電子メール</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a:solidFill>
                  <a:prstClr val="black"/>
                </a:solidFill>
                <a:latin typeface="HG丸ｺﾞｼｯｸM-PRO" panose="020F0600000000000000" pitchFamily="50" charset="-128"/>
                <a:ea typeface="HG丸ｺﾞｼｯｸM-PRO" panose="020F0600000000000000" pitchFamily="50" charset="-128"/>
              </a:rPr>
              <a:t>FAX</a:t>
            </a:r>
          </a:p>
          <a:p>
            <a:pPr lvl="0"/>
            <a:r>
              <a:rPr lang="ja-JP" altLang="en-US" sz="1050" dirty="0">
                <a:solidFill>
                  <a:prstClr val="black"/>
                </a:solidFill>
                <a:latin typeface="HG丸ｺﾞｼｯｸM-PRO" panose="020F0600000000000000" pitchFamily="50" charset="-128"/>
                <a:ea typeface="HG丸ｺﾞｼｯｸM-PRO" panose="020F0600000000000000" pitchFamily="50" charset="-128"/>
              </a:rPr>
              <a:t>　　　　　　　　　　　　　　　　　　　せんよう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・クーリングオフ専用</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の</a:t>
            </a:r>
            <a:r>
              <a:rPr lang="en-US" altLang="ja-JP" sz="2400" dirty="0">
                <a:solidFill>
                  <a:prstClr val="black"/>
                </a:solidFill>
                <a:latin typeface="HG丸ｺﾞｼｯｸM-PRO" panose="020F0600000000000000" pitchFamily="50" charset="-128"/>
                <a:ea typeface="HG丸ｺﾞｼｯｸM-PRO" panose="020F0600000000000000" pitchFamily="50" charset="-128"/>
              </a:rPr>
              <a:t>Web</a:t>
            </a:r>
            <a:r>
              <a:rPr lang="ja-JP" altLang="en-US" sz="2400" dirty="0">
                <a:solidFill>
                  <a:prstClr val="black"/>
                </a:solidFill>
                <a:latin typeface="HG丸ｺﾞｼｯｸM-PRO" panose="020F0600000000000000" pitchFamily="50" charset="-128"/>
                <a:ea typeface="HG丸ｺﾞｼｯｸM-PRO" panose="020F0600000000000000" pitchFamily="50" charset="-128"/>
              </a:rPr>
              <a:t>フォーム</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2400" dirty="0">
                <a:solidFill>
                  <a:prstClr val="black"/>
                </a:solidFill>
                <a:latin typeface="HG丸ｺﾞｼｯｸM-PRO" panose="020F0600000000000000" pitchFamily="50" charset="-128"/>
                <a:ea typeface="HG丸ｺﾞｼｯｸM-PRO" panose="020F0600000000000000" pitchFamily="50" charset="-128"/>
              </a:rPr>
              <a:t>　　　　　　など</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xmlns="" id="{F3B38DCE-C2A0-EDBB-7913-A9A04C3C9FC5}"/>
              </a:ext>
            </a:extLst>
          </p:cNvPr>
          <p:cNvSpPr txBox="1"/>
          <p:nvPr/>
        </p:nvSpPr>
        <p:spPr>
          <a:xfrm>
            <a:off x="325071" y="5445224"/>
            <a:ext cx="8626045" cy="1015663"/>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じぎょうしゃ　　　　　　　　　　つうちほうほう　　　つうちさき　　　してい</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事業者によっては通知方法や通知先が指定されていることもありますので</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1000" dirty="0">
                <a:latin typeface="HG丸ｺﾞｼｯｸM-PRO" panose="020F0600000000000000" pitchFamily="50" charset="-128"/>
                <a:ea typeface="HG丸ｺﾞｼｯｸM-PRO" panose="020F0600000000000000" pitchFamily="50" charset="-128"/>
              </a:rPr>
              <a:t>けいやくしょめん　　　　　　かくにん</a:t>
            </a:r>
            <a:endParaRPr lang="en-US" altLang="ja-JP" sz="1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契約書面などを確認するようにしましょう！</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21" name="Picture 4">
            <a:extLst>
              <a:ext uri="{FF2B5EF4-FFF2-40B4-BE49-F238E27FC236}">
                <a16:creationId xmlns:a16="http://schemas.microsoft.com/office/drawing/2014/main" xmlns="" id="{9745086A-1687-2CAF-CF0B-AF2DE8D459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195738"/>
            <a:ext cx="2077225" cy="2077225"/>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xmlns="" id="{B9F60342-9839-A9BB-EC17-ABF9656D1ED4}"/>
              </a:ext>
            </a:extLst>
          </p:cNvPr>
          <p:cNvSpPr/>
          <p:nvPr/>
        </p:nvSpPr>
        <p:spPr>
          <a:xfrm>
            <a:off x="899592" y="1295111"/>
            <a:ext cx="936104" cy="739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xmlns="" id="{D6E34E83-75DF-C4F1-8BDC-8593BA645A8B}"/>
              </a:ext>
            </a:extLst>
          </p:cNvPr>
          <p:cNvSpPr/>
          <p:nvPr/>
        </p:nvSpPr>
        <p:spPr>
          <a:xfrm>
            <a:off x="3156836" y="1282754"/>
            <a:ext cx="2351267" cy="783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CB195AAA-34B7-8213-306B-5B2182DD94C2}"/>
              </a:ext>
            </a:extLst>
          </p:cNvPr>
          <p:cNvSpPr/>
          <p:nvPr/>
        </p:nvSpPr>
        <p:spPr>
          <a:xfrm>
            <a:off x="1691680" y="2327728"/>
            <a:ext cx="650418"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xmlns="" id="{2B335805-FF13-2027-BD97-80163BD67DDF}"/>
              </a:ext>
            </a:extLst>
          </p:cNvPr>
          <p:cNvSpPr/>
          <p:nvPr/>
        </p:nvSpPr>
        <p:spPr>
          <a:xfrm>
            <a:off x="5518488" y="2276872"/>
            <a:ext cx="1573791"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684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51915"/>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chemeClr val="tx1"/>
                </a:solidFill>
                <a:latin typeface="HG丸ｺﾞｼｯｸM-PRO" pitchFamily="50" charset="-128"/>
                <a:ea typeface="HG丸ｺﾞｼｯｸM-PRO" pitchFamily="50" charset="-128"/>
              </a:rPr>
              <a:t>しょめん　</a:t>
            </a:r>
            <a:r>
              <a:rPr kumimoji="1" lang="ja-JP" altLang="en-US" sz="1100" dirty="0">
                <a:solidFill>
                  <a:schemeClr val="bg1"/>
                </a:solidFill>
                <a:latin typeface="HG丸ｺﾞｼｯｸM-PRO" pitchFamily="50" charset="-128"/>
                <a:ea typeface="HG丸ｺﾞｼｯｸM-PRO" pitchFamily="50" charset="-128"/>
              </a:rPr>
              <a:t>　　　　　</a:t>
            </a:r>
            <a:r>
              <a:rPr kumimoji="1" lang="ja-JP" altLang="en-US" sz="1100" dirty="0">
                <a:solidFill>
                  <a:schemeClr val="tx1"/>
                </a:solidFill>
                <a:latin typeface="HG丸ｺﾞｼｯｸM-PRO" pitchFamily="50" charset="-128"/>
                <a:ea typeface="HG丸ｺﾞｼｯｸM-PRO" pitchFamily="50" charset="-128"/>
              </a:rPr>
              <a:t>　ばあい</a:t>
            </a:r>
            <a:endParaRPr kumimoji="1" lang="en-US" altLang="ja-JP" sz="1100" dirty="0">
              <a:solidFill>
                <a:schemeClr val="tx1"/>
              </a:solidFill>
              <a:latin typeface="HG丸ｺﾞｼｯｸM-PRO" pitchFamily="50" charset="-128"/>
              <a:ea typeface="HG丸ｺﾞｼｯｸM-PRO" pitchFamily="50" charset="-128"/>
            </a:endParaRPr>
          </a:p>
          <a:p>
            <a:pPr algn="ctr"/>
            <a:r>
              <a:rPr lang="ja-JP" altLang="en-US" sz="3600" dirty="0">
                <a:solidFill>
                  <a:schemeClr val="tx1"/>
                </a:solidFill>
                <a:latin typeface="HG丸ｺﾞｼｯｸM-PRO" pitchFamily="50" charset="-128"/>
                <a:ea typeface="HG丸ｺﾞｼｯｸM-PRO" pitchFamily="50" charset="-128"/>
              </a:rPr>
              <a:t>書面の場合</a:t>
            </a:r>
            <a:endParaRPr kumimoji="1" lang="ja-JP" altLang="en-US" sz="3600" dirty="0">
              <a:solidFill>
                <a:schemeClr val="tx1"/>
              </a:solidFill>
              <a:latin typeface="HG丸ｺﾞｼｯｸM-PRO" pitchFamily="50" charset="-128"/>
              <a:ea typeface="HG丸ｺﾞｼｯｸM-PRO"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16" name="角丸四角形 17">
            <a:extLst>
              <a:ext uri="{FF2B5EF4-FFF2-40B4-BE49-F238E27FC236}">
                <a16:creationId xmlns:a16="http://schemas.microsoft.com/office/drawing/2014/main" xmlns="" id="{E083C4E3-D8EA-ECF1-BDA0-87AAD80EDA05}"/>
              </a:ext>
            </a:extLst>
          </p:cNvPr>
          <p:cNvSpPr/>
          <p:nvPr/>
        </p:nvSpPr>
        <p:spPr>
          <a:xfrm>
            <a:off x="3298092" y="4478730"/>
            <a:ext cx="2666293" cy="2039624"/>
          </a:xfrm>
          <a:prstGeom prst="roundRect">
            <a:avLst>
              <a:gd name="adj" fmla="val 46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pic>
        <p:nvPicPr>
          <p:cNvPr id="22" name="Picture 2" descr="コピー機を使う人のイラスト（女性）">
            <a:extLst>
              <a:ext uri="{FF2B5EF4-FFF2-40B4-BE49-F238E27FC236}">
                <a16:creationId xmlns:a16="http://schemas.microsoft.com/office/drawing/2014/main" xmlns="" id="{532C9A69-4808-40E6-1DA3-8F4840CFE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3" y="5267374"/>
            <a:ext cx="1071819" cy="10718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xmlns="" id="{0A3758A2-B77A-C5A6-BDA8-9339EF136C81}"/>
              </a:ext>
            </a:extLst>
          </p:cNvPr>
          <p:cNvGrpSpPr/>
          <p:nvPr/>
        </p:nvGrpSpPr>
        <p:grpSpPr>
          <a:xfrm>
            <a:off x="3282048" y="2236941"/>
            <a:ext cx="2811869" cy="2125232"/>
            <a:chOff x="3282048" y="2236941"/>
            <a:chExt cx="2811869" cy="2125232"/>
          </a:xfrm>
        </p:grpSpPr>
        <p:sp>
          <p:nvSpPr>
            <p:cNvPr id="15" name="角丸四角形 12">
              <a:extLst>
                <a:ext uri="{FF2B5EF4-FFF2-40B4-BE49-F238E27FC236}">
                  <a16:creationId xmlns:a16="http://schemas.microsoft.com/office/drawing/2014/main" xmlns="" id="{7E99ACC8-74C0-9EAE-3C85-F347191E33F4}"/>
                </a:ext>
              </a:extLst>
            </p:cNvPr>
            <p:cNvSpPr/>
            <p:nvPr/>
          </p:nvSpPr>
          <p:spPr>
            <a:xfrm>
              <a:off x="3282048" y="2248873"/>
              <a:ext cx="2674144" cy="2014145"/>
            </a:xfrm>
            <a:prstGeom prst="roundRect">
              <a:avLst>
                <a:gd name="adj" fmla="val 46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pic>
          <p:nvPicPr>
            <p:cNvPr id="20" name="Picture 2" descr="G:\消費生活センター　消費者教育\イラストいろいろ\calender_takujou.png">
              <a:extLst>
                <a:ext uri="{FF2B5EF4-FFF2-40B4-BE49-F238E27FC236}">
                  <a16:creationId xmlns:a16="http://schemas.microsoft.com/office/drawing/2014/main" xmlns="" id="{ADD284F0-6BA0-C4C1-28AF-A9C76616A8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2049" y="3189069"/>
              <a:ext cx="1282081" cy="1173104"/>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xmlns="" id="{47EC42E7-DE73-76EC-3018-9B3CA3FA8666}"/>
                </a:ext>
              </a:extLst>
            </p:cNvPr>
            <p:cNvSpPr/>
            <p:nvPr/>
          </p:nvSpPr>
          <p:spPr>
            <a:xfrm>
              <a:off x="3285558" y="2236941"/>
              <a:ext cx="2808359" cy="1492716"/>
            </a:xfrm>
            <a:prstGeom prst="rect">
              <a:avLst/>
            </a:prstGeom>
          </p:spPr>
          <p:txBody>
            <a:bodyPr wrap="square">
              <a:spAutoFit/>
            </a:bodyPr>
            <a:lstStyle/>
            <a:p>
              <a:pPr algn="ctr"/>
              <a:r>
                <a:rPr lang="ja-JP" altLang="en-US" sz="1100" dirty="0">
                  <a:latin typeface="HG丸ｺﾞｼｯｸM-PRO" pitchFamily="50" charset="-128"/>
                  <a:ea typeface="HG丸ｺﾞｼｯｸM-PRO" pitchFamily="50" charset="-128"/>
                </a:rPr>
                <a:t>　　　　　　はっそう</a:t>
              </a:r>
              <a:endParaRPr lang="en-US" altLang="ja-JP" sz="1100" dirty="0">
                <a:latin typeface="HG丸ｺﾞｼｯｸM-PRO" pitchFamily="50" charset="-128"/>
                <a:ea typeface="HG丸ｺﾞｼｯｸM-PRO" pitchFamily="50" charset="-128"/>
              </a:endParaRPr>
            </a:p>
            <a:p>
              <a:pPr algn="ctr"/>
              <a:r>
                <a:rPr lang="en-US" altLang="ja-JP" sz="2000" dirty="0">
                  <a:solidFill>
                    <a:srgbClr val="FF0000"/>
                  </a:solidFill>
                  <a:latin typeface="HG丸ｺﾞｼｯｸM-PRO" pitchFamily="50" charset="-128"/>
                  <a:ea typeface="HG丸ｺﾞｼｯｸM-PRO" pitchFamily="50" charset="-128"/>
                </a:rPr>
                <a:t>8</a:t>
              </a:r>
              <a:r>
                <a:rPr lang="ja-JP" altLang="en-US" sz="2000" dirty="0">
                  <a:solidFill>
                    <a:srgbClr val="FF0000"/>
                  </a:solidFill>
                  <a:latin typeface="HG丸ｺﾞｼｯｸM-PRO" pitchFamily="50" charset="-128"/>
                  <a:ea typeface="HG丸ｺﾞｼｯｸM-PRO" pitchFamily="50" charset="-128"/>
                </a:rPr>
                <a:t>日以内</a:t>
              </a:r>
              <a:r>
                <a:rPr lang="ja-JP" altLang="en-US" sz="1600" dirty="0">
                  <a:solidFill>
                    <a:prstClr val="black"/>
                  </a:solidFill>
                  <a:latin typeface="HG丸ｺﾞｼｯｸM-PRO" pitchFamily="50" charset="-128"/>
                  <a:ea typeface="HG丸ｺﾞｼｯｸM-PRO" pitchFamily="50" charset="-128"/>
                </a:rPr>
                <a:t>に発送する</a:t>
              </a:r>
              <a:endParaRPr lang="en-US" altLang="ja-JP" sz="1600" dirty="0">
                <a:solidFill>
                  <a:prstClr val="black"/>
                </a:solidFill>
                <a:latin typeface="HG丸ｺﾞｼｯｸM-PRO" pitchFamily="50" charset="-128"/>
                <a:ea typeface="HG丸ｺﾞｼｯｸM-PRO" pitchFamily="50" charset="-128"/>
              </a:endParaRPr>
            </a:p>
            <a:p>
              <a:pPr algn="ctr"/>
              <a:endParaRPr lang="en-US" altLang="ja-JP" sz="400" dirty="0">
                <a:solidFill>
                  <a:prstClr val="black"/>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しょうほう</a:t>
              </a:r>
              <a:endParaRPr lang="en-US" altLang="ja-JP" sz="11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マルチ商法などは</a:t>
              </a:r>
              <a:r>
                <a:rPr lang="en-US" altLang="ja-JP" dirty="0">
                  <a:solidFill>
                    <a:srgbClr val="FF0000"/>
                  </a:solidFill>
                  <a:latin typeface="HG丸ｺﾞｼｯｸM-PRO" pitchFamily="50" charset="-128"/>
                  <a:ea typeface="HG丸ｺﾞｼｯｸM-PRO" pitchFamily="50" charset="-128"/>
                </a:rPr>
                <a:t>20</a:t>
              </a:r>
              <a:r>
                <a:rPr lang="ja-JP" altLang="en-US" dirty="0">
                  <a:solidFill>
                    <a:srgbClr val="FF0000"/>
                  </a:solidFill>
                  <a:latin typeface="HG丸ｺﾞｼｯｸM-PRO" pitchFamily="50" charset="-128"/>
                  <a:ea typeface="HG丸ｺﾞｼｯｸM-PRO" pitchFamily="50" charset="-128"/>
                </a:rPr>
                <a:t>日以内</a:t>
              </a:r>
              <a:endParaRPr lang="en-US" altLang="ja-JP" sz="1600" dirty="0">
                <a:solidFill>
                  <a:srgbClr val="FF0000"/>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はっそう</a:t>
              </a:r>
              <a:endParaRPr lang="en-US" altLang="ja-JP" sz="1100" dirty="0">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に発送する</a:t>
              </a:r>
              <a:endParaRPr lang="en-US" altLang="ja-JP" sz="1600" dirty="0">
                <a:solidFill>
                  <a:prstClr val="black"/>
                </a:solidFill>
                <a:latin typeface="HG丸ｺﾞｼｯｸM-PRO" pitchFamily="50" charset="-128"/>
                <a:ea typeface="HG丸ｺﾞｼｯｸM-PRO" pitchFamily="50" charset="-128"/>
              </a:endParaRPr>
            </a:p>
          </p:txBody>
        </p:sp>
      </p:grpSp>
      <p:sp>
        <p:nvSpPr>
          <p:cNvPr id="30" name="正方形/長方形 29">
            <a:extLst>
              <a:ext uri="{FF2B5EF4-FFF2-40B4-BE49-F238E27FC236}">
                <a16:creationId xmlns:a16="http://schemas.microsoft.com/office/drawing/2014/main" xmlns="" id="{E0941CFC-9588-3D73-F970-73C74E846D86}"/>
              </a:ext>
            </a:extLst>
          </p:cNvPr>
          <p:cNvSpPr/>
          <p:nvPr/>
        </p:nvSpPr>
        <p:spPr>
          <a:xfrm>
            <a:off x="3356462" y="4452915"/>
            <a:ext cx="1935600" cy="1292662"/>
          </a:xfrm>
          <a:prstGeom prst="rect">
            <a:avLst/>
          </a:prstGeom>
        </p:spPr>
        <p:txBody>
          <a:bodyPr wrap="square">
            <a:spAutoFit/>
          </a:bodyPr>
          <a:lstStyle/>
          <a:p>
            <a:pPr lvl="0"/>
            <a:r>
              <a:rPr lang="ja-JP" altLang="en-US" sz="1100" dirty="0" err="1">
                <a:solidFill>
                  <a:prstClr val="black"/>
                </a:solidFill>
                <a:latin typeface="AR P丸ゴシック体M" panose="020B0600010101010101" pitchFamily="50" charset="-128"/>
                <a:ea typeface="AR P丸ゴシック体M" panose="020B0600010101010101" pitchFamily="50" charset="-128"/>
              </a:rPr>
              <a:t>ひか</a:t>
            </a:r>
            <a:endParaRPr lang="ja-JP" altLang="en-US" sz="1100" dirty="0">
              <a:solidFill>
                <a:prstClr val="black"/>
              </a:solidFill>
              <a:latin typeface="AR P丸ゴシック体M" panose="020B0600010101010101" pitchFamily="50" charset="-128"/>
              <a:ea typeface="AR P丸ゴシック体M" panose="020B0600010101010101" pitchFamily="50" charset="-128"/>
            </a:endParaRP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控えとして、</a:t>
            </a:r>
            <a:endParaRPr lang="ja-JP" altLang="en-US" sz="1100" dirty="0">
              <a:solidFill>
                <a:prstClr val="black"/>
              </a:solidFill>
              <a:latin typeface="AR P丸ゴシック体M" panose="020B0600010101010101" pitchFamily="50" charset="-128"/>
              <a:ea typeface="AR P丸ゴシック体M" panose="020B0600010101010101" pitchFamily="50" charset="-128"/>
            </a:endParaRPr>
          </a:p>
          <a:p>
            <a:pPr lvl="0"/>
            <a:r>
              <a:rPr lang="ja-JP" altLang="en-US" sz="1100" dirty="0">
                <a:solidFill>
                  <a:prstClr val="black"/>
                </a:solidFill>
                <a:latin typeface="AR P丸ゴシック体M" panose="020B0600010101010101" pitchFamily="50" charset="-128"/>
                <a:ea typeface="AR P丸ゴシック体M" panose="020B0600010101010101" pitchFamily="50" charset="-128"/>
              </a:rPr>
              <a:t>しょめん　りょうめん</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書面の両面を</a:t>
            </a:r>
          </a:p>
          <a:p>
            <a:pPr lvl="0" algn="ctr"/>
            <a:r>
              <a:rPr lang="ja-JP" altLang="en-US" sz="2400" dirty="0">
                <a:solidFill>
                  <a:srgbClr val="FF0000"/>
                </a:solidFill>
                <a:latin typeface="AR P丸ゴシック体M" panose="020B0600010101010101" pitchFamily="50" charset="-128"/>
                <a:ea typeface="AR P丸ゴシック体M" panose="020B0600010101010101" pitchFamily="50" charset="-128"/>
              </a:rPr>
              <a:t>コピー</a:t>
            </a:r>
          </a:p>
        </p:txBody>
      </p:sp>
      <p:grpSp>
        <p:nvGrpSpPr>
          <p:cNvPr id="33" name="グループ化 32">
            <a:extLst>
              <a:ext uri="{FF2B5EF4-FFF2-40B4-BE49-F238E27FC236}">
                <a16:creationId xmlns:a16="http://schemas.microsoft.com/office/drawing/2014/main" xmlns="" id="{C29AF040-D46D-6CE9-D5CC-89421A0C8706}"/>
              </a:ext>
            </a:extLst>
          </p:cNvPr>
          <p:cNvGrpSpPr/>
          <p:nvPr/>
        </p:nvGrpSpPr>
        <p:grpSpPr>
          <a:xfrm>
            <a:off x="6196081" y="4478730"/>
            <a:ext cx="2642987" cy="2014145"/>
            <a:chOff x="403789" y="4457781"/>
            <a:chExt cx="2642987" cy="2014145"/>
          </a:xfrm>
        </p:grpSpPr>
        <p:sp>
          <p:nvSpPr>
            <p:cNvPr id="35" name="角丸四角形 29">
              <a:extLst>
                <a:ext uri="{FF2B5EF4-FFF2-40B4-BE49-F238E27FC236}">
                  <a16:creationId xmlns:a16="http://schemas.microsoft.com/office/drawing/2014/main" xmlns="" id="{0E5EAE63-A3B5-7D3B-0031-BF8C02DCD322}"/>
                </a:ext>
              </a:extLst>
            </p:cNvPr>
            <p:cNvSpPr/>
            <p:nvPr/>
          </p:nvSpPr>
          <p:spPr>
            <a:xfrm>
              <a:off x="403789" y="4457781"/>
              <a:ext cx="2636700" cy="2014145"/>
            </a:xfrm>
            <a:prstGeom prst="roundRect">
              <a:avLst>
                <a:gd name="adj" fmla="val 4666"/>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0" name="正方形/長方形 39">
              <a:extLst>
                <a:ext uri="{FF2B5EF4-FFF2-40B4-BE49-F238E27FC236}">
                  <a16:creationId xmlns:a16="http://schemas.microsoft.com/office/drawing/2014/main" xmlns="" id="{04E4E5B3-BB02-584E-F6D1-186E529C0D2C}"/>
                </a:ext>
              </a:extLst>
            </p:cNvPr>
            <p:cNvSpPr/>
            <p:nvPr/>
          </p:nvSpPr>
          <p:spPr>
            <a:xfrm>
              <a:off x="489593" y="4526134"/>
              <a:ext cx="2557183" cy="892552"/>
            </a:xfrm>
            <a:prstGeom prst="rect">
              <a:avLst/>
            </a:prstGeom>
          </p:spPr>
          <p:txBody>
            <a:bodyPr wrap="square">
              <a:spAutoFit/>
            </a:bodyPr>
            <a:lstStyle/>
            <a:p>
              <a:pPr lvl="0"/>
              <a:r>
                <a:rPr lang="ja-JP" altLang="en-US" sz="900" dirty="0">
                  <a:solidFill>
                    <a:prstClr val="black"/>
                  </a:solidFill>
                  <a:latin typeface="HG丸ｺﾞｼｯｸM-PRO" pitchFamily="50" charset="-128"/>
                  <a:ea typeface="HG丸ｺﾞｼｯｸM-PRO" pitchFamily="50" charset="-128"/>
                </a:rPr>
                <a:t>ゆうびん</a:t>
              </a:r>
              <a:r>
                <a:rPr lang="ja-JP" altLang="en-US" sz="900" dirty="0" err="1">
                  <a:solidFill>
                    <a:prstClr val="black"/>
                  </a:solidFill>
                  <a:latin typeface="HG丸ｺﾞｼｯｸM-PRO" pitchFamily="50" charset="-128"/>
                  <a:ea typeface="HG丸ｺﾞｼｯｸM-PRO" pitchFamily="50" charset="-128"/>
                </a:rPr>
                <a:t>きょくはっ</a:t>
              </a:r>
              <a:r>
                <a:rPr lang="ja-JP" altLang="en-US" sz="900" dirty="0">
                  <a:solidFill>
                    <a:prstClr val="black"/>
                  </a:solidFill>
                  <a:latin typeface="HG丸ｺﾞｼｯｸM-PRO" pitchFamily="50" charset="-128"/>
                  <a:ea typeface="HG丸ｺﾞｼｯｸM-PRO" pitchFamily="50" charset="-128"/>
                </a:rPr>
                <a:t>こう　</a:t>
              </a:r>
              <a:r>
                <a:rPr lang="ja-JP" altLang="en-US" sz="900" dirty="0">
                  <a:solidFill>
                    <a:srgbClr val="FF0000"/>
                  </a:solidFill>
                  <a:latin typeface="HG丸ｺﾞｼｯｸM-PRO" pitchFamily="50" charset="-128"/>
                  <a:ea typeface="HG丸ｺﾞｼｯｸM-PRO" pitchFamily="50" charset="-128"/>
                </a:rPr>
                <a:t>じゅりょうしょう</a:t>
              </a:r>
            </a:p>
            <a:p>
              <a:pPr lvl="0"/>
              <a:r>
                <a:rPr lang="ja-JP" altLang="en-US" sz="1600" dirty="0">
                  <a:solidFill>
                    <a:prstClr val="black"/>
                  </a:solidFill>
                  <a:latin typeface="HG丸ｺﾞｼｯｸM-PRO" pitchFamily="50" charset="-128"/>
                  <a:ea typeface="HG丸ｺﾞｼｯｸM-PRO" pitchFamily="50" charset="-128"/>
                </a:rPr>
                <a:t>郵便局発行の</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受領証</a:t>
              </a:r>
              <a:r>
                <a:rPr lang="ja-JP" altLang="en-US" sz="1600" dirty="0">
                  <a:solidFill>
                    <a:prstClr val="black"/>
                  </a:solidFill>
                  <a:latin typeface="HG丸ｺﾞｼｯｸM-PRO" pitchFamily="50" charset="-128"/>
                  <a:ea typeface="HG丸ｺﾞｼｯｸM-PRO" pitchFamily="50" charset="-128"/>
                </a:rPr>
                <a:t>」と</a:t>
              </a:r>
            </a:p>
            <a:p>
              <a:pPr lvl="0"/>
              <a:r>
                <a:rPr lang="ja-JP" altLang="en-US" sz="1100" dirty="0">
                  <a:solidFill>
                    <a:prstClr val="black"/>
                  </a:solidFill>
                  <a:latin typeface="HG丸ｺﾞｼｯｸM-PRO" pitchFamily="50" charset="-128"/>
                  <a:ea typeface="HG丸ｺﾞｼｯｸM-PRO" pitchFamily="50" charset="-128"/>
                </a:rPr>
                <a:t>とも　　</a:t>
              </a:r>
              <a:r>
                <a:rPr lang="ja-JP" altLang="en-US" sz="1100" dirty="0">
                  <a:solidFill>
                    <a:srgbClr val="FF0000"/>
                  </a:solidFill>
                  <a:latin typeface="HG丸ｺﾞｼｯｸM-PRO" pitchFamily="50" charset="-128"/>
                  <a:ea typeface="HG丸ｺﾞｼｯｸM-PRO" pitchFamily="50" charset="-128"/>
                </a:rPr>
                <a:t>　</a:t>
              </a:r>
              <a:r>
                <a:rPr lang="ja-JP" altLang="en-US" sz="1100" dirty="0" err="1">
                  <a:solidFill>
                    <a:srgbClr val="FF0000"/>
                  </a:solidFill>
                  <a:latin typeface="HG丸ｺﾞｼｯｸM-PRO" pitchFamily="50" charset="-128"/>
                  <a:ea typeface="HG丸ｺﾞｼｯｸM-PRO" pitchFamily="50" charset="-128"/>
                </a:rPr>
                <a:t>ねん</a:t>
              </a:r>
              <a:r>
                <a:rPr lang="ja-JP" altLang="en-US" sz="1100" dirty="0">
                  <a:solidFill>
                    <a:srgbClr val="FF0000"/>
                  </a:solidFill>
                  <a:latin typeface="HG丸ｺﾞｼｯｸM-PRO" pitchFamily="50" charset="-128"/>
                  <a:ea typeface="HG丸ｺﾞｼｯｸM-PRO" pitchFamily="50" charset="-128"/>
                </a:rPr>
                <a:t>かんほかん</a:t>
              </a:r>
            </a:p>
            <a:p>
              <a:pPr lvl="0"/>
              <a:r>
                <a:rPr lang="ja-JP" altLang="en-US" sz="1600" dirty="0">
                  <a:solidFill>
                    <a:prstClr val="black"/>
                  </a:solidFill>
                  <a:latin typeface="HG丸ｺﾞｼｯｸM-PRO" pitchFamily="50" charset="-128"/>
                  <a:ea typeface="HG丸ｺﾞｼｯｸM-PRO" pitchFamily="50" charset="-128"/>
                </a:rPr>
                <a:t>共に</a:t>
              </a:r>
              <a:r>
                <a:rPr lang="en-US" altLang="ja-JP" sz="1600" dirty="0">
                  <a:solidFill>
                    <a:prstClr val="black"/>
                  </a:solidFill>
                  <a:latin typeface="HG丸ｺﾞｼｯｸM-PRO" pitchFamily="50" charset="-128"/>
                  <a:ea typeface="HG丸ｺﾞｼｯｸM-PRO" pitchFamily="50" charset="-128"/>
                </a:rPr>
                <a:t>｢</a:t>
              </a:r>
              <a:r>
                <a:rPr lang="en-US" altLang="ja-JP" sz="1600" dirty="0">
                  <a:solidFill>
                    <a:srgbClr val="FF0000"/>
                  </a:solidFill>
                  <a:latin typeface="HG丸ｺﾞｼｯｸM-PRO" pitchFamily="50" charset="-128"/>
                  <a:ea typeface="HG丸ｺﾞｼｯｸM-PRO" pitchFamily="50" charset="-128"/>
                </a:rPr>
                <a:t>5</a:t>
              </a:r>
              <a:r>
                <a:rPr lang="ja-JP" altLang="en-US" sz="1600" dirty="0">
                  <a:solidFill>
                    <a:srgbClr val="FF0000"/>
                  </a:solidFill>
                  <a:latin typeface="HG丸ｺﾞｼｯｸM-PRO" pitchFamily="50" charset="-128"/>
                  <a:ea typeface="HG丸ｺﾞｼｯｸM-PRO" pitchFamily="50" charset="-128"/>
                </a:rPr>
                <a:t>年間保管</a:t>
              </a:r>
              <a:r>
                <a:rPr lang="ja-JP" altLang="en-US" sz="1600" dirty="0">
                  <a:solidFill>
                    <a:prstClr val="black"/>
                  </a:solidFill>
                  <a:latin typeface="HG丸ｺﾞｼｯｸM-PRO" pitchFamily="50" charset="-128"/>
                  <a:ea typeface="HG丸ｺﾞｼｯｸM-PRO" pitchFamily="50" charset="-128"/>
                </a:rPr>
                <a:t>」</a:t>
              </a:r>
            </a:p>
          </p:txBody>
        </p:sp>
      </p:grpSp>
      <p:grpSp>
        <p:nvGrpSpPr>
          <p:cNvPr id="42" name="グループ化 41">
            <a:extLst>
              <a:ext uri="{FF2B5EF4-FFF2-40B4-BE49-F238E27FC236}">
                <a16:creationId xmlns:a16="http://schemas.microsoft.com/office/drawing/2014/main" xmlns="" id="{B08F1325-FF7E-5669-D4E5-2D86EEED64F4}"/>
              </a:ext>
            </a:extLst>
          </p:cNvPr>
          <p:cNvGrpSpPr/>
          <p:nvPr/>
        </p:nvGrpSpPr>
        <p:grpSpPr>
          <a:xfrm>
            <a:off x="383791" y="2252025"/>
            <a:ext cx="2682606" cy="2039624"/>
            <a:chOff x="6206844" y="4432302"/>
            <a:chExt cx="2682606" cy="2039624"/>
          </a:xfrm>
        </p:grpSpPr>
        <p:sp>
          <p:nvSpPr>
            <p:cNvPr id="43" name="角丸四角形 33">
              <a:extLst>
                <a:ext uri="{FF2B5EF4-FFF2-40B4-BE49-F238E27FC236}">
                  <a16:creationId xmlns:a16="http://schemas.microsoft.com/office/drawing/2014/main" xmlns="" id="{6F22A121-BA36-278C-5F95-7C87256BC3A4}"/>
                </a:ext>
              </a:extLst>
            </p:cNvPr>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pic>
          <p:nvPicPr>
            <p:cNvPr id="44" name="Picture 2" descr="G:\消費生活センター　消費者教育\イラストいろいろ\cooling_off.png">
              <a:extLst>
                <a:ext uri="{FF2B5EF4-FFF2-40B4-BE49-F238E27FC236}">
                  <a16:creationId xmlns:a16="http://schemas.microsoft.com/office/drawing/2014/main" xmlns="" id="{D4D65ED7-71CF-36D5-376F-D6BA97768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4483" y="5545515"/>
              <a:ext cx="926411" cy="9264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xmlns="" id="{8D2E15FD-5874-6B9B-6F10-64BF0EE7F0D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203" t="2464" r="5967" b="2218"/>
            <a:stretch/>
          </p:blipFill>
          <p:spPr bwMode="auto">
            <a:xfrm rot="21134006">
              <a:off x="7827883" y="5568312"/>
              <a:ext cx="523980" cy="8539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テキスト ボックス 45">
              <a:extLst>
                <a:ext uri="{FF2B5EF4-FFF2-40B4-BE49-F238E27FC236}">
                  <a16:creationId xmlns:a16="http://schemas.microsoft.com/office/drawing/2014/main" xmlns="" id="{CE08CE69-B871-48F6-1934-1F4F2181E25D}"/>
                </a:ext>
              </a:extLst>
            </p:cNvPr>
            <p:cNvSpPr txBox="1"/>
            <p:nvPr/>
          </p:nvSpPr>
          <p:spPr>
            <a:xfrm>
              <a:off x="6369170" y="4474995"/>
              <a:ext cx="2520280" cy="1061829"/>
            </a:xfrm>
            <a:prstGeom prst="rect">
              <a:avLst/>
            </a:prstGeom>
            <a:noFill/>
          </p:spPr>
          <p:txBody>
            <a:bodyPr wrap="square" rtlCol="0">
              <a:spAutoFit/>
            </a:bodyPr>
            <a:lstStyle/>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書面の作成は</a:t>
              </a:r>
            </a:p>
            <a:p>
              <a:pPr lvl="0"/>
              <a:r>
                <a:rPr lang="ja-JP" altLang="en-US" sz="1100" dirty="0">
                  <a:solidFill>
                    <a:srgbClr val="FF0000"/>
                  </a:solidFill>
                  <a:latin typeface="AR P丸ゴシック体M" panose="020B0600010101010101" pitchFamily="50" charset="-128"/>
                  <a:ea typeface="AR P丸ゴシック体M" panose="020B0600010101010101" pitchFamily="50" charset="-128"/>
                </a:rPr>
                <a:t>　　　</a:t>
              </a:r>
              <a:r>
                <a:rPr lang="ja-JP" altLang="en-US" sz="1100" dirty="0" err="1">
                  <a:solidFill>
                    <a:srgbClr val="FF0000"/>
                  </a:solidFill>
                  <a:latin typeface="AR P丸ゴシック体M" panose="020B0600010101010101" pitchFamily="50" charset="-128"/>
                  <a:ea typeface="AR P丸ゴシック体M" panose="020B0600010101010101" pitchFamily="50" charset="-128"/>
                </a:rPr>
                <a:t>けい</a:t>
              </a:r>
              <a:r>
                <a:rPr lang="ja-JP" altLang="en-US" sz="1100" dirty="0">
                  <a:solidFill>
                    <a:srgbClr val="FF0000"/>
                  </a:solidFill>
                  <a:latin typeface="AR P丸ゴシック体M" panose="020B0600010101010101" pitchFamily="50" charset="-128"/>
                  <a:ea typeface="AR P丸ゴシック体M" panose="020B0600010101010101" pitchFamily="50" charset="-128"/>
                </a:rPr>
                <a:t>やくしゃ　　いし</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契約者の意思</a:t>
              </a:r>
            </a:p>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に基づいて、行います</a:t>
              </a:r>
            </a:p>
          </p:txBody>
        </p:sp>
      </p:grpSp>
      <p:pic>
        <p:nvPicPr>
          <p:cNvPr id="1028" name="Picture 4" descr="鍵付きのキャビネットのイラスト">
            <a:extLst>
              <a:ext uri="{FF2B5EF4-FFF2-40B4-BE49-F238E27FC236}">
                <a16:creationId xmlns:a16="http://schemas.microsoft.com/office/drawing/2014/main" xmlns="" id="{EB51B6BF-95E1-6827-C830-FB79F70658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7502" y="5430980"/>
            <a:ext cx="1104106" cy="1104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元気なお婆さんのイラスト">
            <a:extLst>
              <a:ext uri="{FF2B5EF4-FFF2-40B4-BE49-F238E27FC236}">
                <a16:creationId xmlns:a16="http://schemas.microsoft.com/office/drawing/2014/main" xmlns="" id="{466CFBA0-17D5-7C7B-FCD2-7DE8AA72DEB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543" y="5448057"/>
            <a:ext cx="898903" cy="1076531"/>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グループ化 35">
            <a:extLst>
              <a:ext uri="{FF2B5EF4-FFF2-40B4-BE49-F238E27FC236}">
                <a16:creationId xmlns:a16="http://schemas.microsoft.com/office/drawing/2014/main" xmlns="" id="{9F02A782-8155-822D-FAF3-9B0416BC6C02}"/>
              </a:ext>
            </a:extLst>
          </p:cNvPr>
          <p:cNvGrpSpPr/>
          <p:nvPr/>
        </p:nvGrpSpPr>
        <p:grpSpPr>
          <a:xfrm>
            <a:off x="396565" y="4489774"/>
            <a:ext cx="2705894" cy="2056356"/>
            <a:chOff x="6218636" y="2243324"/>
            <a:chExt cx="2705894" cy="2056356"/>
          </a:xfrm>
        </p:grpSpPr>
        <p:sp>
          <p:nvSpPr>
            <p:cNvPr id="37" name="角丸四角形 28">
              <a:extLst>
                <a:ext uri="{FF2B5EF4-FFF2-40B4-BE49-F238E27FC236}">
                  <a16:creationId xmlns:a16="http://schemas.microsoft.com/office/drawing/2014/main" xmlns="" id="{6950A3DA-5217-4878-F335-AD87BA06F2D5}"/>
                </a:ext>
              </a:extLst>
            </p:cNvPr>
            <p:cNvSpPr/>
            <p:nvPr/>
          </p:nvSpPr>
          <p:spPr>
            <a:xfrm>
              <a:off x="6218636" y="2243324"/>
              <a:ext cx="2674144" cy="2014145"/>
            </a:xfrm>
            <a:prstGeom prst="roundRect">
              <a:avLst>
                <a:gd name="adj" fmla="val 46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38" name="正方形/長方形 37">
              <a:extLst>
                <a:ext uri="{FF2B5EF4-FFF2-40B4-BE49-F238E27FC236}">
                  <a16:creationId xmlns:a16="http://schemas.microsoft.com/office/drawing/2014/main" xmlns="" id="{FE63BB15-5C92-F431-DB05-CEAB460966DC}"/>
                </a:ext>
              </a:extLst>
            </p:cNvPr>
            <p:cNvSpPr/>
            <p:nvPr/>
          </p:nvSpPr>
          <p:spPr>
            <a:xfrm>
              <a:off x="6330521" y="2287700"/>
              <a:ext cx="2594009" cy="1015663"/>
            </a:xfrm>
            <a:prstGeom prst="rect">
              <a:avLst/>
            </a:prstGeom>
          </p:spPr>
          <p:txBody>
            <a:bodyPr wrap="square">
              <a:spAutoFit/>
            </a:bodyPr>
            <a:lstStyle/>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クレジット利用</a:t>
              </a:r>
              <a:r>
                <a:rPr lang="ja-JP" altLang="en-US" sz="1600" dirty="0">
                  <a:solidFill>
                    <a:prstClr val="black"/>
                  </a:solidFill>
                  <a:latin typeface="AR P丸ゴシック体M" panose="020B0600010101010101" pitchFamily="50" charset="-128"/>
                  <a:ea typeface="AR P丸ゴシック体M" panose="020B0600010101010101" pitchFamily="50" charset="-128"/>
                </a:rPr>
                <a:t>の場合</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→クレジット会社</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にも</a:t>
              </a:r>
              <a:r>
                <a:rPr lang="ja-JP" altLang="en-US" sz="2000" dirty="0">
                  <a:solidFill>
                    <a:srgbClr val="FF0000"/>
                  </a:solidFill>
                  <a:latin typeface="AR P丸ゴシック体M" panose="020B0600010101010101" pitchFamily="50" charset="-128"/>
                  <a:ea typeface="AR P丸ゴシック体M" panose="020B0600010101010101" pitchFamily="50" charset="-128"/>
                </a:rPr>
                <a:t>同時に通知</a:t>
              </a: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pic>
          <p:nvPicPr>
            <p:cNvPr id="49" name="Picture 2" descr="電話をする人のイラスト（高齢女性・笑顔）">
              <a:extLst>
                <a:ext uri="{FF2B5EF4-FFF2-40B4-BE49-F238E27FC236}">
                  <a16:creationId xmlns:a16="http://schemas.microsoft.com/office/drawing/2014/main" xmlns="" id="{2521EFFB-AEB0-D627-BC83-177FD5C490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8539" y="3245899"/>
              <a:ext cx="776285" cy="10537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グループ化 49">
            <a:extLst>
              <a:ext uri="{FF2B5EF4-FFF2-40B4-BE49-F238E27FC236}">
                <a16:creationId xmlns:a16="http://schemas.microsoft.com/office/drawing/2014/main" xmlns="" id="{85030166-EDC8-B64A-5091-504976B43336}"/>
              </a:ext>
            </a:extLst>
          </p:cNvPr>
          <p:cNvGrpSpPr/>
          <p:nvPr/>
        </p:nvGrpSpPr>
        <p:grpSpPr>
          <a:xfrm>
            <a:off x="6208043" y="2259180"/>
            <a:ext cx="2774151" cy="2014145"/>
            <a:chOff x="429697" y="4483865"/>
            <a:chExt cx="2774151" cy="2014145"/>
          </a:xfrm>
        </p:grpSpPr>
        <p:grpSp>
          <p:nvGrpSpPr>
            <p:cNvPr id="51" name="グループ化 50">
              <a:extLst>
                <a:ext uri="{FF2B5EF4-FFF2-40B4-BE49-F238E27FC236}">
                  <a16:creationId xmlns:a16="http://schemas.microsoft.com/office/drawing/2014/main" xmlns="" id="{93B859B4-256E-6334-1998-C1DAC8DAEFE3}"/>
                </a:ext>
              </a:extLst>
            </p:cNvPr>
            <p:cNvGrpSpPr/>
            <p:nvPr/>
          </p:nvGrpSpPr>
          <p:grpSpPr>
            <a:xfrm>
              <a:off x="429697" y="4483865"/>
              <a:ext cx="2636700" cy="2014145"/>
              <a:chOff x="423132" y="2169643"/>
              <a:chExt cx="2636700" cy="2014145"/>
            </a:xfrm>
          </p:grpSpPr>
          <p:sp>
            <p:nvSpPr>
              <p:cNvPr id="54" name="角丸四角形 15">
                <a:extLst>
                  <a:ext uri="{FF2B5EF4-FFF2-40B4-BE49-F238E27FC236}">
                    <a16:creationId xmlns:a16="http://schemas.microsoft.com/office/drawing/2014/main" xmlns="" id="{77B22D49-0DD9-8F3E-3E7B-7E9ADF8461FE}"/>
                  </a:ext>
                </a:extLst>
              </p:cNvPr>
              <p:cNvSpPr/>
              <p:nvPr/>
            </p:nvSpPr>
            <p:spPr>
              <a:xfrm>
                <a:off x="423132" y="2169643"/>
                <a:ext cx="2636700" cy="2014145"/>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latin typeface="AR P丸ゴシック体M" panose="020B0600010101010101" pitchFamily="50" charset="-128"/>
                  <a:ea typeface="AR P丸ゴシック体M" panose="020B0600010101010101" pitchFamily="50" charset="-128"/>
                </a:endParaRPr>
              </a:p>
            </p:txBody>
          </p:sp>
          <p:pic>
            <p:nvPicPr>
              <p:cNvPr id="55" name="図 54">
                <a:extLst>
                  <a:ext uri="{FF2B5EF4-FFF2-40B4-BE49-F238E27FC236}">
                    <a16:creationId xmlns:a16="http://schemas.microsoft.com/office/drawing/2014/main" xmlns="" id="{618DC09C-C128-A475-BAA1-0ECB46FBD0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231" y="3116758"/>
                <a:ext cx="1316362" cy="1053240"/>
              </a:xfrm>
              <a:prstGeom prst="rect">
                <a:avLst/>
              </a:prstGeom>
            </p:spPr>
          </p:pic>
          <p:sp>
            <p:nvSpPr>
              <p:cNvPr id="56" name="テキスト ボックス 55">
                <a:extLst>
                  <a:ext uri="{FF2B5EF4-FFF2-40B4-BE49-F238E27FC236}">
                    <a16:creationId xmlns:a16="http://schemas.microsoft.com/office/drawing/2014/main" xmlns="" id="{1E465615-4730-1CD0-66B9-36A08C191ED0}"/>
                  </a:ext>
                </a:extLst>
              </p:cNvPr>
              <p:cNvSpPr txBox="1"/>
              <p:nvPr/>
            </p:nvSpPr>
            <p:spPr>
              <a:xfrm>
                <a:off x="444231" y="2199433"/>
                <a:ext cx="2594502" cy="1338828"/>
              </a:xfrm>
              <a:prstGeom prst="rect">
                <a:avLst/>
              </a:prstGeom>
              <a:noFill/>
            </p:spPr>
            <p:txBody>
              <a:bodyPr wrap="square" rtlCol="0">
                <a:spAutoFit/>
              </a:bodyPr>
              <a:lstStyle/>
              <a:p>
                <a:pPr lvl="0"/>
                <a:r>
                  <a:rPr lang="ja-JP" altLang="en-US" sz="1100" dirty="0">
                    <a:solidFill>
                      <a:prstClr val="black"/>
                    </a:solidFill>
                    <a:latin typeface="HG丸ｺﾞｼｯｸM-PRO" pitchFamily="50" charset="-128"/>
                    <a:ea typeface="HG丸ｺﾞｼｯｸM-PRO" pitchFamily="50" charset="-128"/>
                  </a:rPr>
                  <a:t>　</a:t>
                </a:r>
                <a:r>
                  <a:rPr lang="ja-JP" altLang="en-US" sz="1100" dirty="0">
                    <a:solidFill>
                      <a:srgbClr val="FF0000"/>
                    </a:solidFill>
                    <a:latin typeface="HG丸ｺﾞｼｯｸM-PRO" pitchFamily="50" charset="-128"/>
                    <a:ea typeface="HG丸ｺﾞｼｯｸM-PRO" pitchFamily="50" charset="-128"/>
                  </a:rPr>
                  <a:t>とくていきろくゆうびん</a:t>
                </a:r>
              </a:p>
              <a:p>
                <a:pPr lvl="0"/>
                <a:r>
                  <a:rPr lang="ja-JP" altLang="en-US"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特定記録郵便</a:t>
                </a:r>
                <a:r>
                  <a:rPr lang="ja-JP" altLang="en-US" sz="1600" dirty="0">
                    <a:solidFill>
                      <a:prstClr val="black"/>
                    </a:solidFill>
                    <a:latin typeface="HG丸ｺﾞｼｯｸM-PRO" pitchFamily="50" charset="-128"/>
                    <a:ea typeface="HG丸ｺﾞｼｯｸM-PRO" pitchFamily="50" charset="-128"/>
                  </a:rPr>
                  <a:t>」</a:t>
                </a:r>
              </a:p>
              <a:p>
                <a:pPr lvl="0"/>
                <a:r>
                  <a:rPr lang="ja-JP" altLang="en-US" sz="1100" dirty="0">
                    <a:solidFill>
                      <a:prstClr val="black"/>
                    </a:solidFill>
                    <a:latin typeface="HG丸ｺﾞｼｯｸM-PRO" pitchFamily="50" charset="-128"/>
                    <a:ea typeface="HG丸ｺﾞｼｯｸM-PRO" pitchFamily="50" charset="-128"/>
                  </a:rPr>
                  <a:t>　　　また　</a:t>
                </a:r>
                <a:r>
                  <a:rPr lang="ja-JP" altLang="en-US" sz="1100" dirty="0">
                    <a:solidFill>
                      <a:srgbClr val="FF0000"/>
                    </a:solidFill>
                    <a:latin typeface="HG丸ｺﾞｼｯｸM-PRO" pitchFamily="50" charset="-128"/>
                    <a:ea typeface="HG丸ｺﾞｼｯｸM-PRO" pitchFamily="50" charset="-128"/>
                  </a:rPr>
                  <a:t>　かんいかきとめ</a:t>
                </a:r>
              </a:p>
              <a:p>
                <a:pPr lvl="0"/>
                <a:r>
                  <a:rPr lang="ja-JP" altLang="en-US" sz="1600" dirty="0">
                    <a:solidFill>
                      <a:prstClr val="black"/>
                    </a:solidFill>
                    <a:latin typeface="HG丸ｺﾞｼｯｸM-PRO" pitchFamily="50" charset="-128"/>
                    <a:ea typeface="HG丸ｺﾞｼｯｸM-PRO" pitchFamily="50" charset="-128"/>
                  </a:rPr>
                  <a:t>　　又は「</a:t>
                </a:r>
                <a:r>
                  <a:rPr lang="ja-JP" altLang="en-US" sz="1600" dirty="0">
                    <a:solidFill>
                      <a:srgbClr val="FF0000"/>
                    </a:solidFill>
                    <a:latin typeface="HG丸ｺﾞｼｯｸM-PRO" pitchFamily="50" charset="-128"/>
                    <a:ea typeface="HG丸ｺﾞｼｯｸM-PRO" pitchFamily="50" charset="-128"/>
                  </a:rPr>
                  <a:t>簡易書留</a:t>
                </a:r>
                <a:r>
                  <a:rPr lang="ja-JP" altLang="en-US" sz="1600" dirty="0">
                    <a:solidFill>
                      <a:prstClr val="black"/>
                    </a:solidFill>
                    <a:latin typeface="HG丸ｺﾞｼｯｸM-PRO" pitchFamily="50" charset="-128"/>
                    <a:ea typeface="HG丸ｺﾞｼｯｸM-PRO" pitchFamily="50" charset="-128"/>
                  </a:rPr>
                  <a:t>」</a:t>
                </a:r>
              </a:p>
              <a:p>
                <a:pPr lvl="0"/>
                <a:r>
                  <a:rPr lang="ja-JP" altLang="en-US" sz="1100" dirty="0">
                    <a:solidFill>
                      <a:prstClr val="black"/>
                    </a:solidFill>
                    <a:latin typeface="HG丸ｺﾞｼｯｸM-PRO" pitchFamily="50" charset="-128"/>
                    <a:ea typeface="HG丸ｺﾞｼｯｸM-PRO" pitchFamily="50" charset="-128"/>
                  </a:rPr>
                  <a:t>　　　　　　　　　　　ゆうそう</a:t>
                </a:r>
              </a:p>
              <a:p>
                <a:pPr lvl="0"/>
                <a:r>
                  <a:rPr lang="ja-JP" altLang="en-US" sz="1600" dirty="0">
                    <a:solidFill>
                      <a:prstClr val="black"/>
                    </a:solidFill>
                    <a:latin typeface="HG丸ｺﾞｼｯｸM-PRO" pitchFamily="50" charset="-128"/>
                    <a:ea typeface="HG丸ｺﾞｼｯｸM-PRO" pitchFamily="50" charset="-128"/>
                  </a:rPr>
                  <a:t>　　　　　　　で郵送</a:t>
                </a:r>
              </a:p>
            </p:txBody>
          </p:sp>
        </p:grpSp>
        <p:sp>
          <p:nvSpPr>
            <p:cNvPr id="52" name="角丸四角形 19">
              <a:extLst>
                <a:ext uri="{FF2B5EF4-FFF2-40B4-BE49-F238E27FC236}">
                  <a16:creationId xmlns:a16="http://schemas.microsoft.com/office/drawing/2014/main" xmlns="" id="{1915CEA8-4D78-D7DB-29B4-642930E44558}"/>
                </a:ext>
              </a:extLst>
            </p:cNvPr>
            <p:cNvSpPr/>
            <p:nvPr/>
          </p:nvSpPr>
          <p:spPr>
            <a:xfrm>
              <a:off x="1812898" y="5800920"/>
              <a:ext cx="1237186" cy="5393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xmlns="" id="{76657071-EFCB-7E4D-6F24-C3D49FE99CD0}"/>
                </a:ext>
              </a:extLst>
            </p:cNvPr>
            <p:cNvSpPr txBox="1"/>
            <p:nvPr/>
          </p:nvSpPr>
          <p:spPr>
            <a:xfrm>
              <a:off x="1870184" y="5800920"/>
              <a:ext cx="1333664" cy="523220"/>
            </a:xfrm>
            <a:prstGeom prst="rect">
              <a:avLst/>
            </a:prstGeom>
            <a:noFill/>
          </p:spPr>
          <p:txBody>
            <a:bodyPr wrap="square" rtlCol="0">
              <a:spAutoFit/>
            </a:bodyPr>
            <a:lstStyle/>
            <a:p>
              <a:r>
                <a:rPr kumimoji="1" lang="ja-JP" altLang="en-US" sz="1400" dirty="0">
                  <a:solidFill>
                    <a:schemeClr val="tx2">
                      <a:lumMod val="50000"/>
                    </a:schemeClr>
                  </a:solidFill>
                </a:rPr>
                <a:t>★</a:t>
              </a:r>
              <a:r>
                <a:rPr lang="ja-JP" altLang="en-US" sz="1400" dirty="0">
                  <a:solidFill>
                    <a:schemeClr val="tx2">
                      <a:lumMod val="50000"/>
                    </a:schemeClr>
                  </a:solidFill>
                </a:rPr>
                <a:t>発送</a:t>
              </a:r>
              <a:r>
                <a:rPr kumimoji="1" lang="ja-JP" altLang="en-US" sz="1400" dirty="0">
                  <a:solidFill>
                    <a:schemeClr val="tx2">
                      <a:lumMod val="50000"/>
                    </a:schemeClr>
                  </a:solidFill>
                </a:rPr>
                <a:t>を</a:t>
              </a:r>
            </a:p>
            <a:p>
              <a:r>
                <a:rPr lang="ja-JP" altLang="en-US" sz="1400" dirty="0">
                  <a:solidFill>
                    <a:schemeClr val="tx2">
                      <a:lumMod val="50000"/>
                    </a:schemeClr>
                  </a:solidFill>
                </a:rPr>
                <a:t>　証明できる</a:t>
              </a:r>
              <a:r>
                <a:rPr kumimoji="1" lang="en-US" altLang="ja-JP" sz="1400" dirty="0">
                  <a:solidFill>
                    <a:schemeClr val="tx2">
                      <a:lumMod val="50000"/>
                    </a:schemeClr>
                  </a:solidFill>
                </a:rPr>
                <a:t>!</a:t>
              </a:r>
              <a:endParaRPr kumimoji="1" lang="ja-JP" altLang="en-US" sz="1400" dirty="0">
                <a:solidFill>
                  <a:schemeClr val="tx2">
                    <a:lumMod val="50000"/>
                  </a:schemeClr>
                </a:solidFill>
              </a:endParaRPr>
            </a:p>
          </p:txBody>
        </p:sp>
      </p:grpSp>
    </p:spTree>
    <p:extLst>
      <p:ext uri="{BB962C8B-B14F-4D97-AF65-F5344CB8AC3E}">
        <p14:creationId xmlns:p14="http://schemas.microsoft.com/office/powerpoint/2010/main" val="3900242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ＭＳ Ｐゴシック"/>
              </a:rPr>
              <a:t>3.</a:t>
            </a:r>
            <a:r>
              <a:rPr lang="ja-JP" altLang="en-US" sz="4000" dirty="0">
                <a:solidFill>
                  <a:prstClr val="black"/>
                </a:solidFill>
                <a:latin typeface="ＭＳ Ｐゴシック"/>
              </a:rPr>
              <a:t>「クーリング・オフ」ってどうするの</a:t>
            </a:r>
            <a:r>
              <a:rPr lang="en-US" altLang="ja-JP" sz="4000" dirty="0">
                <a:solidFill>
                  <a:prstClr val="black"/>
                </a:solidFill>
                <a:latin typeface="ＭＳ Ｐゴシック"/>
              </a:rPr>
              <a:t>?</a:t>
            </a:r>
          </a:p>
        </p:txBody>
      </p:sp>
      <p:sp>
        <p:nvSpPr>
          <p:cNvPr id="4" name="角丸四角形 3"/>
          <p:cNvSpPr/>
          <p:nvPr/>
        </p:nvSpPr>
        <p:spPr>
          <a:xfrm>
            <a:off x="396565" y="1251915"/>
            <a:ext cx="8483058" cy="803396"/>
          </a:xfrm>
          <a:prstGeom prst="round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bg1"/>
                </a:solidFill>
                <a:latin typeface="HG丸ｺﾞｼｯｸM-PRO" pitchFamily="50" charset="-128"/>
                <a:ea typeface="HG丸ｺﾞｼｯｸM-PRO" pitchFamily="50" charset="-128"/>
              </a:rPr>
              <a:t>　　　　　　　　　　　　　　　　　　　　</a:t>
            </a:r>
            <a:r>
              <a:rPr lang="ja-JP" altLang="en-US" sz="1100" dirty="0">
                <a:solidFill>
                  <a:schemeClr val="tx1"/>
                </a:solidFill>
                <a:latin typeface="HG丸ｺﾞｼｯｸM-PRO" pitchFamily="50" charset="-128"/>
                <a:ea typeface="HG丸ｺﾞｼｯｸM-PRO" pitchFamily="50" charset="-128"/>
              </a:rPr>
              <a:t>でんじてききろく</a:t>
            </a:r>
            <a:r>
              <a:rPr kumimoji="1" lang="ja-JP" altLang="en-US" sz="1100" dirty="0">
                <a:solidFill>
                  <a:schemeClr val="tx1"/>
                </a:solidFill>
                <a:latin typeface="HG丸ｺﾞｼｯｸM-PRO" pitchFamily="50" charset="-128"/>
                <a:ea typeface="HG丸ｺﾞｼｯｸM-PRO" pitchFamily="50" charset="-128"/>
              </a:rPr>
              <a:t>　　　　　　　　　　ばあい</a:t>
            </a:r>
            <a:endParaRPr kumimoji="1" lang="en-US" altLang="ja-JP" sz="1100" dirty="0">
              <a:solidFill>
                <a:schemeClr val="tx1"/>
              </a:solidFill>
              <a:latin typeface="HG丸ｺﾞｼｯｸM-PRO" pitchFamily="50" charset="-128"/>
              <a:ea typeface="HG丸ｺﾞｼｯｸM-PRO" pitchFamily="50" charset="-128"/>
            </a:endParaRPr>
          </a:p>
          <a:p>
            <a:pPr algn="ctr"/>
            <a:r>
              <a:rPr lang="ja-JP" altLang="en-US" sz="3600" dirty="0">
                <a:solidFill>
                  <a:schemeClr val="tx1"/>
                </a:solidFill>
                <a:latin typeface="HG丸ｺﾞｼｯｸM-PRO" pitchFamily="50" charset="-128"/>
                <a:ea typeface="HG丸ｺﾞｼｯｸM-PRO" pitchFamily="50" charset="-128"/>
              </a:rPr>
              <a:t>電磁的記録の場合</a:t>
            </a:r>
            <a:endParaRPr kumimoji="1" lang="ja-JP" altLang="en-US" sz="3600" dirty="0">
              <a:solidFill>
                <a:schemeClr val="tx1"/>
              </a:solidFill>
              <a:latin typeface="HG丸ｺﾞｼｯｸM-PRO" pitchFamily="50" charset="-128"/>
              <a:ea typeface="HG丸ｺﾞｼｯｸM-PRO" pitchFamily="50" charset="-128"/>
            </a:endParaRPr>
          </a:p>
        </p:txBody>
      </p:sp>
      <p:sp>
        <p:nvSpPr>
          <p:cNvPr id="12" name="フッター プレースホルダー 11"/>
          <p:cNvSpPr>
            <a:spLocks noGrp="1"/>
          </p:cNvSpPr>
          <p:nvPr>
            <p:ph type="ftr" sz="quarter" idx="11"/>
          </p:nvPr>
        </p:nvSpPr>
        <p:spPr/>
        <p:txBody>
          <a:bodyPr/>
          <a:lstStyle/>
          <a:p>
            <a:pPr>
              <a:defRPr/>
            </a:pPr>
            <a:r>
              <a:rPr lang="en-US" altLang="ja-JP" dirty="0">
                <a:solidFill>
                  <a:prstClr val="black">
                    <a:tint val="75000"/>
                  </a:prstClr>
                </a:solidFill>
              </a:rPr>
              <a:t>©2020</a:t>
            </a:r>
            <a:r>
              <a:rPr lang="ja-JP" altLang="en-US" dirty="0">
                <a:solidFill>
                  <a:prstClr val="black">
                    <a:tint val="75000"/>
                  </a:prstClr>
                </a:solidFill>
              </a:rPr>
              <a:t>滋賀県消費生活センター </a:t>
            </a:r>
            <a:endParaRPr lang="en-US" dirty="0">
              <a:solidFill>
                <a:prstClr val="black">
                  <a:tint val="75000"/>
                </a:prstClr>
              </a:solidFill>
            </a:endParaRPr>
          </a:p>
        </p:txBody>
      </p:sp>
      <p:sp>
        <p:nvSpPr>
          <p:cNvPr id="16" name="角丸四角形 17">
            <a:extLst>
              <a:ext uri="{FF2B5EF4-FFF2-40B4-BE49-F238E27FC236}">
                <a16:creationId xmlns:a16="http://schemas.microsoft.com/office/drawing/2014/main" xmlns="" id="{E083C4E3-D8EA-ECF1-BDA0-87AAD80EDA05}"/>
              </a:ext>
            </a:extLst>
          </p:cNvPr>
          <p:cNvSpPr/>
          <p:nvPr/>
        </p:nvSpPr>
        <p:spPr>
          <a:xfrm>
            <a:off x="3298092" y="4478730"/>
            <a:ext cx="2666293" cy="2039624"/>
          </a:xfrm>
          <a:prstGeom prst="roundRect">
            <a:avLst>
              <a:gd name="adj" fmla="val 466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30" name="正方形/長方形 29">
            <a:extLst>
              <a:ext uri="{FF2B5EF4-FFF2-40B4-BE49-F238E27FC236}">
                <a16:creationId xmlns:a16="http://schemas.microsoft.com/office/drawing/2014/main" xmlns="" id="{E0941CFC-9588-3D73-F970-73C74E846D86}"/>
              </a:ext>
            </a:extLst>
          </p:cNvPr>
          <p:cNvSpPr/>
          <p:nvPr/>
        </p:nvSpPr>
        <p:spPr>
          <a:xfrm>
            <a:off x="3356462" y="4452915"/>
            <a:ext cx="2635904" cy="2108269"/>
          </a:xfrm>
          <a:prstGeom prst="rect">
            <a:avLst/>
          </a:prstGeom>
        </p:spPr>
        <p:txBody>
          <a:bodyPr wrap="square">
            <a:spAutoFit/>
          </a:bodyPr>
          <a:lstStyle/>
          <a:p>
            <a:pPr lvl="0"/>
            <a:r>
              <a:rPr lang="ja-JP" altLang="en-US" sz="1100" dirty="0">
                <a:solidFill>
                  <a:prstClr val="black"/>
                </a:solidFill>
                <a:latin typeface="AR P丸ゴシック体M" panose="020B0600010101010101" pitchFamily="50" charset="-128"/>
                <a:ea typeface="AR P丸ゴシック体M" panose="020B0600010101010101" pitchFamily="50" charset="-128"/>
              </a:rPr>
              <a:t>ひか　　　</a:t>
            </a:r>
            <a:r>
              <a:rPr lang="ja-JP" altLang="en-US" sz="1100" dirty="0">
                <a:solidFill>
                  <a:srgbClr val="FF0000"/>
                </a:solidFill>
                <a:latin typeface="AR P丸ゴシック体M" panose="020B0600010101010101" pitchFamily="50" charset="-128"/>
                <a:ea typeface="AR P丸ゴシック体M" panose="020B0600010101010101" pitchFamily="50" charset="-128"/>
              </a:rPr>
              <a:t>　ほぞん</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控えを</a:t>
            </a:r>
            <a:r>
              <a:rPr lang="ja-JP" altLang="en-US" sz="3200" dirty="0">
                <a:solidFill>
                  <a:srgbClr val="FF0000"/>
                </a:solidFill>
                <a:latin typeface="HG丸ｺﾞｼｯｸM-PRO" panose="020F0600000000000000" pitchFamily="50" charset="-128"/>
                <a:ea typeface="HG丸ｺﾞｼｯｸM-PRO" panose="020F0600000000000000" pitchFamily="50" charset="-128"/>
              </a:rPr>
              <a:t>保存</a:t>
            </a:r>
            <a:r>
              <a:rPr lang="ja-JP" altLang="en-US" sz="1600" dirty="0">
                <a:latin typeface="HG丸ｺﾞｼｯｸM-PRO" panose="020F0600000000000000" pitchFamily="50" charset="-128"/>
                <a:ea typeface="HG丸ｺﾞｼｯｸM-PRO" panose="020F0600000000000000" pitchFamily="50" charset="-128"/>
              </a:rPr>
              <a:t>しておく</a:t>
            </a:r>
            <a:endParaRPr lang="en-US" altLang="ja-JP" sz="1600" dirty="0">
              <a:latin typeface="HG丸ｺﾞｼｯｸM-PRO" panose="020F0600000000000000" pitchFamily="50" charset="-128"/>
              <a:ea typeface="HG丸ｺﾞｼｯｸM-PRO" panose="020F0600000000000000" pitchFamily="50" charset="-128"/>
            </a:endParaRPr>
          </a:p>
          <a:p>
            <a:pPr lvl="0"/>
            <a:endParaRPr lang="en-US" altLang="ja-JP" sz="16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電子メール</a:t>
            </a:r>
            <a:endParaRPr lang="en-US" altLang="ja-JP" sz="12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→送信メールを保存</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FAX</a:t>
            </a:r>
          </a:p>
          <a:p>
            <a:pPr lvl="0"/>
            <a:r>
              <a:rPr lang="ja-JP" altLang="en-US" sz="1200" dirty="0">
                <a:latin typeface="HG丸ｺﾞｼｯｸM-PRO" panose="020F0600000000000000" pitchFamily="50" charset="-128"/>
                <a:ea typeface="HG丸ｺﾞｼｯｸM-PRO" panose="020F0600000000000000" pitchFamily="50" charset="-128"/>
              </a:rPr>
              <a:t>→送信した書類を保管</a:t>
            </a:r>
            <a:endParaRPr lang="en-US" altLang="ja-JP" sz="1200" dirty="0">
              <a:latin typeface="HG丸ｺﾞｼｯｸM-PRO" panose="020F0600000000000000" pitchFamily="50" charset="-128"/>
              <a:ea typeface="HG丸ｺﾞｼｯｸM-PRO" panose="020F0600000000000000" pitchFamily="50" charset="-128"/>
            </a:endParaRPr>
          </a:p>
          <a:p>
            <a:pPr lvl="0"/>
            <a:r>
              <a:rPr lang="en-US" altLang="ja-JP" sz="1200" dirty="0">
                <a:latin typeface="HG丸ｺﾞｼｯｸM-PRO" panose="020F0600000000000000" pitchFamily="50" charset="-128"/>
                <a:ea typeface="HG丸ｺﾞｼｯｸM-PRO" panose="020F0600000000000000" pitchFamily="50" charset="-128"/>
              </a:rPr>
              <a:t>Web</a:t>
            </a:r>
            <a:r>
              <a:rPr lang="ja-JP" altLang="en-US" sz="1200" dirty="0">
                <a:latin typeface="HG丸ｺﾞｼｯｸM-PRO" panose="020F0600000000000000" pitchFamily="50" charset="-128"/>
                <a:ea typeface="HG丸ｺﾞｼｯｸM-PRO" panose="020F0600000000000000" pitchFamily="50" charset="-128"/>
              </a:rPr>
              <a:t>フォーム</a:t>
            </a:r>
            <a:endParaRPr lang="en-US" altLang="ja-JP" sz="1200" dirty="0">
              <a:latin typeface="HG丸ｺﾞｼｯｸM-PRO" panose="020F0600000000000000" pitchFamily="50" charset="-128"/>
              <a:ea typeface="HG丸ｺﾞｼｯｸM-PRO" panose="020F0600000000000000" pitchFamily="50" charset="-128"/>
            </a:endParaRPr>
          </a:p>
          <a:p>
            <a:pPr lvl="0"/>
            <a:r>
              <a:rPr lang="ja-JP" altLang="en-US" sz="1200" dirty="0">
                <a:latin typeface="HG丸ｺﾞｼｯｸM-PRO" panose="020F0600000000000000" pitchFamily="50" charset="-128"/>
                <a:ea typeface="HG丸ｺﾞｼｯｸM-PRO" panose="020F0600000000000000" pitchFamily="50" charset="-128"/>
              </a:rPr>
              <a:t>→画面のスクリーンショットをとる</a:t>
            </a:r>
          </a:p>
        </p:txBody>
      </p:sp>
      <p:grpSp>
        <p:nvGrpSpPr>
          <p:cNvPr id="33" name="グループ化 32">
            <a:extLst>
              <a:ext uri="{FF2B5EF4-FFF2-40B4-BE49-F238E27FC236}">
                <a16:creationId xmlns:a16="http://schemas.microsoft.com/office/drawing/2014/main" xmlns="" id="{C29AF040-D46D-6CE9-D5CC-89421A0C8706}"/>
              </a:ext>
            </a:extLst>
          </p:cNvPr>
          <p:cNvGrpSpPr/>
          <p:nvPr/>
        </p:nvGrpSpPr>
        <p:grpSpPr>
          <a:xfrm>
            <a:off x="6196081" y="4478730"/>
            <a:ext cx="2642987" cy="2014145"/>
            <a:chOff x="403789" y="4457781"/>
            <a:chExt cx="2642987" cy="2014145"/>
          </a:xfrm>
        </p:grpSpPr>
        <p:sp>
          <p:nvSpPr>
            <p:cNvPr id="35" name="角丸四角形 29">
              <a:extLst>
                <a:ext uri="{FF2B5EF4-FFF2-40B4-BE49-F238E27FC236}">
                  <a16:creationId xmlns:a16="http://schemas.microsoft.com/office/drawing/2014/main" xmlns="" id="{0E5EAE63-A3B5-7D3B-0031-BF8C02DCD322}"/>
                </a:ext>
              </a:extLst>
            </p:cNvPr>
            <p:cNvSpPr/>
            <p:nvPr/>
          </p:nvSpPr>
          <p:spPr>
            <a:xfrm>
              <a:off x="403789" y="4457781"/>
              <a:ext cx="2636700" cy="2014145"/>
            </a:xfrm>
            <a:prstGeom prst="roundRect">
              <a:avLst>
                <a:gd name="adj" fmla="val 4666"/>
              </a:avLst>
            </a:prstGeom>
            <a:solidFill>
              <a:srgbClr val="ECF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0" name="正方形/長方形 39">
              <a:extLst>
                <a:ext uri="{FF2B5EF4-FFF2-40B4-BE49-F238E27FC236}">
                  <a16:creationId xmlns:a16="http://schemas.microsoft.com/office/drawing/2014/main" xmlns="" id="{04E4E5B3-BB02-584E-F6D1-186E529C0D2C}"/>
                </a:ext>
              </a:extLst>
            </p:cNvPr>
            <p:cNvSpPr/>
            <p:nvPr/>
          </p:nvSpPr>
          <p:spPr>
            <a:xfrm>
              <a:off x="489593" y="4526134"/>
              <a:ext cx="2557183" cy="923330"/>
            </a:xfrm>
            <a:prstGeom prst="rect">
              <a:avLst/>
            </a:prstGeom>
          </p:spPr>
          <p:txBody>
            <a:bodyPr wrap="square">
              <a:spAutoFit/>
            </a:bodyPr>
            <a:lstStyle/>
            <a:p>
              <a:pPr lvl="0"/>
              <a:r>
                <a:rPr lang="ja-JP" altLang="en-US" sz="1000" dirty="0">
                  <a:solidFill>
                    <a:prstClr val="black"/>
                  </a:solidFill>
                  <a:latin typeface="HG丸ｺﾞｼｯｸM-PRO" pitchFamily="50" charset="-128"/>
                  <a:ea typeface="HG丸ｺﾞｼｯｸM-PRO" pitchFamily="50" charset="-128"/>
                </a:rPr>
                <a:t>つうち　　　　　　　　かくにん</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通知ができたか確認する</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50" dirty="0">
                  <a:solidFill>
                    <a:prstClr val="black"/>
                  </a:solidFill>
                  <a:latin typeface="HG丸ｺﾞｼｯｸM-PRO" pitchFamily="50" charset="-128"/>
                  <a:ea typeface="HG丸ｺﾞｼｯｸM-PRO" pitchFamily="50" charset="-128"/>
                </a:rPr>
                <a:t>　　　　　　　　　　へんしん</a:t>
              </a:r>
              <a:endParaRPr lang="en-US" altLang="ja-JP" sz="105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　　　</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メール返信など</a:t>
              </a:r>
              <a:endParaRPr lang="en-US" altLang="ja-JP" sz="1600" dirty="0">
                <a:solidFill>
                  <a:prstClr val="black"/>
                </a:solidFill>
                <a:latin typeface="HG丸ｺﾞｼｯｸM-PRO" pitchFamily="50" charset="-128"/>
                <a:ea typeface="HG丸ｺﾞｼｯｸM-PRO" pitchFamily="50" charset="-128"/>
              </a:endParaRPr>
            </a:p>
          </p:txBody>
        </p:sp>
      </p:grpSp>
      <p:grpSp>
        <p:nvGrpSpPr>
          <p:cNvPr id="42" name="グループ化 41">
            <a:extLst>
              <a:ext uri="{FF2B5EF4-FFF2-40B4-BE49-F238E27FC236}">
                <a16:creationId xmlns:a16="http://schemas.microsoft.com/office/drawing/2014/main" xmlns="" id="{B08F1325-FF7E-5669-D4E5-2D86EEED64F4}"/>
              </a:ext>
            </a:extLst>
          </p:cNvPr>
          <p:cNvGrpSpPr/>
          <p:nvPr/>
        </p:nvGrpSpPr>
        <p:grpSpPr>
          <a:xfrm>
            <a:off x="383791" y="2252025"/>
            <a:ext cx="2682606" cy="2039624"/>
            <a:chOff x="6206844" y="4432302"/>
            <a:chExt cx="2682606" cy="2039624"/>
          </a:xfrm>
        </p:grpSpPr>
        <p:sp>
          <p:nvSpPr>
            <p:cNvPr id="43" name="角丸四角形 33">
              <a:extLst>
                <a:ext uri="{FF2B5EF4-FFF2-40B4-BE49-F238E27FC236}">
                  <a16:creationId xmlns:a16="http://schemas.microsoft.com/office/drawing/2014/main" xmlns="" id="{6F22A121-BA36-278C-5F95-7C87256BC3A4}"/>
                </a:ext>
              </a:extLst>
            </p:cNvPr>
            <p:cNvSpPr/>
            <p:nvPr/>
          </p:nvSpPr>
          <p:spPr>
            <a:xfrm>
              <a:off x="6206844" y="4432302"/>
              <a:ext cx="2666293" cy="2039624"/>
            </a:xfrm>
            <a:prstGeom prst="roundRect">
              <a:avLst>
                <a:gd name="adj" fmla="val 4666"/>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schemeClr val="tx1"/>
                </a:solidFill>
                <a:latin typeface="AR P丸ゴシック体M" panose="020B0600010101010101" pitchFamily="50" charset="-128"/>
                <a:ea typeface="AR P丸ゴシック体M" panose="020B0600010101010101" pitchFamily="50" charset="-128"/>
              </a:endParaRPr>
            </a:p>
          </p:txBody>
        </p:sp>
        <p:sp>
          <p:nvSpPr>
            <p:cNvPr id="46" name="テキスト ボックス 45">
              <a:extLst>
                <a:ext uri="{FF2B5EF4-FFF2-40B4-BE49-F238E27FC236}">
                  <a16:creationId xmlns:a16="http://schemas.microsoft.com/office/drawing/2014/main" xmlns="" id="{CE08CE69-B871-48F6-1934-1F4F2181E25D}"/>
                </a:ext>
              </a:extLst>
            </p:cNvPr>
            <p:cNvSpPr txBox="1"/>
            <p:nvPr/>
          </p:nvSpPr>
          <p:spPr>
            <a:xfrm>
              <a:off x="6369170" y="4474995"/>
              <a:ext cx="2520280" cy="1061829"/>
            </a:xfrm>
            <a:prstGeom prst="rect">
              <a:avLst/>
            </a:prstGeom>
            <a:noFill/>
          </p:spPr>
          <p:txBody>
            <a:bodyPr wrap="square" rtlCol="0">
              <a:spAutoFit/>
            </a:bodyPr>
            <a:lstStyle/>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電磁的記録の作成は</a:t>
              </a:r>
            </a:p>
            <a:p>
              <a:pPr lvl="0"/>
              <a:r>
                <a:rPr lang="ja-JP" altLang="en-US" sz="1100" dirty="0">
                  <a:solidFill>
                    <a:srgbClr val="FF0000"/>
                  </a:solidFill>
                  <a:latin typeface="AR P丸ゴシック体M" panose="020B0600010101010101" pitchFamily="50" charset="-128"/>
                  <a:ea typeface="AR P丸ゴシック体M" panose="020B0600010101010101" pitchFamily="50" charset="-128"/>
                </a:rPr>
                <a:t>　　　</a:t>
              </a:r>
              <a:r>
                <a:rPr lang="ja-JP" altLang="en-US" sz="1100" dirty="0" err="1">
                  <a:solidFill>
                    <a:srgbClr val="FF0000"/>
                  </a:solidFill>
                  <a:latin typeface="AR P丸ゴシック体M" panose="020B0600010101010101" pitchFamily="50" charset="-128"/>
                  <a:ea typeface="AR P丸ゴシック体M" panose="020B0600010101010101" pitchFamily="50" charset="-128"/>
                </a:rPr>
                <a:t>けい</a:t>
              </a:r>
              <a:r>
                <a:rPr lang="ja-JP" altLang="en-US" sz="1100" dirty="0">
                  <a:solidFill>
                    <a:srgbClr val="FF0000"/>
                  </a:solidFill>
                  <a:latin typeface="AR P丸ゴシック体M" panose="020B0600010101010101" pitchFamily="50" charset="-128"/>
                  <a:ea typeface="AR P丸ゴシック体M" panose="020B0600010101010101" pitchFamily="50" charset="-128"/>
                </a:rPr>
                <a:t>やくしゃ　　いし</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契約者の意思</a:t>
              </a:r>
            </a:p>
            <a:p>
              <a:pPr lvl="0" algn="ctr"/>
              <a:r>
                <a:rPr lang="ja-JP" altLang="en-US" sz="1600" dirty="0">
                  <a:solidFill>
                    <a:prstClr val="black"/>
                  </a:solidFill>
                  <a:latin typeface="AR P丸ゴシック体M" panose="020B0600010101010101" pitchFamily="50" charset="-128"/>
                  <a:ea typeface="AR P丸ゴシック体M" panose="020B0600010101010101" pitchFamily="50" charset="-128"/>
                </a:rPr>
                <a:t>に基づいて、行います</a:t>
              </a:r>
            </a:p>
          </p:txBody>
        </p:sp>
      </p:grpSp>
      <p:grpSp>
        <p:nvGrpSpPr>
          <p:cNvPr id="7" name="グループ化 6">
            <a:extLst>
              <a:ext uri="{FF2B5EF4-FFF2-40B4-BE49-F238E27FC236}">
                <a16:creationId xmlns:a16="http://schemas.microsoft.com/office/drawing/2014/main" xmlns="" id="{26730E70-791B-C26B-6CDF-5607695BD470}"/>
              </a:ext>
            </a:extLst>
          </p:cNvPr>
          <p:cNvGrpSpPr/>
          <p:nvPr/>
        </p:nvGrpSpPr>
        <p:grpSpPr>
          <a:xfrm>
            <a:off x="6189660" y="2247828"/>
            <a:ext cx="2636700" cy="2018778"/>
            <a:chOff x="429697" y="4483865"/>
            <a:chExt cx="2636700" cy="2018778"/>
          </a:xfrm>
        </p:grpSpPr>
        <p:grpSp>
          <p:nvGrpSpPr>
            <p:cNvPr id="24" name="グループ化 23">
              <a:extLst>
                <a:ext uri="{FF2B5EF4-FFF2-40B4-BE49-F238E27FC236}">
                  <a16:creationId xmlns:a16="http://schemas.microsoft.com/office/drawing/2014/main" xmlns="" id="{F48DA612-9DCB-FE32-7A4C-AE1CA9BC148B}"/>
                </a:ext>
              </a:extLst>
            </p:cNvPr>
            <p:cNvGrpSpPr/>
            <p:nvPr/>
          </p:nvGrpSpPr>
          <p:grpSpPr>
            <a:xfrm>
              <a:off x="429697" y="4483865"/>
              <a:ext cx="2636700" cy="2014145"/>
              <a:chOff x="423132" y="2169643"/>
              <a:chExt cx="2636700" cy="2014145"/>
            </a:xfrm>
          </p:grpSpPr>
          <p:sp>
            <p:nvSpPr>
              <p:cNvPr id="25" name="角丸四角形 15">
                <a:extLst>
                  <a:ext uri="{FF2B5EF4-FFF2-40B4-BE49-F238E27FC236}">
                    <a16:creationId xmlns:a16="http://schemas.microsoft.com/office/drawing/2014/main" xmlns="" id="{C233DD2A-15D3-4589-DAE5-EB20A1849405}"/>
                  </a:ext>
                </a:extLst>
              </p:cNvPr>
              <p:cNvSpPr/>
              <p:nvPr/>
            </p:nvSpPr>
            <p:spPr>
              <a:xfrm>
                <a:off x="423132" y="2169643"/>
                <a:ext cx="2636700" cy="2014145"/>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dirty="0">
                  <a:solidFill>
                    <a:prstClr val="black"/>
                  </a:solidFill>
                  <a:latin typeface="AR P丸ゴシック体M" panose="020B0600010101010101" pitchFamily="50" charset="-128"/>
                  <a:ea typeface="AR P丸ゴシック体M" panose="020B0600010101010101" pitchFamily="50" charset="-128"/>
                </a:endParaRPr>
              </a:p>
            </p:txBody>
          </p:sp>
          <p:sp>
            <p:nvSpPr>
              <p:cNvPr id="28" name="テキスト ボックス 27">
                <a:extLst>
                  <a:ext uri="{FF2B5EF4-FFF2-40B4-BE49-F238E27FC236}">
                    <a16:creationId xmlns:a16="http://schemas.microsoft.com/office/drawing/2014/main" xmlns="" id="{CFB9564C-6D98-E2E0-8F15-20E2043C349E}"/>
                  </a:ext>
                </a:extLst>
              </p:cNvPr>
              <p:cNvSpPr txBox="1"/>
              <p:nvPr/>
            </p:nvSpPr>
            <p:spPr>
              <a:xfrm>
                <a:off x="444231" y="2199433"/>
                <a:ext cx="2594502" cy="1569660"/>
              </a:xfrm>
              <a:prstGeom prst="rect">
                <a:avLst/>
              </a:prstGeom>
              <a:noFill/>
            </p:spPr>
            <p:txBody>
              <a:bodyPr wrap="square" rtlCol="0">
                <a:spAutoFit/>
              </a:bodyPr>
              <a:lstStyle/>
              <a:p>
                <a:pPr lvl="0"/>
                <a:r>
                  <a:rPr lang="ja-JP" altLang="en-US" sz="1000" dirty="0">
                    <a:solidFill>
                      <a:prstClr val="black"/>
                    </a:solidFill>
                    <a:latin typeface="HG丸ｺﾞｼｯｸM-PRO" pitchFamily="50" charset="-128"/>
                    <a:ea typeface="HG丸ｺﾞｼｯｸM-PRO" pitchFamily="50" charset="-128"/>
                  </a:rPr>
                  <a:t>けいやくしょ　み　</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契約書を見て、</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でんじてききろく　　つうちほうほう</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電磁的記録の通知方法を</a:t>
                </a:r>
                <a:endParaRPr lang="en-US" altLang="ja-JP" sz="16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　　　　　　　　　　</a:t>
                </a:r>
                <a:endParaRPr lang="en-US" altLang="ja-JP" sz="1000" dirty="0">
                  <a:solidFill>
                    <a:prstClr val="black"/>
                  </a:solidFill>
                  <a:latin typeface="HG丸ｺﾞｼｯｸM-PRO" pitchFamily="50" charset="-128"/>
                  <a:ea typeface="HG丸ｺﾞｼｯｸM-PRO" pitchFamily="50" charset="-128"/>
                </a:endParaRPr>
              </a:p>
              <a:p>
                <a:pPr lvl="0"/>
                <a:r>
                  <a:rPr lang="ja-JP" altLang="en-US" sz="1000" dirty="0">
                    <a:solidFill>
                      <a:prstClr val="black"/>
                    </a:solidFill>
                    <a:latin typeface="HG丸ｺﾞｼｯｸM-PRO" pitchFamily="50" charset="-128"/>
                    <a:ea typeface="HG丸ｺﾞｼｯｸM-PRO" pitchFamily="50" charset="-128"/>
                  </a:rPr>
                  <a:t>　　　　　　　　　　</a:t>
                </a:r>
                <a:r>
                  <a:rPr lang="ja-JP" altLang="en-US" sz="1000" dirty="0">
                    <a:solidFill>
                      <a:srgbClr val="FF0000"/>
                    </a:solidFill>
                    <a:latin typeface="HG丸ｺﾞｼｯｸM-PRO" pitchFamily="50" charset="-128"/>
                    <a:ea typeface="HG丸ｺﾞｼｯｸM-PRO" pitchFamily="50" charset="-128"/>
                  </a:rPr>
                  <a:t>かくにん</a:t>
                </a:r>
                <a:endParaRPr lang="en-US" altLang="ja-JP" sz="1000" dirty="0">
                  <a:solidFill>
                    <a:srgbClr val="FF0000"/>
                  </a:solidFill>
                  <a:latin typeface="HG丸ｺﾞｼｯｸM-PRO" pitchFamily="50" charset="-128"/>
                  <a:ea typeface="HG丸ｺﾞｼｯｸM-PRO" pitchFamily="50" charset="-128"/>
                </a:endParaRPr>
              </a:p>
              <a:p>
                <a:pPr lvl="0"/>
                <a:r>
                  <a:rPr lang="ja-JP" altLang="en-US" sz="1600" dirty="0">
                    <a:solidFill>
                      <a:prstClr val="black"/>
                    </a:solidFill>
                    <a:latin typeface="HG丸ｺﾞｼｯｸM-PRO" pitchFamily="50" charset="-128"/>
                    <a:ea typeface="HG丸ｺﾞｼｯｸM-PRO" pitchFamily="50" charset="-128"/>
                  </a:rPr>
                  <a:t>　　　　　　</a:t>
                </a:r>
                <a:r>
                  <a:rPr lang="ja-JP" altLang="en-US" sz="2400" dirty="0">
                    <a:solidFill>
                      <a:srgbClr val="FF0000"/>
                    </a:solidFill>
                    <a:latin typeface="HG丸ｺﾞｼｯｸM-PRO" pitchFamily="50" charset="-128"/>
                    <a:ea typeface="HG丸ｺﾞｼｯｸM-PRO" pitchFamily="50" charset="-128"/>
                  </a:rPr>
                  <a:t>確認</a:t>
                </a:r>
                <a:r>
                  <a:rPr lang="ja-JP" altLang="en-US" sz="1600" dirty="0">
                    <a:solidFill>
                      <a:prstClr val="black"/>
                    </a:solidFill>
                    <a:latin typeface="HG丸ｺﾞｼｯｸM-PRO" pitchFamily="50" charset="-128"/>
                    <a:ea typeface="HG丸ｺﾞｼｯｸM-PRO" pitchFamily="50" charset="-128"/>
                  </a:rPr>
                  <a:t>する</a:t>
                </a:r>
              </a:p>
            </p:txBody>
          </p:sp>
        </p:grpSp>
        <p:pic>
          <p:nvPicPr>
            <p:cNvPr id="2050" name="Picture 2">
              <a:extLst>
                <a:ext uri="{FF2B5EF4-FFF2-40B4-BE49-F238E27FC236}">
                  <a16:creationId xmlns:a16="http://schemas.microsoft.com/office/drawing/2014/main" xmlns="" id="{5302CCAA-FEF8-C41F-4057-0AF9765AA1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5396020"/>
              <a:ext cx="760803" cy="1106623"/>
            </a:xfrm>
            <a:prstGeom prst="rect">
              <a:avLst/>
            </a:prstGeom>
            <a:noFill/>
            <a:extLst>
              <a:ext uri="{909E8E84-426E-40DD-AFC4-6F175D3DCCD1}">
                <a14:hiddenFill xmlns:a14="http://schemas.microsoft.com/office/drawing/2010/main">
                  <a:solidFill>
                    <a:srgbClr val="FFFFFF"/>
                  </a:solidFill>
                </a14:hiddenFill>
              </a:ext>
            </a:extLst>
          </p:spPr>
        </p:pic>
      </p:grpSp>
      <p:pic>
        <p:nvPicPr>
          <p:cNvPr id="2052" name="Picture 4">
            <a:extLst>
              <a:ext uri="{FF2B5EF4-FFF2-40B4-BE49-F238E27FC236}">
                <a16:creationId xmlns:a16="http://schemas.microsoft.com/office/drawing/2014/main" xmlns="" id="{95BD0298-CB2C-DE5B-1525-566BB3AD65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4601" y="5483014"/>
            <a:ext cx="791577" cy="743679"/>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xmlns="" id="{6F8AA771-D69B-C5FB-3F09-1195EE171EEA}"/>
              </a:ext>
            </a:extLst>
          </p:cNvPr>
          <p:cNvGrpSpPr/>
          <p:nvPr/>
        </p:nvGrpSpPr>
        <p:grpSpPr>
          <a:xfrm>
            <a:off x="3282048" y="2236941"/>
            <a:ext cx="2811869" cy="2125232"/>
            <a:chOff x="3282048" y="2236941"/>
            <a:chExt cx="2811869" cy="2125232"/>
          </a:xfrm>
        </p:grpSpPr>
        <p:sp>
          <p:nvSpPr>
            <p:cNvPr id="47" name="角丸四角形 12">
              <a:extLst>
                <a:ext uri="{FF2B5EF4-FFF2-40B4-BE49-F238E27FC236}">
                  <a16:creationId xmlns:a16="http://schemas.microsoft.com/office/drawing/2014/main" xmlns="" id="{D2381EAC-9180-2BD9-F8FB-C963A8A28ED1}"/>
                </a:ext>
              </a:extLst>
            </p:cNvPr>
            <p:cNvSpPr/>
            <p:nvPr/>
          </p:nvSpPr>
          <p:spPr>
            <a:xfrm>
              <a:off x="3282048" y="2248873"/>
              <a:ext cx="2674144" cy="2014145"/>
            </a:xfrm>
            <a:prstGeom prst="roundRect">
              <a:avLst>
                <a:gd name="adj" fmla="val 46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600" dirty="0">
                <a:solidFill>
                  <a:prstClr val="black"/>
                </a:solidFill>
                <a:latin typeface="AR P丸ゴシック体M" panose="020B0600010101010101" pitchFamily="50" charset="-128"/>
                <a:ea typeface="AR P丸ゴシック体M" panose="020B0600010101010101" pitchFamily="50" charset="-128"/>
              </a:endParaRPr>
            </a:p>
          </p:txBody>
        </p:sp>
        <p:pic>
          <p:nvPicPr>
            <p:cNvPr id="48" name="Picture 2" descr="G:\消費生活センター　消費者教育\イラストいろいろ\calender_takujou.png">
              <a:extLst>
                <a:ext uri="{FF2B5EF4-FFF2-40B4-BE49-F238E27FC236}">
                  <a16:creationId xmlns:a16="http://schemas.microsoft.com/office/drawing/2014/main" xmlns="" id="{69D79873-1489-16EA-3EF8-597AD76452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2049" y="3189069"/>
              <a:ext cx="1282081" cy="1173104"/>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xmlns="" id="{72151B26-39BB-17BD-1AAD-0F67578D64F6}"/>
                </a:ext>
              </a:extLst>
            </p:cNvPr>
            <p:cNvSpPr/>
            <p:nvPr/>
          </p:nvSpPr>
          <p:spPr>
            <a:xfrm>
              <a:off x="3285558" y="2236941"/>
              <a:ext cx="2808359" cy="1523494"/>
            </a:xfrm>
            <a:prstGeom prst="rect">
              <a:avLst/>
            </a:prstGeom>
          </p:spPr>
          <p:txBody>
            <a:bodyPr wrap="square">
              <a:spAutoFit/>
            </a:bodyPr>
            <a:lstStyle/>
            <a:p>
              <a:r>
                <a:rPr lang="ja-JP" altLang="en-US" sz="1100" dirty="0">
                  <a:latin typeface="HG丸ｺﾞｼｯｸM-PRO" pitchFamily="50" charset="-128"/>
                  <a:ea typeface="HG丸ｺﾞｼｯｸM-PRO" pitchFamily="50" charset="-128"/>
                </a:rPr>
                <a:t>　　　　　　　　　　  つうち　</a:t>
              </a:r>
              <a:endParaRPr lang="en-US" altLang="ja-JP" sz="1100" dirty="0">
                <a:latin typeface="HG丸ｺﾞｼｯｸM-PRO" pitchFamily="50" charset="-128"/>
                <a:ea typeface="HG丸ｺﾞｼｯｸM-PRO" pitchFamily="50" charset="-128"/>
              </a:endParaRPr>
            </a:p>
            <a:p>
              <a:pPr algn="ctr"/>
              <a:r>
                <a:rPr lang="en-US" altLang="ja-JP" sz="2000" dirty="0">
                  <a:solidFill>
                    <a:srgbClr val="FF0000"/>
                  </a:solidFill>
                  <a:latin typeface="HG丸ｺﾞｼｯｸM-PRO" pitchFamily="50" charset="-128"/>
                  <a:ea typeface="HG丸ｺﾞｼｯｸM-PRO" pitchFamily="50" charset="-128"/>
                </a:rPr>
                <a:t>8</a:t>
              </a:r>
              <a:r>
                <a:rPr lang="ja-JP" altLang="en-US" sz="2000" dirty="0">
                  <a:solidFill>
                    <a:srgbClr val="FF0000"/>
                  </a:solidFill>
                  <a:latin typeface="HG丸ｺﾞｼｯｸM-PRO" pitchFamily="50" charset="-128"/>
                  <a:ea typeface="HG丸ｺﾞｼｯｸM-PRO" pitchFamily="50" charset="-128"/>
                </a:rPr>
                <a:t>日以内</a:t>
              </a:r>
              <a:r>
                <a:rPr lang="ja-JP" altLang="en-US" sz="1600" dirty="0">
                  <a:solidFill>
                    <a:prstClr val="black"/>
                  </a:solidFill>
                  <a:latin typeface="HG丸ｺﾞｼｯｸM-PRO" pitchFamily="50" charset="-128"/>
                  <a:ea typeface="HG丸ｺﾞｼｯｸM-PRO" pitchFamily="50" charset="-128"/>
                </a:rPr>
                <a:t>に通知する</a:t>
              </a:r>
              <a:endParaRPr lang="en-US" altLang="ja-JP" sz="1600" dirty="0">
                <a:solidFill>
                  <a:prstClr val="black"/>
                </a:solidFill>
                <a:latin typeface="HG丸ｺﾞｼｯｸM-PRO" pitchFamily="50" charset="-128"/>
                <a:ea typeface="HG丸ｺﾞｼｯｸM-PRO" pitchFamily="50" charset="-128"/>
              </a:endParaRPr>
            </a:p>
            <a:p>
              <a:pPr algn="ctr"/>
              <a:endParaRPr lang="en-US" altLang="ja-JP" sz="400" dirty="0">
                <a:solidFill>
                  <a:prstClr val="black"/>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しょうほう</a:t>
              </a:r>
              <a:endParaRPr lang="en-US" altLang="ja-JP" sz="1100" dirty="0">
                <a:latin typeface="HG丸ｺﾞｼｯｸM-PRO" pitchFamily="50" charset="-128"/>
                <a:ea typeface="HG丸ｺﾞｼｯｸM-PRO" pitchFamily="50" charset="-128"/>
              </a:endParaRPr>
            </a:p>
            <a:p>
              <a:r>
                <a:rPr lang="ja-JP" altLang="en-US" sz="1400" dirty="0">
                  <a:latin typeface="HG丸ｺﾞｼｯｸM-PRO" pitchFamily="50" charset="-128"/>
                  <a:ea typeface="HG丸ｺﾞｼｯｸM-PRO" pitchFamily="50" charset="-128"/>
                </a:rPr>
                <a:t>マルチ商法などは</a:t>
              </a:r>
              <a:r>
                <a:rPr lang="en-US" altLang="ja-JP" sz="2000" dirty="0">
                  <a:solidFill>
                    <a:srgbClr val="FF0000"/>
                  </a:solidFill>
                  <a:latin typeface="HG丸ｺﾞｼｯｸM-PRO" pitchFamily="50" charset="-128"/>
                  <a:ea typeface="HG丸ｺﾞｼｯｸM-PRO" pitchFamily="50" charset="-128"/>
                </a:rPr>
                <a:t>20</a:t>
              </a:r>
              <a:r>
                <a:rPr lang="ja-JP" altLang="en-US" sz="2000" dirty="0">
                  <a:solidFill>
                    <a:srgbClr val="FF0000"/>
                  </a:solidFill>
                  <a:latin typeface="HG丸ｺﾞｼｯｸM-PRO" pitchFamily="50" charset="-128"/>
                  <a:ea typeface="HG丸ｺﾞｼｯｸM-PRO" pitchFamily="50" charset="-128"/>
                </a:rPr>
                <a:t>日以内</a:t>
              </a:r>
              <a:endParaRPr lang="en-US" altLang="ja-JP" sz="2000" dirty="0">
                <a:solidFill>
                  <a:srgbClr val="FF0000"/>
                </a:solidFill>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つうち</a:t>
              </a:r>
              <a:endParaRPr lang="en-US" altLang="ja-JP" sz="1100" dirty="0">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に通知する</a:t>
              </a:r>
              <a:endParaRPr lang="en-US" altLang="ja-JP" sz="1600" dirty="0">
                <a:solidFill>
                  <a:prstClr val="black"/>
                </a:solidFill>
                <a:latin typeface="HG丸ｺﾞｼｯｸM-PRO" pitchFamily="50" charset="-128"/>
                <a:ea typeface="HG丸ｺﾞｼｯｸM-PRO" pitchFamily="50" charset="-128"/>
              </a:endParaRPr>
            </a:p>
          </p:txBody>
        </p:sp>
      </p:grpSp>
      <p:pic>
        <p:nvPicPr>
          <p:cNvPr id="5" name="Picture 2" descr="私服で仕事をする人のイラスト（男性）">
            <a:extLst>
              <a:ext uri="{FF2B5EF4-FFF2-40B4-BE49-F238E27FC236}">
                <a16:creationId xmlns:a16="http://schemas.microsoft.com/office/drawing/2014/main" xmlns="" id="{4C678571-0917-E914-B91E-B74151630F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28" y="3289939"/>
            <a:ext cx="1097437" cy="1015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ファックス・ファクシミリのイラスト">
            <a:extLst>
              <a:ext uri="{FF2B5EF4-FFF2-40B4-BE49-F238E27FC236}">
                <a16:creationId xmlns:a16="http://schemas.microsoft.com/office/drawing/2014/main" xmlns="" id="{28F90ED9-1A7A-95E0-417F-4C0E5C014A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179" y="3289939"/>
            <a:ext cx="961835" cy="10151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xmlns="" id="{6DA85853-DC95-B05D-BBA7-F0D7B78C10D7}"/>
              </a:ext>
            </a:extLst>
          </p:cNvPr>
          <p:cNvGrpSpPr/>
          <p:nvPr/>
        </p:nvGrpSpPr>
        <p:grpSpPr>
          <a:xfrm>
            <a:off x="386405" y="4478021"/>
            <a:ext cx="2705894" cy="2034465"/>
            <a:chOff x="6216869" y="2248873"/>
            <a:chExt cx="2705894" cy="2034465"/>
          </a:xfrm>
        </p:grpSpPr>
        <p:sp>
          <p:nvSpPr>
            <p:cNvPr id="18" name="角丸四角形 28">
              <a:extLst>
                <a:ext uri="{FF2B5EF4-FFF2-40B4-BE49-F238E27FC236}">
                  <a16:creationId xmlns:a16="http://schemas.microsoft.com/office/drawing/2014/main" xmlns="" id="{DAD99B09-9A0C-0C04-2FBD-14FCDA0E8E36}"/>
                </a:ext>
              </a:extLst>
            </p:cNvPr>
            <p:cNvSpPr/>
            <p:nvPr/>
          </p:nvSpPr>
          <p:spPr>
            <a:xfrm>
              <a:off x="6216869" y="2248873"/>
              <a:ext cx="2674144" cy="2014145"/>
            </a:xfrm>
            <a:prstGeom prst="roundRect">
              <a:avLst>
                <a:gd name="adj" fmla="val 46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sp>
          <p:nvSpPr>
            <p:cNvPr id="41" name="正方形/長方形 40">
              <a:extLst>
                <a:ext uri="{FF2B5EF4-FFF2-40B4-BE49-F238E27FC236}">
                  <a16:creationId xmlns:a16="http://schemas.microsoft.com/office/drawing/2014/main" xmlns="" id="{F3A76748-8682-CF1E-0800-6DFA1F4EFA0C}"/>
                </a:ext>
              </a:extLst>
            </p:cNvPr>
            <p:cNvSpPr/>
            <p:nvPr/>
          </p:nvSpPr>
          <p:spPr>
            <a:xfrm>
              <a:off x="6328754" y="2293249"/>
              <a:ext cx="2594009" cy="1015663"/>
            </a:xfrm>
            <a:prstGeom prst="rect">
              <a:avLst/>
            </a:prstGeom>
          </p:spPr>
          <p:txBody>
            <a:bodyPr wrap="square">
              <a:spAutoFit/>
            </a:bodyPr>
            <a:lstStyle/>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クレジット利用</a:t>
              </a:r>
              <a:r>
                <a:rPr lang="ja-JP" altLang="en-US" sz="1600" dirty="0">
                  <a:solidFill>
                    <a:prstClr val="black"/>
                  </a:solidFill>
                  <a:latin typeface="AR P丸ゴシック体M" panose="020B0600010101010101" pitchFamily="50" charset="-128"/>
                  <a:ea typeface="AR P丸ゴシック体M" panose="020B0600010101010101" pitchFamily="50" charset="-128"/>
                </a:rPr>
                <a:t>の場合</a:t>
              </a:r>
            </a:p>
            <a:p>
              <a:pPr lvl="0" algn="ctr"/>
              <a:r>
                <a:rPr lang="ja-JP" altLang="en-US" sz="2000" dirty="0">
                  <a:solidFill>
                    <a:srgbClr val="FF0000"/>
                  </a:solidFill>
                  <a:latin typeface="AR P丸ゴシック体M" panose="020B0600010101010101" pitchFamily="50" charset="-128"/>
                  <a:ea typeface="AR P丸ゴシック体M" panose="020B0600010101010101" pitchFamily="50" charset="-128"/>
                </a:rPr>
                <a:t>→クレジット会社</a:t>
              </a:r>
            </a:p>
            <a:p>
              <a:pPr lvl="0"/>
              <a:r>
                <a:rPr lang="ja-JP" altLang="en-US" sz="1600" dirty="0">
                  <a:solidFill>
                    <a:prstClr val="black"/>
                  </a:solidFill>
                  <a:latin typeface="AR P丸ゴシック体M" panose="020B0600010101010101" pitchFamily="50" charset="-128"/>
                  <a:ea typeface="AR P丸ゴシック体M" panose="020B0600010101010101" pitchFamily="50" charset="-128"/>
                </a:rPr>
                <a:t>　にも</a:t>
              </a:r>
              <a:r>
                <a:rPr lang="ja-JP" altLang="en-US" sz="2000" dirty="0">
                  <a:solidFill>
                    <a:srgbClr val="FF0000"/>
                  </a:solidFill>
                  <a:latin typeface="AR P丸ゴシック体M" panose="020B0600010101010101" pitchFamily="50" charset="-128"/>
                  <a:ea typeface="AR P丸ゴシック体M" panose="020B0600010101010101" pitchFamily="50" charset="-128"/>
                </a:rPr>
                <a:t>同時に通知</a:t>
              </a:r>
              <a:endParaRPr lang="ja-JP" altLang="en-US" sz="2000" dirty="0">
                <a:solidFill>
                  <a:prstClr val="black"/>
                </a:solidFill>
                <a:latin typeface="AR P丸ゴシック体M" panose="020B0600010101010101" pitchFamily="50" charset="-128"/>
                <a:ea typeface="AR P丸ゴシック体M" panose="020B0600010101010101" pitchFamily="50" charset="-128"/>
              </a:endParaRPr>
            </a:p>
          </p:txBody>
        </p:sp>
        <p:pic>
          <p:nvPicPr>
            <p:cNvPr id="2054" name="Picture 6" descr="電話をする人のイラスト（男性・笑顔）">
              <a:extLst>
                <a:ext uri="{FF2B5EF4-FFF2-40B4-BE49-F238E27FC236}">
                  <a16:creationId xmlns:a16="http://schemas.microsoft.com/office/drawing/2014/main" xmlns="" id="{DC08B2DC-AD8C-5CF8-3F38-5127AD73C3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9616" y="3225394"/>
              <a:ext cx="761719" cy="105794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モニターを見せる人のイラスト（男性）">
            <a:extLst>
              <a:ext uri="{FF2B5EF4-FFF2-40B4-BE49-F238E27FC236}">
                <a16:creationId xmlns:a16="http://schemas.microsoft.com/office/drawing/2014/main" xmlns="" id="{19D3CD5A-EF3B-3CEF-153F-6C5934A9DB2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3483" y="5363200"/>
            <a:ext cx="1061895" cy="11296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a:extLst>
              <a:ext uri="{FF2B5EF4-FFF2-40B4-BE49-F238E27FC236}">
                <a16:creationId xmlns:a16="http://schemas.microsoft.com/office/drawing/2014/main" xmlns="" id="{016B9613-B5AD-6B14-E2DA-0F749F8F33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2885" y="5977286"/>
            <a:ext cx="365125"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0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839173" y="1266681"/>
            <a:ext cx="3868320" cy="2376264"/>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0" y="3524"/>
            <a:ext cx="9144000" cy="104921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altLang="ja-JP" sz="4000" dirty="0">
                <a:solidFill>
                  <a:prstClr val="black"/>
                </a:solidFill>
                <a:latin typeface="ＭＳ Ｐゴシック"/>
              </a:rPr>
              <a:t>4.</a:t>
            </a:r>
            <a:r>
              <a:rPr lang="ja-JP" altLang="en-US" sz="4000" dirty="0">
                <a:solidFill>
                  <a:prstClr val="black"/>
                </a:solidFill>
                <a:latin typeface="ＭＳ Ｐゴシック"/>
              </a:rPr>
              <a:t>「クーリング・オフ」するとどうなるの</a:t>
            </a:r>
            <a:r>
              <a:rPr lang="en-US" altLang="ja-JP" sz="4000" dirty="0">
                <a:solidFill>
                  <a:prstClr val="black"/>
                </a:solidFill>
                <a:latin typeface="ＭＳ Ｐゴシック"/>
              </a:rPr>
              <a:t>?</a:t>
            </a:r>
          </a:p>
        </p:txBody>
      </p:sp>
      <p:sp>
        <p:nvSpPr>
          <p:cNvPr id="21" name="角丸四角形 20"/>
          <p:cNvSpPr/>
          <p:nvPr/>
        </p:nvSpPr>
        <p:spPr>
          <a:xfrm>
            <a:off x="423132" y="4040412"/>
            <a:ext cx="3868320" cy="2556940"/>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4839173" y="4040412"/>
            <a:ext cx="3868320" cy="2556939"/>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xmlns="" id="{999E05B6-CC46-47AC-8441-9D7A70FE2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3155" y="5222704"/>
            <a:ext cx="1937824" cy="1359119"/>
          </a:xfrm>
          <a:prstGeom prst="rect">
            <a:avLst/>
          </a:prstGeom>
        </p:spPr>
      </p:pic>
      <p:pic>
        <p:nvPicPr>
          <p:cNvPr id="12" name="図 11">
            <a:extLst>
              <a:ext uri="{FF2B5EF4-FFF2-40B4-BE49-F238E27FC236}">
                <a16:creationId xmlns:a16="http://schemas.microsoft.com/office/drawing/2014/main" xmlns="" id="{A3407F1E-FBC2-4D11-B3C8-A2C233F05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072" y="2086351"/>
            <a:ext cx="1110162" cy="1484585"/>
          </a:xfrm>
          <a:prstGeom prst="rect">
            <a:avLst/>
          </a:prstGeom>
        </p:spPr>
      </p:pic>
      <p:pic>
        <p:nvPicPr>
          <p:cNvPr id="26" name="図 25">
            <a:extLst>
              <a:ext uri="{FF2B5EF4-FFF2-40B4-BE49-F238E27FC236}">
                <a16:creationId xmlns:a16="http://schemas.microsoft.com/office/drawing/2014/main" xmlns="" id="{37E51505-F5B7-4EA5-8713-61100CB016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198" y="2263268"/>
            <a:ext cx="1183497" cy="1242383"/>
          </a:xfrm>
          <a:prstGeom prst="rect">
            <a:avLst/>
          </a:prstGeom>
        </p:spPr>
      </p:pic>
      <p:pic>
        <p:nvPicPr>
          <p:cNvPr id="31" name="図 30">
            <a:extLst>
              <a:ext uri="{FF2B5EF4-FFF2-40B4-BE49-F238E27FC236}">
                <a16:creationId xmlns:a16="http://schemas.microsoft.com/office/drawing/2014/main" xmlns="" id="{F112882F-3EE2-4A03-A074-D62027723D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1435" y="5132390"/>
            <a:ext cx="1395526" cy="1464961"/>
          </a:xfrm>
          <a:prstGeom prst="rect">
            <a:avLst/>
          </a:prstGeom>
        </p:spPr>
      </p:pic>
      <p:sp>
        <p:nvSpPr>
          <p:cNvPr id="16" name="角丸四角形 15"/>
          <p:cNvSpPr/>
          <p:nvPr/>
        </p:nvSpPr>
        <p:spPr>
          <a:xfrm>
            <a:off x="423132" y="1266681"/>
            <a:ext cx="3868320" cy="2376264"/>
          </a:xfrm>
          <a:prstGeom prst="roundRect">
            <a:avLst>
              <a:gd name="adj" fmla="val 4666"/>
            </a:avLst>
          </a:prstGeom>
          <a:solidFill>
            <a:srgbClr val="8DE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2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03" t="2464" r="5967" b="2218"/>
          <a:stretch/>
        </p:blipFill>
        <p:spPr bwMode="auto">
          <a:xfrm rot="21134006">
            <a:off x="3040636" y="2134771"/>
            <a:ext cx="800861" cy="12416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067" y="1696596"/>
            <a:ext cx="1870026" cy="1913498"/>
          </a:xfrm>
          <a:prstGeom prst="rect">
            <a:avLst/>
          </a:prstGeom>
        </p:spPr>
      </p:pic>
      <p:sp>
        <p:nvSpPr>
          <p:cNvPr id="3" name="テキスト ボックス 2"/>
          <p:cNvSpPr txBox="1"/>
          <p:nvPr/>
        </p:nvSpPr>
        <p:spPr>
          <a:xfrm>
            <a:off x="521088" y="1275886"/>
            <a:ext cx="3672408" cy="600164"/>
          </a:xfrm>
          <a:prstGeom prst="rect">
            <a:avLst/>
          </a:prstGeom>
          <a:noFill/>
        </p:spPr>
        <p:txBody>
          <a:bodyPr wrap="square" rtlCol="0">
            <a:spAutoFit/>
          </a:bodyPr>
          <a:lstStyle/>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　つうち　　　　じてん　　　けいやく　　</a:t>
            </a:r>
          </a:p>
          <a:p>
            <a:pPr lvl="0"/>
            <a:r>
              <a:rPr lang="ja-JP" altLang="en-US" sz="2200" dirty="0">
                <a:solidFill>
                  <a:prstClr val="black"/>
                </a:solidFill>
                <a:latin typeface="HG丸ｺﾞｼｯｸM-PRO" panose="020F0600000000000000" pitchFamily="50" charset="-128"/>
                <a:ea typeface="HG丸ｺﾞｼｯｸM-PRO" panose="020F0600000000000000" pitchFamily="50" charset="-128"/>
              </a:rPr>
              <a:t>通知した時点で契約は</a:t>
            </a:r>
          </a:p>
        </p:txBody>
      </p:sp>
      <p:sp>
        <p:nvSpPr>
          <p:cNvPr id="5" name="正方形/長方形 4"/>
          <p:cNvSpPr/>
          <p:nvPr/>
        </p:nvSpPr>
        <p:spPr>
          <a:xfrm>
            <a:off x="4832412" y="1320681"/>
            <a:ext cx="4227221" cy="553998"/>
          </a:xfrm>
          <a:prstGeom prst="rect">
            <a:avLst/>
          </a:prstGeom>
        </p:spPr>
        <p:txBody>
          <a:bodyPr wrap="square">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しはら　　　だいきん　  ぜんがく</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支払った代金は、全額          される</a:t>
            </a:r>
          </a:p>
        </p:txBody>
      </p:sp>
      <p:sp>
        <p:nvSpPr>
          <p:cNvPr id="7" name="正方形/長方形 6"/>
          <p:cNvSpPr/>
          <p:nvPr/>
        </p:nvSpPr>
        <p:spPr>
          <a:xfrm>
            <a:off x="71292" y="4001940"/>
            <a:ext cx="4572000" cy="1077218"/>
          </a:xfrm>
          <a:prstGeom prst="rect">
            <a:avLst/>
          </a:prstGeom>
        </p:spPr>
        <p:txBody>
          <a:bodyPr>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err="1">
                <a:solidFill>
                  <a:prstClr val="black"/>
                </a:solidFill>
                <a:latin typeface="HG丸ｺﾞｼｯｸM-PRO" panose="020F0600000000000000" pitchFamily="50" charset="-128"/>
                <a:ea typeface="HG丸ｺﾞｼｯｸM-PRO" panose="020F0600000000000000" pitchFamily="50" charset="-128"/>
              </a:rPr>
              <a:t>う　</a:t>
            </a:r>
            <a:r>
              <a:rPr lang="ja-JP" altLang="en-US" sz="1200" dirty="0">
                <a:solidFill>
                  <a:prstClr val="black"/>
                </a:solidFill>
                <a:latin typeface="HG丸ｺﾞｼｯｸM-PRO" panose="020F0600000000000000" pitchFamily="50" charset="-128"/>
                <a:ea typeface="HG丸ｺﾞｼｯｸM-PRO" panose="020F0600000000000000" pitchFamily="50" charset="-128"/>
              </a:rPr>
              <a:t>　と　　　しょうひん　</a:t>
            </a:r>
          </a:p>
          <a:p>
            <a:pPr lvl="0"/>
            <a:r>
              <a:rPr lang="ja-JP" altLang="en-US" sz="2000" dirty="0">
                <a:solidFill>
                  <a:prstClr val="black"/>
                </a:solidFill>
                <a:latin typeface="HG丸ｺﾞｼｯｸM-PRO" panose="020F0600000000000000" pitchFamily="50" charset="-128"/>
                <a:ea typeface="HG丸ｺﾞｼｯｸM-PRO" panose="020F0600000000000000" pitchFamily="50" charset="-128"/>
              </a:rPr>
              <a:t>    受け取った商品は           できる</a:t>
            </a:r>
            <a:endParaRPr lang="en-US" altLang="ja-JP" sz="20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ひきとりひよう　じぎょうしゃふたん</a:t>
            </a:r>
          </a:p>
          <a:p>
            <a:pPr lvl="0" algn="ct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r>
              <a:rPr lang="ja-JP" altLang="en-US" sz="2000" dirty="0">
                <a:solidFill>
                  <a:prstClr val="black"/>
                </a:solidFill>
                <a:latin typeface="HG丸ｺﾞｼｯｸM-PRO" panose="020F0600000000000000" pitchFamily="50" charset="-128"/>
                <a:ea typeface="HG丸ｺﾞｼｯｸM-PRO" panose="020F0600000000000000" pitchFamily="50" charset="-128"/>
              </a:rPr>
              <a:t>引取費用は事業者負担</a:t>
            </a:r>
            <a:r>
              <a:rPr lang="en-US" altLang="ja-JP" sz="2000" dirty="0">
                <a:solidFill>
                  <a:prstClr val="black"/>
                </a:solidFill>
                <a:latin typeface="HG丸ｺﾞｼｯｸM-PRO" panose="020F0600000000000000" pitchFamily="50" charset="-128"/>
                <a:ea typeface="HG丸ｺﾞｼｯｸM-PRO" panose="020F0600000000000000" pitchFamily="50" charset="-128"/>
              </a:rPr>
              <a:t>)</a:t>
            </a:r>
          </a:p>
        </p:txBody>
      </p:sp>
      <p:pic>
        <p:nvPicPr>
          <p:cNvPr id="2050" name="Picture 2" descr="G:\消費生活センター　消費者教育\イラストいろいろ\penki_tosou_ma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5863" y="5293618"/>
            <a:ext cx="1217290" cy="121729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004048" y="4078884"/>
            <a:ext cx="4572000" cy="1000274"/>
          </a:xfrm>
          <a:prstGeom prst="rect">
            <a:avLst/>
          </a:prstGeom>
        </p:spPr>
        <p:txBody>
          <a:bodyPr>
            <a:spAutoFit/>
          </a:bodyPr>
          <a:lstStyle/>
          <a:p>
            <a:pPr lvl="0"/>
            <a:r>
              <a:rPr lang="ja-JP" altLang="en-US" sz="1200" dirty="0">
                <a:solidFill>
                  <a:prstClr val="black"/>
                </a:solidFill>
                <a:latin typeface="HG丸ｺﾞｼｯｸM-PRO" panose="020F0600000000000000" pitchFamily="50" charset="-128"/>
                <a:ea typeface="HG丸ｺﾞｼｯｸM-PRO" panose="020F0600000000000000" pitchFamily="50" charset="-128"/>
              </a:rPr>
              <a:t>　　　　　　 　ていきょう</a:t>
            </a: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サービスが提供されていても</a:t>
            </a:r>
          </a:p>
          <a:p>
            <a:pPr lvl="0"/>
            <a:r>
              <a:rPr lang="ja-JP" altLang="en-US" sz="1100" dirty="0">
                <a:solidFill>
                  <a:prstClr val="black"/>
                </a:solidFill>
                <a:latin typeface="HG丸ｺﾞｼｯｸM-PRO" panose="020F0600000000000000" pitchFamily="50" charset="-128"/>
                <a:ea typeface="HG丸ｺﾞｼｯｸM-PRO" panose="020F0600000000000000" pitchFamily="50" charset="-128"/>
              </a:rPr>
              <a:t>じぎょうしゃふたん　 もと　も</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ど</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dirty="0">
                <a:solidFill>
                  <a:prstClr val="black"/>
                </a:solidFill>
                <a:latin typeface="HG丸ｺﾞｼｯｸM-PRO" panose="020F0600000000000000" pitchFamily="50" charset="-128"/>
                <a:ea typeface="HG丸ｺﾞｼｯｸM-PRO" panose="020F0600000000000000" pitchFamily="50" charset="-128"/>
              </a:rPr>
              <a:t>事業者負担で元に戻してもらえる</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3425241" y="1331317"/>
            <a:ext cx="799318" cy="5637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282454" y="1484784"/>
            <a:ext cx="676966" cy="4310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677951" y="4078884"/>
            <a:ext cx="676966"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06452823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2001</Words>
  <Application>Microsoft Office PowerPoint</Application>
  <PresentationFormat>画面に合わせる (4:3)</PresentationFormat>
  <Paragraphs>542</Paragraphs>
  <Slides>21</Slides>
  <Notes>20</Notes>
  <HiddenSlides>0</HiddenSlides>
  <MMClips>0</MMClips>
  <ScaleCrop>false</ScaleCrop>
  <HeadingPairs>
    <vt:vector size="6" baseType="variant">
      <vt:variant>
        <vt:lpstr>使用されているフォント</vt:lpstr>
      </vt:variant>
      <vt:variant>
        <vt:i4>19</vt:i4>
      </vt:variant>
      <vt:variant>
        <vt:lpstr>テーマ</vt:lpstr>
      </vt:variant>
      <vt:variant>
        <vt:i4>4</vt:i4>
      </vt:variant>
      <vt:variant>
        <vt:lpstr>スライド タイトル</vt:lpstr>
      </vt:variant>
      <vt:variant>
        <vt:i4>21</vt:i4>
      </vt:variant>
    </vt:vector>
  </HeadingPairs>
  <TitlesOfParts>
    <vt:vector size="44" baseType="lpstr">
      <vt:lpstr>AR P丸ゴシック体M</vt:lpstr>
      <vt:lpstr>HGPｺﾞｼｯｸE</vt:lpstr>
      <vt:lpstr>HGPｺﾞｼｯｸM</vt:lpstr>
      <vt:lpstr>HGP創英角ｺﾞｼｯｸUB</vt:lpstr>
      <vt:lpstr>HGP創英角ﾎﾟｯﾌﾟ体</vt:lpstr>
      <vt:lpstr>HGSｺﾞｼｯｸE</vt:lpstr>
      <vt:lpstr>HGS創英角ｺﾞｼｯｸUB</vt:lpstr>
      <vt:lpstr>HG丸ｺﾞｼｯｸM-PRO</vt:lpstr>
      <vt:lpstr>ＭＳ Ｐゴシック</vt:lpstr>
      <vt:lpstr>ＭＳ Ｐ明朝</vt:lpstr>
      <vt:lpstr>メイリオ</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スパイス</vt:lpstr>
      <vt:lpstr>1_Office テーマ</vt:lpstr>
      <vt:lpstr>「クーリング・オフ」って 　　　どうするの？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大植　將人</cp:lastModifiedBy>
  <cp:revision>124</cp:revision>
  <cp:lastPrinted>2020-06-30T05:20:58Z</cp:lastPrinted>
  <dcterms:created xsi:type="dcterms:W3CDTF">2020-05-10T07:20:51Z</dcterms:created>
  <dcterms:modified xsi:type="dcterms:W3CDTF">2022-06-01T02:19:41Z</dcterms:modified>
</cp:coreProperties>
</file>