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28" r:id="rId4"/>
    <p:sldMasterId id="2147483864" r:id="rId5"/>
  </p:sldMasterIdLst>
  <p:notesMasterIdLst>
    <p:notesMasterId r:id="rId35"/>
  </p:notesMasterIdLst>
  <p:handoutMasterIdLst>
    <p:handoutMasterId r:id="rId36"/>
  </p:handoutMasterIdLst>
  <p:sldIdLst>
    <p:sldId id="280" r:id="rId6"/>
    <p:sldId id="297" r:id="rId7"/>
    <p:sldId id="305" r:id="rId8"/>
    <p:sldId id="303" r:id="rId9"/>
    <p:sldId id="302" r:id="rId10"/>
    <p:sldId id="298" r:id="rId11"/>
    <p:sldId id="324" r:id="rId12"/>
    <p:sldId id="307" r:id="rId13"/>
    <p:sldId id="319" r:id="rId14"/>
    <p:sldId id="301" r:id="rId15"/>
    <p:sldId id="300" r:id="rId16"/>
    <p:sldId id="308" r:id="rId17"/>
    <p:sldId id="326" r:id="rId18"/>
    <p:sldId id="327" r:id="rId19"/>
    <p:sldId id="320" r:id="rId20"/>
    <p:sldId id="283" r:id="rId21"/>
    <p:sldId id="309" r:id="rId22"/>
    <p:sldId id="321" r:id="rId23"/>
    <p:sldId id="282" r:id="rId24"/>
    <p:sldId id="288" r:id="rId25"/>
    <p:sldId id="310" r:id="rId26"/>
    <p:sldId id="318" r:id="rId27"/>
    <p:sldId id="322" r:id="rId28"/>
    <p:sldId id="311" r:id="rId29"/>
    <p:sldId id="312" r:id="rId30"/>
    <p:sldId id="313" r:id="rId31"/>
    <p:sldId id="314" r:id="rId32"/>
    <p:sldId id="315" r:id="rId33"/>
    <p:sldId id="316"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shosen" initials="s" lastIdx="1" clrIdx="0">
    <p:extLst>
      <p:ext uri="{19B8F6BF-5375-455C-9EA6-DF929625EA0E}">
        <p15:presenceInfo xmlns:p15="http://schemas.microsoft.com/office/powerpoint/2012/main" userId="shisho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88"/>
    <a:srgbClr val="88F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3" d="100"/>
          <a:sy n="63" d="100"/>
        </p:scale>
        <p:origin x="1368" y="52"/>
      </p:cViewPr>
      <p:guideLst>
        <p:guide orient="horz" pos="2160"/>
        <p:guide pos="2880"/>
      </p:guideLst>
    </p:cSldViewPr>
  </p:slideViewPr>
  <p:notesTextViewPr>
    <p:cViewPr>
      <p:scale>
        <a:sx n="1" d="1"/>
        <a:sy n="1" d="1"/>
      </p:scale>
      <p:origin x="0" y="-688"/>
    </p:cViewPr>
  </p:notesTextViewPr>
  <p:sorterViewPr>
    <p:cViewPr>
      <p:scale>
        <a:sx n="100" d="100"/>
        <a:sy n="100" d="100"/>
      </p:scale>
      <p:origin x="0" y="1302"/>
    </p:cViewPr>
  </p:sorterViewPr>
  <p:notesViewPr>
    <p:cSldViewPr>
      <p:cViewPr varScale="1">
        <p:scale>
          <a:sx n="80" d="100"/>
          <a:sy n="80" d="100"/>
        </p:scale>
        <p:origin x="2748" y="6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C5B2E94-3621-46AA-BFEE-375B74F19822}" type="datetimeFigureOut">
              <a:rPr kumimoji="1" lang="ja-JP" altLang="en-US" smtClean="0"/>
              <a:t>2022/6/1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CAB02E8-3668-4470-954C-3BE750DC9715}" type="slidenum">
              <a:rPr kumimoji="1" lang="ja-JP" altLang="en-US" smtClean="0"/>
              <a:t>‹#›</a:t>
            </a:fld>
            <a:endParaRPr kumimoji="1" lang="ja-JP" altLang="en-US"/>
          </a:p>
        </p:txBody>
      </p:sp>
    </p:spTree>
    <p:extLst>
      <p:ext uri="{BB962C8B-B14F-4D97-AF65-F5344CB8AC3E}">
        <p14:creationId xmlns:p14="http://schemas.microsoft.com/office/powerpoint/2010/main" val="257802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2022/6/1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今日は、「クーリング・オフ」というものについて学びます。</a:t>
            </a:r>
          </a:p>
          <a:p>
            <a:endParaRPr lang="ja-JP" altLang="en-US" dirty="0"/>
          </a:p>
          <a:p>
            <a:r>
              <a:rPr kumimoji="1" lang="ja-JP" altLang="en-US" dirty="0"/>
              <a:t>聞いたことがありますか</a:t>
            </a:r>
            <a:r>
              <a:rPr kumimoji="1" lang="en-US" altLang="ja-JP" dirty="0"/>
              <a:t>?</a:t>
            </a:r>
            <a:endParaRPr kumimoji="1" lang="ja-JP" altLang="en-US" dirty="0"/>
          </a:p>
          <a:p>
            <a:endParaRPr lang="ja-JP" altLang="en-US" dirty="0"/>
          </a:p>
          <a:p>
            <a:r>
              <a:rPr kumimoji="1" lang="ja-JP" altLang="en-US" dirty="0"/>
              <a:t>これ</a:t>
            </a:r>
            <a:r>
              <a:rPr kumimoji="1" lang="ja-JP" altLang="en-US"/>
              <a:t>は、特定の契約の時に使える</a:t>
            </a:r>
            <a:r>
              <a:rPr kumimoji="1" lang="ja-JP" altLang="en-US" dirty="0"/>
              <a:t>法的な制度です。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a:t>
            </a:fld>
            <a:endParaRPr kumimoji="1" lang="ja-JP" altLang="en-US"/>
          </a:p>
        </p:txBody>
      </p:sp>
    </p:spTree>
    <p:extLst>
      <p:ext uri="{BB962C8B-B14F-4D97-AF65-F5344CB8AC3E}">
        <p14:creationId xmlns:p14="http://schemas.microsoft.com/office/powerpoint/2010/main" val="25519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ja-JP" altLang="en-US" dirty="0">
                <a:solidFill>
                  <a:prstClr val="black"/>
                </a:solidFill>
              </a:rPr>
              <a:t>次に、対象です。</a:t>
            </a:r>
          </a:p>
          <a:p>
            <a:pPr lvl="0"/>
            <a:endParaRPr lang="ja-JP" altLang="en-US" dirty="0">
              <a:solidFill>
                <a:prstClr val="black"/>
              </a:solidFill>
            </a:endParaRPr>
          </a:p>
          <a:p>
            <a:pPr lvl="0"/>
            <a:r>
              <a:rPr lang="ja-JP" altLang="en-US" dirty="0">
                <a:solidFill>
                  <a:prstClr val="black"/>
                </a:solidFill>
              </a:rPr>
              <a:t>基本的には、全て</a:t>
            </a:r>
          </a:p>
          <a:p>
            <a:pPr lvl="0"/>
            <a:r>
              <a:rPr lang="ja-JP" altLang="en-US" dirty="0">
                <a:solidFill>
                  <a:prstClr val="black"/>
                </a:solidFill>
              </a:rPr>
              <a:t>商品・役務・権利が対象となります。</a:t>
            </a:r>
          </a:p>
          <a:p>
            <a:pPr lvl="0"/>
            <a:r>
              <a:rPr lang="ja-JP" altLang="en-US" dirty="0">
                <a:solidFill>
                  <a:prstClr val="black"/>
                </a:solidFill>
              </a:rPr>
              <a:t>但し、販売方法によって、一部制限や、適用されないものがあります。</a:t>
            </a:r>
          </a:p>
          <a:p>
            <a:pPr lvl="0"/>
            <a:endParaRPr lang="ja-JP" altLang="en-US" dirty="0">
              <a:solidFill>
                <a:prstClr val="black"/>
              </a:solidFill>
            </a:endParaRPr>
          </a:p>
          <a:p>
            <a:pPr lvl="0"/>
            <a:r>
              <a:rPr lang="ja-JP" altLang="en-US" dirty="0">
                <a:solidFill>
                  <a:prstClr val="black"/>
                </a:solidFill>
              </a:rPr>
              <a:t>また、適用されないものを適用除外といい、</a:t>
            </a:r>
          </a:p>
          <a:p>
            <a:pPr lvl="0"/>
            <a:r>
              <a:rPr lang="ja-JP" altLang="en-US" dirty="0">
                <a:solidFill>
                  <a:prstClr val="black"/>
                </a:solidFill>
              </a:rPr>
              <a:t>「訪問販売・電話勧誘販売」の場合の</a:t>
            </a:r>
          </a:p>
          <a:p>
            <a:pPr lvl="0"/>
            <a:r>
              <a:rPr lang="ja-JP" altLang="en-US" dirty="0">
                <a:solidFill>
                  <a:prstClr val="black"/>
                </a:solidFill>
              </a:rPr>
              <a:t>・</a:t>
            </a:r>
            <a:r>
              <a:rPr lang="en-US" altLang="ja-JP" dirty="0">
                <a:solidFill>
                  <a:prstClr val="black"/>
                </a:solidFill>
              </a:rPr>
              <a:t>3000</a:t>
            </a:r>
            <a:r>
              <a:rPr lang="ja-JP" altLang="en-US" dirty="0">
                <a:solidFill>
                  <a:prstClr val="black"/>
                </a:solidFill>
              </a:rPr>
              <a:t>円未満の現金取引</a:t>
            </a:r>
          </a:p>
          <a:p>
            <a:pPr lvl="0"/>
            <a:r>
              <a:rPr lang="ja-JP" altLang="en-US" dirty="0">
                <a:solidFill>
                  <a:prstClr val="black"/>
                </a:solidFill>
              </a:rPr>
              <a:t>・自動車</a:t>
            </a:r>
          </a:p>
          <a:p>
            <a:pPr lvl="0"/>
            <a:r>
              <a:rPr lang="ja-JP" altLang="en-US" dirty="0">
                <a:solidFill>
                  <a:prstClr val="black"/>
                </a:solidFill>
              </a:rPr>
              <a:t>・葬儀</a:t>
            </a:r>
          </a:p>
          <a:p>
            <a:pPr lvl="0"/>
            <a:r>
              <a:rPr lang="ja-JP" altLang="en-US" dirty="0">
                <a:solidFill>
                  <a:prstClr val="black"/>
                </a:solidFill>
              </a:rPr>
              <a:t>・政令指定商品</a:t>
            </a:r>
            <a:r>
              <a:rPr lang="en-US" altLang="ja-JP" dirty="0">
                <a:solidFill>
                  <a:prstClr val="black"/>
                </a:solidFill>
              </a:rPr>
              <a:t>(</a:t>
            </a:r>
            <a:r>
              <a:rPr lang="ja-JP" altLang="en-US" dirty="0">
                <a:solidFill>
                  <a:prstClr val="black"/>
                </a:solidFill>
              </a:rPr>
              <a:t>健康食品や化粧品等</a:t>
            </a:r>
            <a:r>
              <a:rPr lang="en-US" altLang="ja-JP" dirty="0">
                <a:solidFill>
                  <a:prstClr val="black"/>
                </a:solidFill>
              </a:rPr>
              <a:t>)</a:t>
            </a:r>
            <a:r>
              <a:rPr lang="ja-JP" altLang="en-US" dirty="0">
                <a:solidFill>
                  <a:prstClr val="black"/>
                </a:solidFill>
              </a:rPr>
              <a:t>を一部使用した場合は、対象となりません。</a:t>
            </a:r>
          </a:p>
          <a:p>
            <a:pPr lvl="0"/>
            <a:endParaRPr lang="ja-JP" altLang="en-US" dirty="0">
              <a:solidFill>
                <a:prstClr val="black"/>
              </a:solidFill>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無条件で、契約を解除できる制度」とあります。</a:t>
            </a:r>
          </a:p>
          <a:p>
            <a:endParaRPr kumimoji="1" lang="ja-JP" altLang="en-US" sz="1200" b="0" i="0" kern="1200" dirty="0">
              <a:solidFill>
                <a:schemeClr val="tx1"/>
              </a:solidFill>
              <a:effectLst/>
              <a:latin typeface="+mn-lt"/>
              <a:ea typeface="+mn-ea"/>
              <a:cs typeface="+mn-cs"/>
            </a:endParaRPr>
          </a:p>
          <a:p>
            <a:r>
              <a:rPr lang="ja-JP" altLang="en-US" dirty="0"/>
              <a:t>不意打ち的な取引や高額で複雑な取引について、頭を冷やして（</a:t>
            </a:r>
            <a:r>
              <a:rPr lang="en-US" altLang="ja-JP" dirty="0"/>
              <a:t>Cooling Off</a:t>
            </a:r>
            <a:r>
              <a:rPr lang="ja-JP" altLang="en-US" dirty="0"/>
              <a:t>）</a:t>
            </a:r>
          </a:p>
          <a:p>
            <a:r>
              <a:rPr lang="ja-JP" altLang="en-US" dirty="0"/>
              <a:t>冷静に考え直す機会を消費者に与えることを趣旨としています。</a:t>
            </a:r>
          </a:p>
          <a:p>
            <a:endParaRPr lang="ja-JP" altLang="en-US" dirty="0"/>
          </a:p>
          <a:p>
            <a:r>
              <a:rPr lang="ja-JP" altLang="en-US" dirty="0"/>
              <a:t>また、理由がなくてもやめられます。</a:t>
            </a:r>
          </a:p>
          <a:p>
            <a:endParaRPr kumimoji="1" lang="ja-JP" altLang="en-US" sz="1200" b="0" i="0" kern="1200" dirty="0">
              <a:solidFill>
                <a:schemeClr val="tx1"/>
              </a:solidFill>
              <a:effectLst/>
              <a:latin typeface="+mn-lt"/>
              <a:ea typeface="+mn-ea"/>
              <a:cs typeface="+mn-cs"/>
            </a:endParaRPr>
          </a:p>
          <a:p>
            <a:endParaRPr lang="ja-JP" altLang="en-US" dirty="0"/>
          </a:p>
          <a:p>
            <a:r>
              <a:rPr kumimoji="1" lang="ja-JP" altLang="en-US" sz="1200" b="0" i="0" kern="1200" dirty="0">
                <a:solidFill>
                  <a:schemeClr val="tx1"/>
                </a:solidFill>
                <a:effectLst/>
                <a:latin typeface="+mn-lt"/>
                <a:ea typeface="+mn-ea"/>
                <a:cs typeface="+mn-cs"/>
              </a:rPr>
              <a:t>その実行のしかたや、効果についても法律で定められています。</a:t>
            </a: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では、「クーリング・オフ」はどのようにするのでしょう。</a:t>
            </a:r>
          </a:p>
          <a:p>
            <a:endParaRPr kumimoji="1" lang="ja-JP" altLang="en-US" dirty="0"/>
          </a:p>
          <a:p>
            <a:r>
              <a:rPr lang="ja-JP" altLang="en-US" dirty="0"/>
              <a:t>クーリングオフは書面または電磁的記録で通知することが決められています。</a:t>
            </a:r>
          </a:p>
          <a:p>
            <a:endParaRPr kumimoji="1" lang="ja-JP" altLang="en-US" dirty="0"/>
          </a:p>
          <a:p>
            <a:r>
              <a:rPr lang="ja-JP" altLang="en-US" dirty="0"/>
              <a:t>書面の場合はハガキなどの通知方法、</a:t>
            </a:r>
            <a:endParaRPr lang="en-US" altLang="ja-JP" dirty="0"/>
          </a:p>
          <a:p>
            <a:endParaRPr lang="ja-JP" altLang="en-US" dirty="0"/>
          </a:p>
          <a:p>
            <a:r>
              <a:rPr kumimoji="1" lang="ja-JP" altLang="en-US" dirty="0"/>
              <a:t>電磁的記録の場合は電子メールやファクス、専用の</a:t>
            </a:r>
            <a:r>
              <a:rPr kumimoji="1" lang="en-US" altLang="ja-JP" dirty="0"/>
              <a:t>Web</a:t>
            </a:r>
            <a:r>
              <a:rPr kumimoji="1" lang="ja-JP" altLang="en-US" dirty="0"/>
              <a:t>フォームなどの通知方法があります。</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書面の場合、作成は契約者の意思に基づいて行うことが原則です。</a:t>
            </a:r>
          </a:p>
          <a:p>
            <a:r>
              <a:rPr kumimoji="1" lang="ja-JP" altLang="en-US" dirty="0"/>
              <a:t>出すのは、契約書面を受け取ってから</a:t>
            </a:r>
            <a:r>
              <a:rPr kumimoji="1" lang="en-US" altLang="ja-JP" dirty="0"/>
              <a:t>8</a:t>
            </a:r>
            <a:r>
              <a:rPr kumimoji="1" lang="ja-JP" altLang="en-US" dirty="0"/>
              <a:t>日間または、</a:t>
            </a:r>
            <a:r>
              <a:rPr kumimoji="1" lang="en-US" altLang="ja-JP" dirty="0"/>
              <a:t>20</a:t>
            </a:r>
            <a:r>
              <a:rPr kumimoji="1" lang="ja-JP" altLang="en-US" dirty="0"/>
              <a:t>日間のうちに出せば</a:t>
            </a:r>
          </a:p>
          <a:p>
            <a:r>
              <a:rPr lang="ja-JP" altLang="en-US" dirty="0"/>
              <a:t>よいのです。</a:t>
            </a:r>
          </a:p>
          <a:p>
            <a:r>
              <a:rPr kumimoji="1" lang="ja-JP" altLang="en-US" dirty="0"/>
              <a:t>また、作成した書面は、控えとしてコピーを取りましょう。</a:t>
            </a:r>
          </a:p>
          <a:p>
            <a:r>
              <a:rPr lang="ja-JP" altLang="en-US" dirty="0"/>
              <a:t>出すときには、出した日の記録を残すために「特定記録」や「簡易書留」といった</a:t>
            </a:r>
          </a:p>
          <a:p>
            <a:r>
              <a:rPr kumimoji="1" lang="ja-JP" altLang="en-US" dirty="0"/>
              <a:t>ものを利用しましょう。</a:t>
            </a:r>
          </a:p>
          <a:p>
            <a:r>
              <a:rPr lang="ja-JP" altLang="en-US" dirty="0"/>
              <a:t>また、クレジット</a:t>
            </a:r>
            <a:r>
              <a:rPr lang="en-US" altLang="ja-JP" dirty="0"/>
              <a:t>(</a:t>
            </a:r>
            <a:r>
              <a:rPr lang="ja-JP" altLang="en-US" dirty="0"/>
              <a:t>立て替え払い</a:t>
            </a:r>
            <a:r>
              <a:rPr lang="en-US" altLang="ja-JP" dirty="0"/>
              <a:t>)</a:t>
            </a:r>
            <a:r>
              <a:rPr lang="ja-JP" altLang="en-US" dirty="0"/>
              <a:t>を利用した場合は、クレジット会社にも</a:t>
            </a:r>
          </a:p>
          <a:p>
            <a:r>
              <a:rPr kumimoji="1" lang="ja-JP" altLang="en-US" dirty="0"/>
              <a:t>同時に出します。</a:t>
            </a:r>
          </a:p>
          <a:p>
            <a:r>
              <a:rPr lang="ja-JP" altLang="en-US" dirty="0"/>
              <a:t>そして、出した後は、念の為、特定記録等の受領証と、コピーを</a:t>
            </a:r>
            <a:r>
              <a:rPr lang="en-US" altLang="ja-JP" dirty="0"/>
              <a:t>5</a:t>
            </a:r>
            <a:r>
              <a:rPr lang="ja-JP" altLang="en-US" dirty="0"/>
              <a:t>年間</a:t>
            </a:r>
          </a:p>
          <a:p>
            <a:r>
              <a:rPr lang="ja-JP" altLang="en-US" dirty="0"/>
              <a:t>保管しておきましょう。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7701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電磁的記録の場合も同様で、作成は契約者の意思に基づいて行うことが原則です。</a:t>
            </a:r>
          </a:p>
          <a:p>
            <a:r>
              <a:rPr kumimoji="1" lang="ja-JP" altLang="en-US" dirty="0"/>
              <a:t>通知についても書類と同様に契約書面を受け取ってから</a:t>
            </a:r>
            <a:r>
              <a:rPr kumimoji="1" lang="en-US" altLang="ja-JP" dirty="0"/>
              <a:t>8</a:t>
            </a:r>
            <a:r>
              <a:rPr kumimoji="1" lang="ja-JP" altLang="en-US" dirty="0"/>
              <a:t>日間または、</a:t>
            </a:r>
            <a:r>
              <a:rPr kumimoji="1" lang="en-US" altLang="ja-JP" dirty="0"/>
              <a:t>20</a:t>
            </a:r>
            <a:r>
              <a:rPr kumimoji="1" lang="ja-JP" altLang="en-US" dirty="0"/>
              <a:t>日間のうちに通知します。</a:t>
            </a:r>
            <a:endParaRPr lang="ja-JP" altLang="en-US" dirty="0"/>
          </a:p>
          <a:p>
            <a:endParaRPr kumimoji="1" lang="en-US" altLang="ja-JP" dirty="0"/>
          </a:p>
          <a:p>
            <a:r>
              <a:rPr kumimoji="1" lang="ja-JP" altLang="en-US" dirty="0"/>
              <a:t>なお、販売会社によって電磁的記録によるクーリング・オフの規定が異なるため予め通知方法については契約書を見て確認しておきましょう。</a:t>
            </a:r>
            <a:endParaRPr kumimoji="1" lang="en-US" altLang="ja-JP" dirty="0"/>
          </a:p>
          <a:p>
            <a:endParaRPr kumimoji="1" lang="en-US" altLang="ja-JP" dirty="0"/>
          </a:p>
          <a:p>
            <a:r>
              <a:rPr kumimoji="1" lang="ja-JP" altLang="en-US" dirty="0"/>
              <a:t>また、作成した電磁的記録は、控えを保存しておきましょう。</a:t>
            </a:r>
          </a:p>
          <a:p>
            <a:endParaRPr kumimoji="1" lang="ja-JP" altLang="en-US" dirty="0"/>
          </a:p>
          <a:p>
            <a:r>
              <a:rPr lang="ja-JP" altLang="en-US" dirty="0"/>
              <a:t>クレジット</a:t>
            </a:r>
            <a:r>
              <a:rPr lang="en-US" altLang="ja-JP" dirty="0"/>
              <a:t>(</a:t>
            </a:r>
            <a:r>
              <a:rPr lang="ja-JP" altLang="en-US" dirty="0"/>
              <a:t>立て替え払い</a:t>
            </a:r>
            <a:r>
              <a:rPr lang="en-US" altLang="ja-JP" dirty="0"/>
              <a:t>)</a:t>
            </a:r>
            <a:r>
              <a:rPr lang="ja-JP" altLang="en-US" dirty="0"/>
              <a:t>を利用した場合は、クレジット会社にも</a:t>
            </a:r>
            <a:r>
              <a:rPr kumimoji="1" lang="ja-JP" altLang="en-US" dirty="0"/>
              <a:t>同時に通知します。</a:t>
            </a:r>
          </a:p>
          <a:p>
            <a:endParaRPr lang="en-US" altLang="ja-JP" dirty="0"/>
          </a:p>
          <a:p>
            <a:r>
              <a:rPr lang="ja-JP" altLang="en-US" dirty="0"/>
              <a:t>念の為、作成した電磁的記録データは保存しておきましょう。</a:t>
            </a:r>
            <a:endParaRPr lang="en-US" altLang="ja-JP" dirty="0"/>
          </a:p>
          <a:p>
            <a:endParaRPr kumimoji="1" lang="en-US" altLang="ja-JP" dirty="0"/>
          </a:p>
          <a:p>
            <a:r>
              <a:rPr kumimoji="1" lang="ja-JP" altLang="en-US" dirty="0"/>
              <a:t>最後に、販売会社によって異なりますが通知ができているかどうかメールの返信などで確認しておきましょう。</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25167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事例を基にクーリング・オフのハガキを</a:t>
            </a:r>
            <a:r>
              <a:rPr lang="ja-JP" altLang="en-US" dirty="0"/>
              <a:t>作ってみましょう。</a:t>
            </a:r>
          </a:p>
          <a:p>
            <a:endParaRPr kumimoji="1" lang="ja-JP" altLang="en-US" dirty="0"/>
          </a:p>
          <a:p>
            <a:r>
              <a:rPr kumimoji="1" lang="ja-JP" altLang="en-US" dirty="0"/>
              <a:t>事例は、「マルチ商法</a:t>
            </a:r>
            <a:r>
              <a:rPr kumimoji="1" lang="en-US" altLang="ja-JP" dirty="0"/>
              <a:t>(</a:t>
            </a:r>
            <a:r>
              <a:rPr kumimoji="1" lang="ja-JP" altLang="en-US" dirty="0"/>
              <a:t>連鎖販売取引</a:t>
            </a:r>
            <a:r>
              <a:rPr kumimoji="1" lang="en-US" altLang="ja-JP" dirty="0"/>
              <a:t>)</a:t>
            </a:r>
            <a:r>
              <a:rPr kumimoji="1" lang="ja-JP" altLang="en-US" dirty="0"/>
              <a:t>」での契約です。</a:t>
            </a:r>
          </a:p>
          <a:p>
            <a:endParaRPr lang="ja-JP" altLang="en-US" dirty="0"/>
          </a:p>
          <a:p>
            <a:r>
              <a:rPr lang="ja-JP" altLang="en-US" dirty="0"/>
              <a:t>１０日前に、先輩</a:t>
            </a:r>
            <a:r>
              <a:rPr lang="en-US" altLang="ja-JP" dirty="0"/>
              <a:t>A</a:t>
            </a:r>
            <a:r>
              <a:rPr lang="ja-JP" altLang="en-US" dirty="0"/>
              <a:t>から「儲け話がある」と誘われました。</a:t>
            </a:r>
          </a:p>
          <a:p>
            <a:r>
              <a:rPr lang="ja-JP" altLang="en-US" dirty="0"/>
              <a:t>「簡単に儲けられる」という甘い言葉にのせられて、</a:t>
            </a:r>
          </a:p>
          <a:p>
            <a:r>
              <a:rPr lang="en-US" altLang="ja-JP" dirty="0"/>
              <a:t>15</a:t>
            </a:r>
            <a:r>
              <a:rPr lang="ja-JP" altLang="en-US" dirty="0"/>
              <a:t>万円の投資用教材ソフトを購入。代金も支払いました。会員になり、</a:t>
            </a:r>
          </a:p>
          <a:p>
            <a:r>
              <a:rPr lang="ja-JP" altLang="en-US" dirty="0"/>
              <a:t>友だちに紹介していけば、利益も増えると言われましたが、</a:t>
            </a:r>
          </a:p>
          <a:p>
            <a:r>
              <a:rPr lang="ja-JP" altLang="en-US" dirty="0"/>
              <a:t>不安になりました。クーリング・オフをするつもりです。</a:t>
            </a:r>
          </a:p>
          <a:p>
            <a:endParaRPr lang="ja-JP" altLang="en-US" dirty="0"/>
          </a:p>
          <a:p>
            <a:r>
              <a:rPr lang="ja-JP" altLang="en-US" dirty="0"/>
              <a:t>さて、</a:t>
            </a:r>
          </a:p>
          <a:p>
            <a:r>
              <a:rPr lang="ja-JP" altLang="en-US" dirty="0"/>
              <a:t>連鎖販売であり、契約し、書面を受け取ったのは</a:t>
            </a:r>
            <a:r>
              <a:rPr lang="en-US" altLang="ja-JP" dirty="0"/>
              <a:t>10</a:t>
            </a:r>
            <a:r>
              <a:rPr lang="ja-JP" altLang="en-US" dirty="0"/>
              <a:t>日前です。</a:t>
            </a:r>
          </a:p>
          <a:p>
            <a:r>
              <a:rPr lang="ja-JP" altLang="en-US" dirty="0"/>
              <a:t>連鎖販売の場合は、クーリング・オフ期間は何日でしたか・</a:t>
            </a:r>
          </a:p>
          <a:p>
            <a:r>
              <a:rPr lang="ja-JP" altLang="en-US" dirty="0"/>
              <a:t>・・・</a:t>
            </a:r>
            <a:r>
              <a:rPr lang="en-US" altLang="ja-JP" dirty="0"/>
              <a:t>20</a:t>
            </a:r>
            <a:r>
              <a:rPr lang="ja-JP" altLang="en-US" dirty="0"/>
              <a:t>日間でしたね。ですから、まだクーリング・オフ期間内です。</a:t>
            </a:r>
          </a:p>
          <a:p>
            <a:endParaRPr lang="ja-JP" altLang="en-US" dirty="0"/>
          </a:p>
          <a:p>
            <a:r>
              <a:rPr lang="ja-JP" altLang="en-US" dirty="0"/>
              <a:t>では、商品は「投資用教材ソフト」で代金</a:t>
            </a:r>
            <a:r>
              <a:rPr lang="en-US" altLang="ja-JP" dirty="0"/>
              <a:t>15</a:t>
            </a:r>
            <a:r>
              <a:rPr lang="ja-JP" altLang="en-US" dirty="0"/>
              <a:t>万円で、先輩</a:t>
            </a:r>
            <a:r>
              <a:rPr lang="en-US" altLang="ja-JP" dirty="0"/>
              <a:t>A</a:t>
            </a:r>
            <a:r>
              <a:rPr lang="ja-JP" altLang="en-US" dirty="0"/>
              <a:t>からのものである</a:t>
            </a:r>
          </a:p>
          <a:p>
            <a:r>
              <a:rPr lang="ja-JP" altLang="en-US" dirty="0"/>
              <a:t>ことを整理して、作成してみましょう。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書くときの注意です。</a:t>
            </a:r>
          </a:p>
          <a:p>
            <a:endParaRPr lang="ja-JP" altLang="en-US" dirty="0"/>
          </a:p>
          <a:p>
            <a:r>
              <a:rPr kumimoji="1" lang="ja-JP" altLang="en-US" dirty="0"/>
              <a:t>題名は、</a:t>
            </a:r>
            <a:r>
              <a:rPr lang="ja-JP" altLang="en-US" dirty="0"/>
              <a:t>「</a:t>
            </a:r>
            <a:r>
              <a:rPr kumimoji="1" lang="ja-JP" altLang="en-US" dirty="0"/>
              <a:t>契約解除通知書」と書きます。</a:t>
            </a:r>
          </a:p>
          <a:p>
            <a:endParaRPr lang="ja-JP" altLang="en-US" dirty="0"/>
          </a:p>
          <a:p>
            <a:r>
              <a:rPr kumimoji="1" lang="ja-JP" altLang="en-US" dirty="0"/>
              <a:t>契約日・商品名・契約金額・販売店、担当者名を正確に書きます。</a:t>
            </a:r>
          </a:p>
          <a:p>
            <a:r>
              <a:rPr lang="ja-JP" altLang="en-US" dirty="0"/>
              <a:t>正確に書くことで、契約を特定することになります。</a:t>
            </a:r>
          </a:p>
          <a:p>
            <a:endParaRPr kumimoji="1" lang="ja-JP" altLang="en-US" dirty="0"/>
          </a:p>
          <a:p>
            <a:r>
              <a:rPr lang="ja-JP" altLang="en-US" dirty="0"/>
              <a:t>契約解除をする意思表示をきちんと書きます。</a:t>
            </a:r>
          </a:p>
          <a:p>
            <a:r>
              <a:rPr kumimoji="1" lang="ja-JP" altLang="en-US" dirty="0"/>
              <a:t>支払った代金があれば、それを返してもらうことも記載します。</a:t>
            </a:r>
          </a:p>
          <a:p>
            <a:r>
              <a:rPr lang="ja-JP" altLang="en-US" dirty="0"/>
              <a:t>ハガキを出す日をきちんと書きましょう。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表面は、販売会社の住所を書き、会社名を書きます。</a:t>
            </a:r>
          </a:p>
          <a:p>
            <a:r>
              <a:rPr kumimoji="1" lang="ja-JP" altLang="en-US" dirty="0"/>
              <a:t>宛名は、「代表者」宛てにします。</a:t>
            </a:r>
          </a:p>
          <a:p>
            <a:r>
              <a:rPr lang="ja-JP" altLang="en-US" dirty="0"/>
              <a:t>社長名等を書くと、変わっている場合等届かない可能性があるので、</a:t>
            </a:r>
          </a:p>
          <a:p>
            <a:r>
              <a:rPr kumimoji="1" lang="ja-JP" altLang="en-US" dirty="0"/>
              <a:t>「</a:t>
            </a:r>
            <a:r>
              <a:rPr lang="ja-JP" altLang="en-US" dirty="0"/>
              <a:t>代表者」と書きましょう。</a:t>
            </a:r>
          </a:p>
          <a:p>
            <a:endParaRPr kumimoji="1" lang="ja-JP" altLang="en-US" dirty="0"/>
          </a:p>
          <a:p>
            <a:r>
              <a:rPr lang="ja-JP" altLang="en-US" dirty="0"/>
              <a:t>そして、契約した人の住所氏名を記載します。誰が契約者なのかわかるようにしましょう。</a:t>
            </a:r>
            <a:endParaRPr lang="en-US" altLang="ja-JP" dirty="0"/>
          </a:p>
          <a:p>
            <a:endParaRPr lang="en-US" altLang="ja-JP" dirty="0"/>
          </a:p>
          <a:p>
            <a:r>
              <a:rPr lang="ja-JP" altLang="en-US"/>
              <a:t>念のため、代筆の場合はその旨も記載しておきましょう。</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事例の場合は、このような書き方になります。</a:t>
            </a:r>
          </a:p>
          <a:p>
            <a:r>
              <a:rPr kumimoji="1" lang="ja-JP" altLang="en-US" dirty="0"/>
              <a:t>書けましたか。</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では、クーリング・オフをするとどうなるのでしょう。</a:t>
            </a:r>
          </a:p>
          <a:p>
            <a:endParaRPr lang="ja-JP" altLang="en-US" dirty="0"/>
          </a:p>
          <a:p>
            <a:r>
              <a:rPr kumimoji="1" lang="ja-JP" altLang="en-US" dirty="0"/>
              <a:t>・まず、通知をした時点で契約は解除となります。</a:t>
            </a:r>
          </a:p>
          <a:p>
            <a:r>
              <a:rPr lang="ja-JP" altLang="en-US" dirty="0"/>
              <a:t>・支払っていた代金は、全て返金されます。</a:t>
            </a:r>
          </a:p>
          <a:p>
            <a:r>
              <a:rPr kumimoji="1" lang="ja-JP" altLang="en-US" dirty="0"/>
              <a:t>・受け取った商品は返せます。その場合、引取の費用は事業者負担となります。</a:t>
            </a:r>
          </a:p>
          <a:p>
            <a:r>
              <a:rPr lang="ja-JP" altLang="en-US" dirty="0"/>
              <a:t>・もし、ｻｰﾋﾞｽが提供されていたとしても、事業者の負担で元に戻してもらえます。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では、まず、「契約」について考えましょう。</a:t>
            </a:r>
          </a:p>
          <a:p>
            <a:endParaRPr lang="ja-JP" altLang="en-US" dirty="0"/>
          </a:p>
          <a:p>
            <a:r>
              <a:rPr kumimoji="1" lang="ja-JP" altLang="en-US" dirty="0"/>
              <a:t>契約というものは、一方的にはやめられない「法的な責任のある約束」です。</a:t>
            </a:r>
          </a:p>
          <a:p>
            <a:endParaRPr lang="ja-JP" altLang="en-US" dirty="0"/>
          </a:p>
          <a:p>
            <a:r>
              <a:rPr lang="ja-JP" altLang="en-US" dirty="0"/>
              <a:t>買い物をしようとお店に行ったり、インターネットを見てほしいモノを探して買うという</a:t>
            </a:r>
          </a:p>
          <a:p>
            <a:r>
              <a:rPr lang="ja-JP" altLang="en-US" dirty="0"/>
              <a:t>契約は、毎日の生活の中で多くあります。</a:t>
            </a:r>
          </a:p>
          <a:p>
            <a:endParaRPr kumimoji="1" lang="ja-JP" altLang="en-US" dirty="0"/>
          </a:p>
          <a:p>
            <a:r>
              <a:rPr lang="ja-JP" altLang="en-US" dirty="0"/>
              <a:t>しかし、契約にもいろんな形があり、</a:t>
            </a:r>
          </a:p>
          <a:p>
            <a:r>
              <a:rPr lang="ja-JP" altLang="en-US" dirty="0"/>
              <a:t>自分から契約しようという意思を持って始まるものばかりではありません。</a:t>
            </a:r>
          </a:p>
          <a:p>
            <a:r>
              <a:rPr kumimoji="1" lang="ja-JP" altLang="en-US" dirty="0"/>
              <a:t>一方的にはやめられない契約ですが、</a:t>
            </a:r>
          </a:p>
          <a:p>
            <a:r>
              <a:rPr lang="ja-JP" altLang="en-US" dirty="0"/>
              <a:t>やめたい時にはどうすればいいのでしょうか。</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ー 1"/>
          <p:cNvSpPr>
            <a:spLocks noGrp="1" noRot="1" noChangeAspect="1" noTextEdit="1"/>
          </p:cNvSpPr>
          <p:nvPr>
            <p:ph type="sldImg"/>
          </p:nvPr>
        </p:nvSpPr>
        <p:spPr bwMode="auto">
          <a:xfrm>
            <a:off x="915988" y="742950"/>
            <a:ext cx="4975225"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クーリング・オフに関して、事業者がこんなことを言ってきた場合、どうしますか。</a:t>
            </a:r>
          </a:p>
          <a:p>
            <a:endParaRPr lang="ja-JP" altLang="en-US" dirty="0"/>
          </a:p>
          <a:p>
            <a:r>
              <a:rPr lang="ja-JP" altLang="en-US" dirty="0"/>
              <a:t>訪問販売なのに「クーリング・オフできません」と言われたり、</a:t>
            </a:r>
          </a:p>
          <a:p>
            <a:r>
              <a:rPr lang="ja-JP" altLang="en-US" dirty="0"/>
              <a:t>代金は全て戻るはずなのに「違約金が発生します」</a:t>
            </a:r>
          </a:p>
          <a:p>
            <a:r>
              <a:rPr lang="ja-JP" altLang="en-US" dirty="0"/>
              <a:t>と言われたら、どうでしょう。</a:t>
            </a:r>
          </a:p>
          <a:p>
            <a:endParaRPr lang="ja-JP" altLang="en-US" dirty="0"/>
          </a:p>
          <a:p>
            <a:r>
              <a:rPr lang="ja-JP" altLang="en-US" dirty="0"/>
              <a:t>これは、「クーリング・オフ妨害」となります。</a:t>
            </a:r>
          </a:p>
          <a:p>
            <a:r>
              <a:rPr lang="ja-JP" altLang="en-US" dirty="0"/>
              <a:t>その場合は、クーリング・オフの期日を過ぎても、クーリング・オフできます。</a:t>
            </a:r>
          </a:p>
        </p:txBody>
      </p:sp>
      <p:sp>
        <p:nvSpPr>
          <p:cNvPr id="1269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54735" indent="-290282" eaLnBrk="0" hangingPunct="0">
              <a:spcBef>
                <a:spcPct val="30000"/>
              </a:spcBef>
              <a:defRPr kumimoji="1" sz="1200">
                <a:solidFill>
                  <a:schemeClr val="tx1"/>
                </a:solidFill>
                <a:latin typeface="Calibri" pitchFamily="34" charset="0"/>
                <a:ea typeface="ＭＳ Ｐゴシック" charset="-128"/>
              </a:defRPr>
            </a:lvl2pPr>
            <a:lvl3pPr marL="1161131" indent="-232226" eaLnBrk="0" hangingPunct="0">
              <a:spcBef>
                <a:spcPct val="30000"/>
              </a:spcBef>
              <a:defRPr kumimoji="1" sz="1200">
                <a:solidFill>
                  <a:schemeClr val="tx1"/>
                </a:solidFill>
                <a:latin typeface="Calibri" pitchFamily="34" charset="0"/>
                <a:ea typeface="ＭＳ Ｐゴシック" charset="-128"/>
              </a:defRPr>
            </a:lvl3pPr>
            <a:lvl4pPr marL="1625583" indent="-232226" eaLnBrk="0" hangingPunct="0">
              <a:spcBef>
                <a:spcPct val="30000"/>
              </a:spcBef>
              <a:defRPr kumimoji="1" sz="1200">
                <a:solidFill>
                  <a:schemeClr val="tx1"/>
                </a:solidFill>
                <a:latin typeface="Calibri" pitchFamily="34" charset="0"/>
                <a:ea typeface="ＭＳ Ｐゴシック" charset="-128"/>
              </a:defRPr>
            </a:lvl4pPr>
            <a:lvl5pPr marL="2090035" indent="-232226" eaLnBrk="0" hangingPunct="0">
              <a:spcBef>
                <a:spcPct val="30000"/>
              </a:spcBef>
              <a:defRPr kumimoji="1" sz="1200">
                <a:solidFill>
                  <a:schemeClr val="tx1"/>
                </a:solidFill>
                <a:latin typeface="Calibri" pitchFamily="34" charset="0"/>
                <a:ea typeface="ＭＳ Ｐゴシック" charset="-128"/>
              </a:defRPr>
            </a:lvl5pPr>
            <a:lvl6pPr marL="2554487"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18940"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83392"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947845"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BB6921BA-097C-4273-9217-ED41AD2BAC3C}" type="slidenum">
              <a:rPr lang="ja-JP" altLang="en-US" smtClean="0">
                <a:solidFill>
                  <a:srgbClr val="000000"/>
                </a:solidFill>
                <a:latin typeface="Arial" charset="0"/>
              </a:rPr>
              <a:pPr eaLnBrk="1" hangingPunct="1">
                <a:spcBef>
                  <a:spcPct val="0"/>
                </a:spcBef>
              </a:pPr>
              <a:t>20</a:t>
            </a:fld>
            <a:endParaRPr lang="ja-JP" altLang="en-US">
              <a:solidFill>
                <a:srgbClr val="000000"/>
              </a:solidFill>
              <a:latin typeface="Arial" charset="0"/>
            </a:endParaRPr>
          </a:p>
        </p:txBody>
      </p:sp>
    </p:spTree>
    <p:extLst>
      <p:ext uri="{BB962C8B-B14F-4D97-AF65-F5344CB8AC3E}">
        <p14:creationId xmlns:p14="http://schemas.microsoft.com/office/powerpoint/2010/main" val="2653823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ここで、クーリング・オフできないものも、しっかり覚えておきましょう。</a:t>
            </a:r>
          </a:p>
          <a:p>
            <a:endParaRPr lang="ja-JP" altLang="en-US" dirty="0"/>
          </a:p>
          <a:p>
            <a:r>
              <a:rPr lang="ja-JP" altLang="en-US" dirty="0"/>
              <a:t>インターネット通販や、カタログ通販・テレビショッピング等の</a:t>
            </a:r>
            <a:r>
              <a:rPr kumimoji="1" lang="ja-JP" altLang="en-US" sz="1200" b="0" i="0" kern="1200" dirty="0">
                <a:solidFill>
                  <a:schemeClr val="tx1"/>
                </a:solidFill>
                <a:effectLst/>
                <a:latin typeface="+mn-lt"/>
                <a:ea typeface="+mn-ea"/>
                <a:cs typeface="+mn-cs"/>
              </a:rPr>
              <a:t>「通信販売」と</a:t>
            </a:r>
          </a:p>
          <a:p>
            <a:r>
              <a:rPr kumimoji="1" lang="ja-JP" altLang="en-US" sz="1200" b="0" i="0" kern="1200" dirty="0">
                <a:solidFill>
                  <a:schemeClr val="tx1"/>
                </a:solidFill>
                <a:effectLst/>
                <a:latin typeface="+mn-lt"/>
                <a:ea typeface="+mn-ea"/>
                <a:cs typeface="+mn-cs"/>
              </a:rPr>
              <a:t>お店で直接買う「店舗販売」では、クーリング・オフ制度はありません。</a:t>
            </a:r>
          </a:p>
          <a:p>
            <a:endParaRPr lang="ja-JP" altLang="en-US" dirty="0"/>
          </a:p>
          <a:p>
            <a:r>
              <a:rPr kumimoji="1" lang="ja-JP" altLang="en-US" sz="1200" b="0" i="0" kern="1200" dirty="0">
                <a:solidFill>
                  <a:schemeClr val="tx1"/>
                </a:solidFill>
                <a:effectLst/>
                <a:latin typeface="+mn-lt"/>
                <a:ea typeface="+mn-ea"/>
                <a:cs typeface="+mn-cs"/>
              </a:rPr>
              <a:t>これらは、自分で買い物をするため、商品を探したり、申込みを</a:t>
            </a:r>
          </a:p>
          <a:p>
            <a:r>
              <a:rPr lang="ja-JP" altLang="en-US" dirty="0"/>
              <a:t>自分の意思で進んでおこなっているものですね。</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ー 1"/>
          <p:cNvSpPr>
            <a:spLocks noGrp="1" noRot="1" noChangeAspect="1" noTextEdit="1"/>
          </p:cNvSpPr>
          <p:nvPr>
            <p:ph type="sldImg"/>
          </p:nvPr>
        </p:nvSpPr>
        <p:spPr bwMode="auto">
          <a:xfrm>
            <a:off x="915988" y="742950"/>
            <a:ext cx="4975225"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さて、クーリング・オフ制度について、いろいろ見てきましたが、</a:t>
            </a:r>
          </a:p>
          <a:p>
            <a:r>
              <a:rPr lang="ja-JP" altLang="en-US" dirty="0"/>
              <a:t>クーリング・オフの期間が過ぎていても、解決できる場合があります。</a:t>
            </a:r>
          </a:p>
          <a:p>
            <a:r>
              <a:rPr lang="ja-JP" altLang="en-US" dirty="0"/>
              <a:t>他の法律を使う事や、相談窓口を通じて話し合いをすることで解決できることも</a:t>
            </a:r>
          </a:p>
          <a:p>
            <a:r>
              <a:rPr lang="ja-JP" altLang="en-US" dirty="0"/>
              <a:t>あります。</a:t>
            </a:r>
          </a:p>
          <a:p>
            <a:r>
              <a:rPr lang="ja-JP" altLang="en-US" dirty="0"/>
              <a:t>諦めないでください。</a:t>
            </a:r>
          </a:p>
          <a:p>
            <a:endParaRPr lang="ja-JP" altLang="en-US" dirty="0"/>
          </a:p>
          <a:p>
            <a:r>
              <a:rPr lang="ja-JP" altLang="en-US" dirty="0"/>
              <a:t>その場合は、消費生活センターへ相談しましょう。</a:t>
            </a:r>
          </a:p>
        </p:txBody>
      </p:sp>
      <p:sp>
        <p:nvSpPr>
          <p:cNvPr id="1269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54735" indent="-290282" eaLnBrk="0" hangingPunct="0">
              <a:spcBef>
                <a:spcPct val="30000"/>
              </a:spcBef>
              <a:defRPr kumimoji="1" sz="1200">
                <a:solidFill>
                  <a:schemeClr val="tx1"/>
                </a:solidFill>
                <a:latin typeface="Calibri" pitchFamily="34" charset="0"/>
                <a:ea typeface="ＭＳ Ｐゴシック" charset="-128"/>
              </a:defRPr>
            </a:lvl2pPr>
            <a:lvl3pPr marL="1161131" indent="-232226" eaLnBrk="0" hangingPunct="0">
              <a:spcBef>
                <a:spcPct val="30000"/>
              </a:spcBef>
              <a:defRPr kumimoji="1" sz="1200">
                <a:solidFill>
                  <a:schemeClr val="tx1"/>
                </a:solidFill>
                <a:latin typeface="Calibri" pitchFamily="34" charset="0"/>
                <a:ea typeface="ＭＳ Ｐゴシック" charset="-128"/>
              </a:defRPr>
            </a:lvl3pPr>
            <a:lvl4pPr marL="1625583" indent="-232226" eaLnBrk="0" hangingPunct="0">
              <a:spcBef>
                <a:spcPct val="30000"/>
              </a:spcBef>
              <a:defRPr kumimoji="1" sz="1200">
                <a:solidFill>
                  <a:schemeClr val="tx1"/>
                </a:solidFill>
                <a:latin typeface="Calibri" pitchFamily="34" charset="0"/>
                <a:ea typeface="ＭＳ Ｐゴシック" charset="-128"/>
              </a:defRPr>
            </a:lvl4pPr>
            <a:lvl5pPr marL="2090035" indent="-232226" eaLnBrk="0" hangingPunct="0">
              <a:spcBef>
                <a:spcPct val="30000"/>
              </a:spcBef>
              <a:defRPr kumimoji="1" sz="1200">
                <a:solidFill>
                  <a:schemeClr val="tx1"/>
                </a:solidFill>
                <a:latin typeface="Calibri" pitchFamily="34" charset="0"/>
                <a:ea typeface="ＭＳ Ｐゴシック" charset="-128"/>
              </a:defRPr>
            </a:lvl5pPr>
            <a:lvl6pPr marL="2554487"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18940"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83392"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947845" indent="-232226" defTabSz="464452"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BB6921BA-097C-4273-9217-ED41AD2BAC3C}" type="slidenum">
              <a:rPr lang="ja-JP" altLang="en-US" smtClean="0">
                <a:solidFill>
                  <a:srgbClr val="000000"/>
                </a:solidFill>
                <a:latin typeface="Arial" charset="0"/>
              </a:rPr>
              <a:pPr eaLnBrk="1" hangingPunct="1">
                <a:spcBef>
                  <a:spcPct val="0"/>
                </a:spcBef>
              </a:pPr>
              <a:t>22</a:t>
            </a:fld>
            <a:endParaRPr lang="ja-JP" altLang="en-US">
              <a:solidFill>
                <a:srgbClr val="000000"/>
              </a:solidFill>
              <a:latin typeface="Arial" charset="0"/>
            </a:endParaRPr>
          </a:p>
        </p:txBody>
      </p:sp>
    </p:spTree>
    <p:extLst>
      <p:ext uri="{BB962C8B-B14F-4D97-AF65-F5344CB8AC3E}">
        <p14:creationId xmlns:p14="http://schemas.microsoft.com/office/powerpoint/2010/main" val="246974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23</a:t>
            </a:fld>
            <a:endParaRPr kumimoji="1" lang="ja-JP" altLang="en-US"/>
          </a:p>
        </p:txBody>
      </p:sp>
    </p:spTree>
    <p:extLst>
      <p:ext uri="{BB962C8B-B14F-4D97-AF65-F5344CB8AC3E}">
        <p14:creationId xmlns:p14="http://schemas.microsoft.com/office/powerpoint/2010/main" val="3741456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&lt;</a:t>
            </a:r>
            <a:r>
              <a:rPr lang="ja-JP" altLang="en-US" dirty="0"/>
              <a:t>おまけ</a:t>
            </a:r>
            <a:r>
              <a:rPr lang="en-US" altLang="ja-JP" dirty="0"/>
              <a:t>&gt;</a:t>
            </a:r>
            <a:endParaRPr lang="ja-JP" altLang="en-US" dirty="0"/>
          </a:p>
          <a:p>
            <a:endParaRPr kumimoji="1" lang="ja-JP" altLang="en-US" dirty="0"/>
          </a:p>
          <a:p>
            <a:r>
              <a:rPr lang="ja-JP" altLang="en-US" dirty="0"/>
              <a:t>クーリング・オフについてクイズにチャレンジしましょう。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24</a:t>
            </a:fld>
            <a:endParaRPr kumimoji="1" lang="ja-JP" altLang="en-US"/>
          </a:p>
        </p:txBody>
      </p:sp>
    </p:spTree>
    <p:extLst>
      <p:ext uri="{BB962C8B-B14F-4D97-AF65-F5344CB8AC3E}">
        <p14:creationId xmlns:p14="http://schemas.microsoft.com/office/powerpoint/2010/main" val="4042564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Q1.5</a:t>
            </a:r>
            <a:r>
              <a:rPr lang="ja-JP" altLang="en-US" dirty="0"/>
              <a:t>日前に、訪問販売で買った布団を</a:t>
            </a:r>
            <a:r>
              <a:rPr lang="en-US" altLang="ja-JP" dirty="0"/>
              <a:t>3</a:t>
            </a:r>
            <a:r>
              <a:rPr lang="ja-JP" altLang="en-US" dirty="0"/>
              <a:t>日間使用した。クーリング・オフ出来る</a:t>
            </a:r>
          </a:p>
          <a:p>
            <a:endParaRPr kumimoji="1" lang="ja-JP" altLang="en-US" dirty="0"/>
          </a:p>
          <a:p>
            <a:r>
              <a:rPr lang="ja-JP" altLang="en-US" dirty="0"/>
              <a:t>使用していても</a:t>
            </a:r>
            <a:r>
              <a:rPr lang="ja-JP" altLang="en-US"/>
              <a:t>、クーリング・オフ</a:t>
            </a:r>
            <a:r>
              <a:rPr lang="ja-JP" altLang="en-US" dirty="0"/>
              <a:t>期間内であれば、返品できます。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25</a:t>
            </a:fld>
            <a:endParaRPr kumimoji="1" lang="ja-JP" altLang="en-US"/>
          </a:p>
        </p:txBody>
      </p:sp>
    </p:spTree>
    <p:extLst>
      <p:ext uri="{BB962C8B-B14F-4D97-AF65-F5344CB8AC3E}">
        <p14:creationId xmlns:p14="http://schemas.microsoft.com/office/powerpoint/2010/main" val="3874421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Q2.6</a:t>
            </a:r>
            <a:r>
              <a:rPr kumimoji="1" lang="ja-JP" altLang="en-US" dirty="0"/>
              <a:t>日前に電話勧誘で買った化粧品だが、高かったので、返したい。</a:t>
            </a:r>
          </a:p>
          <a:p>
            <a:r>
              <a:rPr lang="ja-JP" altLang="en-US" dirty="0"/>
              <a:t>　　</a:t>
            </a:r>
            <a:r>
              <a:rPr kumimoji="1" lang="ja-JP" altLang="en-US" dirty="0"/>
              <a:t>化粧品は使っていない。クーリング・オフ出来る。</a:t>
            </a:r>
          </a:p>
          <a:p>
            <a:endParaRPr lang="ja-JP" altLang="en-US" dirty="0"/>
          </a:p>
          <a:p>
            <a:endParaRPr kumimoji="1" lang="ja-JP" altLang="en-US" dirty="0"/>
          </a:p>
          <a:p>
            <a:r>
              <a:rPr lang="en-US" altLang="ja-JP" dirty="0"/>
              <a:t>[</a:t>
            </a:r>
            <a:r>
              <a:rPr lang="ja-JP" altLang="en-US" dirty="0"/>
              <a:t>答え</a:t>
            </a:r>
            <a:r>
              <a:rPr lang="en-US" altLang="ja-JP" dirty="0"/>
              <a:t>]</a:t>
            </a:r>
            <a:r>
              <a:rPr kumimoji="1" lang="ja-JP" altLang="en-US" dirty="0"/>
              <a:t>　</a:t>
            </a:r>
          </a:p>
          <a:p>
            <a:r>
              <a:rPr kumimoji="1" lang="en-US" altLang="ja-JP" dirty="0"/>
              <a:t>6</a:t>
            </a:r>
            <a:r>
              <a:rPr kumimoji="1" lang="ja-JP" altLang="en-US" dirty="0"/>
              <a:t>日前に商品が届き、そこで、契約書面を受け取ったことになりますので、</a:t>
            </a:r>
          </a:p>
          <a:p>
            <a:r>
              <a:rPr kumimoji="1" lang="en-US" altLang="ja-JP" dirty="0"/>
              <a:t>8</a:t>
            </a:r>
            <a:r>
              <a:rPr kumimoji="1" lang="ja-JP" altLang="en-US" dirty="0"/>
              <a:t>日以内に申し出れば、クーリング・オフできます。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26</a:t>
            </a:fld>
            <a:endParaRPr kumimoji="1" lang="ja-JP" altLang="en-US"/>
          </a:p>
        </p:txBody>
      </p:sp>
    </p:spTree>
    <p:extLst>
      <p:ext uri="{BB962C8B-B14F-4D97-AF65-F5344CB8AC3E}">
        <p14:creationId xmlns:p14="http://schemas.microsoft.com/office/powerpoint/2010/main" val="1331195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Q3.4</a:t>
            </a:r>
            <a:r>
              <a:rPr kumimoji="1" lang="ja-JP" altLang="en-US" dirty="0"/>
              <a:t>日前</a:t>
            </a:r>
            <a:r>
              <a:rPr lang="ja-JP" altLang="en-US" dirty="0"/>
              <a:t>、インターネット通販でスニーカーを注文。昨日届いた。はいてみると、</a:t>
            </a:r>
          </a:p>
          <a:p>
            <a:r>
              <a:rPr lang="ja-JP" altLang="en-US" dirty="0"/>
              <a:t>　　サイズが合わなかった。クーリング・オフ出来る。</a:t>
            </a:r>
          </a:p>
          <a:p>
            <a:endParaRPr kumimoji="1" lang="ja-JP" altLang="en-US" dirty="0"/>
          </a:p>
          <a:p>
            <a:endParaRPr lang="ja-JP" altLang="en-US" dirty="0"/>
          </a:p>
          <a:p>
            <a:r>
              <a:rPr lang="en-US" altLang="ja-JP" dirty="0"/>
              <a:t>[</a:t>
            </a:r>
            <a:r>
              <a:rPr lang="ja-JP" altLang="en-US" dirty="0"/>
              <a:t>答え</a:t>
            </a:r>
            <a:r>
              <a:rPr lang="en-US" altLang="ja-JP" dirty="0"/>
              <a:t>]</a:t>
            </a:r>
            <a:endParaRPr lang="ja-JP" altLang="en-US" dirty="0"/>
          </a:p>
          <a:p>
            <a:r>
              <a:rPr kumimoji="1" lang="ja-JP" altLang="en-US" dirty="0"/>
              <a:t>クーリング・オフはできません。</a:t>
            </a:r>
          </a:p>
          <a:p>
            <a:r>
              <a:rPr lang="ja-JP" altLang="en-US" dirty="0"/>
              <a:t>但し、お店の返品ルールで返したり、交換できる場合もありますので、</a:t>
            </a:r>
          </a:p>
          <a:p>
            <a:r>
              <a:rPr kumimoji="1" lang="ja-JP" altLang="en-US" dirty="0"/>
              <a:t>規約を確認してみましょう。</a:t>
            </a:r>
          </a:p>
          <a:p>
            <a:r>
              <a:rPr lang="ja-JP" altLang="en-US" dirty="0"/>
              <a:t>基本的に、規約は契約する前に、確認しておきましょう。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27</a:t>
            </a:fld>
            <a:endParaRPr kumimoji="1" lang="ja-JP" altLang="en-US"/>
          </a:p>
        </p:txBody>
      </p:sp>
    </p:spTree>
    <p:extLst>
      <p:ext uri="{BB962C8B-B14F-4D97-AF65-F5344CB8AC3E}">
        <p14:creationId xmlns:p14="http://schemas.microsoft.com/office/powerpoint/2010/main" val="4019646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Q4.</a:t>
            </a:r>
            <a:r>
              <a:rPr kumimoji="1" lang="ja-JP" altLang="en-US" dirty="0"/>
              <a:t>訪問販売で、家の外壁塗装工事の契約をした。工事はおわったが、</a:t>
            </a:r>
          </a:p>
          <a:p>
            <a:r>
              <a:rPr lang="ja-JP" altLang="en-US" dirty="0"/>
              <a:t>　　契約書面を受け取った日から</a:t>
            </a:r>
            <a:r>
              <a:rPr lang="en-US" altLang="ja-JP" dirty="0"/>
              <a:t>6</a:t>
            </a:r>
            <a:r>
              <a:rPr lang="ja-JP" altLang="en-US" dirty="0"/>
              <a:t>日目なので、クーリング・オフ出来る。</a:t>
            </a:r>
          </a:p>
          <a:p>
            <a:endParaRPr kumimoji="1" lang="ja-JP" altLang="en-US" dirty="0"/>
          </a:p>
          <a:p>
            <a:r>
              <a:rPr lang="en-US" altLang="ja-JP" dirty="0"/>
              <a:t>[</a:t>
            </a:r>
            <a:r>
              <a:rPr lang="ja-JP" altLang="en-US" dirty="0"/>
              <a:t>答え</a:t>
            </a:r>
            <a:r>
              <a:rPr lang="en-US" altLang="ja-JP" dirty="0"/>
              <a:t>]</a:t>
            </a:r>
            <a:endParaRPr kumimoji="1" lang="ja-JP" altLang="en-US" dirty="0"/>
          </a:p>
          <a:p>
            <a:r>
              <a:rPr lang="ja-JP" altLang="en-US" dirty="0"/>
              <a:t>これは、クーリング･ｵﾌできます。</a:t>
            </a:r>
          </a:p>
          <a:p>
            <a:r>
              <a:rPr kumimoji="1" lang="ja-JP" altLang="en-US" dirty="0"/>
              <a:t>契約から</a:t>
            </a:r>
            <a:r>
              <a:rPr kumimoji="1" lang="en-US" altLang="ja-JP" dirty="0"/>
              <a:t>8</a:t>
            </a:r>
            <a:r>
              <a:rPr kumimoji="1" lang="ja-JP" altLang="en-US" dirty="0"/>
              <a:t>日以内に通知することで、クーリング・オフできます。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28</a:t>
            </a:fld>
            <a:endParaRPr kumimoji="1" lang="ja-JP" altLang="en-US"/>
          </a:p>
        </p:txBody>
      </p:sp>
    </p:spTree>
    <p:extLst>
      <p:ext uri="{BB962C8B-B14F-4D97-AF65-F5344CB8AC3E}">
        <p14:creationId xmlns:p14="http://schemas.microsoft.com/office/powerpoint/2010/main" val="153738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Q5.</a:t>
            </a:r>
            <a:r>
              <a:rPr lang="ja-JP" altLang="en-US" dirty="0"/>
              <a:t>クーリング・オフの通知は、契約書面をもらってから、</a:t>
            </a:r>
            <a:r>
              <a:rPr lang="en-US" altLang="ja-JP" dirty="0"/>
              <a:t>8</a:t>
            </a:r>
            <a:r>
              <a:rPr lang="ja-JP" altLang="en-US" dirty="0"/>
              <a:t>日目までに事業者に</a:t>
            </a:r>
          </a:p>
          <a:p>
            <a:r>
              <a:rPr kumimoji="1" lang="ja-JP" altLang="en-US" dirty="0"/>
              <a:t>　　届かなければならない。</a:t>
            </a:r>
          </a:p>
          <a:p>
            <a:endParaRPr lang="ja-JP" altLang="en-US" dirty="0"/>
          </a:p>
          <a:p>
            <a:r>
              <a:rPr kumimoji="1" lang="en-US" altLang="ja-JP" dirty="0"/>
              <a:t>[</a:t>
            </a:r>
            <a:r>
              <a:rPr kumimoji="1" lang="ja-JP" altLang="en-US" dirty="0"/>
              <a:t>答え</a:t>
            </a:r>
            <a:r>
              <a:rPr kumimoji="1" lang="en-US" altLang="ja-JP" dirty="0"/>
              <a:t>]</a:t>
            </a:r>
            <a:r>
              <a:rPr kumimoji="1" lang="ja-JP" altLang="en-US" dirty="0"/>
              <a:t>　</a:t>
            </a:r>
          </a:p>
          <a:p>
            <a:r>
              <a:rPr kumimoji="1" lang="ja-JP" altLang="en-US" dirty="0"/>
              <a:t>クーリング・オフとして決められた期間内に出せば、効力を発します。</a:t>
            </a:r>
          </a:p>
          <a:p>
            <a:r>
              <a:rPr lang="ja-JP" altLang="en-US" dirty="0"/>
              <a:t>　相手方に届かなければならないということではありません。</a:t>
            </a:r>
          </a:p>
          <a:p>
            <a:endParaRPr kumimoji="1" lang="en-US" altLang="ja-JP"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29</a:t>
            </a:fld>
            <a:endParaRPr kumimoji="1" lang="ja-JP" altLang="en-US"/>
          </a:p>
        </p:txBody>
      </p:sp>
    </p:spTree>
    <p:extLst>
      <p:ext uri="{BB962C8B-B14F-4D97-AF65-F5344CB8AC3E}">
        <p14:creationId xmlns:p14="http://schemas.microsoft.com/office/powerpoint/2010/main" val="373290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契約をやめられる時はどんな時なのでしょうか。</a:t>
            </a:r>
          </a:p>
          <a:p>
            <a:endParaRPr lang="ja-JP" altLang="en-US" dirty="0"/>
          </a:p>
          <a:p>
            <a:r>
              <a:rPr lang="ja-JP" altLang="en-US" dirty="0"/>
              <a:t>こんな場合には、やめられます。</a:t>
            </a:r>
          </a:p>
          <a:p>
            <a:r>
              <a:rPr kumimoji="1" lang="ja-JP" altLang="en-US" dirty="0"/>
              <a:t>①相手がやめることに合意、納得してくれた時</a:t>
            </a:r>
          </a:p>
          <a:p>
            <a:r>
              <a:rPr lang="ja-JP" altLang="en-US" dirty="0"/>
              <a:t>②クーリンク・オフという制度が使える時</a:t>
            </a:r>
          </a:p>
          <a:p>
            <a:r>
              <a:rPr kumimoji="1" lang="ja-JP" altLang="en-US" dirty="0"/>
              <a:t>③未成年者が契約していた時</a:t>
            </a:r>
          </a:p>
          <a:p>
            <a:r>
              <a:rPr lang="ja-JP" altLang="en-US" dirty="0"/>
              <a:t>④相手が契約内容を守らない時</a:t>
            </a:r>
          </a:p>
          <a:p>
            <a:r>
              <a:rPr kumimoji="1" lang="ja-JP" altLang="en-US" dirty="0"/>
              <a:t>⑤だまされたり、脅されたりして契約した時</a:t>
            </a:r>
          </a:p>
          <a:p>
            <a:r>
              <a:rPr lang="ja-JP" altLang="en-US" dirty="0"/>
              <a:t>⑥誤った情報を信じて契約した時</a:t>
            </a:r>
          </a:p>
          <a:p>
            <a:endParaRPr kumimoji="1" lang="ja-JP" altLang="en-US" dirty="0"/>
          </a:p>
          <a:p>
            <a:r>
              <a:rPr lang="ja-JP" altLang="en-US" dirty="0"/>
              <a:t>こんな場合は、契約をやめることが出来ます。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このやめられる時の中の、</a:t>
            </a:r>
          </a:p>
          <a:p>
            <a:r>
              <a:rPr lang="ja-JP" altLang="en-US" dirty="0"/>
              <a:t>「クーリング・オフ」というものについて、詳しく見ていきましょう。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まず、「クーリング・オフ」とは何なのでしょう。</a:t>
            </a:r>
          </a:p>
          <a:p>
            <a:pPr lvl="0"/>
            <a:endParaRPr lang="ja-JP" altLang="en-US" dirty="0">
              <a:solidFill>
                <a:prstClr val="black"/>
              </a:solidFill>
            </a:endParaRPr>
          </a:p>
          <a:p>
            <a:pPr lvl="0"/>
            <a:r>
              <a:rPr lang="ja-JP" altLang="en-US" dirty="0">
                <a:solidFill>
                  <a:prstClr val="black"/>
                </a:solidFill>
              </a:rPr>
              <a:t>一度契約が成立すると、その契約に拘束され、お互いに契約を守るのが契約の</a:t>
            </a:r>
          </a:p>
          <a:p>
            <a:pPr lvl="0"/>
            <a:r>
              <a:rPr lang="ja-JP" altLang="en-US" dirty="0">
                <a:solidFill>
                  <a:prstClr val="black"/>
                </a:solidFill>
              </a:rPr>
              <a:t>原則ですが、この原則に例外を設けたのがクーリング・オフ制度です。</a:t>
            </a:r>
          </a:p>
          <a:p>
            <a:endParaRPr kumimoji="1" lang="ja-JP" altLang="en-US" sz="1200" b="0" i="0" kern="1200" dirty="0">
              <a:solidFill>
                <a:schemeClr val="tx1"/>
              </a:solidFill>
              <a:effectLst/>
              <a:latin typeface="+mn-lt"/>
              <a:ea typeface="+mn-ea"/>
              <a:cs typeface="+mn-cs"/>
            </a:endParaRPr>
          </a:p>
          <a:p>
            <a:r>
              <a:rPr lang="ja-JP" altLang="en-US" dirty="0"/>
              <a:t>消費者がいったん契約を締結した場合でも、</a:t>
            </a:r>
          </a:p>
          <a:p>
            <a:r>
              <a:rPr lang="ja-JP" altLang="en-US" dirty="0"/>
              <a:t>冷静に考え直す時間を与え、一定の期間内であれば、</a:t>
            </a:r>
          </a:p>
          <a:p>
            <a:pPr lvl="0"/>
            <a:r>
              <a:rPr lang="ja-JP" altLang="en-US" dirty="0"/>
              <a:t>無条件で契約の解除が出来る制度です。</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種類は、法律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特定商取引に関する法律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で決められた取引</a:t>
            </a:r>
          </a:p>
          <a:p>
            <a:r>
              <a:rPr lang="ja-JP" altLang="en-US" dirty="0"/>
              <a:t>期間は、契約書面を受け取ってから、一定期間です。</a:t>
            </a:r>
          </a:p>
          <a:p>
            <a:r>
              <a:rPr kumimoji="1" lang="ja-JP" altLang="en-US" sz="1200" b="0" i="0" kern="1200" dirty="0">
                <a:solidFill>
                  <a:schemeClr val="tx1"/>
                </a:solidFill>
                <a:effectLst/>
                <a:latin typeface="+mn-lt"/>
                <a:ea typeface="+mn-ea"/>
                <a:cs typeface="+mn-cs"/>
              </a:rPr>
              <a:t>対象は、基本全ての商品・役務・権利となっています。</a:t>
            </a:r>
          </a:p>
          <a:p>
            <a:r>
              <a:rPr lang="ja-JP" altLang="en-US" dirty="0"/>
              <a:t>　　　　　　</a:t>
            </a:r>
            <a:r>
              <a:rPr kumimoji="1" lang="ja-JP" altLang="en-US" sz="1200" b="0" i="0" kern="1200" dirty="0">
                <a:solidFill>
                  <a:schemeClr val="tx1"/>
                </a:solidFill>
                <a:effectLst/>
                <a:latin typeface="+mn-lt"/>
                <a:ea typeface="+mn-ea"/>
                <a:cs typeface="+mn-cs"/>
              </a:rPr>
              <a:t>但し、一部の適用除外</a:t>
            </a:r>
            <a:r>
              <a:rPr kumimoji="1" lang="en-US" altLang="ja-JP" sz="1200" b="0" i="0" kern="1200" dirty="0">
                <a:solidFill>
                  <a:schemeClr val="tx1"/>
                </a:solidFill>
                <a:effectLst/>
                <a:latin typeface="+mn-lt"/>
                <a:ea typeface="+mn-ea"/>
                <a:cs typeface="+mn-cs"/>
              </a:rPr>
              <a:t>(</a:t>
            </a:r>
            <a:r>
              <a:rPr lang="ja-JP" altLang="en-US" dirty="0"/>
              <a:t>対象</a:t>
            </a:r>
            <a:r>
              <a:rPr kumimoji="1" lang="ja-JP" altLang="en-US" sz="1200" b="0" i="0" kern="1200" dirty="0">
                <a:solidFill>
                  <a:schemeClr val="tx1"/>
                </a:solidFill>
                <a:effectLst/>
                <a:latin typeface="+mn-lt"/>
                <a:ea typeface="+mn-ea"/>
                <a:cs typeface="+mn-cs"/>
              </a:rPr>
              <a:t>とならないもの</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もあります。</a:t>
            </a:r>
          </a:p>
          <a:p>
            <a:r>
              <a:rPr lang="ja-JP" altLang="en-US" dirty="0"/>
              <a:t>制度の内容は、理由がなくても、無条件で契約を解除できる法的な制度です。</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では、まず、どんな販売方法があるのかみていきます。この</a:t>
            </a:r>
            <a:r>
              <a:rPr kumimoji="1" lang="en-US" altLang="ja-JP" sz="1200" b="0" i="0" kern="1200" dirty="0">
                <a:solidFill>
                  <a:schemeClr val="tx1"/>
                </a:solidFill>
                <a:effectLst/>
                <a:latin typeface="+mn-lt"/>
                <a:ea typeface="+mn-ea"/>
                <a:cs typeface="+mn-cs"/>
              </a:rPr>
              <a:t>6</a:t>
            </a:r>
            <a:r>
              <a:rPr kumimoji="1" lang="ja-JP" altLang="en-US" sz="1200" b="0" i="0" kern="1200" dirty="0">
                <a:solidFill>
                  <a:schemeClr val="tx1"/>
                </a:solidFill>
                <a:effectLst/>
                <a:latin typeface="+mn-lt"/>
                <a:ea typeface="+mn-ea"/>
                <a:cs typeface="+mn-cs"/>
              </a:rPr>
              <a:t>種類です。</a:t>
            </a:r>
          </a:p>
          <a:p>
            <a:endParaRPr lang="ja-JP" altLang="en-US" dirty="0"/>
          </a:p>
          <a:p>
            <a:r>
              <a:rPr kumimoji="1" lang="ja-JP" altLang="en-US" sz="1200" b="0" i="0" kern="1200" dirty="0">
                <a:solidFill>
                  <a:schemeClr val="tx1"/>
                </a:solidFill>
                <a:effectLst/>
                <a:latin typeface="+mn-lt"/>
                <a:ea typeface="+mn-ea"/>
                <a:cs typeface="+mn-cs"/>
              </a:rPr>
              <a:t>①訪問販売</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お店以外の自宅等で契約</a:t>
            </a:r>
          </a:p>
          <a:p>
            <a:endParaRPr kumimoji="1" lang="ja-JP" altLang="en-US" sz="1200" b="0" i="0" kern="1200" dirty="0">
              <a:solidFill>
                <a:schemeClr val="tx1"/>
              </a:solidFill>
              <a:effectLst/>
              <a:latin typeface="+mn-lt"/>
              <a:ea typeface="+mn-ea"/>
              <a:cs typeface="+mn-cs"/>
            </a:endParaRPr>
          </a:p>
          <a:p>
            <a:r>
              <a:rPr lang="ja-JP" altLang="en-US" dirty="0"/>
              <a:t>②電話勧誘販売</a:t>
            </a:r>
            <a:r>
              <a:rPr lang="en-US" altLang="ja-JP" dirty="0"/>
              <a:t>…</a:t>
            </a:r>
            <a:r>
              <a:rPr lang="ja-JP" altLang="en-US" dirty="0"/>
              <a:t>電話での勧誘を受け、申込をしたことによる契約</a:t>
            </a:r>
          </a:p>
          <a:p>
            <a:endParaRPr lang="ja-JP" altLang="en-US" dirty="0"/>
          </a:p>
          <a:p>
            <a:r>
              <a:rPr kumimoji="1" lang="ja-JP" altLang="en-US" sz="1200" b="0" i="0" kern="1200" dirty="0">
                <a:solidFill>
                  <a:schemeClr val="tx1"/>
                </a:solidFill>
                <a:effectLst/>
                <a:latin typeface="+mn-lt"/>
                <a:ea typeface="+mn-ea"/>
                <a:cs typeface="+mn-cs"/>
              </a:rPr>
              <a:t>③訪問購入</a:t>
            </a:r>
            <a:r>
              <a:rPr kumimoji="1" lang="en-US" altLang="ja-JP" sz="1200" b="0" i="0" kern="1200" dirty="0">
                <a:solidFill>
                  <a:schemeClr val="tx1"/>
                </a:solidFill>
                <a:effectLst/>
                <a:latin typeface="+mn-lt"/>
                <a:ea typeface="+mn-ea"/>
                <a:cs typeface="+mn-cs"/>
              </a:rPr>
              <a:t>…</a:t>
            </a:r>
            <a:r>
              <a:rPr lang="ja-JP" altLang="en-US" dirty="0"/>
              <a:t>事業者</a:t>
            </a:r>
            <a:r>
              <a:rPr kumimoji="1" lang="ja-JP" altLang="en-US" sz="1200" b="0" i="0" kern="1200" dirty="0">
                <a:solidFill>
                  <a:schemeClr val="tx1"/>
                </a:solidFill>
                <a:effectLst/>
                <a:latin typeface="+mn-lt"/>
                <a:ea typeface="+mn-ea"/>
                <a:cs typeface="+mn-cs"/>
              </a:rPr>
              <a:t>が自宅等へ訪問して物品を買い取る契約</a:t>
            </a:r>
          </a:p>
          <a:p>
            <a:endParaRPr kumimoji="1" lang="ja-JP" altLang="en-US" sz="1200" b="0" i="0" kern="1200" dirty="0">
              <a:solidFill>
                <a:schemeClr val="tx1"/>
              </a:solidFill>
              <a:effectLst/>
              <a:latin typeface="+mn-lt"/>
              <a:ea typeface="+mn-ea"/>
              <a:cs typeface="+mn-cs"/>
            </a:endParaRPr>
          </a:p>
          <a:p>
            <a:r>
              <a:rPr lang="ja-JP" altLang="en-US" dirty="0"/>
              <a:t>④特定継続的役務</a:t>
            </a:r>
            <a:r>
              <a:rPr lang="en-US" altLang="ja-JP" dirty="0"/>
              <a:t>…</a:t>
            </a:r>
            <a:r>
              <a:rPr lang="ja-JP" altLang="en-US" dirty="0"/>
              <a:t>一定期間を超えた期間で、一定金額を超えた金額で</a:t>
            </a:r>
          </a:p>
          <a:p>
            <a:r>
              <a:rPr lang="ja-JP" altLang="en-US" dirty="0"/>
              <a:t>　　　　　　　　　　　　　提供される契約</a:t>
            </a:r>
          </a:p>
          <a:p>
            <a:r>
              <a:rPr lang="ja-JP" altLang="en-US" dirty="0"/>
              <a:t>　　　　　　　　　　　　　法律で内容が定められています</a:t>
            </a:r>
          </a:p>
          <a:p>
            <a:endParaRPr lang="ja-JP" altLang="en-US" dirty="0"/>
          </a:p>
          <a:p>
            <a:r>
              <a:rPr lang="ja-JP" altLang="en-US" dirty="0"/>
              <a:t>⑤連鎖販売取引</a:t>
            </a:r>
            <a:r>
              <a:rPr lang="en-US" altLang="ja-JP" dirty="0"/>
              <a:t>……</a:t>
            </a:r>
            <a:r>
              <a:rPr lang="ja-JP" altLang="en-US" dirty="0"/>
              <a:t>個人を販売員として勧誘し、次の販売員を勧誘させる</a:t>
            </a:r>
          </a:p>
          <a:p>
            <a:r>
              <a:rPr lang="ja-JP" altLang="en-US" dirty="0"/>
              <a:t>　　　　　　　　　　　　　という仕組みで、販売組織を連鎖的に拡大して</a:t>
            </a:r>
          </a:p>
          <a:p>
            <a:r>
              <a:rPr lang="ja-JP" altLang="en-US" dirty="0"/>
              <a:t>　　　　　　　　　　　　　行う商品・サービスの契約</a:t>
            </a:r>
          </a:p>
          <a:p>
            <a:r>
              <a:rPr lang="ja-JP" altLang="en-US" dirty="0"/>
              <a:t>　　　　　　　　　　　　　</a:t>
            </a:r>
          </a:p>
          <a:p>
            <a:r>
              <a:rPr lang="ja-JP" altLang="en-US" dirty="0"/>
              <a:t>⑥</a:t>
            </a:r>
            <a:r>
              <a:rPr kumimoji="1" lang="ja-JP" altLang="en-US" sz="1200" b="0" i="0" kern="1200" dirty="0">
                <a:solidFill>
                  <a:schemeClr val="tx1"/>
                </a:solidFill>
                <a:effectLst/>
                <a:latin typeface="+mn-lt"/>
                <a:ea typeface="+mn-ea"/>
                <a:cs typeface="+mn-cs"/>
              </a:rPr>
              <a:t>業務提供誘引販売</a:t>
            </a:r>
            <a:r>
              <a:rPr lang="ja-JP" altLang="en-US" dirty="0"/>
              <a:t>取引</a:t>
            </a:r>
            <a:r>
              <a:rPr lang="en-US" altLang="ja-JP" dirty="0"/>
              <a:t>…</a:t>
            </a:r>
            <a:r>
              <a:rPr kumimoji="1" lang="ja-JP" altLang="en-US" sz="1200" b="0" i="0" kern="1200" dirty="0">
                <a:solidFill>
                  <a:schemeClr val="tx1"/>
                </a:solidFill>
                <a:effectLst/>
                <a:latin typeface="+mn-lt"/>
                <a:ea typeface="+mn-ea"/>
                <a:cs typeface="+mn-cs"/>
              </a:rPr>
              <a:t>事業者からの仕事により利益をもらえるといって誘い、</a:t>
            </a:r>
          </a:p>
          <a:p>
            <a:r>
              <a:rPr lang="ja-JP" altLang="en-US" dirty="0"/>
              <a:t>　　　　　　　　　　　　　　　　　負担を伴う商品の販売等をしたり、</a:t>
            </a:r>
          </a:p>
          <a:p>
            <a:r>
              <a:rPr lang="ja-JP" altLang="en-US" dirty="0"/>
              <a:t>　　　　　　　　　　　　　　　　　それをあっせんする契約</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期間のスタートは、契約書面を受け取ってからです。</a:t>
            </a:r>
          </a:p>
          <a:p>
            <a:endParaRPr lang="ja-JP" altLang="en-US" dirty="0"/>
          </a:p>
          <a:p>
            <a:r>
              <a:rPr lang="ja-JP" altLang="en-US" dirty="0"/>
              <a:t>書面を受け取った日から、</a:t>
            </a:r>
            <a:r>
              <a:rPr lang="en-US" altLang="ja-JP" dirty="0"/>
              <a:t>8</a:t>
            </a:r>
            <a:r>
              <a:rPr lang="ja-JP" altLang="en-US" dirty="0"/>
              <a:t>日間と決められているのが、次の</a:t>
            </a:r>
            <a:r>
              <a:rPr lang="en-US" altLang="ja-JP" dirty="0"/>
              <a:t>4</a:t>
            </a:r>
            <a:r>
              <a:rPr lang="ja-JP" altLang="en-US" dirty="0"/>
              <a:t>つです。</a:t>
            </a:r>
          </a:p>
          <a:p>
            <a:r>
              <a:rPr kumimoji="1" lang="ja-JP" altLang="en-US" sz="1200" b="0" i="0" kern="1200" dirty="0">
                <a:solidFill>
                  <a:schemeClr val="tx1"/>
                </a:solidFill>
                <a:effectLst/>
                <a:latin typeface="+mn-lt"/>
                <a:ea typeface="+mn-ea"/>
                <a:cs typeface="+mn-cs"/>
              </a:rPr>
              <a:t>①訪問販売</a:t>
            </a:r>
          </a:p>
          <a:p>
            <a:r>
              <a:rPr lang="ja-JP" altLang="en-US" dirty="0"/>
              <a:t>②電話勧誘販売</a:t>
            </a:r>
          </a:p>
          <a:p>
            <a:r>
              <a:rPr kumimoji="1" lang="ja-JP" altLang="en-US" sz="1200" b="0" i="0" kern="1200" dirty="0">
                <a:solidFill>
                  <a:schemeClr val="tx1"/>
                </a:solidFill>
                <a:effectLst/>
                <a:latin typeface="+mn-lt"/>
                <a:ea typeface="+mn-ea"/>
                <a:cs typeface="+mn-cs"/>
              </a:rPr>
              <a:t>③</a:t>
            </a:r>
            <a:r>
              <a:rPr lang="ja-JP" altLang="en-US" dirty="0"/>
              <a:t>訪問購入</a:t>
            </a:r>
            <a:endParaRPr kumimoji="1" lang="ja-JP" altLang="en-US" sz="1200" b="0" i="0" kern="1200" dirty="0">
              <a:solidFill>
                <a:schemeClr val="tx1"/>
              </a:solidFill>
              <a:effectLst/>
              <a:latin typeface="+mn-lt"/>
              <a:ea typeface="+mn-ea"/>
              <a:cs typeface="+mn-cs"/>
            </a:endParaRPr>
          </a:p>
          <a:p>
            <a:pPr lvl="0"/>
            <a:r>
              <a:rPr lang="ja-JP" altLang="en-US" dirty="0"/>
              <a:t>④</a:t>
            </a:r>
            <a:r>
              <a:rPr kumimoji="1" lang="ja-JP" altLang="en-US" sz="1200" b="0" i="0" kern="1200" dirty="0">
                <a:solidFill>
                  <a:schemeClr val="tx1"/>
                </a:solidFill>
                <a:effectLst/>
                <a:latin typeface="+mn-lt"/>
                <a:ea typeface="+mn-ea"/>
                <a:cs typeface="+mn-cs"/>
              </a:rPr>
              <a:t>特定継続的役務</a:t>
            </a:r>
          </a:p>
          <a:p>
            <a:pPr lvl="0"/>
            <a:endParaRPr lang="ja-JP" altLang="en-US" dirty="0"/>
          </a:p>
          <a:p>
            <a:pPr lvl="0"/>
            <a:r>
              <a:rPr lang="ja-JP" altLang="en-US" dirty="0"/>
              <a:t>この特定継続的役務の内容は、政令により次の</a:t>
            </a:r>
            <a:r>
              <a:rPr lang="en-US" altLang="ja-JP" dirty="0"/>
              <a:t>7</a:t>
            </a:r>
            <a:r>
              <a:rPr lang="ja-JP" altLang="en-US" dirty="0"/>
              <a:t>つが</a:t>
            </a:r>
            <a:r>
              <a:rPr lang="ja-JP" altLang="en-US" dirty="0">
                <a:solidFill>
                  <a:prstClr val="black"/>
                </a:solidFill>
              </a:rPr>
              <a:t>指定されています。</a:t>
            </a:r>
          </a:p>
          <a:p>
            <a:pPr lvl="0"/>
            <a:r>
              <a:rPr lang="ja-JP" altLang="en-US" dirty="0">
                <a:solidFill>
                  <a:prstClr val="black"/>
                </a:solidFill>
              </a:rPr>
              <a:t>　　　　　　・エステティック</a:t>
            </a:r>
          </a:p>
          <a:p>
            <a:pPr lvl="0"/>
            <a:r>
              <a:rPr lang="ja-JP" altLang="en-US" dirty="0">
                <a:solidFill>
                  <a:prstClr val="black"/>
                </a:solidFill>
              </a:rPr>
              <a:t>　　　　　　・美容医療</a:t>
            </a:r>
          </a:p>
          <a:p>
            <a:pPr lvl="0"/>
            <a:r>
              <a:rPr lang="ja-JP" altLang="en-US" dirty="0">
                <a:solidFill>
                  <a:prstClr val="black"/>
                </a:solidFill>
              </a:rPr>
              <a:t>　　　　　　・語学教室</a:t>
            </a:r>
          </a:p>
          <a:p>
            <a:pPr lvl="0"/>
            <a:r>
              <a:rPr lang="ja-JP" altLang="en-US" dirty="0">
                <a:solidFill>
                  <a:prstClr val="black"/>
                </a:solidFill>
              </a:rPr>
              <a:t>　　　　　　・学習塾</a:t>
            </a:r>
          </a:p>
          <a:p>
            <a:pPr lvl="0"/>
            <a:r>
              <a:rPr lang="ja-JP" altLang="en-US" dirty="0">
                <a:solidFill>
                  <a:prstClr val="black"/>
                </a:solidFill>
              </a:rPr>
              <a:t>　　　　　　・家庭教師</a:t>
            </a:r>
          </a:p>
          <a:p>
            <a:pPr lvl="0"/>
            <a:r>
              <a:rPr lang="ja-JP" altLang="en-US" dirty="0">
                <a:solidFill>
                  <a:prstClr val="black"/>
                </a:solidFill>
              </a:rPr>
              <a:t>　　　　　　・パソコン教室</a:t>
            </a:r>
          </a:p>
          <a:p>
            <a:pPr lvl="0"/>
            <a:r>
              <a:rPr lang="ja-JP" altLang="en-US" dirty="0">
                <a:solidFill>
                  <a:prstClr val="black"/>
                </a:solidFill>
              </a:rPr>
              <a:t>　　　　　　・結婚相手紹介サービス</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z="1200" b="0" i="0" kern="1200" dirty="0">
              <a:solidFill>
                <a:schemeClr val="tx1"/>
              </a:solidFill>
              <a:effectLst/>
              <a:latin typeface="+mn-lt"/>
              <a:ea typeface="+mn-ea"/>
              <a:cs typeface="+mn-cs"/>
            </a:endParaRPr>
          </a:p>
          <a:p>
            <a:r>
              <a:rPr lang="ja-JP" altLang="en-US" dirty="0"/>
              <a:t>契約書面を受け取ってから</a:t>
            </a:r>
            <a:r>
              <a:rPr lang="en-US" altLang="ja-JP" dirty="0"/>
              <a:t>20</a:t>
            </a:r>
            <a:r>
              <a:rPr lang="ja-JP" altLang="en-US" dirty="0"/>
              <a:t>日間と決められているのが、次の</a:t>
            </a:r>
            <a:r>
              <a:rPr lang="en-US" altLang="ja-JP" dirty="0"/>
              <a:t>2</a:t>
            </a:r>
            <a:r>
              <a:rPr lang="ja-JP" altLang="en-US" dirty="0"/>
              <a:t>つです。</a:t>
            </a:r>
          </a:p>
          <a:p>
            <a:r>
              <a:rPr kumimoji="1" lang="ja-JP" altLang="en-US" sz="1200" b="0" i="0" kern="1200" dirty="0">
                <a:solidFill>
                  <a:schemeClr val="tx1"/>
                </a:solidFill>
                <a:effectLst/>
                <a:latin typeface="+mn-lt"/>
                <a:ea typeface="+mn-ea"/>
                <a:cs typeface="+mn-cs"/>
              </a:rPr>
              <a:t>⑤連鎖販売取引のマルチ商法</a:t>
            </a:r>
          </a:p>
          <a:p>
            <a:r>
              <a:rPr lang="ja-JP" altLang="en-US" dirty="0"/>
              <a:t>⑥業務提供誘引販売の内職商法</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期間の考え方をカレンダーで見てみましょう。</a:t>
            </a:r>
          </a:p>
          <a:p>
            <a:endParaRPr lang="ja-JP" altLang="en-US" dirty="0"/>
          </a:p>
          <a:p>
            <a:r>
              <a:rPr kumimoji="1" lang="ja-JP" altLang="en-US" sz="1200" b="0" i="0" kern="1200" dirty="0">
                <a:solidFill>
                  <a:schemeClr val="tx1"/>
                </a:solidFill>
                <a:effectLst/>
                <a:latin typeface="+mn-lt"/>
                <a:ea typeface="+mn-ea"/>
                <a:cs typeface="+mn-cs"/>
              </a:rPr>
              <a:t>例えば、契約した日を今月の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日だったとしましょう。</a:t>
            </a:r>
          </a:p>
          <a:p>
            <a:r>
              <a:rPr lang="ja-JP" altLang="en-US" dirty="0"/>
              <a:t>その日に契約書面を受け取っていたとします。</a:t>
            </a:r>
          </a:p>
          <a:p>
            <a:endParaRPr lang="ja-JP" altLang="en-US" dirty="0"/>
          </a:p>
          <a:p>
            <a:endParaRPr lang="ja-JP" altLang="en-US" dirty="0"/>
          </a:p>
          <a:p>
            <a:r>
              <a:rPr kumimoji="1" lang="ja-JP" altLang="en-US" sz="1200" b="0" i="0" kern="1200" dirty="0">
                <a:solidFill>
                  <a:schemeClr val="tx1"/>
                </a:solidFill>
                <a:effectLst/>
                <a:latin typeface="+mn-lt"/>
                <a:ea typeface="+mn-ea"/>
                <a:cs typeface="+mn-cs"/>
              </a:rPr>
              <a:t>訪問販売で買った場合であれば、クーリング・オフ期間は</a:t>
            </a:r>
            <a:r>
              <a:rPr kumimoji="1" lang="en-US" altLang="ja-JP" sz="1200" b="0" i="0" kern="1200" dirty="0">
                <a:solidFill>
                  <a:schemeClr val="tx1"/>
                </a:solidFill>
                <a:effectLst/>
                <a:latin typeface="+mn-lt"/>
                <a:ea typeface="+mn-ea"/>
                <a:cs typeface="+mn-cs"/>
              </a:rPr>
              <a:t>8</a:t>
            </a:r>
            <a:r>
              <a:rPr kumimoji="1" lang="ja-JP" altLang="en-US" sz="1200" b="0" i="0" kern="1200" dirty="0">
                <a:solidFill>
                  <a:schemeClr val="tx1"/>
                </a:solidFill>
                <a:effectLst/>
                <a:latin typeface="+mn-lt"/>
                <a:ea typeface="+mn-ea"/>
                <a:cs typeface="+mn-cs"/>
              </a:rPr>
              <a:t>日目の</a:t>
            </a:r>
            <a:r>
              <a:rPr kumimoji="1" lang="en-US" altLang="ja-JP" sz="1200" b="0" i="0" kern="1200" dirty="0">
                <a:solidFill>
                  <a:schemeClr val="tx1"/>
                </a:solidFill>
                <a:effectLst/>
                <a:latin typeface="+mn-lt"/>
                <a:ea typeface="+mn-ea"/>
                <a:cs typeface="+mn-cs"/>
              </a:rPr>
              <a:t>9</a:t>
            </a:r>
            <a:r>
              <a:rPr kumimoji="1" lang="ja-JP" altLang="en-US" sz="1200" b="0" i="0" kern="1200" dirty="0">
                <a:solidFill>
                  <a:schemeClr val="tx1"/>
                </a:solidFill>
                <a:effectLst/>
                <a:latin typeface="+mn-lt"/>
                <a:ea typeface="+mn-ea"/>
                <a:cs typeface="+mn-cs"/>
              </a:rPr>
              <a:t>日までと</a:t>
            </a:r>
          </a:p>
          <a:p>
            <a:r>
              <a:rPr kumimoji="1" lang="ja-JP" altLang="en-US" sz="1200" b="0" i="0" kern="1200" dirty="0">
                <a:solidFill>
                  <a:schemeClr val="tx1"/>
                </a:solidFill>
                <a:effectLst/>
                <a:latin typeface="+mn-lt"/>
                <a:ea typeface="+mn-ea"/>
                <a:cs typeface="+mn-cs"/>
              </a:rPr>
              <a:t>なります。</a:t>
            </a:r>
          </a:p>
          <a:p>
            <a:endParaRPr lang="ja-JP" altLang="en-US" dirty="0"/>
          </a:p>
          <a:p>
            <a:r>
              <a:rPr kumimoji="1" lang="ja-JP" altLang="en-US" sz="1200" b="0" i="0" kern="1200" dirty="0">
                <a:solidFill>
                  <a:schemeClr val="tx1"/>
                </a:solidFill>
                <a:effectLst/>
                <a:latin typeface="+mn-lt"/>
                <a:ea typeface="+mn-ea"/>
                <a:cs typeface="+mn-cs"/>
              </a:rPr>
              <a:t>連鎖販売で契約した場合であれば、クーリング・オフ期間は</a:t>
            </a:r>
            <a:r>
              <a:rPr kumimoji="1" lang="en-US" altLang="ja-JP" sz="1200" b="0" i="0" kern="1200" dirty="0">
                <a:solidFill>
                  <a:schemeClr val="tx1"/>
                </a:solidFill>
                <a:effectLst/>
                <a:latin typeface="+mn-lt"/>
                <a:ea typeface="+mn-ea"/>
                <a:cs typeface="+mn-cs"/>
              </a:rPr>
              <a:t>20</a:t>
            </a:r>
            <a:r>
              <a:rPr kumimoji="1" lang="ja-JP" altLang="en-US" sz="1200" b="0" i="0" kern="1200" dirty="0">
                <a:solidFill>
                  <a:schemeClr val="tx1"/>
                </a:solidFill>
                <a:effectLst/>
                <a:latin typeface="+mn-lt"/>
                <a:ea typeface="+mn-ea"/>
                <a:cs typeface="+mn-cs"/>
              </a:rPr>
              <a:t>日目の</a:t>
            </a:r>
          </a:p>
          <a:p>
            <a:r>
              <a:rPr lang="en-US" altLang="ja-JP" dirty="0"/>
              <a:t>21</a:t>
            </a:r>
            <a:r>
              <a:rPr lang="ja-JP" altLang="en-US" dirty="0"/>
              <a:t>日までとなります。</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0"/>
            <a:ext cx="1771650"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5" y="685840"/>
            <a:ext cx="5162550"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7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9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0" y="250759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1"/>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40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endParaRPr lang="en-US" dirty="0">
              <a:solidFill>
                <a:srgbClr val="575F6D"/>
              </a:solidFill>
            </a:endParaRPr>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r>
              <a:rPr lang="en-US" altLang="ja-JP">
                <a:solidFill>
                  <a:srgbClr val="575F6D"/>
                </a:solidFill>
              </a:rPr>
              <a:t>©2020</a:t>
            </a:r>
            <a:r>
              <a:rPr lang="ja-JP" altLang="en-US">
                <a:solidFill>
                  <a:srgbClr val="575F6D"/>
                </a:solidFill>
              </a:rPr>
              <a:t>滋賀県消費生活センター </a:t>
            </a:r>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30371617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4"/>
          </p:nvPr>
        </p:nvSpPr>
        <p:spPr/>
        <p:txBody>
          <a:bodyPr rtlCol="0"/>
          <a:lstStyle/>
          <a:p>
            <a:endParaRPr lang="en-US">
              <a:solidFill>
                <a:srgbClr val="575F6D"/>
              </a:solidFill>
            </a:endParaRPr>
          </a:p>
        </p:txBody>
      </p:sp>
      <p:sp>
        <p:nvSpPr>
          <p:cNvPr id="9" name="スライド番号プレースホルダー 8"/>
          <p:cNvSpPr>
            <a:spLocks noGrp="1"/>
          </p:cNvSpPr>
          <p:nvPr>
            <p:ph type="sldNum" sz="quarter" idx="15"/>
          </p:nvPr>
        </p:nvSpPr>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Tree>
    <p:extLst>
      <p:ext uri="{BB962C8B-B14F-4D97-AF65-F5344CB8AC3E}">
        <p14:creationId xmlns:p14="http://schemas.microsoft.com/office/powerpoint/2010/main" val="151740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r>
              <a:rPr lang="en-US" altLang="ja-JP">
                <a:solidFill>
                  <a:srgbClr val="FFF39D"/>
                </a:solidFill>
              </a:rPr>
              <a:t>©2020</a:t>
            </a:r>
            <a:r>
              <a:rPr lang="ja-JP" altLang="en-US">
                <a:solidFill>
                  <a:srgbClr val="FFF39D"/>
                </a:solidFill>
              </a:rPr>
              <a:t>滋賀県消費生活センター </a:t>
            </a:r>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4471854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lang="en-US">
              <a:solidFill>
                <a:srgbClr val="575F6D"/>
              </a:solidFill>
            </a:endParaRPr>
          </a:p>
        </p:txBody>
      </p:sp>
      <p:sp>
        <p:nvSpPr>
          <p:cNvPr id="6" name="フッター プレースホルダー 5"/>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
        <p:nvSpPr>
          <p:cNvPr id="7" name="スライド番号プレースホルダー 6"/>
          <p:cNvSpPr>
            <a:spLocks noGrp="1"/>
          </p:cNvSpPr>
          <p:nvPr>
            <p:ph type="sldNum" sz="quarter" idx="12"/>
          </p:nvPr>
        </p:nvSpPr>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34628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a:t>マスター タイトルの書式設定</a:t>
            </a:r>
            <a:endParaRPr kumimoji="0" lang="en-US"/>
          </a:p>
        </p:txBody>
      </p:sp>
      <p:sp>
        <p:nvSpPr>
          <p:cNvPr id="7" name="日付プレースホルダー 6"/>
          <p:cNvSpPr>
            <a:spLocks noGrp="1"/>
          </p:cNvSpPr>
          <p:nvPr>
            <p:ph type="dt" sz="half" idx="10"/>
          </p:nvPr>
        </p:nvSpPr>
        <p:spPr/>
        <p:txBody>
          <a:bodyPr/>
          <a:lstStyle/>
          <a:p>
            <a:endParaRPr lang="en-US">
              <a:solidFill>
                <a:srgbClr val="575F6D"/>
              </a:solidFill>
            </a:endParaRPr>
          </a:p>
        </p:txBody>
      </p:sp>
      <p:sp>
        <p:nvSpPr>
          <p:cNvPr id="8" name="フッター プレースホルダー 7"/>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
        <p:nvSpPr>
          <p:cNvPr id="9" name="スライド番号プレースホルダー 8"/>
          <p:cNvSpPr>
            <a:spLocks noGrp="1"/>
          </p:cNvSpPr>
          <p:nvPr>
            <p:ph type="sldNum" sz="quarter" idx="12"/>
          </p:nvPr>
        </p:nvSpPr>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265280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6" name="日付プレースホルダー 5"/>
          <p:cNvSpPr>
            <a:spLocks noGrp="1"/>
          </p:cNvSpPr>
          <p:nvPr>
            <p:ph type="dt" sz="half" idx="10"/>
          </p:nvPr>
        </p:nvSpPr>
        <p:spPr/>
        <p:txBody>
          <a:bodyPr rtlCol="0"/>
          <a:lstStyle/>
          <a:p>
            <a:endParaRPr lang="en-US">
              <a:solidFill>
                <a:srgbClr val="575F6D"/>
              </a:solidFill>
            </a:endParaRPr>
          </a:p>
        </p:txBody>
      </p:sp>
      <p:sp>
        <p:nvSpPr>
          <p:cNvPr id="7" name="スライド番号プレースホルダー 6"/>
          <p:cNvSpPr>
            <a:spLocks noGrp="1"/>
          </p:cNvSpPr>
          <p:nvPr>
            <p:ph type="sldNum" sz="quarter" idx="11"/>
          </p:nvPr>
        </p:nvSpPr>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Tree>
    <p:extLst>
      <p:ext uri="{BB962C8B-B14F-4D97-AF65-F5344CB8AC3E}">
        <p14:creationId xmlns:p14="http://schemas.microsoft.com/office/powerpoint/2010/main" val="741922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solidFill>
                <a:srgbClr val="575F6D"/>
              </a:solidFill>
            </a:endParaRPr>
          </a:p>
        </p:txBody>
      </p:sp>
      <p:sp>
        <p:nvSpPr>
          <p:cNvPr id="3" name="フッター プレースホルダー 2"/>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
        <p:nvSpPr>
          <p:cNvPr id="4" name="スライド番号プレースホルダー 3"/>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483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4"/>
          </p:nvPr>
        </p:nvSpPr>
        <p:spPr/>
        <p:txBody>
          <a:bodyPr rtlCol="0"/>
          <a:lstStyle/>
          <a:p>
            <a:endParaRPr lang="en-US" dirty="0">
              <a:solidFill>
                <a:srgbClr val="575F6D"/>
              </a:solidFill>
            </a:endParaRPr>
          </a:p>
        </p:txBody>
      </p:sp>
      <p:sp>
        <p:nvSpPr>
          <p:cNvPr id="22" name="スライド番号プレースホルダー 21"/>
          <p:cNvSpPr>
            <a:spLocks noGrp="1"/>
          </p:cNvSpPr>
          <p:nvPr>
            <p:ph type="sldNum" sz="quarter" idx="15"/>
          </p:nvPr>
        </p:nvSpPr>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Tree>
    <p:extLst>
      <p:ext uri="{BB962C8B-B14F-4D97-AF65-F5344CB8AC3E}">
        <p14:creationId xmlns:p14="http://schemas.microsoft.com/office/powerpoint/2010/main" val="32979925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p:txBody>
          <a:bodyPr rtlCol="0"/>
          <a:lstStyle/>
          <a:p>
            <a:endParaRPr lang="en-US">
              <a:solidFill>
                <a:srgbClr val="575F6D"/>
              </a:solidFill>
            </a:endParaRPr>
          </a:p>
        </p:txBody>
      </p:sp>
      <p:sp>
        <p:nvSpPr>
          <p:cNvPr id="18" name="スライド番号プレースホルダー 17"/>
          <p:cNvSpPr>
            <a:spLocks noGrp="1"/>
          </p:cNvSpPr>
          <p:nvPr>
            <p:ph type="sldNum" sz="quarter" idx="11"/>
          </p:nvPr>
        </p:nvSpPr>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Tree>
    <p:extLst>
      <p:ext uri="{BB962C8B-B14F-4D97-AF65-F5344CB8AC3E}">
        <p14:creationId xmlns:p14="http://schemas.microsoft.com/office/powerpoint/2010/main" val="21217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428371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 </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26625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064353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915939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2653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44926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069028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8676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2912643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7238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76178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148736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353"/>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408605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11B3A9EE-7BBD-4AC8-8BEB-9F473F979410}" type="slidenum">
              <a:rPr lang="ja-JP" altLang="en-US"/>
              <a:pPr>
                <a:defRPr/>
              </a:pPr>
              <a:t>‹#›</a:t>
            </a:fld>
            <a:endParaRPr lang="ja-JP" altLang="en-US"/>
          </a:p>
        </p:txBody>
      </p:sp>
    </p:spTree>
    <p:extLst>
      <p:ext uri="{BB962C8B-B14F-4D97-AF65-F5344CB8AC3E}">
        <p14:creationId xmlns:p14="http://schemas.microsoft.com/office/powerpoint/2010/main" val="2566294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21DA5990-E01D-409F-A024-508384E4CD97}" type="slidenum">
              <a:rPr lang="ja-JP" altLang="en-US"/>
              <a:pPr>
                <a:defRPr/>
              </a:pPr>
              <a:t>‹#›</a:t>
            </a:fld>
            <a:endParaRPr lang="ja-JP" altLang="en-US"/>
          </a:p>
        </p:txBody>
      </p:sp>
    </p:spTree>
    <p:extLst>
      <p:ext uri="{BB962C8B-B14F-4D97-AF65-F5344CB8AC3E}">
        <p14:creationId xmlns:p14="http://schemas.microsoft.com/office/powerpoint/2010/main" val="2281705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AF2EBC4E-0920-4BA5-B07C-20D9C0D0E98E}" type="slidenum">
              <a:rPr lang="ja-JP" altLang="en-US"/>
              <a:pPr>
                <a:defRPr/>
              </a:pPr>
              <a:t>‹#›</a:t>
            </a:fld>
            <a:endParaRPr lang="ja-JP" altLang="en-US"/>
          </a:p>
        </p:txBody>
      </p:sp>
    </p:spTree>
    <p:extLst>
      <p:ext uri="{BB962C8B-B14F-4D97-AF65-F5344CB8AC3E}">
        <p14:creationId xmlns:p14="http://schemas.microsoft.com/office/powerpoint/2010/main" val="2816597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3B1CCC53-0D04-4C1F-9295-473ECEEBE018}" type="slidenum">
              <a:rPr lang="ja-JP" altLang="en-US"/>
              <a:pPr>
                <a:defRPr/>
              </a:pPr>
              <a:t>‹#›</a:t>
            </a:fld>
            <a:endParaRPr lang="ja-JP" altLang="en-US"/>
          </a:p>
        </p:txBody>
      </p:sp>
    </p:spTree>
    <p:extLst>
      <p:ext uri="{BB962C8B-B14F-4D97-AF65-F5344CB8AC3E}">
        <p14:creationId xmlns:p14="http://schemas.microsoft.com/office/powerpoint/2010/main" val="1288794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9"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CEC64C99-AC49-412D-993D-B10E916148FE}" type="slidenum">
              <a:rPr lang="ja-JP" altLang="en-US"/>
              <a:pPr>
                <a:defRPr/>
              </a:pPr>
              <a:t>‹#›</a:t>
            </a:fld>
            <a:endParaRPr lang="ja-JP" altLang="en-US"/>
          </a:p>
        </p:txBody>
      </p:sp>
    </p:spTree>
    <p:extLst>
      <p:ext uri="{BB962C8B-B14F-4D97-AF65-F5344CB8AC3E}">
        <p14:creationId xmlns:p14="http://schemas.microsoft.com/office/powerpoint/2010/main" val="299836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5"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EAA87A5D-B75D-49C8-A0E8-CACD3052BAE0}" type="slidenum">
              <a:rPr lang="ja-JP" altLang="en-US"/>
              <a:pPr>
                <a:defRPr/>
              </a:pPr>
              <a:t>‹#›</a:t>
            </a:fld>
            <a:endParaRPr lang="ja-JP" altLang="en-US"/>
          </a:p>
        </p:txBody>
      </p:sp>
    </p:spTree>
    <p:extLst>
      <p:ext uri="{BB962C8B-B14F-4D97-AF65-F5344CB8AC3E}">
        <p14:creationId xmlns:p14="http://schemas.microsoft.com/office/powerpoint/2010/main" val="1334773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4"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1DAB6882-3309-491F-BE0D-E5901C24C040}" type="slidenum">
              <a:rPr lang="ja-JP" altLang="en-US"/>
              <a:pPr>
                <a:defRPr/>
              </a:pPr>
              <a:t>‹#›</a:t>
            </a:fld>
            <a:endParaRPr lang="ja-JP" altLang="en-US"/>
          </a:p>
        </p:txBody>
      </p:sp>
    </p:spTree>
    <p:extLst>
      <p:ext uri="{BB962C8B-B14F-4D97-AF65-F5344CB8AC3E}">
        <p14:creationId xmlns:p14="http://schemas.microsoft.com/office/powerpoint/2010/main" val="3534689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5" y="1435100"/>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F206CE26-7E7C-40FE-9CBF-700D836F928C}" type="slidenum">
              <a:rPr lang="ja-JP" altLang="en-US"/>
              <a:pPr>
                <a:defRPr/>
              </a:pPr>
              <a:t>‹#›</a:t>
            </a:fld>
            <a:endParaRPr lang="ja-JP" altLang="en-US"/>
          </a:p>
        </p:txBody>
      </p:sp>
    </p:spTree>
    <p:extLst>
      <p:ext uri="{BB962C8B-B14F-4D97-AF65-F5344CB8AC3E}">
        <p14:creationId xmlns:p14="http://schemas.microsoft.com/office/powerpoint/2010/main" val="3044986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FEE5246F-0122-441C-BDC0-341E5F7BBBA7}" type="slidenum">
              <a:rPr lang="ja-JP" altLang="en-US"/>
              <a:pPr>
                <a:defRPr/>
              </a:pPr>
              <a:t>‹#›</a:t>
            </a:fld>
            <a:endParaRPr lang="ja-JP" altLang="en-US"/>
          </a:p>
        </p:txBody>
      </p:sp>
    </p:spTree>
    <p:extLst>
      <p:ext uri="{BB962C8B-B14F-4D97-AF65-F5344CB8AC3E}">
        <p14:creationId xmlns:p14="http://schemas.microsoft.com/office/powerpoint/2010/main" val="394767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A0DF95B5-F8EE-4CFD-835E-6CF58ADCD04D}" type="slidenum">
              <a:rPr lang="ja-JP" altLang="en-US"/>
              <a:pPr>
                <a:defRPr/>
              </a:pPr>
              <a:t>‹#›</a:t>
            </a:fld>
            <a:endParaRPr lang="ja-JP" altLang="en-US"/>
          </a:p>
        </p:txBody>
      </p:sp>
    </p:spTree>
    <p:extLst>
      <p:ext uri="{BB962C8B-B14F-4D97-AF65-F5344CB8AC3E}">
        <p14:creationId xmlns:p14="http://schemas.microsoft.com/office/powerpoint/2010/main" val="2511348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80D18CF2-8014-479B-B242-D60866BFCAD1}" type="slidenum">
              <a:rPr lang="ja-JP" altLang="en-US"/>
              <a:pPr>
                <a:defRPr/>
              </a:pPr>
              <a:t>‹#›</a:t>
            </a:fld>
            <a:endParaRPr lang="ja-JP" altLang="en-US"/>
          </a:p>
        </p:txBody>
      </p:sp>
    </p:spTree>
    <p:extLst>
      <p:ext uri="{BB962C8B-B14F-4D97-AF65-F5344CB8AC3E}">
        <p14:creationId xmlns:p14="http://schemas.microsoft.com/office/powerpoint/2010/main" val="324014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 </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a:solidFill>
                  <a:srgbClr val="000000"/>
                </a:solidFill>
              </a:rPr>
              <a:t>©2020</a:t>
            </a:r>
            <a:r>
              <a:rPr kumimoji="0" lang="ja-JP" altLang="en-US">
                <a:solidFill>
                  <a:srgbClr val="000000"/>
                </a:solidFill>
              </a:rPr>
              <a:t>滋賀県消費生活センター </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 </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solidFill>
                <a:srgbClr val="575F6D"/>
              </a:solidFill>
            </a:endParaRPr>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altLang="ja-JP">
                <a:solidFill>
                  <a:srgbClr val="575F6D"/>
                </a:solidFill>
              </a:rPr>
              <a:t>©2020</a:t>
            </a:r>
            <a:r>
              <a:rPr lang="ja-JP" altLang="en-US">
                <a:solidFill>
                  <a:srgbClr val="575F6D"/>
                </a:solidFill>
              </a:rPr>
              <a:t>滋賀県消費生活センター </a:t>
            </a:r>
            <a:endParaRPr lang="en-US" dirty="0">
              <a:solidFill>
                <a:srgbClr val="575F6D"/>
              </a:solidFill>
            </a:endParaRPr>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2415995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3"/>
          </p:nvPr>
        </p:nvSpPr>
        <p:spPr>
          <a:xfrm>
            <a:off x="6216869" y="6492875"/>
            <a:ext cx="2819627"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dirty="0"/>
              <a:t>©2020</a:t>
            </a:r>
            <a:r>
              <a:rPr lang="ja-JP" altLang="en-US" dirty="0"/>
              <a:t>滋賀県消費生活センター</a:t>
            </a:r>
          </a:p>
          <a:p>
            <a:pPr fontAlgn="base">
              <a:spcBef>
                <a:spcPct val="0"/>
              </a:spcBef>
              <a:spcAft>
                <a:spcPct val="0"/>
              </a:spcAft>
              <a:defRPr/>
            </a:pPr>
            <a:endParaRPr 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5843172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57201" y="6356355"/>
            <a:ext cx="2133600" cy="365125"/>
          </a:xfrm>
          <a:prstGeom prst="rect">
            <a:avLst/>
          </a:prstGeom>
        </p:spPr>
        <p:txBody>
          <a:bodyPr vert="horz" wrap="square" lIns="91360" tIns="45680" rIns="91360" bIns="4568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6797" fontAlgn="base">
              <a:spcBef>
                <a:spcPct val="0"/>
              </a:spcBef>
              <a:spcAft>
                <a:spcPct val="0"/>
              </a:spcAft>
              <a:defRPr/>
            </a:pPr>
            <a:endParaRPr lang="ja-JP" altLang="en-US"/>
          </a:p>
        </p:txBody>
      </p:sp>
      <p:sp>
        <p:nvSpPr>
          <p:cNvPr id="5" name="フッター プレースホルダ 4"/>
          <p:cNvSpPr>
            <a:spLocks noGrp="1"/>
          </p:cNvSpPr>
          <p:nvPr>
            <p:ph type="ftr" sz="quarter" idx="3"/>
          </p:nvPr>
        </p:nvSpPr>
        <p:spPr>
          <a:xfrm>
            <a:off x="6084168" y="6492875"/>
            <a:ext cx="2895600" cy="365125"/>
          </a:xfrm>
          <a:prstGeom prst="rect">
            <a:avLst/>
          </a:prstGeom>
        </p:spPr>
        <p:txBody>
          <a:bodyPr vert="horz" lIns="91360" tIns="45680" rIns="91360" bIns="4568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lgn="r" defTabSz="456797">
              <a:defRPr/>
            </a:pPr>
            <a:r>
              <a:rPr lang="en-US" altLang="ja-JP" dirty="0">
                <a:solidFill>
                  <a:prstClr val="black">
                    <a:tint val="75000"/>
                  </a:prstClr>
                </a:solidFill>
              </a:rPr>
              <a:t>©2020</a:t>
            </a:r>
            <a:r>
              <a:rPr lang="ja-JP" altLang="en-US" dirty="0">
                <a:solidFill>
                  <a:prstClr val="black">
                    <a:tint val="75000"/>
                  </a:prstClr>
                </a:solidFill>
              </a:rPr>
              <a:t>滋賀県消費生活センター </a:t>
            </a:r>
          </a:p>
        </p:txBody>
      </p:sp>
    </p:spTree>
    <p:extLst>
      <p:ext uri="{BB962C8B-B14F-4D97-AF65-F5344CB8AC3E}">
        <p14:creationId xmlns:p14="http://schemas.microsoft.com/office/powerpoint/2010/main" val="2936020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defTabSz="456797"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6797"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6797"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6797"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6797"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6797" algn="ctr" defTabSz="456797"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3593" algn="ctr" defTabSz="456797"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0390" algn="ctr" defTabSz="456797"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7188" algn="ctr" defTabSz="456797"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597" indent="-342597" algn="l" defTabSz="456797"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295" indent="-285500" algn="l" defTabSz="456797"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992" indent="-228398" algn="l" defTabSz="456797"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789" indent="-228398" algn="l" defTabSz="456797"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585" indent="-228398" algn="l" defTabSz="456797"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383" indent="-228398" algn="l" defTabSz="456797" rtl="0" eaLnBrk="1" latinLnBrk="0" hangingPunct="1">
        <a:spcBef>
          <a:spcPct val="20000"/>
        </a:spcBef>
        <a:buFont typeface="Arial"/>
        <a:buChar char="•"/>
        <a:defRPr kumimoji="1" sz="2000" kern="1200">
          <a:solidFill>
            <a:schemeClr val="tx1"/>
          </a:solidFill>
          <a:latin typeface="+mn-lt"/>
          <a:ea typeface="+mn-ea"/>
          <a:cs typeface="+mn-cs"/>
        </a:defRPr>
      </a:lvl6pPr>
      <a:lvl7pPr marL="2969178" indent="-228398" algn="l" defTabSz="456797" rtl="0" eaLnBrk="1" latinLnBrk="0" hangingPunct="1">
        <a:spcBef>
          <a:spcPct val="20000"/>
        </a:spcBef>
        <a:buFont typeface="Arial"/>
        <a:buChar char="•"/>
        <a:defRPr kumimoji="1" sz="2000" kern="1200">
          <a:solidFill>
            <a:schemeClr val="tx1"/>
          </a:solidFill>
          <a:latin typeface="+mn-lt"/>
          <a:ea typeface="+mn-ea"/>
          <a:cs typeface="+mn-cs"/>
        </a:defRPr>
      </a:lvl7pPr>
      <a:lvl8pPr marL="3425976" indent="-228398" algn="l" defTabSz="456797" rtl="0" eaLnBrk="1" latinLnBrk="0" hangingPunct="1">
        <a:spcBef>
          <a:spcPct val="20000"/>
        </a:spcBef>
        <a:buFont typeface="Arial"/>
        <a:buChar char="•"/>
        <a:defRPr kumimoji="1" sz="2000" kern="1200">
          <a:solidFill>
            <a:schemeClr val="tx1"/>
          </a:solidFill>
          <a:latin typeface="+mn-lt"/>
          <a:ea typeface="+mn-ea"/>
          <a:cs typeface="+mn-cs"/>
        </a:defRPr>
      </a:lvl8pPr>
      <a:lvl9pPr marL="3882773" indent="-228398" algn="l" defTabSz="456797"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6797" rtl="0" eaLnBrk="1" latinLnBrk="0" hangingPunct="1">
        <a:defRPr kumimoji="1" sz="1800" kern="1200">
          <a:solidFill>
            <a:schemeClr val="tx1"/>
          </a:solidFill>
          <a:latin typeface="+mn-lt"/>
          <a:ea typeface="+mn-ea"/>
          <a:cs typeface="+mn-cs"/>
        </a:defRPr>
      </a:lvl1pPr>
      <a:lvl2pPr marL="456797" algn="l" defTabSz="456797" rtl="0" eaLnBrk="1" latinLnBrk="0" hangingPunct="1">
        <a:defRPr kumimoji="1" sz="1800" kern="1200">
          <a:solidFill>
            <a:schemeClr val="tx1"/>
          </a:solidFill>
          <a:latin typeface="+mn-lt"/>
          <a:ea typeface="+mn-ea"/>
          <a:cs typeface="+mn-cs"/>
        </a:defRPr>
      </a:lvl2pPr>
      <a:lvl3pPr marL="913593" algn="l" defTabSz="456797" rtl="0" eaLnBrk="1" latinLnBrk="0" hangingPunct="1">
        <a:defRPr kumimoji="1" sz="1800" kern="1200">
          <a:solidFill>
            <a:schemeClr val="tx1"/>
          </a:solidFill>
          <a:latin typeface="+mn-lt"/>
          <a:ea typeface="+mn-ea"/>
          <a:cs typeface="+mn-cs"/>
        </a:defRPr>
      </a:lvl3pPr>
      <a:lvl4pPr marL="1370390" algn="l" defTabSz="456797" rtl="0" eaLnBrk="1" latinLnBrk="0" hangingPunct="1">
        <a:defRPr kumimoji="1" sz="1800" kern="1200">
          <a:solidFill>
            <a:schemeClr val="tx1"/>
          </a:solidFill>
          <a:latin typeface="+mn-lt"/>
          <a:ea typeface="+mn-ea"/>
          <a:cs typeface="+mn-cs"/>
        </a:defRPr>
      </a:lvl4pPr>
      <a:lvl5pPr marL="1827188" algn="l" defTabSz="456797" rtl="0" eaLnBrk="1" latinLnBrk="0" hangingPunct="1">
        <a:defRPr kumimoji="1" sz="1800" kern="1200">
          <a:solidFill>
            <a:schemeClr val="tx1"/>
          </a:solidFill>
          <a:latin typeface="+mn-lt"/>
          <a:ea typeface="+mn-ea"/>
          <a:cs typeface="+mn-cs"/>
        </a:defRPr>
      </a:lvl5pPr>
      <a:lvl6pPr marL="2283983" algn="l" defTabSz="456797" rtl="0" eaLnBrk="1" latinLnBrk="0" hangingPunct="1">
        <a:defRPr kumimoji="1" sz="1800" kern="1200">
          <a:solidFill>
            <a:schemeClr val="tx1"/>
          </a:solidFill>
          <a:latin typeface="+mn-lt"/>
          <a:ea typeface="+mn-ea"/>
          <a:cs typeface="+mn-cs"/>
        </a:defRPr>
      </a:lvl6pPr>
      <a:lvl7pPr marL="2740780" algn="l" defTabSz="456797" rtl="0" eaLnBrk="1" latinLnBrk="0" hangingPunct="1">
        <a:defRPr kumimoji="1" sz="1800" kern="1200">
          <a:solidFill>
            <a:schemeClr val="tx1"/>
          </a:solidFill>
          <a:latin typeface="+mn-lt"/>
          <a:ea typeface="+mn-ea"/>
          <a:cs typeface="+mn-cs"/>
        </a:defRPr>
      </a:lvl7pPr>
      <a:lvl8pPr marL="3197578" algn="l" defTabSz="456797" rtl="0" eaLnBrk="1" latinLnBrk="0" hangingPunct="1">
        <a:defRPr kumimoji="1" sz="1800" kern="1200">
          <a:solidFill>
            <a:schemeClr val="tx1"/>
          </a:solidFill>
          <a:latin typeface="+mn-lt"/>
          <a:ea typeface="+mn-ea"/>
          <a:cs typeface="+mn-cs"/>
        </a:defRPr>
      </a:lvl8pPr>
      <a:lvl9pPr marL="3654373" algn="l" defTabSz="45679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41.png"/><Relationship Id="rId5" Type="http://schemas.openxmlformats.org/officeDocument/2006/relationships/image" Target="../media/image33.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50.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8.png"/><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77.pn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8.png"/><Relationship Id="rId7"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8.png"/><Relationship Id="rId7"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83.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894362"/>
          </a:xfrm>
        </p:spPr>
        <p:txBody>
          <a:bodyPr anchor="t">
            <a:normAutofit/>
          </a:bodyPr>
          <a:lstStyle/>
          <a:p>
            <a:r>
              <a:rPr kumimoji="1" lang="ja-JP" altLang="en-US" sz="4800" dirty="0">
                <a:solidFill>
                  <a:schemeClr val="accent3"/>
                </a:solidFill>
                <a:latin typeface="HGP創英角ｺﾞｼｯｸUB" pitchFamily="50" charset="-128"/>
                <a:ea typeface="HGP創英角ｺﾞｼｯｸUB" pitchFamily="50" charset="-128"/>
              </a:rPr>
              <a:t>「クーリング・オフ」って</a:t>
            </a:r>
            <a:br>
              <a:rPr kumimoji="1" lang="ja-JP" altLang="en-US" sz="4800" dirty="0">
                <a:solidFill>
                  <a:schemeClr val="accent3"/>
                </a:solidFill>
                <a:latin typeface="HGP創英角ｺﾞｼｯｸUB" pitchFamily="50" charset="-128"/>
                <a:ea typeface="HGP創英角ｺﾞｼｯｸUB" pitchFamily="50" charset="-128"/>
              </a:rPr>
            </a:br>
            <a:r>
              <a:rPr lang="ja-JP" altLang="en-US" sz="4800" dirty="0">
                <a:solidFill>
                  <a:schemeClr val="accent3"/>
                </a:solidFill>
                <a:latin typeface="HGP創英角ｺﾞｼｯｸUB" pitchFamily="50" charset="-128"/>
                <a:ea typeface="HGP創英角ｺﾞｼｯｸUB" pitchFamily="50" charset="-128"/>
              </a:rPr>
              <a:t>　　　</a:t>
            </a:r>
            <a:r>
              <a:rPr kumimoji="1" lang="ja-JP" altLang="en-US" sz="4800" dirty="0">
                <a:solidFill>
                  <a:schemeClr val="accent3"/>
                </a:solidFill>
                <a:latin typeface="HGP創英角ｺﾞｼｯｸUB" pitchFamily="50" charset="-128"/>
                <a:ea typeface="HGP創英角ｺﾞｼｯｸUB" pitchFamily="50" charset="-128"/>
              </a:rPr>
              <a:t>どうするの？</a:t>
            </a: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rPr>
              <a:t>滋賀県消費生活センター　消費者教育②</a:t>
            </a:r>
          </a:p>
        </p:txBody>
      </p:sp>
      <p:pic>
        <p:nvPicPr>
          <p:cNvPr id="5"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151617"/>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75856" y="3429000"/>
            <a:ext cx="3600400" cy="461665"/>
          </a:xfrm>
          <a:prstGeom prst="rect">
            <a:avLst/>
          </a:prstGeom>
          <a:noFill/>
        </p:spPr>
        <p:txBody>
          <a:bodyPr wrap="square" rtlCol="0">
            <a:spAutoFit/>
          </a:bodyPr>
          <a:lstStyle/>
          <a:p>
            <a:r>
              <a:rPr kumimoji="1" lang="ja-JP" altLang="en-US" sz="2400" dirty="0">
                <a:latin typeface="HG丸ｺﾞｼｯｸM-PRO" pitchFamily="50" charset="-128"/>
                <a:ea typeface="HG丸ｺﾞｼｯｸM-PRO" pitchFamily="50" charset="-128"/>
              </a:rPr>
              <a:t>できるようになろう！</a:t>
            </a:r>
          </a:p>
        </p:txBody>
      </p:sp>
      <p:sp>
        <p:nvSpPr>
          <p:cNvPr id="7" name="テキスト ボックス 6"/>
          <p:cNvSpPr txBox="1"/>
          <p:nvPr/>
        </p:nvSpPr>
        <p:spPr>
          <a:xfrm>
            <a:off x="6823842" y="6453336"/>
            <a:ext cx="2039185" cy="261610"/>
          </a:xfrm>
          <a:prstGeom prst="rect">
            <a:avLst/>
          </a:prstGeom>
          <a:noFill/>
        </p:spPr>
        <p:txBody>
          <a:bodyPr wrap="square" rtlCol="0">
            <a:spAutoFit/>
          </a:bodyPr>
          <a:lstStyle/>
          <a:p>
            <a:r>
              <a:rPr lang="en-US" altLang="ja-JP" sz="1100" dirty="0">
                <a:solidFill>
                  <a:prstClr val="black"/>
                </a:solidFill>
                <a:latin typeface="ＭＳ Ｐゴシック"/>
                <a:ea typeface="ＭＳ Ｐゴシック"/>
              </a:rPr>
              <a:t>©2020</a:t>
            </a:r>
            <a:r>
              <a:rPr lang="ja-JP" altLang="en-US" sz="1100" dirty="0">
                <a:solidFill>
                  <a:prstClr val="black"/>
                </a:solidFill>
                <a:latin typeface="ＭＳ Ｐゴシック"/>
                <a:ea typeface="ＭＳ Ｐゴシック"/>
              </a:rPr>
              <a:t>滋賀県消費生活センター</a:t>
            </a:r>
          </a:p>
        </p:txBody>
      </p:sp>
      <p:sp>
        <p:nvSpPr>
          <p:cNvPr id="3" name="フッター プレースホルダー 2"/>
          <p:cNvSpPr>
            <a:spLocks noGrp="1"/>
          </p:cNvSpPr>
          <p:nvPr>
            <p:ph type="ftr" sz="quarter" idx="11"/>
          </p:nvPr>
        </p:nvSpPr>
        <p:spPr/>
        <p:txBody>
          <a:bodyPr/>
          <a:lstStyle/>
          <a:p>
            <a:r>
              <a:rPr lang="en-US" altLang="ja-JP" dirty="0">
                <a:solidFill>
                  <a:srgbClr val="575F6D"/>
                </a:solidFill>
              </a:rPr>
              <a:t>©2020</a:t>
            </a:r>
            <a:r>
              <a:rPr lang="ja-JP" altLang="en-US" dirty="0">
                <a:solidFill>
                  <a:srgbClr val="575F6D"/>
                </a:solidFill>
              </a:rPr>
              <a:t>滋賀県消費生活センター </a:t>
            </a:r>
            <a:endParaRPr lang="en-US" dirty="0">
              <a:solidFill>
                <a:srgbClr val="575F6D"/>
              </a:solidFill>
            </a:endParaRPr>
          </a:p>
        </p:txBody>
      </p:sp>
    </p:spTree>
    <p:extLst>
      <p:ext uri="{BB962C8B-B14F-4D97-AF65-F5344CB8AC3E}">
        <p14:creationId xmlns:p14="http://schemas.microsoft.com/office/powerpoint/2010/main" val="242388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4024" y="4282050"/>
            <a:ext cx="1531952" cy="2168512"/>
          </a:xfrm>
          <a:prstGeom prst="rect">
            <a:avLst/>
          </a:prstGeom>
          <a:noFill/>
          <a:extLst>
            <a:ext uri="{909E8E84-426E-40DD-AFC4-6F175D3DCCD1}">
              <a14:hiddenFill xmlns:a14="http://schemas.microsoft.com/office/drawing/2010/main">
                <a:solidFill>
                  <a:srgbClr val="FFFFFF"/>
                </a:solidFill>
              </a14:hiddenFill>
            </a:ext>
          </a:extLst>
        </p:spPr>
      </p:pic>
      <p:sp>
        <p:nvSpPr>
          <p:cNvPr id="5" name="フローチャート : 代替処理 4"/>
          <p:cNvSpPr/>
          <p:nvPr/>
        </p:nvSpPr>
        <p:spPr>
          <a:xfrm>
            <a:off x="323528" y="1110000"/>
            <a:ext cx="8064896" cy="2463016"/>
          </a:xfrm>
          <a:prstGeom prst="flowChartAlternateProcess">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800" dirty="0">
              <a:solidFill>
                <a:srgbClr val="1F497D">
                  <a:lumMod val="50000"/>
                </a:srgbClr>
              </a:solidFill>
              <a:latin typeface="HG丸ｺﾞｼｯｸM-PRO" pitchFamily="50" charset="-128"/>
              <a:ea typeface="HG丸ｺﾞｼｯｸM-PRO" pitchFamily="50" charset="-128"/>
            </a:endParaRPr>
          </a:p>
        </p:txBody>
      </p:sp>
      <p:sp>
        <p:nvSpPr>
          <p:cNvPr id="15" name="正方形/長方形 14"/>
          <p:cNvSpPr/>
          <p:nvPr/>
        </p:nvSpPr>
        <p:spPr>
          <a:xfrm>
            <a:off x="4642" y="-27384"/>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かいせつ　　　　　　　　　　　　　　　　しょうひん　えきむ　　けんり　　　たいしょう</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④</a:t>
            </a:r>
            <a:r>
              <a:rPr lang="en-US" altLang="ja-JP" sz="3200" dirty="0">
                <a:solidFill>
                  <a:prstClr val="black"/>
                </a:solidFill>
                <a:latin typeface="ＭＳ Ｐゴシック"/>
              </a:rPr>
              <a:t>.</a:t>
            </a:r>
            <a:r>
              <a:rPr lang="ja-JP" altLang="en-US" sz="3200" dirty="0">
                <a:solidFill>
                  <a:prstClr val="black"/>
                </a:solidFill>
                <a:latin typeface="ＭＳ Ｐゴシック"/>
              </a:rPr>
              <a:t>くわしい解説</a:t>
            </a:r>
            <a:r>
              <a:rPr lang="en-US" altLang="ja-JP" sz="3200" dirty="0">
                <a:solidFill>
                  <a:prstClr val="black"/>
                </a:solidFill>
                <a:latin typeface="ＭＳ Ｐゴシック"/>
              </a:rPr>
              <a:t>…</a:t>
            </a:r>
            <a:r>
              <a:rPr lang="en-US" altLang="ja-JP" sz="2800" dirty="0">
                <a:solidFill>
                  <a:prstClr val="black"/>
                </a:solidFill>
                <a:latin typeface="ＭＳ Ｐゴシック"/>
              </a:rPr>
              <a:t>『</a:t>
            </a:r>
            <a:r>
              <a:rPr lang="ja-JP" altLang="en-US" sz="2800" dirty="0">
                <a:solidFill>
                  <a:prstClr val="black"/>
                </a:solidFill>
                <a:latin typeface="ＭＳ Ｐゴシック"/>
              </a:rPr>
              <a:t>すべての商品・役務・権利が対象</a:t>
            </a:r>
            <a:r>
              <a:rPr lang="en-US" altLang="ja-JP" sz="2800" dirty="0">
                <a:solidFill>
                  <a:prstClr val="black"/>
                </a:solidFill>
                <a:latin typeface="ＭＳ Ｐゴシック"/>
              </a:rPr>
              <a:t>』</a:t>
            </a:r>
          </a:p>
        </p:txBody>
      </p:sp>
      <p:sp>
        <p:nvSpPr>
          <p:cNvPr id="16" name="テキスト ボックス 15"/>
          <p:cNvSpPr txBox="1"/>
          <p:nvPr/>
        </p:nvSpPr>
        <p:spPr>
          <a:xfrm>
            <a:off x="-2476400" y="989112"/>
            <a:ext cx="2633442" cy="369332"/>
          </a:xfrm>
          <a:prstGeom prst="rect">
            <a:avLst/>
          </a:prstGeom>
          <a:noFill/>
        </p:spPr>
        <p:txBody>
          <a:bodyPr wrap="square" rtlCol="0">
            <a:spAutoFit/>
          </a:bodyPr>
          <a:lstStyle/>
          <a:p>
            <a:endParaRPr kumimoji="1" lang="ja-JP" altLang="en-US" dirty="0"/>
          </a:p>
        </p:txBody>
      </p:sp>
      <p:sp>
        <p:nvSpPr>
          <p:cNvPr id="6" name="正方形/長方形 5"/>
          <p:cNvSpPr/>
          <p:nvPr/>
        </p:nvSpPr>
        <p:spPr>
          <a:xfrm>
            <a:off x="851835" y="1479733"/>
            <a:ext cx="7825906" cy="1723549"/>
          </a:xfrm>
          <a:prstGeom prst="rect">
            <a:avLst/>
          </a:prstGeom>
        </p:spPr>
        <p:txBody>
          <a:bodyPr wrap="square">
            <a:spAutoFit/>
          </a:bodyPr>
          <a:lstStyle/>
          <a:p>
            <a:pPr lvl="0"/>
            <a:r>
              <a:rPr lang="ja-JP" altLang="en-US" sz="1200" dirty="0">
                <a:solidFill>
                  <a:srgbClr val="1F497D">
                    <a:lumMod val="50000"/>
                  </a:srgbClr>
                </a:solidFill>
                <a:latin typeface="HGP創英角ﾎﾟｯﾌﾟ体" pitchFamily="50" charset="-128"/>
                <a:ea typeface="HGP創英角ﾎﾟｯﾌﾟ体" pitchFamily="50" charset="-128"/>
              </a:rPr>
              <a:t>　</a:t>
            </a:r>
            <a:r>
              <a:rPr lang="ja-JP" altLang="en-US" sz="1200" dirty="0" err="1">
                <a:solidFill>
                  <a:srgbClr val="1F497D">
                    <a:lumMod val="50000"/>
                  </a:srgbClr>
                </a:solidFill>
                <a:latin typeface="HGP創英角ﾎﾟｯﾌﾟ体" pitchFamily="50" charset="-128"/>
                <a:ea typeface="HGP創英角ﾎﾟｯﾌﾟ体" pitchFamily="50" charset="-128"/>
              </a:rPr>
              <a:t>きほんて</a:t>
            </a:r>
            <a:r>
              <a:rPr lang="ja-JP" altLang="en-US" sz="1200" dirty="0">
                <a:solidFill>
                  <a:srgbClr val="1F497D">
                    <a:lumMod val="50000"/>
                  </a:srgbClr>
                </a:solidFill>
                <a:latin typeface="HGP創英角ﾎﾟｯﾌﾟ体" pitchFamily="50" charset="-128"/>
                <a:ea typeface="HGP創英角ﾎﾟｯﾌﾟ体" pitchFamily="50" charset="-128"/>
              </a:rPr>
              <a:t>き</a:t>
            </a:r>
          </a:p>
          <a:p>
            <a:pPr lvl="0"/>
            <a:r>
              <a:rPr lang="ja-JP" altLang="en-US" sz="4000" dirty="0">
                <a:solidFill>
                  <a:srgbClr val="1F497D">
                    <a:lumMod val="50000"/>
                  </a:srgbClr>
                </a:solidFill>
                <a:latin typeface="HGP創英角ﾎﾟｯﾌﾟ体" pitchFamily="50" charset="-128"/>
                <a:ea typeface="HGP創英角ﾎﾟｯﾌﾟ体" pitchFamily="50" charset="-128"/>
              </a:rPr>
              <a:t>基本的には、</a:t>
            </a:r>
          </a:p>
          <a:p>
            <a:r>
              <a:rPr lang="ja-JP" altLang="en-US" sz="1400" dirty="0">
                <a:solidFill>
                  <a:srgbClr val="1F497D">
                    <a:lumMod val="50000"/>
                  </a:srgbClr>
                </a:solidFill>
                <a:latin typeface="HGP創英角ﾎﾟｯﾌﾟ体" pitchFamily="50" charset="-128"/>
                <a:ea typeface="HGP創英角ﾎﾟｯﾌﾟ体" pitchFamily="50" charset="-128"/>
              </a:rPr>
              <a:t>　すべ　　　　　　　　　　しょうひん　　　　　えきむ　　　　　　　けんり　　　　　　　　たいしょう　　　</a:t>
            </a:r>
          </a:p>
          <a:p>
            <a:pPr lvl="0"/>
            <a:r>
              <a:rPr lang="ja-JP" altLang="en-US" sz="4000" dirty="0">
                <a:solidFill>
                  <a:srgbClr val="1F497D">
                    <a:lumMod val="50000"/>
                  </a:srgbClr>
                </a:solidFill>
                <a:latin typeface="HGP創英角ﾎﾟｯﾌﾟ体" pitchFamily="50" charset="-128"/>
                <a:ea typeface="HGP創英角ﾎﾟｯﾌﾟ体" pitchFamily="50" charset="-128"/>
              </a:rPr>
              <a:t>全ての商品・役務・権利が対象　　</a:t>
            </a:r>
            <a:endParaRPr lang="ja-JP" altLang="en-US" sz="4000" dirty="0">
              <a:solidFill>
                <a:srgbClr val="1F497D">
                  <a:lumMod val="50000"/>
                </a:srgbClr>
              </a:solidFill>
              <a:latin typeface="HG丸ｺﾞｼｯｸM-PRO" pitchFamily="50" charset="-128"/>
              <a:ea typeface="HG丸ｺﾞｼｯｸM-PRO" pitchFamily="50" charset="-128"/>
            </a:endParaRPr>
          </a:p>
        </p:txBody>
      </p:sp>
      <p:grpSp>
        <p:nvGrpSpPr>
          <p:cNvPr id="9" name="グループ化 8"/>
          <p:cNvGrpSpPr/>
          <p:nvPr/>
        </p:nvGrpSpPr>
        <p:grpSpPr>
          <a:xfrm>
            <a:off x="4355976" y="3952030"/>
            <a:ext cx="4321765" cy="3290502"/>
            <a:chOff x="122702" y="4222906"/>
            <a:chExt cx="3816425" cy="3244487"/>
          </a:xfrm>
        </p:grpSpPr>
        <p:sp>
          <p:nvSpPr>
            <p:cNvPr id="7" name="角丸四角形 6"/>
            <p:cNvSpPr/>
            <p:nvPr/>
          </p:nvSpPr>
          <p:spPr>
            <a:xfrm>
              <a:off x="122702" y="4222906"/>
              <a:ext cx="3816425" cy="24373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1131" y="4402321"/>
              <a:ext cx="3737996" cy="3065072"/>
            </a:xfrm>
            <a:prstGeom prst="rect">
              <a:avLst/>
            </a:prstGeom>
            <a:noFill/>
          </p:spPr>
          <p:txBody>
            <a:bodyPr wrap="square" rtlCol="0">
              <a:spAutoFit/>
            </a:bodyPr>
            <a:lstStyle/>
            <a:p>
              <a:r>
                <a:rPr kumimoji="1" lang="ja-JP" altLang="en-US" sz="2000" dirty="0">
                  <a:solidFill>
                    <a:srgbClr val="FF0000"/>
                  </a:solidFill>
                  <a:latin typeface="HGP創英角ﾎﾟｯﾌﾟ体" pitchFamily="50" charset="-128"/>
                  <a:ea typeface="HGP創英角ﾎﾟｯﾌﾟ体" pitchFamily="50" charset="-128"/>
                </a:rPr>
                <a:t>★適用除外</a:t>
              </a:r>
              <a:r>
                <a:rPr kumimoji="1" lang="ja-JP" altLang="en-US" dirty="0">
                  <a:solidFill>
                    <a:srgbClr val="FF0000"/>
                  </a:solidFill>
                  <a:latin typeface="HGP創英角ﾎﾟｯﾌﾟ体" pitchFamily="50" charset="-128"/>
                  <a:ea typeface="HGP創英角ﾎﾟｯﾌﾟ体" pitchFamily="50" charset="-128"/>
                </a:rPr>
                <a:t>　</a:t>
              </a:r>
              <a:r>
                <a:rPr kumimoji="1" lang="en-US" altLang="ja-JP" dirty="0">
                  <a:latin typeface="HGPｺﾞｼｯｸE" panose="020B0900000000000000" pitchFamily="50" charset="-128"/>
                  <a:ea typeface="HGPｺﾞｼｯｸE" panose="020B0900000000000000" pitchFamily="50" charset="-128"/>
                </a:rPr>
                <a:t>[</a:t>
              </a:r>
              <a:r>
                <a:rPr kumimoji="1" lang="ja-JP" altLang="en-US" dirty="0">
                  <a:latin typeface="HGPｺﾞｼｯｸE" panose="020B0900000000000000" pitchFamily="50" charset="-128"/>
                  <a:ea typeface="HGPｺﾞｼｯｸE" panose="020B0900000000000000" pitchFamily="50" charset="-128"/>
                </a:rPr>
                <a:t>訪問販売・電話勧誘</a:t>
              </a:r>
              <a:r>
                <a:rPr kumimoji="1" lang="en-US" altLang="ja-JP" dirty="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a:p>
              <a:endParaRPr lang="ja-JP" altLang="en-US" dirty="0">
                <a:latin typeface="HGPｺﾞｼｯｸM" pitchFamily="50" charset="-128"/>
                <a:ea typeface="HGPｺﾞｼｯｸM" pitchFamily="50" charset="-128"/>
              </a:endParaRPr>
            </a:p>
            <a:p>
              <a:r>
                <a:rPr kumimoji="1" lang="ja-JP" altLang="en-US" sz="1600" dirty="0">
                  <a:latin typeface="HGPｺﾞｼｯｸM" pitchFamily="50" charset="-128"/>
                  <a:ea typeface="HGPｺﾞｼｯｸM" pitchFamily="50" charset="-128"/>
                </a:rPr>
                <a:t>　</a:t>
              </a:r>
              <a:r>
                <a:rPr kumimoji="1" lang="ja-JP" altLang="en-US" dirty="0">
                  <a:latin typeface="HGPｺﾞｼｯｸM" pitchFamily="50" charset="-128"/>
                  <a:ea typeface="HGPｺﾞｼｯｸM" pitchFamily="50" charset="-128"/>
                </a:rPr>
                <a:t>・</a:t>
              </a:r>
              <a:r>
                <a:rPr kumimoji="1" lang="en-US" altLang="ja-JP" dirty="0">
                  <a:latin typeface="HGPｺﾞｼｯｸM" pitchFamily="50" charset="-128"/>
                  <a:ea typeface="HGPｺﾞｼｯｸM" pitchFamily="50" charset="-128"/>
                </a:rPr>
                <a:t>3</a:t>
              </a:r>
              <a:r>
                <a:rPr kumimoji="1" lang="ja-JP" altLang="en-US" dirty="0">
                  <a:latin typeface="HGPｺﾞｼｯｸM" pitchFamily="50" charset="-128"/>
                  <a:ea typeface="HGPｺﾞｼｯｸM" pitchFamily="50" charset="-128"/>
                </a:rPr>
                <a:t>千円未満の現金取引</a:t>
              </a:r>
            </a:p>
            <a:p>
              <a:r>
                <a:rPr lang="ja-JP" altLang="en-US" dirty="0">
                  <a:latin typeface="HGPｺﾞｼｯｸM" pitchFamily="50" charset="-128"/>
                  <a:ea typeface="HGPｺﾞｼｯｸM" pitchFamily="50" charset="-128"/>
                </a:rPr>
                <a:t>　・自動車</a:t>
              </a:r>
            </a:p>
            <a:p>
              <a:r>
                <a:rPr kumimoji="1" lang="ja-JP" altLang="en-US" dirty="0">
                  <a:latin typeface="HGPｺﾞｼｯｸM" pitchFamily="50" charset="-128"/>
                  <a:ea typeface="HGPｺﾞｼｯｸM" pitchFamily="50" charset="-128"/>
                </a:rPr>
                <a:t>　・葬儀</a:t>
              </a:r>
            </a:p>
            <a:p>
              <a:r>
                <a:rPr lang="ja-JP" altLang="en-US" dirty="0">
                  <a:latin typeface="HGPｺﾞｼｯｸM" pitchFamily="50" charset="-128"/>
                  <a:ea typeface="HGPｺﾞｼｯｸM" pitchFamily="50" charset="-128"/>
                </a:rPr>
                <a:t>　・政令指定品</a:t>
              </a:r>
              <a:r>
                <a:rPr lang="en-US" altLang="ja-JP" dirty="0">
                  <a:latin typeface="HGPｺﾞｼｯｸM" pitchFamily="50" charset="-128"/>
                  <a:ea typeface="HGPｺﾞｼｯｸM" pitchFamily="50" charset="-128"/>
                </a:rPr>
                <a:t>(</a:t>
              </a:r>
              <a:r>
                <a:rPr lang="ja-JP" altLang="en-US" dirty="0">
                  <a:latin typeface="HGPｺﾞｼｯｸM" pitchFamily="50" charset="-128"/>
                  <a:ea typeface="HGPｺﾞｼｯｸM" pitchFamily="50" charset="-128"/>
                </a:rPr>
                <a:t>健康食品・化粧品など</a:t>
              </a:r>
              <a:r>
                <a:rPr lang="en-US" altLang="ja-JP" dirty="0">
                  <a:latin typeface="HGPｺﾞｼｯｸM" pitchFamily="50" charset="-128"/>
                  <a:ea typeface="HGPｺﾞｼｯｸM" pitchFamily="50" charset="-128"/>
                </a:rPr>
                <a:t>)</a:t>
              </a:r>
              <a:r>
                <a:rPr lang="ja-JP" altLang="en-US" dirty="0">
                  <a:latin typeface="HGPｺﾞｼｯｸM" pitchFamily="50" charset="-128"/>
                  <a:ea typeface="HGPｺﾞｼｯｸM" pitchFamily="50" charset="-128"/>
                </a:rPr>
                <a:t>を</a:t>
              </a:r>
            </a:p>
            <a:p>
              <a:r>
                <a:rPr lang="ja-JP" altLang="en-US" dirty="0">
                  <a:latin typeface="HGPｺﾞｼｯｸM" pitchFamily="50" charset="-128"/>
                  <a:ea typeface="HGPｺﾞｼｯｸM" pitchFamily="50" charset="-128"/>
                </a:rPr>
                <a:t>　　一部使用した場合</a:t>
              </a:r>
            </a:p>
            <a:p>
              <a:r>
                <a:rPr kumimoji="1" lang="ja-JP" altLang="en-US" dirty="0"/>
                <a:t>　</a:t>
              </a:r>
            </a:p>
            <a:p>
              <a:endParaRPr lang="ja-JP" altLang="en-US" sz="1600" dirty="0"/>
            </a:p>
            <a:p>
              <a:endParaRPr kumimoji="1" lang="ja-JP" altLang="en-US" sz="1600" dirty="0"/>
            </a:p>
          </p:txBody>
        </p:sp>
      </p:grpSp>
      <p:grpSp>
        <p:nvGrpSpPr>
          <p:cNvPr id="10" name="グループ化 9"/>
          <p:cNvGrpSpPr/>
          <p:nvPr/>
        </p:nvGrpSpPr>
        <p:grpSpPr>
          <a:xfrm>
            <a:off x="539552" y="4005064"/>
            <a:ext cx="2346838" cy="2327945"/>
            <a:chOff x="827584" y="4401245"/>
            <a:chExt cx="2058806" cy="2434714"/>
          </a:xfrm>
        </p:grpSpPr>
        <p:sp>
          <p:nvSpPr>
            <p:cNvPr id="3" name="角丸四角形吹き出し 2"/>
            <p:cNvSpPr/>
            <p:nvPr/>
          </p:nvSpPr>
          <p:spPr>
            <a:xfrm>
              <a:off x="827584" y="4401245"/>
              <a:ext cx="2058806" cy="2434714"/>
            </a:xfrm>
            <a:prstGeom prst="wedgeRoundRectCallout">
              <a:avLst>
                <a:gd name="adj1" fmla="val 61877"/>
                <a:gd name="adj2" fmla="val -4907"/>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72603" y="4686922"/>
              <a:ext cx="1768769" cy="1863359"/>
            </a:xfrm>
            <a:prstGeom prst="rect">
              <a:avLst/>
            </a:prstGeom>
            <a:noFill/>
          </p:spPr>
          <p:txBody>
            <a:bodyPr wrap="square" rtlCol="0">
              <a:spAutoFit/>
            </a:bodyPr>
            <a:lstStyle/>
            <a:p>
              <a:r>
                <a:rPr lang="ja-JP" altLang="en-US" sz="1200" dirty="0">
                  <a:solidFill>
                    <a:srgbClr val="FF0000"/>
                  </a:solidFill>
                  <a:latin typeface="HGP創英角ﾎﾟｯﾌﾟ体" panose="040B0A00000000000000" pitchFamily="50" charset="-128"/>
                  <a:ea typeface="HGP創英角ﾎﾟｯﾌﾟ体" panose="040B0A00000000000000" pitchFamily="50" charset="-128"/>
                </a:rPr>
                <a:t>てきよう</a:t>
              </a:r>
              <a:endParaRPr kumimoji="1" lang="en-US" altLang="ja-JP" sz="12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適用され</a:t>
              </a:r>
            </a:p>
            <a:p>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ない</a:t>
              </a:r>
              <a:r>
                <a:rPr kumimoji="1" lang="ja-JP" altLang="en-US" sz="2800" dirty="0">
                  <a:latin typeface="HGP創英角ﾎﾟｯﾌﾟ体" panose="040B0A00000000000000" pitchFamily="50" charset="-128"/>
                  <a:ea typeface="HGP創英角ﾎﾟｯﾌﾟ体" panose="040B0A00000000000000" pitchFamily="50" charset="-128"/>
                </a:rPr>
                <a:t>ものも</a:t>
              </a:r>
            </a:p>
            <a:p>
              <a:r>
                <a:rPr kumimoji="1" lang="ja-JP" altLang="en-US" sz="2800" dirty="0">
                  <a:latin typeface="HGP創英角ﾎﾟｯﾌﾟ体" panose="040B0A00000000000000" pitchFamily="50" charset="-128"/>
                  <a:ea typeface="HGP創英角ﾎﾟｯﾌﾟ体" panose="040B0A00000000000000" pitchFamily="50" charset="-128"/>
                </a:rPr>
                <a:t>あります</a:t>
              </a:r>
              <a:r>
                <a:rPr kumimoji="1" lang="en-US" altLang="ja-JP" sz="2800" dirty="0">
                  <a:latin typeface="HGP創英角ﾎﾟｯﾌﾟ体" panose="040B0A00000000000000" pitchFamily="50" charset="-128"/>
                  <a:ea typeface="HGP創英角ﾎﾟｯﾌﾟ体" panose="040B0A00000000000000" pitchFamily="50" charset="-128"/>
                </a:rPr>
                <a:t>!</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gr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171731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405439" y="4024486"/>
            <a:ext cx="3744416" cy="245820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2" name="テキスト ボックス 21"/>
          <p:cNvSpPr txBox="1"/>
          <p:nvPr/>
        </p:nvSpPr>
        <p:spPr>
          <a:xfrm>
            <a:off x="549455" y="4061776"/>
            <a:ext cx="3456384" cy="1354217"/>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じっこう　　　　　　　　　　こうか</a:t>
            </a:r>
          </a:p>
          <a:p>
            <a:r>
              <a:rPr lang="ja-JP" altLang="en-US" sz="2000" dirty="0">
                <a:solidFill>
                  <a:prstClr val="black"/>
                </a:solidFill>
                <a:latin typeface="HG丸ｺﾞｼｯｸM-PRO" pitchFamily="50" charset="-128"/>
                <a:ea typeface="HG丸ｺﾞｼｯｸM-PRO" pitchFamily="50" charset="-128"/>
              </a:rPr>
              <a:t>実行のしかたや、効果は、</a:t>
            </a:r>
          </a:p>
          <a:p>
            <a:r>
              <a:rPr lang="ja-JP" altLang="en-US" sz="1200" dirty="0">
                <a:solidFill>
                  <a:prstClr val="black"/>
                </a:solidFill>
                <a:latin typeface="HG丸ｺﾞｼｯｸM-PRO" pitchFamily="50" charset="-128"/>
                <a:ea typeface="HG丸ｺﾞｼｯｸM-PRO" pitchFamily="50" charset="-128"/>
              </a:rPr>
              <a:t>ほうりつ　さだ</a:t>
            </a:r>
          </a:p>
          <a:p>
            <a:r>
              <a:rPr lang="ja-JP" altLang="en-US" sz="2000" dirty="0">
                <a:solidFill>
                  <a:prstClr val="black"/>
                </a:solidFill>
                <a:latin typeface="HG丸ｺﾞｼｯｸM-PRO" pitchFamily="50" charset="-128"/>
                <a:ea typeface="HG丸ｺﾞｼｯｸM-PRO" pitchFamily="50" charset="-128"/>
              </a:rPr>
              <a:t>法律で定められています。</a:t>
            </a:r>
            <a:endParaRPr lang="en-US" altLang="ja-JP" sz="2000" b="1" dirty="0">
              <a:solidFill>
                <a:prstClr val="black"/>
              </a:solidFill>
              <a:latin typeface="HG丸ｺﾞｼｯｸM-PRO" pitchFamily="50" charset="-128"/>
              <a:ea typeface="HG丸ｺﾞｼｯｸM-PRO" pitchFamily="50" charset="-128"/>
            </a:endParaRPr>
          </a:p>
          <a:p>
            <a:endParaRPr lang="ja-JP" altLang="en-US" dirty="0">
              <a:solidFill>
                <a:prstClr val="black"/>
              </a:solidFill>
            </a:endParaRPr>
          </a:p>
        </p:txBody>
      </p:sp>
      <p:pic>
        <p:nvPicPr>
          <p:cNvPr id="23"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238" y="4121752"/>
            <a:ext cx="1766396" cy="2844457"/>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4783430" y="3920038"/>
            <a:ext cx="2571212" cy="2844457"/>
          </a:xfrm>
          <a:prstGeom prst="wedgeRoundRectCallout">
            <a:avLst>
              <a:gd name="adj1" fmla="val 68897"/>
              <a:gd name="adj2" fmla="val -14676"/>
              <a:gd name="adj3" fmla="val 16667"/>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11" name="正方形/長方形 10"/>
          <p:cNvSpPr/>
          <p:nvPr/>
        </p:nvSpPr>
        <p:spPr>
          <a:xfrm>
            <a:off x="-19658"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かいせつ　　　　</a:t>
            </a:r>
            <a:r>
              <a:rPr lang="ja-JP" altLang="en-US" sz="1600" dirty="0" err="1">
                <a:solidFill>
                  <a:prstClr val="black"/>
                </a:solidFill>
                <a:latin typeface="ＭＳ Ｐゴシック"/>
              </a:rPr>
              <a:t>むじょ</a:t>
            </a:r>
            <a:r>
              <a:rPr lang="ja-JP" altLang="en-US" sz="1600" dirty="0">
                <a:solidFill>
                  <a:prstClr val="black"/>
                </a:solidFill>
                <a:latin typeface="ＭＳ Ｐゴシック"/>
              </a:rPr>
              <a:t>うけん　　　けいやく　　かいじょ　　　　　　　せいど</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⑤</a:t>
            </a:r>
            <a:r>
              <a:rPr lang="en-US" altLang="ja-JP" sz="3200" dirty="0">
                <a:solidFill>
                  <a:prstClr val="black"/>
                </a:solidFill>
                <a:latin typeface="ＭＳ Ｐゴシック"/>
              </a:rPr>
              <a:t>.</a:t>
            </a:r>
            <a:r>
              <a:rPr lang="ja-JP" altLang="en-US" sz="3200" dirty="0">
                <a:solidFill>
                  <a:prstClr val="black"/>
                </a:solidFill>
                <a:latin typeface="ＭＳ Ｐゴシック"/>
              </a:rPr>
              <a:t>くわしい解説</a:t>
            </a:r>
            <a:r>
              <a:rPr lang="en-US" altLang="ja-JP" sz="3200" dirty="0">
                <a:solidFill>
                  <a:prstClr val="black"/>
                </a:solidFill>
                <a:latin typeface="ＭＳ Ｐゴシック"/>
              </a:rPr>
              <a:t>…</a:t>
            </a:r>
            <a:r>
              <a:rPr lang="en-US" altLang="ja-JP" sz="2800" dirty="0">
                <a:solidFill>
                  <a:prstClr val="black"/>
                </a:solidFill>
                <a:latin typeface="ＭＳ Ｐゴシック"/>
              </a:rPr>
              <a:t>『</a:t>
            </a:r>
            <a:r>
              <a:rPr lang="ja-JP" altLang="en-US" sz="2800" dirty="0">
                <a:solidFill>
                  <a:prstClr val="black"/>
                </a:solidFill>
                <a:latin typeface="ＭＳ Ｐゴシック"/>
              </a:rPr>
              <a:t>無条件で契約を解除できる制度</a:t>
            </a:r>
            <a:r>
              <a:rPr lang="en-US" altLang="ja-JP" sz="2800" dirty="0">
                <a:solidFill>
                  <a:prstClr val="black"/>
                </a:solidFill>
                <a:latin typeface="ＭＳ Ｐゴシック"/>
              </a:rPr>
              <a:t>』</a:t>
            </a:r>
          </a:p>
        </p:txBody>
      </p:sp>
      <p:pic>
        <p:nvPicPr>
          <p:cNvPr id="14" name="Picture 6" descr="https://3.bp.blogspot.com/-E74DqFPT0Ow/UzALH4YeSSI/AAAAAAAAee8/wMSY6nd3WNg/s800/study_po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6209" y="3988127"/>
            <a:ext cx="1301791" cy="75075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4752020" y="1294728"/>
            <a:ext cx="3744416" cy="2376265"/>
            <a:chOff x="395536" y="1268759"/>
            <a:chExt cx="3744416" cy="2376265"/>
          </a:xfrm>
        </p:grpSpPr>
        <p:sp>
          <p:nvSpPr>
            <p:cNvPr id="2" name="角丸四角形 1"/>
            <p:cNvSpPr/>
            <p:nvPr/>
          </p:nvSpPr>
          <p:spPr>
            <a:xfrm>
              <a:off x="395536" y="1268759"/>
              <a:ext cx="3744416" cy="237626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539552" y="1472006"/>
              <a:ext cx="3305800" cy="1169551"/>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りゆう</a:t>
              </a:r>
            </a:p>
            <a:p>
              <a:r>
                <a:rPr lang="ja-JP" altLang="en-US" sz="2000" dirty="0">
                  <a:solidFill>
                    <a:prstClr val="black"/>
                  </a:solidFill>
                  <a:latin typeface="HG丸ｺﾞｼｯｸM-PRO" pitchFamily="50" charset="-128"/>
                  <a:ea typeface="HG丸ｺﾞｼｯｸM-PRO" pitchFamily="50" charset="-128"/>
                </a:rPr>
                <a:t>理由が</a:t>
              </a:r>
            </a:p>
            <a:p>
              <a:r>
                <a:rPr lang="ja-JP" altLang="en-US" sz="2000" dirty="0">
                  <a:solidFill>
                    <a:prstClr val="black"/>
                  </a:solidFill>
                  <a:latin typeface="HG丸ｺﾞｼｯｸM-PRO" pitchFamily="50" charset="-128"/>
                  <a:ea typeface="HG丸ｺﾞｼｯｸM-PRO" pitchFamily="50" charset="-128"/>
                </a:rPr>
                <a:t>なくても、</a:t>
              </a:r>
              <a:r>
                <a:rPr lang="en-US" altLang="ja-JP" sz="2000" dirty="0">
                  <a:solidFill>
                    <a:prstClr val="black"/>
                  </a:solidFill>
                  <a:latin typeface="HG丸ｺﾞｼｯｸM-PRO" pitchFamily="50" charset="-128"/>
                  <a:ea typeface="HG丸ｺﾞｼｯｸM-PRO" pitchFamily="50" charset="-128"/>
                </a:rPr>
                <a:t>OK</a:t>
              </a:r>
              <a:endParaRPr lang="ja-JP" altLang="en-US" sz="2000" dirty="0">
                <a:solidFill>
                  <a:prstClr val="black"/>
                </a:solidFill>
                <a:latin typeface="HG丸ｺﾞｼｯｸM-PRO" pitchFamily="50" charset="-128"/>
                <a:ea typeface="HG丸ｺﾞｼｯｸM-PRO" pitchFamily="50" charset="-128"/>
              </a:endParaRPr>
            </a:p>
            <a:p>
              <a:endParaRPr lang="ja-JP" altLang="en-US" dirty="0">
                <a:solidFill>
                  <a:prstClr val="black"/>
                </a:solidFill>
              </a:endParaRPr>
            </a:p>
          </p:txBody>
        </p:sp>
        <p:pic>
          <p:nvPicPr>
            <p:cNvPr id="3074" name="Picture 2" descr="F:\消費生活センター　消費者教育\イラストいろいろ\hirameki_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849" y="1528642"/>
              <a:ext cx="1856498" cy="1856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グループ化 6"/>
          <p:cNvGrpSpPr/>
          <p:nvPr/>
        </p:nvGrpSpPr>
        <p:grpSpPr>
          <a:xfrm>
            <a:off x="369435" y="1294729"/>
            <a:ext cx="3780420" cy="2376264"/>
            <a:chOff x="4716016" y="1268760"/>
            <a:chExt cx="3780420" cy="2376264"/>
          </a:xfrm>
        </p:grpSpPr>
        <p:sp>
          <p:nvSpPr>
            <p:cNvPr id="18" name="角丸四角形 17"/>
            <p:cNvSpPr/>
            <p:nvPr/>
          </p:nvSpPr>
          <p:spPr>
            <a:xfrm>
              <a:off x="4716016" y="1268760"/>
              <a:ext cx="3780420" cy="23762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テキスト ボックス 11"/>
            <p:cNvSpPr txBox="1"/>
            <p:nvPr/>
          </p:nvSpPr>
          <p:spPr>
            <a:xfrm>
              <a:off x="4948272" y="1441227"/>
              <a:ext cx="3204356" cy="1200329"/>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クーリング・オフ（</a:t>
              </a:r>
              <a:r>
                <a:rPr lang="en-US" altLang="ja-JP" sz="2000" dirty="0">
                  <a:solidFill>
                    <a:prstClr val="black"/>
                  </a:solidFill>
                  <a:latin typeface="HG丸ｺﾞｼｯｸM-PRO" pitchFamily="50" charset="-128"/>
                  <a:ea typeface="HG丸ｺﾞｼｯｸM-PRO" pitchFamily="50" charset="-128"/>
                </a:rPr>
                <a:t>cooling</a:t>
              </a:r>
              <a:r>
                <a:rPr lang="ja-JP" altLang="en-US" sz="2000" dirty="0">
                  <a:solidFill>
                    <a:prstClr val="black"/>
                  </a:solidFill>
                  <a:latin typeface="HG丸ｺﾞｼｯｸM-PRO" pitchFamily="50" charset="-128"/>
                  <a:ea typeface="HG丸ｺﾞｼｯｸM-PRO" pitchFamily="50" charset="-128"/>
                </a:rPr>
                <a:t>　</a:t>
              </a:r>
              <a:r>
                <a:rPr lang="en-US" altLang="ja-JP" sz="2000" dirty="0">
                  <a:solidFill>
                    <a:prstClr val="black"/>
                  </a:solidFill>
                  <a:latin typeface="HG丸ｺﾞｼｯｸM-PRO" pitchFamily="50" charset="-128"/>
                  <a:ea typeface="HG丸ｺﾞｼｯｸM-PRO" pitchFamily="50" charset="-128"/>
                </a:rPr>
                <a:t>off</a:t>
              </a:r>
              <a:r>
                <a:rPr lang="ja-JP" altLang="en-US" sz="2000" dirty="0">
                  <a:solidFill>
                    <a:prstClr val="black"/>
                  </a:solidFill>
                  <a:latin typeface="HG丸ｺﾞｼｯｸM-PRO" pitchFamily="50" charset="-128"/>
                  <a:ea typeface="HG丸ｺﾞｼｯｸM-PRO" pitchFamily="50" charset="-128"/>
                </a:rPr>
                <a:t>）</a:t>
              </a:r>
              <a:endParaRPr lang="en-US" altLang="ja-JP" sz="20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あたま　ひ</a:t>
              </a:r>
            </a:p>
            <a:p>
              <a:r>
                <a:rPr lang="ja-JP" altLang="en-US" sz="2000" dirty="0">
                  <a:solidFill>
                    <a:prstClr val="black"/>
                  </a:solidFill>
                  <a:latin typeface="HG丸ｺﾞｼｯｸM-PRO" pitchFamily="50" charset="-128"/>
                  <a:ea typeface="HG丸ｺﾞｼｯｸM-PRO" pitchFamily="50" charset="-128"/>
                </a:rPr>
                <a:t>→</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頭を冷やす</a:t>
              </a:r>
              <a:r>
                <a:rPr lang="en-US" altLang="ja-JP" sz="2000" dirty="0">
                  <a:solidFill>
                    <a:prstClr val="black"/>
                  </a:solidFill>
                  <a:latin typeface="HG丸ｺﾞｼｯｸM-PRO" pitchFamily="50" charset="-128"/>
                  <a:ea typeface="HG丸ｺﾞｼｯｸM-PRO" pitchFamily="50" charset="-128"/>
                </a:rPr>
                <a:t>』</a:t>
              </a:r>
              <a:endParaRPr lang="ja-JP" altLang="en-US" dirty="0">
                <a:solidFill>
                  <a:prstClr val="black"/>
                </a:solidFill>
              </a:endParaRPr>
            </a:p>
          </p:txBody>
        </p:sp>
        <p:pic>
          <p:nvPicPr>
            <p:cNvPr id="3076" name="Picture 4" descr="病気で熱を冷やしている人のイラスト（男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365" y="2020105"/>
              <a:ext cx="1438840" cy="143884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descr="「法」と書かれた本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813" y="5038420"/>
            <a:ext cx="1460625" cy="146062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948272" y="4567280"/>
            <a:ext cx="2790056" cy="1938992"/>
          </a:xfrm>
          <a:prstGeom prst="rect">
            <a:avLst/>
          </a:prstGeom>
        </p:spPr>
        <p:txBody>
          <a:bodyPr wrap="square">
            <a:spAutoFit/>
          </a:bodyPr>
          <a:lstStyle/>
          <a:p>
            <a:pPr lvl="0"/>
            <a:r>
              <a:rPr lang="ja-JP" altLang="en-US" sz="1200" dirty="0">
                <a:solidFill>
                  <a:srgbClr val="1F497D">
                    <a:lumMod val="50000"/>
                  </a:srgbClr>
                </a:solidFill>
                <a:latin typeface="HG丸ｺﾞｼｯｸM-PRO" pitchFamily="50" charset="-128"/>
                <a:ea typeface="HG丸ｺﾞｼｯｸM-PRO" pitchFamily="50" charset="-128"/>
              </a:rPr>
              <a:t>ふい</a:t>
            </a:r>
          </a:p>
          <a:p>
            <a:pPr lvl="0"/>
            <a:r>
              <a:rPr lang="ja-JP" altLang="en-US" dirty="0">
                <a:solidFill>
                  <a:srgbClr val="1F497D">
                    <a:lumMod val="50000"/>
                  </a:srgbClr>
                </a:solidFill>
                <a:latin typeface="HG丸ｺﾞｼｯｸM-PRO" pitchFamily="50" charset="-128"/>
                <a:ea typeface="HG丸ｺﾞｼｯｸM-PRO" pitchFamily="50" charset="-128"/>
              </a:rPr>
              <a:t>不意にすることに</a:t>
            </a:r>
          </a:p>
          <a:p>
            <a:pPr lvl="0"/>
            <a:r>
              <a:rPr lang="ja-JP" altLang="en-US" sz="1200" dirty="0">
                <a:solidFill>
                  <a:srgbClr val="1F497D">
                    <a:lumMod val="50000"/>
                  </a:srgbClr>
                </a:solidFill>
                <a:latin typeface="HG丸ｺﾞｼｯｸM-PRO" pitchFamily="50" charset="-128"/>
                <a:ea typeface="HG丸ｺﾞｼｯｸM-PRO" pitchFamily="50" charset="-128"/>
              </a:rPr>
              <a:t>　　　　　けいやく</a:t>
            </a:r>
          </a:p>
          <a:p>
            <a:pPr lvl="0"/>
            <a:r>
              <a:rPr lang="ja-JP" altLang="en-US" dirty="0">
                <a:solidFill>
                  <a:srgbClr val="1F497D">
                    <a:lumMod val="50000"/>
                  </a:srgbClr>
                </a:solidFill>
                <a:latin typeface="HG丸ｺﾞｼｯｸM-PRO" pitchFamily="50" charset="-128"/>
                <a:ea typeface="HG丸ｺﾞｼｯｸM-PRO" pitchFamily="50" charset="-128"/>
              </a:rPr>
              <a:t>なった契約について</a:t>
            </a:r>
          </a:p>
          <a:p>
            <a:pPr lvl="0"/>
            <a:r>
              <a:rPr lang="ja-JP" altLang="en-US" sz="1200" dirty="0">
                <a:solidFill>
                  <a:srgbClr val="1F497D">
                    <a:lumMod val="50000"/>
                  </a:srgbClr>
                </a:solidFill>
                <a:latin typeface="HG丸ｺﾞｼｯｸM-PRO" pitchFamily="50" charset="-128"/>
                <a:ea typeface="HG丸ｺﾞｼｯｸM-PRO" pitchFamily="50" charset="-128"/>
              </a:rPr>
              <a:t>しょうひしゃ　まも　　　</a:t>
            </a:r>
          </a:p>
          <a:p>
            <a:pPr lvl="0"/>
            <a:r>
              <a:rPr lang="ja-JP" altLang="en-US" dirty="0">
                <a:solidFill>
                  <a:srgbClr val="1F497D">
                    <a:lumMod val="50000"/>
                  </a:srgbClr>
                </a:solidFill>
                <a:latin typeface="HG丸ｺﾞｼｯｸM-PRO" pitchFamily="50" charset="-128"/>
                <a:ea typeface="HG丸ｺﾞｼｯｸM-PRO" pitchFamily="50" charset="-128"/>
              </a:rPr>
              <a:t>消費者を守る</a:t>
            </a:r>
          </a:p>
          <a:p>
            <a:pPr lvl="0"/>
            <a:r>
              <a:rPr lang="ja-JP" altLang="en-US" sz="1200" dirty="0">
                <a:solidFill>
                  <a:srgbClr val="1F497D">
                    <a:lumMod val="50000"/>
                  </a:srgbClr>
                </a:solidFill>
                <a:latin typeface="HG丸ｺﾞｼｯｸM-PRO" pitchFamily="50" charset="-128"/>
                <a:ea typeface="HG丸ｺﾞｼｯｸM-PRO" pitchFamily="50" charset="-128"/>
              </a:rPr>
              <a:t>ほうりつ　せいど</a:t>
            </a:r>
          </a:p>
          <a:p>
            <a:pPr lvl="0"/>
            <a:r>
              <a:rPr lang="ja-JP" altLang="en-US" dirty="0">
                <a:solidFill>
                  <a:srgbClr val="1F497D">
                    <a:lumMod val="50000"/>
                  </a:srgbClr>
                </a:solidFill>
                <a:latin typeface="HG丸ｺﾞｼｯｸM-PRO" pitchFamily="50" charset="-128"/>
                <a:ea typeface="HG丸ｺﾞｼｯｸM-PRO" pitchFamily="50" charset="-128"/>
              </a:rPr>
              <a:t>法律の制度だね</a:t>
            </a:r>
            <a:endParaRPr lang="ja-JP" altLang="en-US" dirty="0"/>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5830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68760"/>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rgbClr val="FF0000"/>
                </a:solidFill>
                <a:latin typeface="HG丸ｺﾞｼｯｸM-PRO" pitchFamily="50" charset="-128"/>
                <a:ea typeface="HG丸ｺﾞｼｯｸM-PRO" pitchFamily="50" charset="-128"/>
              </a:rPr>
              <a:t>しょめん</a:t>
            </a:r>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rgbClr val="FF0000"/>
                </a:solidFill>
                <a:latin typeface="HG丸ｺﾞｼｯｸM-PRO" pitchFamily="50" charset="-128"/>
                <a:ea typeface="HG丸ｺﾞｼｯｸM-PRO" pitchFamily="50" charset="-128"/>
              </a:rPr>
              <a:t>でんじてききろく　　　　　　　　　　</a:t>
            </a:r>
            <a:r>
              <a:rPr kumimoji="1" lang="ja-JP" altLang="en-US" sz="1100" dirty="0">
                <a:solidFill>
                  <a:schemeClr val="bg1"/>
                </a:solidFill>
                <a:latin typeface="HG丸ｺﾞｼｯｸM-PRO" pitchFamily="50" charset="-128"/>
                <a:ea typeface="HG丸ｺﾞｼｯｸM-PRO" pitchFamily="50" charset="-128"/>
              </a:rPr>
              <a:t>つうち</a:t>
            </a:r>
            <a:endParaRPr kumimoji="1" lang="en-US" altLang="ja-JP" sz="1100" dirty="0">
              <a:solidFill>
                <a:schemeClr val="bg1"/>
              </a:solidFill>
              <a:latin typeface="HG丸ｺﾞｼｯｸM-PRO" pitchFamily="50" charset="-128"/>
              <a:ea typeface="HG丸ｺﾞｼｯｸM-PRO" pitchFamily="50" charset="-128"/>
            </a:endParaRPr>
          </a:p>
          <a:p>
            <a:pPr algn="ctr"/>
            <a:r>
              <a:rPr lang="ja-JP" altLang="en-US" sz="3600" dirty="0">
                <a:solidFill>
                  <a:srgbClr val="FF0000"/>
                </a:solidFill>
                <a:latin typeface="HG丸ｺﾞｼｯｸM-PRO" pitchFamily="50" charset="-128"/>
                <a:ea typeface="HG丸ｺﾞｼｯｸM-PRO" pitchFamily="50" charset="-128"/>
              </a:rPr>
              <a:t>書面</a:t>
            </a:r>
            <a:r>
              <a:rPr lang="ja-JP" altLang="en-US" sz="3600" dirty="0">
                <a:solidFill>
                  <a:schemeClr val="bg1"/>
                </a:solidFill>
                <a:latin typeface="HG丸ｺﾞｼｯｸM-PRO" pitchFamily="50" charset="-128"/>
                <a:ea typeface="HG丸ｺﾞｼｯｸM-PRO" pitchFamily="50" charset="-128"/>
              </a:rPr>
              <a:t>または</a:t>
            </a:r>
            <a:r>
              <a:rPr lang="ja-JP" altLang="en-US" sz="3600" dirty="0">
                <a:solidFill>
                  <a:srgbClr val="FF0000"/>
                </a:solidFill>
                <a:latin typeface="HG丸ｺﾞｼｯｸM-PRO" pitchFamily="50" charset="-128"/>
                <a:ea typeface="HG丸ｺﾞｼｯｸM-PRO" pitchFamily="50" charset="-128"/>
              </a:rPr>
              <a:t>電磁的記録</a:t>
            </a:r>
            <a:r>
              <a:rPr kumimoji="1" lang="ja-JP" altLang="en-US" sz="3600" dirty="0">
                <a:solidFill>
                  <a:schemeClr val="bg1"/>
                </a:solidFill>
                <a:latin typeface="HG丸ｺﾞｼｯｸM-PRO" pitchFamily="50" charset="-128"/>
                <a:ea typeface="HG丸ｺﾞｼｯｸM-PRO" pitchFamily="50" charset="-128"/>
              </a:rPr>
              <a:t>で通知します</a:t>
            </a:r>
            <a:r>
              <a:rPr kumimoji="1" lang="en-US" altLang="ja-JP" sz="3600" dirty="0">
                <a:solidFill>
                  <a:schemeClr val="bg1"/>
                </a:solidFill>
                <a:latin typeface="HG丸ｺﾞｼｯｸM-PRO" pitchFamily="50" charset="-128"/>
                <a:ea typeface="HG丸ｺﾞｼｯｸM-PRO" pitchFamily="50" charset="-128"/>
              </a:rPr>
              <a:t>!</a:t>
            </a:r>
            <a:endParaRPr kumimoji="1" lang="ja-JP" altLang="en-US" sz="3600" dirty="0">
              <a:solidFill>
                <a:schemeClr val="bg1"/>
              </a:solidFill>
              <a:latin typeface="HG丸ｺﾞｼｯｸM-PRO" pitchFamily="50" charset="-128"/>
              <a:ea typeface="HG丸ｺﾞｼｯｸM-PRO" pitchFamily="50" charset="-128"/>
            </a:endParaRPr>
          </a:p>
        </p:txBody>
      </p:sp>
      <p:grpSp>
        <p:nvGrpSpPr>
          <p:cNvPr id="10" name="グループ化 9"/>
          <p:cNvGrpSpPr/>
          <p:nvPr/>
        </p:nvGrpSpPr>
        <p:grpSpPr>
          <a:xfrm>
            <a:off x="383789" y="2276872"/>
            <a:ext cx="4162740" cy="3178178"/>
            <a:chOff x="6206844" y="4432302"/>
            <a:chExt cx="2666293" cy="2039624"/>
          </a:xfrm>
        </p:grpSpPr>
        <p:sp>
          <p:nvSpPr>
            <p:cNvPr id="34" name="角丸四角形 33"/>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19" name="テキスト ボックス 18"/>
            <p:cNvSpPr txBox="1"/>
            <p:nvPr/>
          </p:nvSpPr>
          <p:spPr>
            <a:xfrm>
              <a:off x="6332130" y="4846922"/>
              <a:ext cx="2520280" cy="167225"/>
            </a:xfrm>
            <a:prstGeom prst="rect">
              <a:avLst/>
            </a:prstGeom>
            <a:noFill/>
          </p:spPr>
          <p:txBody>
            <a:bodyPr wrap="square" rtlCol="0">
              <a:spAutoFit/>
            </a:bodyPr>
            <a:lstStyle/>
            <a:p>
              <a:pPr lvl="0"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gr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31" name="角丸四角形 33">
            <a:extLst>
              <a:ext uri="{FF2B5EF4-FFF2-40B4-BE49-F238E27FC236}">
                <a16:creationId xmlns:a16="http://schemas.microsoft.com/office/drawing/2014/main" id="{7997E637-EF06-3123-B1FB-32BBA62CCCC9}"/>
              </a:ext>
            </a:extLst>
          </p:cNvPr>
          <p:cNvSpPr/>
          <p:nvPr/>
        </p:nvSpPr>
        <p:spPr>
          <a:xfrm>
            <a:off x="4711555" y="2276872"/>
            <a:ext cx="4162740" cy="3178178"/>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32" name="テキスト ボックス 31">
            <a:extLst>
              <a:ext uri="{FF2B5EF4-FFF2-40B4-BE49-F238E27FC236}">
                <a16:creationId xmlns:a16="http://schemas.microsoft.com/office/drawing/2014/main" id="{6994430B-9E8D-0D4F-5941-9E52A071D352}"/>
              </a:ext>
            </a:extLst>
          </p:cNvPr>
          <p:cNvSpPr txBox="1"/>
          <p:nvPr/>
        </p:nvSpPr>
        <p:spPr>
          <a:xfrm>
            <a:off x="497770" y="2288440"/>
            <a:ext cx="3934778" cy="646331"/>
          </a:xfrm>
          <a:prstGeom prst="rect">
            <a:avLst/>
          </a:prstGeom>
          <a:noFill/>
        </p:spPr>
        <p:txBody>
          <a:bodyPr wrap="square" rtlCol="0">
            <a:spAutoFit/>
          </a:bodyPr>
          <a:lstStyle/>
          <a:p>
            <a:pPr lvl="0"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しょめん　　　ばあい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書面の場合</a:t>
            </a:r>
          </a:p>
        </p:txBody>
      </p:sp>
      <p:sp>
        <p:nvSpPr>
          <p:cNvPr id="36" name="テキスト ボックス 35">
            <a:extLst>
              <a:ext uri="{FF2B5EF4-FFF2-40B4-BE49-F238E27FC236}">
                <a16:creationId xmlns:a16="http://schemas.microsoft.com/office/drawing/2014/main" id="{E89F2E98-B957-243B-1797-737FBE7AA672}"/>
              </a:ext>
            </a:extLst>
          </p:cNvPr>
          <p:cNvSpPr txBox="1"/>
          <p:nvPr/>
        </p:nvSpPr>
        <p:spPr>
          <a:xfrm>
            <a:off x="4825536" y="2288440"/>
            <a:ext cx="3934778" cy="646331"/>
          </a:xfrm>
          <a:prstGeom prst="rect">
            <a:avLst/>
          </a:prstGeom>
          <a:noFill/>
        </p:spPr>
        <p:txBody>
          <a:bodyPr wrap="square" rtlCol="0">
            <a:spAutoFit/>
          </a:bodyPr>
          <a:lstStyle/>
          <a:p>
            <a:pPr lvl="0"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でんじてききろく　　　　　ばあい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電磁的記録の場合</a:t>
            </a:r>
          </a:p>
        </p:txBody>
      </p:sp>
      <p:pic>
        <p:nvPicPr>
          <p:cNvPr id="17" name="Picture 2">
            <a:extLst>
              <a:ext uri="{FF2B5EF4-FFF2-40B4-BE49-F238E27FC236}">
                <a16:creationId xmlns:a16="http://schemas.microsoft.com/office/drawing/2014/main" id="{7B67E3EF-0826-4868-0BFB-72151EBE76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482" y="3826250"/>
            <a:ext cx="1628800" cy="1628800"/>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47C369BE-F108-C7B7-53E1-403E199C3334}"/>
              </a:ext>
            </a:extLst>
          </p:cNvPr>
          <p:cNvSpPr txBox="1"/>
          <p:nvPr/>
        </p:nvSpPr>
        <p:spPr>
          <a:xfrm>
            <a:off x="383789" y="3032710"/>
            <a:ext cx="4149964" cy="2308324"/>
          </a:xfrm>
          <a:prstGeom prst="rect">
            <a:avLst/>
          </a:prstGeom>
          <a:noFill/>
        </p:spPr>
        <p:txBody>
          <a:bodyPr wrap="square" rtlCol="0">
            <a:spAutoFit/>
          </a:bodyPr>
          <a:lstStyle/>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・ハガキ</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など</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BAB014B4-C6C3-0A41-3648-C69435217C94}"/>
              </a:ext>
            </a:extLst>
          </p:cNvPr>
          <p:cNvSpPr txBox="1"/>
          <p:nvPr/>
        </p:nvSpPr>
        <p:spPr>
          <a:xfrm>
            <a:off x="4742132" y="2909503"/>
            <a:ext cx="4132163" cy="2423740"/>
          </a:xfrm>
          <a:prstGeom prst="rect">
            <a:avLst/>
          </a:prstGeom>
          <a:noFill/>
        </p:spPr>
        <p:txBody>
          <a:bodyPr wrap="square" rtlCol="0">
            <a:spAutoFit/>
          </a:bodyPr>
          <a:lstStyle/>
          <a:p>
            <a:pPr lvl="0"/>
            <a:r>
              <a:rPr lang="ja-JP" altLang="en-US" sz="1050" dirty="0">
                <a:solidFill>
                  <a:prstClr val="black"/>
                </a:solidFill>
                <a:latin typeface="HG丸ｺﾞｼｯｸM-PRO" panose="020F0600000000000000" pitchFamily="50" charset="-128"/>
                <a:ea typeface="HG丸ｺﾞｼｯｸM-PRO" panose="020F0600000000000000" pitchFamily="50" charset="-128"/>
              </a:rPr>
              <a:t>　　　でんし</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・電子メール</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a:solidFill>
                  <a:prstClr val="black"/>
                </a:solidFill>
                <a:latin typeface="HG丸ｺﾞｼｯｸM-PRO" panose="020F0600000000000000" pitchFamily="50" charset="-128"/>
                <a:ea typeface="HG丸ｺﾞｼｯｸM-PRO" panose="020F0600000000000000" pitchFamily="50" charset="-128"/>
              </a:rPr>
              <a:t>FAX</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rPr>
              <a:t>　　　　　　　　　　　　　　　　　　　せんよう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・クーリングオフ専用</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の</a:t>
            </a:r>
            <a:r>
              <a:rPr lang="en-US" altLang="ja-JP" sz="2400" dirty="0">
                <a:solidFill>
                  <a:prstClr val="black"/>
                </a:solidFill>
                <a:latin typeface="HG丸ｺﾞｼｯｸM-PRO" panose="020F0600000000000000" pitchFamily="50" charset="-128"/>
                <a:ea typeface="HG丸ｺﾞｼｯｸM-PRO" panose="020F0600000000000000" pitchFamily="50" charset="-128"/>
              </a:rPr>
              <a:t>Web</a:t>
            </a:r>
            <a:r>
              <a:rPr lang="ja-JP" altLang="en-US" sz="2400" dirty="0">
                <a:solidFill>
                  <a:prstClr val="black"/>
                </a:solidFill>
                <a:latin typeface="HG丸ｺﾞｼｯｸM-PRO" panose="020F0600000000000000" pitchFamily="50" charset="-128"/>
                <a:ea typeface="HG丸ｺﾞｼｯｸM-PRO" panose="020F0600000000000000" pitchFamily="50" charset="-128"/>
              </a:rPr>
              <a:t>フォーム</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など</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F3B38DCE-C2A0-EDBB-7913-A9A04C3C9FC5}"/>
              </a:ext>
            </a:extLst>
          </p:cNvPr>
          <p:cNvSpPr txBox="1"/>
          <p:nvPr/>
        </p:nvSpPr>
        <p:spPr>
          <a:xfrm>
            <a:off x="325071" y="5445224"/>
            <a:ext cx="8626045" cy="1015663"/>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じぎょうしゃ　　　　　　　　　　つうちほうほう　　　つうちさき　　　してい</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事業者によっては通知方法や通知先が指定されていることもありますので</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けいやくしょめん　　　　　　かくにん</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契約書面などを確認するようにしましょう！</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21" name="Picture 4">
            <a:extLst>
              <a:ext uri="{FF2B5EF4-FFF2-40B4-BE49-F238E27FC236}">
                <a16:creationId xmlns:a16="http://schemas.microsoft.com/office/drawing/2014/main" id="{9745086A-1687-2CAF-CF0B-AF2DE8D459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195738"/>
            <a:ext cx="2077225" cy="207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6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51915"/>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chemeClr val="tx1"/>
                </a:solidFill>
                <a:latin typeface="HG丸ｺﾞｼｯｸM-PRO" pitchFamily="50" charset="-128"/>
                <a:ea typeface="HG丸ｺﾞｼｯｸM-PRO" pitchFamily="50" charset="-128"/>
              </a:rPr>
              <a:t>しょめん　</a:t>
            </a:r>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chemeClr val="tx1"/>
                </a:solidFill>
                <a:latin typeface="HG丸ｺﾞｼｯｸM-PRO" pitchFamily="50" charset="-128"/>
                <a:ea typeface="HG丸ｺﾞｼｯｸM-PRO" pitchFamily="50" charset="-128"/>
              </a:rPr>
              <a:t>　ばあい</a:t>
            </a:r>
            <a:endParaRPr kumimoji="1" lang="en-US" altLang="ja-JP" sz="1100" dirty="0">
              <a:solidFill>
                <a:schemeClr val="tx1"/>
              </a:solidFill>
              <a:latin typeface="HG丸ｺﾞｼｯｸM-PRO" pitchFamily="50" charset="-128"/>
              <a:ea typeface="HG丸ｺﾞｼｯｸM-PRO" pitchFamily="50" charset="-128"/>
            </a:endParaRPr>
          </a:p>
          <a:p>
            <a:pPr algn="ctr"/>
            <a:r>
              <a:rPr lang="ja-JP" altLang="en-US" sz="3600" dirty="0">
                <a:solidFill>
                  <a:schemeClr val="tx1"/>
                </a:solidFill>
                <a:latin typeface="HG丸ｺﾞｼｯｸM-PRO" pitchFamily="50" charset="-128"/>
                <a:ea typeface="HG丸ｺﾞｼｯｸM-PRO" pitchFamily="50" charset="-128"/>
              </a:rPr>
              <a:t>書面の場合</a:t>
            </a:r>
            <a:endParaRPr kumimoji="1" lang="ja-JP" altLang="en-US" sz="3600" dirty="0">
              <a:solidFill>
                <a:schemeClr val="tx1"/>
              </a:solidFill>
              <a:latin typeface="HG丸ｺﾞｼｯｸM-PRO" pitchFamily="50" charset="-128"/>
              <a:ea typeface="HG丸ｺﾞｼｯｸM-PRO"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16" name="角丸四角形 17">
            <a:extLst>
              <a:ext uri="{FF2B5EF4-FFF2-40B4-BE49-F238E27FC236}">
                <a16:creationId xmlns:a16="http://schemas.microsoft.com/office/drawing/2014/main" id="{E083C4E3-D8EA-ECF1-BDA0-87AAD80EDA05}"/>
              </a:ext>
            </a:extLst>
          </p:cNvPr>
          <p:cNvSpPr/>
          <p:nvPr/>
        </p:nvSpPr>
        <p:spPr>
          <a:xfrm>
            <a:off x="3298092" y="4478730"/>
            <a:ext cx="2666293" cy="2039624"/>
          </a:xfrm>
          <a:prstGeom prst="roundRect">
            <a:avLst>
              <a:gd name="adj" fmla="val 46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pic>
        <p:nvPicPr>
          <p:cNvPr id="22" name="Picture 2" descr="コピー機を使う人のイラスト（女性）">
            <a:extLst>
              <a:ext uri="{FF2B5EF4-FFF2-40B4-BE49-F238E27FC236}">
                <a16:creationId xmlns:a16="http://schemas.microsoft.com/office/drawing/2014/main" id="{532C9A69-4808-40E6-1DA3-8F4840CF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3" y="5267374"/>
            <a:ext cx="1071819" cy="10718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0A3758A2-B77A-C5A6-BDA8-9339EF136C81}"/>
              </a:ext>
            </a:extLst>
          </p:cNvPr>
          <p:cNvGrpSpPr/>
          <p:nvPr/>
        </p:nvGrpSpPr>
        <p:grpSpPr>
          <a:xfrm>
            <a:off x="3282048" y="2236941"/>
            <a:ext cx="2811869" cy="2125232"/>
            <a:chOff x="3282048" y="2236941"/>
            <a:chExt cx="2811869" cy="2125232"/>
          </a:xfrm>
        </p:grpSpPr>
        <p:sp>
          <p:nvSpPr>
            <p:cNvPr id="15" name="角丸四角形 12">
              <a:extLst>
                <a:ext uri="{FF2B5EF4-FFF2-40B4-BE49-F238E27FC236}">
                  <a16:creationId xmlns:a16="http://schemas.microsoft.com/office/drawing/2014/main" id="{7E99ACC8-74C0-9EAE-3C85-F347191E33F4}"/>
                </a:ext>
              </a:extLst>
            </p:cNvPr>
            <p:cNvSpPr/>
            <p:nvPr/>
          </p:nvSpPr>
          <p:spPr>
            <a:xfrm>
              <a:off x="3282048" y="2248873"/>
              <a:ext cx="2674144" cy="2014145"/>
            </a:xfrm>
            <a:prstGeom prst="roundRect">
              <a:avLst>
                <a:gd name="adj" fmla="val 46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pic>
          <p:nvPicPr>
            <p:cNvPr id="20" name="Picture 2" descr="G:\消費生活センター　消費者教育\イラストいろいろ\calender_takujou.png">
              <a:extLst>
                <a:ext uri="{FF2B5EF4-FFF2-40B4-BE49-F238E27FC236}">
                  <a16:creationId xmlns:a16="http://schemas.microsoft.com/office/drawing/2014/main" id="{ADD284F0-6BA0-C4C1-28AF-A9C76616A8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049" y="3189069"/>
              <a:ext cx="1282081" cy="1173104"/>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47EC42E7-DE73-76EC-3018-9B3CA3FA8666}"/>
                </a:ext>
              </a:extLst>
            </p:cNvPr>
            <p:cNvSpPr/>
            <p:nvPr/>
          </p:nvSpPr>
          <p:spPr>
            <a:xfrm>
              <a:off x="3285558" y="2236941"/>
              <a:ext cx="2808359" cy="1492716"/>
            </a:xfrm>
            <a:prstGeom prst="rect">
              <a:avLst/>
            </a:prstGeom>
          </p:spPr>
          <p:txBody>
            <a:bodyPr wrap="square">
              <a:spAutoFit/>
            </a:bodyPr>
            <a:lstStyle/>
            <a:p>
              <a:pPr algn="ctr"/>
              <a:r>
                <a:rPr lang="ja-JP" altLang="en-US" sz="1100" dirty="0">
                  <a:latin typeface="HG丸ｺﾞｼｯｸM-PRO" pitchFamily="50" charset="-128"/>
                  <a:ea typeface="HG丸ｺﾞｼｯｸM-PRO" pitchFamily="50" charset="-128"/>
                </a:rPr>
                <a:t>　　　　　　はっそう</a:t>
              </a:r>
              <a:endParaRPr lang="en-US" altLang="ja-JP" sz="1100" dirty="0">
                <a:latin typeface="HG丸ｺﾞｼｯｸM-PRO" pitchFamily="50" charset="-128"/>
                <a:ea typeface="HG丸ｺﾞｼｯｸM-PRO" pitchFamily="50" charset="-128"/>
              </a:endParaRPr>
            </a:p>
            <a:p>
              <a:pPr algn="ctr"/>
              <a:r>
                <a:rPr lang="en-US" altLang="ja-JP" sz="2000" dirty="0">
                  <a:solidFill>
                    <a:srgbClr val="FF0000"/>
                  </a:solidFill>
                  <a:latin typeface="HG丸ｺﾞｼｯｸM-PRO" pitchFamily="50" charset="-128"/>
                  <a:ea typeface="HG丸ｺﾞｼｯｸM-PRO" pitchFamily="50" charset="-128"/>
                </a:rPr>
                <a:t>8</a:t>
              </a:r>
              <a:r>
                <a:rPr lang="ja-JP" altLang="en-US" sz="2000" dirty="0">
                  <a:solidFill>
                    <a:srgbClr val="FF0000"/>
                  </a:solidFill>
                  <a:latin typeface="HG丸ｺﾞｼｯｸM-PRO" pitchFamily="50" charset="-128"/>
                  <a:ea typeface="HG丸ｺﾞｼｯｸM-PRO" pitchFamily="50" charset="-128"/>
                </a:rPr>
                <a:t>日以内</a:t>
              </a:r>
              <a:r>
                <a:rPr lang="ja-JP" altLang="en-US" sz="1600" dirty="0">
                  <a:solidFill>
                    <a:prstClr val="black"/>
                  </a:solidFill>
                  <a:latin typeface="HG丸ｺﾞｼｯｸM-PRO" pitchFamily="50" charset="-128"/>
                  <a:ea typeface="HG丸ｺﾞｼｯｸM-PRO" pitchFamily="50" charset="-128"/>
                </a:rPr>
                <a:t>に発送する</a:t>
              </a:r>
              <a:endParaRPr lang="en-US" altLang="ja-JP" sz="1600" dirty="0">
                <a:solidFill>
                  <a:prstClr val="black"/>
                </a:solidFill>
                <a:latin typeface="HG丸ｺﾞｼｯｸM-PRO" pitchFamily="50" charset="-128"/>
                <a:ea typeface="HG丸ｺﾞｼｯｸM-PRO" pitchFamily="50" charset="-128"/>
              </a:endParaRPr>
            </a:p>
            <a:p>
              <a:pPr algn="ctr"/>
              <a:endParaRPr lang="en-US" altLang="ja-JP" sz="400" dirty="0">
                <a:solidFill>
                  <a:prstClr val="black"/>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しょうほう</a:t>
              </a:r>
              <a:endParaRPr lang="en-US" altLang="ja-JP" sz="11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マルチ商法などは</a:t>
              </a:r>
              <a:r>
                <a:rPr lang="en-US" altLang="ja-JP" dirty="0">
                  <a:solidFill>
                    <a:srgbClr val="FF0000"/>
                  </a:solidFill>
                  <a:latin typeface="HG丸ｺﾞｼｯｸM-PRO" pitchFamily="50" charset="-128"/>
                  <a:ea typeface="HG丸ｺﾞｼｯｸM-PRO" pitchFamily="50" charset="-128"/>
                </a:rPr>
                <a:t>20</a:t>
              </a:r>
              <a:r>
                <a:rPr lang="ja-JP" altLang="en-US" dirty="0">
                  <a:solidFill>
                    <a:srgbClr val="FF0000"/>
                  </a:solidFill>
                  <a:latin typeface="HG丸ｺﾞｼｯｸM-PRO" pitchFamily="50" charset="-128"/>
                  <a:ea typeface="HG丸ｺﾞｼｯｸM-PRO" pitchFamily="50" charset="-128"/>
                </a:rPr>
                <a:t>日以内</a:t>
              </a:r>
              <a:endParaRPr lang="en-US" altLang="ja-JP" sz="1600" dirty="0">
                <a:solidFill>
                  <a:srgbClr val="FF0000"/>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はっそう</a:t>
              </a:r>
              <a:endParaRPr lang="en-US" altLang="ja-JP" sz="1100" dirty="0">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に発送する</a:t>
              </a:r>
              <a:endParaRPr lang="en-US" altLang="ja-JP" sz="1600" dirty="0">
                <a:solidFill>
                  <a:prstClr val="black"/>
                </a:solidFill>
                <a:latin typeface="HG丸ｺﾞｼｯｸM-PRO" pitchFamily="50" charset="-128"/>
                <a:ea typeface="HG丸ｺﾞｼｯｸM-PRO" pitchFamily="50" charset="-128"/>
              </a:endParaRPr>
            </a:p>
          </p:txBody>
        </p:sp>
      </p:grpSp>
      <p:sp>
        <p:nvSpPr>
          <p:cNvPr id="30" name="正方形/長方形 29">
            <a:extLst>
              <a:ext uri="{FF2B5EF4-FFF2-40B4-BE49-F238E27FC236}">
                <a16:creationId xmlns:a16="http://schemas.microsoft.com/office/drawing/2014/main" id="{E0941CFC-9588-3D73-F970-73C74E846D86}"/>
              </a:ext>
            </a:extLst>
          </p:cNvPr>
          <p:cNvSpPr/>
          <p:nvPr/>
        </p:nvSpPr>
        <p:spPr>
          <a:xfrm>
            <a:off x="3356462" y="4452915"/>
            <a:ext cx="1935600" cy="1292662"/>
          </a:xfrm>
          <a:prstGeom prst="rect">
            <a:avLst/>
          </a:prstGeom>
        </p:spPr>
        <p:txBody>
          <a:bodyPr wrap="square">
            <a:spAutoFit/>
          </a:bodyPr>
          <a:lstStyle/>
          <a:p>
            <a:pPr lvl="0"/>
            <a:r>
              <a:rPr lang="ja-JP" altLang="en-US" sz="1100" dirty="0" err="1">
                <a:solidFill>
                  <a:prstClr val="black"/>
                </a:solidFill>
                <a:latin typeface="AR P丸ゴシック体M" panose="020B0600010101010101" pitchFamily="50" charset="-128"/>
                <a:ea typeface="AR P丸ゴシック体M" panose="020B0600010101010101" pitchFamily="50" charset="-128"/>
              </a:rPr>
              <a:t>ひか</a:t>
            </a:r>
            <a:endParaRPr lang="ja-JP" altLang="en-US" sz="1100" dirty="0">
              <a:solidFill>
                <a:prstClr val="black"/>
              </a:solidFill>
              <a:latin typeface="AR P丸ゴシック体M" panose="020B0600010101010101" pitchFamily="50" charset="-128"/>
              <a:ea typeface="AR P丸ゴシック体M" panose="020B0600010101010101" pitchFamily="50" charset="-128"/>
            </a:endParaRP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控えとして、</a:t>
            </a:r>
            <a:endParaRPr lang="ja-JP" altLang="en-US" sz="1100" dirty="0">
              <a:solidFill>
                <a:prstClr val="black"/>
              </a:solidFill>
              <a:latin typeface="AR P丸ゴシック体M" panose="020B0600010101010101" pitchFamily="50" charset="-128"/>
              <a:ea typeface="AR P丸ゴシック体M" panose="020B0600010101010101" pitchFamily="50" charset="-128"/>
            </a:endParaRPr>
          </a:p>
          <a:p>
            <a:pPr lvl="0"/>
            <a:r>
              <a:rPr lang="ja-JP" altLang="en-US" sz="1100" dirty="0">
                <a:solidFill>
                  <a:prstClr val="black"/>
                </a:solidFill>
                <a:latin typeface="AR P丸ゴシック体M" panose="020B0600010101010101" pitchFamily="50" charset="-128"/>
                <a:ea typeface="AR P丸ゴシック体M" panose="020B0600010101010101" pitchFamily="50" charset="-128"/>
              </a:rPr>
              <a:t>しょめん　りょうめん</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書面の両面を</a:t>
            </a:r>
          </a:p>
          <a:p>
            <a:pPr lvl="0" algn="ctr"/>
            <a:r>
              <a:rPr lang="ja-JP" altLang="en-US" sz="2400" dirty="0">
                <a:solidFill>
                  <a:srgbClr val="FF0000"/>
                </a:solidFill>
                <a:latin typeface="AR P丸ゴシック体M" panose="020B0600010101010101" pitchFamily="50" charset="-128"/>
                <a:ea typeface="AR P丸ゴシック体M" panose="020B0600010101010101" pitchFamily="50" charset="-128"/>
              </a:rPr>
              <a:t>コピー</a:t>
            </a:r>
          </a:p>
        </p:txBody>
      </p:sp>
      <p:grpSp>
        <p:nvGrpSpPr>
          <p:cNvPr id="33" name="グループ化 32">
            <a:extLst>
              <a:ext uri="{FF2B5EF4-FFF2-40B4-BE49-F238E27FC236}">
                <a16:creationId xmlns:a16="http://schemas.microsoft.com/office/drawing/2014/main" id="{C29AF040-D46D-6CE9-D5CC-89421A0C8706}"/>
              </a:ext>
            </a:extLst>
          </p:cNvPr>
          <p:cNvGrpSpPr/>
          <p:nvPr/>
        </p:nvGrpSpPr>
        <p:grpSpPr>
          <a:xfrm>
            <a:off x="6196081" y="4478730"/>
            <a:ext cx="2642987" cy="2014145"/>
            <a:chOff x="403789" y="4457781"/>
            <a:chExt cx="2642987" cy="2014145"/>
          </a:xfrm>
        </p:grpSpPr>
        <p:sp>
          <p:nvSpPr>
            <p:cNvPr id="35" name="角丸四角形 29">
              <a:extLst>
                <a:ext uri="{FF2B5EF4-FFF2-40B4-BE49-F238E27FC236}">
                  <a16:creationId xmlns:a16="http://schemas.microsoft.com/office/drawing/2014/main" id="{0E5EAE63-A3B5-7D3B-0031-BF8C02DCD322}"/>
                </a:ext>
              </a:extLst>
            </p:cNvPr>
            <p:cNvSpPr/>
            <p:nvPr/>
          </p:nvSpPr>
          <p:spPr>
            <a:xfrm>
              <a:off x="403789" y="4457781"/>
              <a:ext cx="2636700" cy="2014145"/>
            </a:xfrm>
            <a:prstGeom prst="roundRect">
              <a:avLst>
                <a:gd name="adj" fmla="val 4666"/>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0" name="正方形/長方形 39">
              <a:extLst>
                <a:ext uri="{FF2B5EF4-FFF2-40B4-BE49-F238E27FC236}">
                  <a16:creationId xmlns:a16="http://schemas.microsoft.com/office/drawing/2014/main" id="{04E4E5B3-BB02-584E-F6D1-186E529C0D2C}"/>
                </a:ext>
              </a:extLst>
            </p:cNvPr>
            <p:cNvSpPr/>
            <p:nvPr/>
          </p:nvSpPr>
          <p:spPr>
            <a:xfrm>
              <a:off x="489593" y="4526134"/>
              <a:ext cx="2557183" cy="892552"/>
            </a:xfrm>
            <a:prstGeom prst="rect">
              <a:avLst/>
            </a:prstGeom>
          </p:spPr>
          <p:txBody>
            <a:bodyPr wrap="square">
              <a:spAutoFit/>
            </a:bodyPr>
            <a:lstStyle/>
            <a:p>
              <a:pPr lvl="0"/>
              <a:r>
                <a:rPr lang="ja-JP" altLang="en-US" sz="900" dirty="0">
                  <a:solidFill>
                    <a:prstClr val="black"/>
                  </a:solidFill>
                  <a:latin typeface="HG丸ｺﾞｼｯｸM-PRO" pitchFamily="50" charset="-128"/>
                  <a:ea typeface="HG丸ｺﾞｼｯｸM-PRO" pitchFamily="50" charset="-128"/>
                </a:rPr>
                <a:t>ゆうびん</a:t>
              </a:r>
              <a:r>
                <a:rPr lang="ja-JP" altLang="en-US" sz="900" dirty="0" err="1">
                  <a:solidFill>
                    <a:prstClr val="black"/>
                  </a:solidFill>
                  <a:latin typeface="HG丸ｺﾞｼｯｸM-PRO" pitchFamily="50" charset="-128"/>
                  <a:ea typeface="HG丸ｺﾞｼｯｸM-PRO" pitchFamily="50" charset="-128"/>
                </a:rPr>
                <a:t>きょくはっ</a:t>
              </a:r>
              <a:r>
                <a:rPr lang="ja-JP" altLang="en-US" sz="900" dirty="0">
                  <a:solidFill>
                    <a:prstClr val="black"/>
                  </a:solidFill>
                  <a:latin typeface="HG丸ｺﾞｼｯｸM-PRO" pitchFamily="50" charset="-128"/>
                  <a:ea typeface="HG丸ｺﾞｼｯｸM-PRO" pitchFamily="50" charset="-128"/>
                </a:rPr>
                <a:t>こう　</a:t>
              </a:r>
              <a:r>
                <a:rPr lang="ja-JP" altLang="en-US" sz="900" dirty="0">
                  <a:solidFill>
                    <a:srgbClr val="FF0000"/>
                  </a:solidFill>
                  <a:latin typeface="HG丸ｺﾞｼｯｸM-PRO" pitchFamily="50" charset="-128"/>
                  <a:ea typeface="HG丸ｺﾞｼｯｸM-PRO" pitchFamily="50" charset="-128"/>
                </a:rPr>
                <a:t>じゅりょうしょう</a:t>
              </a:r>
            </a:p>
            <a:p>
              <a:pPr lvl="0"/>
              <a:r>
                <a:rPr lang="ja-JP" altLang="en-US" sz="1600" dirty="0">
                  <a:solidFill>
                    <a:prstClr val="black"/>
                  </a:solidFill>
                  <a:latin typeface="HG丸ｺﾞｼｯｸM-PRO" pitchFamily="50" charset="-128"/>
                  <a:ea typeface="HG丸ｺﾞｼｯｸM-PRO" pitchFamily="50" charset="-128"/>
                </a:rPr>
                <a:t>郵便局発行の</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受領証</a:t>
              </a:r>
              <a:r>
                <a:rPr lang="ja-JP" altLang="en-US" sz="1600" dirty="0">
                  <a:solidFill>
                    <a:prstClr val="black"/>
                  </a:solidFill>
                  <a:latin typeface="HG丸ｺﾞｼｯｸM-PRO" pitchFamily="50" charset="-128"/>
                  <a:ea typeface="HG丸ｺﾞｼｯｸM-PRO" pitchFamily="50" charset="-128"/>
                </a:rPr>
                <a:t>」と</a:t>
              </a:r>
            </a:p>
            <a:p>
              <a:pPr lvl="0"/>
              <a:r>
                <a:rPr lang="ja-JP" altLang="en-US" sz="1100" dirty="0">
                  <a:solidFill>
                    <a:prstClr val="black"/>
                  </a:solidFill>
                  <a:latin typeface="HG丸ｺﾞｼｯｸM-PRO" pitchFamily="50" charset="-128"/>
                  <a:ea typeface="HG丸ｺﾞｼｯｸM-PRO" pitchFamily="50" charset="-128"/>
                </a:rPr>
                <a:t>とも　　</a:t>
              </a:r>
              <a:r>
                <a:rPr lang="ja-JP" altLang="en-US" sz="1100" dirty="0">
                  <a:solidFill>
                    <a:srgbClr val="FF0000"/>
                  </a:solidFill>
                  <a:latin typeface="HG丸ｺﾞｼｯｸM-PRO" pitchFamily="50" charset="-128"/>
                  <a:ea typeface="HG丸ｺﾞｼｯｸM-PRO" pitchFamily="50" charset="-128"/>
                </a:rPr>
                <a:t>　</a:t>
              </a:r>
              <a:r>
                <a:rPr lang="ja-JP" altLang="en-US" sz="1100" dirty="0" err="1">
                  <a:solidFill>
                    <a:srgbClr val="FF0000"/>
                  </a:solidFill>
                  <a:latin typeface="HG丸ｺﾞｼｯｸM-PRO" pitchFamily="50" charset="-128"/>
                  <a:ea typeface="HG丸ｺﾞｼｯｸM-PRO" pitchFamily="50" charset="-128"/>
                </a:rPr>
                <a:t>ねん</a:t>
              </a:r>
              <a:r>
                <a:rPr lang="ja-JP" altLang="en-US" sz="1100" dirty="0">
                  <a:solidFill>
                    <a:srgbClr val="FF0000"/>
                  </a:solidFill>
                  <a:latin typeface="HG丸ｺﾞｼｯｸM-PRO" pitchFamily="50" charset="-128"/>
                  <a:ea typeface="HG丸ｺﾞｼｯｸM-PRO" pitchFamily="50" charset="-128"/>
                </a:rPr>
                <a:t>かんほかん</a:t>
              </a:r>
            </a:p>
            <a:p>
              <a:pPr lvl="0"/>
              <a:r>
                <a:rPr lang="ja-JP" altLang="en-US" sz="1600" dirty="0">
                  <a:solidFill>
                    <a:prstClr val="black"/>
                  </a:solidFill>
                  <a:latin typeface="HG丸ｺﾞｼｯｸM-PRO" pitchFamily="50" charset="-128"/>
                  <a:ea typeface="HG丸ｺﾞｼｯｸM-PRO" pitchFamily="50" charset="-128"/>
                </a:rPr>
                <a:t>共に</a:t>
              </a:r>
              <a:r>
                <a:rPr lang="en-US" altLang="ja-JP" sz="1600" dirty="0">
                  <a:solidFill>
                    <a:prstClr val="black"/>
                  </a:solidFill>
                  <a:latin typeface="HG丸ｺﾞｼｯｸM-PRO" pitchFamily="50" charset="-128"/>
                  <a:ea typeface="HG丸ｺﾞｼｯｸM-PRO" pitchFamily="50" charset="-128"/>
                </a:rPr>
                <a:t>｢</a:t>
              </a:r>
              <a:r>
                <a:rPr lang="en-US" altLang="ja-JP" sz="1600" dirty="0">
                  <a:solidFill>
                    <a:srgbClr val="FF0000"/>
                  </a:solidFill>
                  <a:latin typeface="HG丸ｺﾞｼｯｸM-PRO" pitchFamily="50" charset="-128"/>
                  <a:ea typeface="HG丸ｺﾞｼｯｸM-PRO" pitchFamily="50" charset="-128"/>
                </a:rPr>
                <a:t>5</a:t>
              </a:r>
              <a:r>
                <a:rPr lang="ja-JP" altLang="en-US" sz="1600" dirty="0">
                  <a:solidFill>
                    <a:srgbClr val="FF0000"/>
                  </a:solidFill>
                  <a:latin typeface="HG丸ｺﾞｼｯｸM-PRO" pitchFamily="50" charset="-128"/>
                  <a:ea typeface="HG丸ｺﾞｼｯｸM-PRO" pitchFamily="50" charset="-128"/>
                </a:rPr>
                <a:t>年間保管</a:t>
              </a:r>
              <a:r>
                <a:rPr lang="ja-JP" altLang="en-US" sz="1600" dirty="0">
                  <a:solidFill>
                    <a:prstClr val="black"/>
                  </a:solidFill>
                  <a:latin typeface="HG丸ｺﾞｼｯｸM-PRO" pitchFamily="50" charset="-128"/>
                  <a:ea typeface="HG丸ｺﾞｼｯｸM-PRO" pitchFamily="50" charset="-128"/>
                </a:rPr>
                <a:t>」</a:t>
              </a:r>
            </a:p>
          </p:txBody>
        </p:sp>
      </p:grpSp>
      <p:grpSp>
        <p:nvGrpSpPr>
          <p:cNvPr id="42" name="グループ化 41">
            <a:extLst>
              <a:ext uri="{FF2B5EF4-FFF2-40B4-BE49-F238E27FC236}">
                <a16:creationId xmlns:a16="http://schemas.microsoft.com/office/drawing/2014/main" id="{B08F1325-FF7E-5669-D4E5-2D86EEED64F4}"/>
              </a:ext>
            </a:extLst>
          </p:cNvPr>
          <p:cNvGrpSpPr/>
          <p:nvPr/>
        </p:nvGrpSpPr>
        <p:grpSpPr>
          <a:xfrm>
            <a:off x="383791" y="2252025"/>
            <a:ext cx="2682606" cy="2039624"/>
            <a:chOff x="6206844" y="4432302"/>
            <a:chExt cx="2682606" cy="2039624"/>
          </a:xfrm>
        </p:grpSpPr>
        <p:sp>
          <p:nvSpPr>
            <p:cNvPr id="43" name="角丸四角形 33">
              <a:extLst>
                <a:ext uri="{FF2B5EF4-FFF2-40B4-BE49-F238E27FC236}">
                  <a16:creationId xmlns:a16="http://schemas.microsoft.com/office/drawing/2014/main" id="{6F22A121-BA36-278C-5F95-7C87256BC3A4}"/>
                </a:ext>
              </a:extLst>
            </p:cNvPr>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pic>
          <p:nvPicPr>
            <p:cNvPr id="44" name="Picture 2" descr="G:\消費生活センター　消費者教育\イラストいろいろ\cooling_off.png">
              <a:extLst>
                <a:ext uri="{FF2B5EF4-FFF2-40B4-BE49-F238E27FC236}">
                  <a16:creationId xmlns:a16="http://schemas.microsoft.com/office/drawing/2014/main" id="{D4D65ED7-71CF-36D5-376F-D6BA97768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483" y="5545515"/>
              <a:ext cx="926411" cy="9264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8D2E15FD-5874-6B9B-6F10-64BF0EE7F0D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03" t="2464" r="5967" b="2218"/>
            <a:stretch/>
          </p:blipFill>
          <p:spPr bwMode="auto">
            <a:xfrm rot="21134006">
              <a:off x="7827883" y="5568312"/>
              <a:ext cx="523980" cy="8539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テキスト ボックス 45">
              <a:extLst>
                <a:ext uri="{FF2B5EF4-FFF2-40B4-BE49-F238E27FC236}">
                  <a16:creationId xmlns:a16="http://schemas.microsoft.com/office/drawing/2014/main" id="{CE08CE69-B871-48F6-1934-1F4F2181E25D}"/>
                </a:ext>
              </a:extLst>
            </p:cNvPr>
            <p:cNvSpPr txBox="1"/>
            <p:nvPr/>
          </p:nvSpPr>
          <p:spPr>
            <a:xfrm>
              <a:off x="6369170" y="4474995"/>
              <a:ext cx="2520280" cy="1061829"/>
            </a:xfrm>
            <a:prstGeom prst="rect">
              <a:avLst/>
            </a:prstGeom>
            <a:noFill/>
          </p:spPr>
          <p:txBody>
            <a:bodyPr wrap="square" rtlCol="0">
              <a:spAutoFit/>
            </a:bodyPr>
            <a:lstStyle/>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書面の作成は</a:t>
              </a:r>
            </a:p>
            <a:p>
              <a:pPr lvl="0"/>
              <a:r>
                <a:rPr lang="ja-JP" altLang="en-US" sz="1100" dirty="0">
                  <a:solidFill>
                    <a:srgbClr val="FF0000"/>
                  </a:solidFill>
                  <a:latin typeface="AR P丸ゴシック体M" panose="020B0600010101010101" pitchFamily="50" charset="-128"/>
                  <a:ea typeface="AR P丸ゴシック体M" panose="020B0600010101010101" pitchFamily="50" charset="-128"/>
                </a:rPr>
                <a:t>　　　</a:t>
              </a:r>
              <a:r>
                <a:rPr lang="ja-JP" altLang="en-US" sz="1100" dirty="0" err="1">
                  <a:solidFill>
                    <a:srgbClr val="FF0000"/>
                  </a:solidFill>
                  <a:latin typeface="AR P丸ゴシック体M" panose="020B0600010101010101" pitchFamily="50" charset="-128"/>
                  <a:ea typeface="AR P丸ゴシック体M" panose="020B0600010101010101" pitchFamily="50" charset="-128"/>
                </a:rPr>
                <a:t>けい</a:t>
              </a:r>
              <a:r>
                <a:rPr lang="ja-JP" altLang="en-US" sz="1100" dirty="0">
                  <a:solidFill>
                    <a:srgbClr val="FF0000"/>
                  </a:solidFill>
                  <a:latin typeface="AR P丸ゴシック体M" panose="020B0600010101010101" pitchFamily="50" charset="-128"/>
                  <a:ea typeface="AR P丸ゴシック体M" panose="020B0600010101010101" pitchFamily="50" charset="-128"/>
                </a:rPr>
                <a:t>やくしゃ　　いし</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契約者の意思</a:t>
              </a:r>
            </a:p>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に基づいて、行います</a:t>
              </a:r>
            </a:p>
          </p:txBody>
        </p:sp>
      </p:grpSp>
      <p:pic>
        <p:nvPicPr>
          <p:cNvPr id="1028" name="Picture 4" descr="鍵付きのキャビネットのイラスト">
            <a:extLst>
              <a:ext uri="{FF2B5EF4-FFF2-40B4-BE49-F238E27FC236}">
                <a16:creationId xmlns:a16="http://schemas.microsoft.com/office/drawing/2014/main" id="{EB51B6BF-95E1-6827-C830-FB79F70658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7502" y="5430980"/>
            <a:ext cx="1104106" cy="1104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元気なお婆さんのイラスト">
            <a:extLst>
              <a:ext uri="{FF2B5EF4-FFF2-40B4-BE49-F238E27FC236}">
                <a16:creationId xmlns:a16="http://schemas.microsoft.com/office/drawing/2014/main" id="{466CFBA0-17D5-7C7B-FCD2-7DE8AA72DE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543" y="5448057"/>
            <a:ext cx="898903" cy="1076531"/>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id="{9F02A782-8155-822D-FAF3-9B0416BC6C02}"/>
              </a:ext>
            </a:extLst>
          </p:cNvPr>
          <p:cNvGrpSpPr/>
          <p:nvPr/>
        </p:nvGrpSpPr>
        <p:grpSpPr>
          <a:xfrm>
            <a:off x="396565" y="4489774"/>
            <a:ext cx="2705894" cy="2056356"/>
            <a:chOff x="6218636" y="2243324"/>
            <a:chExt cx="2705894" cy="2056356"/>
          </a:xfrm>
        </p:grpSpPr>
        <p:sp>
          <p:nvSpPr>
            <p:cNvPr id="37" name="角丸四角形 28">
              <a:extLst>
                <a:ext uri="{FF2B5EF4-FFF2-40B4-BE49-F238E27FC236}">
                  <a16:creationId xmlns:a16="http://schemas.microsoft.com/office/drawing/2014/main" id="{6950A3DA-5217-4878-F335-AD87BA06F2D5}"/>
                </a:ext>
              </a:extLst>
            </p:cNvPr>
            <p:cNvSpPr/>
            <p:nvPr/>
          </p:nvSpPr>
          <p:spPr>
            <a:xfrm>
              <a:off x="6218636" y="2243324"/>
              <a:ext cx="2674144" cy="2014145"/>
            </a:xfrm>
            <a:prstGeom prst="roundRect">
              <a:avLst>
                <a:gd name="adj" fmla="val 46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38" name="正方形/長方形 37">
              <a:extLst>
                <a:ext uri="{FF2B5EF4-FFF2-40B4-BE49-F238E27FC236}">
                  <a16:creationId xmlns:a16="http://schemas.microsoft.com/office/drawing/2014/main" id="{FE63BB15-5C92-F431-DB05-CEAB460966DC}"/>
                </a:ext>
              </a:extLst>
            </p:cNvPr>
            <p:cNvSpPr/>
            <p:nvPr/>
          </p:nvSpPr>
          <p:spPr>
            <a:xfrm>
              <a:off x="6330521" y="2287700"/>
              <a:ext cx="2594009" cy="1015663"/>
            </a:xfrm>
            <a:prstGeom prst="rect">
              <a:avLst/>
            </a:prstGeom>
          </p:spPr>
          <p:txBody>
            <a:bodyPr wrap="square">
              <a:spAutoFit/>
            </a:bodyPr>
            <a:lstStyle/>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クレジット利用</a:t>
              </a:r>
              <a:r>
                <a:rPr lang="ja-JP" altLang="en-US" sz="1600" dirty="0">
                  <a:solidFill>
                    <a:prstClr val="black"/>
                  </a:solidFill>
                  <a:latin typeface="AR P丸ゴシック体M" panose="020B0600010101010101" pitchFamily="50" charset="-128"/>
                  <a:ea typeface="AR P丸ゴシック体M" panose="020B0600010101010101" pitchFamily="50" charset="-128"/>
                </a:rPr>
                <a:t>の場合</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→クレジット会社</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にも</a:t>
              </a:r>
              <a:r>
                <a:rPr lang="ja-JP" altLang="en-US" sz="2000" dirty="0">
                  <a:solidFill>
                    <a:srgbClr val="FF0000"/>
                  </a:solidFill>
                  <a:latin typeface="AR P丸ゴシック体M" panose="020B0600010101010101" pitchFamily="50" charset="-128"/>
                  <a:ea typeface="AR P丸ゴシック体M" panose="020B0600010101010101" pitchFamily="50" charset="-128"/>
                </a:rPr>
                <a:t>同時に通知</a:t>
              </a: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pic>
          <p:nvPicPr>
            <p:cNvPr id="49" name="Picture 2" descr="電話をする人のイラスト（高齢女性・笑顔）">
              <a:extLst>
                <a:ext uri="{FF2B5EF4-FFF2-40B4-BE49-F238E27FC236}">
                  <a16:creationId xmlns:a16="http://schemas.microsoft.com/office/drawing/2014/main" id="{2521EFFB-AEB0-D627-BC83-177FD5C490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8539" y="3245899"/>
              <a:ext cx="776285" cy="10537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グループ化 49">
            <a:extLst>
              <a:ext uri="{FF2B5EF4-FFF2-40B4-BE49-F238E27FC236}">
                <a16:creationId xmlns:a16="http://schemas.microsoft.com/office/drawing/2014/main" id="{85030166-EDC8-B64A-5091-504976B43336}"/>
              </a:ext>
            </a:extLst>
          </p:cNvPr>
          <p:cNvGrpSpPr/>
          <p:nvPr/>
        </p:nvGrpSpPr>
        <p:grpSpPr>
          <a:xfrm>
            <a:off x="6208043" y="2259180"/>
            <a:ext cx="2774151" cy="2014145"/>
            <a:chOff x="429697" y="4483865"/>
            <a:chExt cx="2774151" cy="2014145"/>
          </a:xfrm>
        </p:grpSpPr>
        <p:grpSp>
          <p:nvGrpSpPr>
            <p:cNvPr id="51" name="グループ化 50">
              <a:extLst>
                <a:ext uri="{FF2B5EF4-FFF2-40B4-BE49-F238E27FC236}">
                  <a16:creationId xmlns:a16="http://schemas.microsoft.com/office/drawing/2014/main" id="{93B859B4-256E-6334-1998-C1DAC8DAEFE3}"/>
                </a:ext>
              </a:extLst>
            </p:cNvPr>
            <p:cNvGrpSpPr/>
            <p:nvPr/>
          </p:nvGrpSpPr>
          <p:grpSpPr>
            <a:xfrm>
              <a:off x="429697" y="4483865"/>
              <a:ext cx="2636700" cy="2014145"/>
              <a:chOff x="423132" y="2169643"/>
              <a:chExt cx="2636700" cy="2014145"/>
            </a:xfrm>
          </p:grpSpPr>
          <p:sp>
            <p:nvSpPr>
              <p:cNvPr id="54" name="角丸四角形 15">
                <a:extLst>
                  <a:ext uri="{FF2B5EF4-FFF2-40B4-BE49-F238E27FC236}">
                    <a16:creationId xmlns:a16="http://schemas.microsoft.com/office/drawing/2014/main" id="{77B22D49-0DD9-8F3E-3E7B-7E9ADF8461FE}"/>
                  </a:ext>
                </a:extLst>
              </p:cNvPr>
              <p:cNvSpPr/>
              <p:nvPr/>
            </p:nvSpPr>
            <p:spPr>
              <a:xfrm>
                <a:off x="423132" y="2169643"/>
                <a:ext cx="2636700" cy="2014145"/>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latin typeface="AR P丸ゴシック体M" panose="020B0600010101010101" pitchFamily="50" charset="-128"/>
                  <a:ea typeface="AR P丸ゴシック体M" panose="020B0600010101010101" pitchFamily="50" charset="-128"/>
                </a:endParaRPr>
              </a:p>
            </p:txBody>
          </p:sp>
          <p:pic>
            <p:nvPicPr>
              <p:cNvPr id="55" name="図 54">
                <a:extLst>
                  <a:ext uri="{FF2B5EF4-FFF2-40B4-BE49-F238E27FC236}">
                    <a16:creationId xmlns:a16="http://schemas.microsoft.com/office/drawing/2014/main" id="{618DC09C-C128-A475-BAA1-0ECB46FBD0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231" y="3116758"/>
                <a:ext cx="1316362" cy="1053240"/>
              </a:xfrm>
              <a:prstGeom prst="rect">
                <a:avLst/>
              </a:prstGeom>
            </p:spPr>
          </p:pic>
          <p:sp>
            <p:nvSpPr>
              <p:cNvPr id="56" name="テキスト ボックス 55">
                <a:extLst>
                  <a:ext uri="{FF2B5EF4-FFF2-40B4-BE49-F238E27FC236}">
                    <a16:creationId xmlns:a16="http://schemas.microsoft.com/office/drawing/2014/main" id="{1E465615-4730-1CD0-66B9-36A08C191ED0}"/>
                  </a:ext>
                </a:extLst>
              </p:cNvPr>
              <p:cNvSpPr txBox="1"/>
              <p:nvPr/>
            </p:nvSpPr>
            <p:spPr>
              <a:xfrm>
                <a:off x="444231" y="2199433"/>
                <a:ext cx="2594502" cy="1338828"/>
              </a:xfrm>
              <a:prstGeom prst="rect">
                <a:avLst/>
              </a:prstGeom>
              <a:noFill/>
            </p:spPr>
            <p:txBody>
              <a:bodyPr wrap="square" rtlCol="0">
                <a:spAutoFit/>
              </a:bodyPr>
              <a:lstStyle/>
              <a:p>
                <a:pPr lvl="0"/>
                <a:r>
                  <a:rPr lang="ja-JP" altLang="en-US" sz="1100" dirty="0">
                    <a:solidFill>
                      <a:prstClr val="black"/>
                    </a:solidFill>
                    <a:latin typeface="HG丸ｺﾞｼｯｸM-PRO" pitchFamily="50" charset="-128"/>
                    <a:ea typeface="HG丸ｺﾞｼｯｸM-PRO" pitchFamily="50" charset="-128"/>
                  </a:rPr>
                  <a:t>　</a:t>
                </a:r>
                <a:r>
                  <a:rPr lang="ja-JP" altLang="en-US" sz="1100" dirty="0">
                    <a:solidFill>
                      <a:srgbClr val="FF0000"/>
                    </a:solidFill>
                    <a:latin typeface="HG丸ｺﾞｼｯｸM-PRO" pitchFamily="50" charset="-128"/>
                    <a:ea typeface="HG丸ｺﾞｼｯｸM-PRO" pitchFamily="50" charset="-128"/>
                  </a:rPr>
                  <a:t>とくていきろくゆうびん</a:t>
                </a:r>
              </a:p>
              <a:p>
                <a:pPr lvl="0"/>
                <a:r>
                  <a:rPr lang="ja-JP" altLang="en-US"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特定記録郵便</a:t>
                </a:r>
                <a:r>
                  <a:rPr lang="ja-JP" altLang="en-US" sz="1600" dirty="0">
                    <a:solidFill>
                      <a:prstClr val="black"/>
                    </a:solidFill>
                    <a:latin typeface="HG丸ｺﾞｼｯｸM-PRO" pitchFamily="50" charset="-128"/>
                    <a:ea typeface="HG丸ｺﾞｼｯｸM-PRO" pitchFamily="50" charset="-128"/>
                  </a:rPr>
                  <a:t>」</a:t>
                </a:r>
              </a:p>
              <a:p>
                <a:pPr lvl="0"/>
                <a:r>
                  <a:rPr lang="ja-JP" altLang="en-US" sz="1100" dirty="0">
                    <a:solidFill>
                      <a:prstClr val="black"/>
                    </a:solidFill>
                    <a:latin typeface="HG丸ｺﾞｼｯｸM-PRO" pitchFamily="50" charset="-128"/>
                    <a:ea typeface="HG丸ｺﾞｼｯｸM-PRO" pitchFamily="50" charset="-128"/>
                  </a:rPr>
                  <a:t>　　　また　</a:t>
                </a:r>
                <a:r>
                  <a:rPr lang="ja-JP" altLang="en-US" sz="1100" dirty="0">
                    <a:solidFill>
                      <a:srgbClr val="FF0000"/>
                    </a:solidFill>
                    <a:latin typeface="HG丸ｺﾞｼｯｸM-PRO" pitchFamily="50" charset="-128"/>
                    <a:ea typeface="HG丸ｺﾞｼｯｸM-PRO" pitchFamily="50" charset="-128"/>
                  </a:rPr>
                  <a:t>　かんいかきとめ</a:t>
                </a:r>
              </a:p>
              <a:p>
                <a:pPr lvl="0"/>
                <a:r>
                  <a:rPr lang="ja-JP" altLang="en-US" sz="1600" dirty="0">
                    <a:solidFill>
                      <a:prstClr val="black"/>
                    </a:solidFill>
                    <a:latin typeface="HG丸ｺﾞｼｯｸM-PRO" pitchFamily="50" charset="-128"/>
                    <a:ea typeface="HG丸ｺﾞｼｯｸM-PRO" pitchFamily="50" charset="-128"/>
                  </a:rPr>
                  <a:t>　　又は「</a:t>
                </a:r>
                <a:r>
                  <a:rPr lang="ja-JP" altLang="en-US" sz="1600" dirty="0">
                    <a:solidFill>
                      <a:srgbClr val="FF0000"/>
                    </a:solidFill>
                    <a:latin typeface="HG丸ｺﾞｼｯｸM-PRO" pitchFamily="50" charset="-128"/>
                    <a:ea typeface="HG丸ｺﾞｼｯｸM-PRO" pitchFamily="50" charset="-128"/>
                  </a:rPr>
                  <a:t>簡易書留</a:t>
                </a:r>
                <a:r>
                  <a:rPr lang="ja-JP" altLang="en-US" sz="1600" dirty="0">
                    <a:solidFill>
                      <a:prstClr val="black"/>
                    </a:solidFill>
                    <a:latin typeface="HG丸ｺﾞｼｯｸM-PRO" pitchFamily="50" charset="-128"/>
                    <a:ea typeface="HG丸ｺﾞｼｯｸM-PRO" pitchFamily="50" charset="-128"/>
                  </a:rPr>
                  <a:t>」</a:t>
                </a:r>
              </a:p>
              <a:p>
                <a:pPr lvl="0"/>
                <a:r>
                  <a:rPr lang="ja-JP" altLang="en-US" sz="1100" dirty="0">
                    <a:solidFill>
                      <a:prstClr val="black"/>
                    </a:solidFill>
                    <a:latin typeface="HG丸ｺﾞｼｯｸM-PRO" pitchFamily="50" charset="-128"/>
                    <a:ea typeface="HG丸ｺﾞｼｯｸM-PRO" pitchFamily="50" charset="-128"/>
                  </a:rPr>
                  <a:t>　　　　　　　　　　　ゆうそう</a:t>
                </a:r>
              </a:p>
              <a:p>
                <a:pPr lvl="0"/>
                <a:r>
                  <a:rPr lang="ja-JP" altLang="en-US" sz="1600" dirty="0">
                    <a:solidFill>
                      <a:prstClr val="black"/>
                    </a:solidFill>
                    <a:latin typeface="HG丸ｺﾞｼｯｸM-PRO" pitchFamily="50" charset="-128"/>
                    <a:ea typeface="HG丸ｺﾞｼｯｸM-PRO" pitchFamily="50" charset="-128"/>
                  </a:rPr>
                  <a:t>　　　　　　　で郵送</a:t>
                </a:r>
              </a:p>
            </p:txBody>
          </p:sp>
        </p:grpSp>
        <p:sp>
          <p:nvSpPr>
            <p:cNvPr id="52" name="角丸四角形 19">
              <a:extLst>
                <a:ext uri="{FF2B5EF4-FFF2-40B4-BE49-F238E27FC236}">
                  <a16:creationId xmlns:a16="http://schemas.microsoft.com/office/drawing/2014/main" id="{1915CEA8-4D78-D7DB-29B4-642930E44558}"/>
                </a:ext>
              </a:extLst>
            </p:cNvPr>
            <p:cNvSpPr/>
            <p:nvPr/>
          </p:nvSpPr>
          <p:spPr>
            <a:xfrm>
              <a:off x="1812898" y="5800920"/>
              <a:ext cx="1237186" cy="5393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6657071-EFCB-7E4D-6F24-C3D49FE99CD0}"/>
                </a:ext>
              </a:extLst>
            </p:cNvPr>
            <p:cNvSpPr txBox="1"/>
            <p:nvPr/>
          </p:nvSpPr>
          <p:spPr>
            <a:xfrm>
              <a:off x="1870184" y="5800920"/>
              <a:ext cx="1333664" cy="523220"/>
            </a:xfrm>
            <a:prstGeom prst="rect">
              <a:avLst/>
            </a:prstGeom>
            <a:noFill/>
          </p:spPr>
          <p:txBody>
            <a:bodyPr wrap="square" rtlCol="0">
              <a:spAutoFit/>
            </a:bodyPr>
            <a:lstStyle/>
            <a:p>
              <a:r>
                <a:rPr kumimoji="1" lang="ja-JP" altLang="en-US" sz="1400" dirty="0">
                  <a:solidFill>
                    <a:schemeClr val="tx2">
                      <a:lumMod val="50000"/>
                    </a:schemeClr>
                  </a:solidFill>
                </a:rPr>
                <a:t>★</a:t>
              </a:r>
              <a:r>
                <a:rPr lang="ja-JP" altLang="en-US" sz="1400" dirty="0">
                  <a:solidFill>
                    <a:schemeClr val="tx2">
                      <a:lumMod val="50000"/>
                    </a:schemeClr>
                  </a:solidFill>
                </a:rPr>
                <a:t>発送</a:t>
              </a:r>
              <a:r>
                <a:rPr kumimoji="1" lang="ja-JP" altLang="en-US" sz="1400" dirty="0">
                  <a:solidFill>
                    <a:schemeClr val="tx2">
                      <a:lumMod val="50000"/>
                    </a:schemeClr>
                  </a:solidFill>
                </a:rPr>
                <a:t>を</a:t>
              </a:r>
            </a:p>
            <a:p>
              <a:r>
                <a:rPr lang="ja-JP" altLang="en-US" sz="1400" dirty="0">
                  <a:solidFill>
                    <a:schemeClr val="tx2">
                      <a:lumMod val="50000"/>
                    </a:schemeClr>
                  </a:solidFill>
                </a:rPr>
                <a:t>　証明できる</a:t>
              </a:r>
              <a:r>
                <a:rPr kumimoji="1" lang="en-US" altLang="ja-JP" sz="1400" dirty="0">
                  <a:solidFill>
                    <a:schemeClr val="tx2">
                      <a:lumMod val="50000"/>
                    </a:schemeClr>
                  </a:solidFill>
                </a:rPr>
                <a:t>!</a:t>
              </a:r>
              <a:endParaRPr kumimoji="1" lang="ja-JP" altLang="en-US" sz="1400" dirty="0">
                <a:solidFill>
                  <a:schemeClr val="tx2">
                    <a:lumMod val="50000"/>
                  </a:schemeClr>
                </a:solidFill>
              </a:endParaRPr>
            </a:p>
          </p:txBody>
        </p:sp>
      </p:grpSp>
    </p:spTree>
    <p:extLst>
      <p:ext uri="{BB962C8B-B14F-4D97-AF65-F5344CB8AC3E}">
        <p14:creationId xmlns:p14="http://schemas.microsoft.com/office/powerpoint/2010/main" val="390024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51915"/>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lang="ja-JP" altLang="en-US" sz="1100" dirty="0">
                <a:solidFill>
                  <a:schemeClr val="tx1"/>
                </a:solidFill>
                <a:latin typeface="HG丸ｺﾞｼｯｸM-PRO" pitchFamily="50" charset="-128"/>
                <a:ea typeface="HG丸ｺﾞｼｯｸM-PRO" pitchFamily="50" charset="-128"/>
              </a:rPr>
              <a:t>でんじてききろく</a:t>
            </a:r>
            <a:r>
              <a:rPr kumimoji="1" lang="ja-JP" altLang="en-US" sz="1100" dirty="0">
                <a:solidFill>
                  <a:schemeClr val="tx1"/>
                </a:solidFill>
                <a:latin typeface="HG丸ｺﾞｼｯｸM-PRO" pitchFamily="50" charset="-128"/>
                <a:ea typeface="HG丸ｺﾞｼｯｸM-PRO" pitchFamily="50" charset="-128"/>
              </a:rPr>
              <a:t>　　　　　　　　　　ばあい</a:t>
            </a:r>
            <a:endParaRPr kumimoji="1" lang="en-US" altLang="ja-JP" sz="1100" dirty="0">
              <a:solidFill>
                <a:schemeClr val="tx1"/>
              </a:solidFill>
              <a:latin typeface="HG丸ｺﾞｼｯｸM-PRO" pitchFamily="50" charset="-128"/>
              <a:ea typeface="HG丸ｺﾞｼｯｸM-PRO" pitchFamily="50" charset="-128"/>
            </a:endParaRPr>
          </a:p>
          <a:p>
            <a:pPr algn="ctr"/>
            <a:r>
              <a:rPr lang="ja-JP" altLang="en-US" sz="3600" dirty="0">
                <a:solidFill>
                  <a:schemeClr val="tx1"/>
                </a:solidFill>
                <a:latin typeface="HG丸ｺﾞｼｯｸM-PRO" pitchFamily="50" charset="-128"/>
                <a:ea typeface="HG丸ｺﾞｼｯｸM-PRO" pitchFamily="50" charset="-128"/>
              </a:rPr>
              <a:t>電磁的記録の場合</a:t>
            </a:r>
            <a:endParaRPr kumimoji="1" lang="ja-JP" altLang="en-US" sz="3600" dirty="0">
              <a:solidFill>
                <a:schemeClr val="tx1"/>
              </a:solidFill>
              <a:latin typeface="HG丸ｺﾞｼｯｸM-PRO" pitchFamily="50" charset="-128"/>
              <a:ea typeface="HG丸ｺﾞｼｯｸM-PRO"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16" name="角丸四角形 17">
            <a:extLst>
              <a:ext uri="{FF2B5EF4-FFF2-40B4-BE49-F238E27FC236}">
                <a16:creationId xmlns:a16="http://schemas.microsoft.com/office/drawing/2014/main" id="{E083C4E3-D8EA-ECF1-BDA0-87AAD80EDA05}"/>
              </a:ext>
            </a:extLst>
          </p:cNvPr>
          <p:cNvSpPr/>
          <p:nvPr/>
        </p:nvSpPr>
        <p:spPr>
          <a:xfrm>
            <a:off x="3298092" y="4478730"/>
            <a:ext cx="2666293" cy="2039624"/>
          </a:xfrm>
          <a:prstGeom prst="roundRect">
            <a:avLst>
              <a:gd name="adj" fmla="val 46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30" name="正方形/長方形 29">
            <a:extLst>
              <a:ext uri="{FF2B5EF4-FFF2-40B4-BE49-F238E27FC236}">
                <a16:creationId xmlns:a16="http://schemas.microsoft.com/office/drawing/2014/main" id="{E0941CFC-9588-3D73-F970-73C74E846D86}"/>
              </a:ext>
            </a:extLst>
          </p:cNvPr>
          <p:cNvSpPr/>
          <p:nvPr/>
        </p:nvSpPr>
        <p:spPr>
          <a:xfrm>
            <a:off x="3356462" y="4452915"/>
            <a:ext cx="2635904" cy="2108269"/>
          </a:xfrm>
          <a:prstGeom prst="rect">
            <a:avLst/>
          </a:prstGeom>
        </p:spPr>
        <p:txBody>
          <a:bodyPr wrap="square">
            <a:spAutoFit/>
          </a:bodyPr>
          <a:lstStyle/>
          <a:p>
            <a:pPr lvl="0"/>
            <a:r>
              <a:rPr lang="ja-JP" altLang="en-US" sz="1100" dirty="0">
                <a:solidFill>
                  <a:prstClr val="black"/>
                </a:solidFill>
                <a:latin typeface="AR P丸ゴシック体M" panose="020B0600010101010101" pitchFamily="50" charset="-128"/>
                <a:ea typeface="AR P丸ゴシック体M" panose="020B0600010101010101" pitchFamily="50" charset="-128"/>
              </a:rPr>
              <a:t>ひか　　　</a:t>
            </a:r>
            <a:r>
              <a:rPr lang="ja-JP" altLang="en-US" sz="1100" dirty="0">
                <a:solidFill>
                  <a:srgbClr val="FF0000"/>
                </a:solidFill>
                <a:latin typeface="AR P丸ゴシック体M" panose="020B0600010101010101" pitchFamily="50" charset="-128"/>
                <a:ea typeface="AR P丸ゴシック体M" panose="020B0600010101010101" pitchFamily="50" charset="-128"/>
              </a:rPr>
              <a:t>　ほぞん</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控えを</a:t>
            </a:r>
            <a:r>
              <a:rPr lang="ja-JP" altLang="en-US" sz="3200" dirty="0">
                <a:solidFill>
                  <a:srgbClr val="FF0000"/>
                </a:solidFill>
                <a:latin typeface="HG丸ｺﾞｼｯｸM-PRO" panose="020F0600000000000000" pitchFamily="50" charset="-128"/>
                <a:ea typeface="HG丸ｺﾞｼｯｸM-PRO" panose="020F0600000000000000" pitchFamily="50" charset="-128"/>
              </a:rPr>
              <a:t>保存</a:t>
            </a:r>
            <a:r>
              <a:rPr lang="ja-JP" altLang="en-US" sz="1600" dirty="0">
                <a:latin typeface="HG丸ｺﾞｼｯｸM-PRO" panose="020F0600000000000000" pitchFamily="50" charset="-128"/>
                <a:ea typeface="HG丸ｺﾞｼｯｸM-PRO" panose="020F0600000000000000" pitchFamily="50" charset="-128"/>
              </a:rPr>
              <a:t>しておく</a:t>
            </a:r>
            <a:endParaRPr lang="en-US" altLang="ja-JP" sz="1600" dirty="0">
              <a:latin typeface="HG丸ｺﾞｼｯｸM-PRO" panose="020F0600000000000000" pitchFamily="50" charset="-128"/>
              <a:ea typeface="HG丸ｺﾞｼｯｸM-PRO" panose="020F0600000000000000" pitchFamily="50" charset="-128"/>
            </a:endParaRPr>
          </a:p>
          <a:p>
            <a:pPr lvl="0"/>
            <a:endParaRPr lang="en-US" altLang="ja-JP" sz="16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電子メール</a:t>
            </a:r>
            <a:endParaRPr lang="en-US" altLang="ja-JP" sz="12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→送信メールを保存</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FAX</a:t>
            </a:r>
          </a:p>
          <a:p>
            <a:pPr lvl="0"/>
            <a:r>
              <a:rPr lang="ja-JP" altLang="en-US" sz="1200" dirty="0">
                <a:latin typeface="HG丸ｺﾞｼｯｸM-PRO" panose="020F0600000000000000" pitchFamily="50" charset="-128"/>
                <a:ea typeface="HG丸ｺﾞｼｯｸM-PRO" panose="020F0600000000000000" pitchFamily="50" charset="-128"/>
              </a:rPr>
              <a:t>→送信した書類を保管</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Web</a:t>
            </a:r>
            <a:r>
              <a:rPr lang="ja-JP" altLang="en-US" sz="1200" dirty="0">
                <a:latin typeface="HG丸ｺﾞｼｯｸM-PRO" panose="020F0600000000000000" pitchFamily="50" charset="-128"/>
                <a:ea typeface="HG丸ｺﾞｼｯｸM-PRO" panose="020F0600000000000000" pitchFamily="50" charset="-128"/>
              </a:rPr>
              <a:t>フォーム</a:t>
            </a:r>
            <a:endParaRPr lang="en-US" altLang="ja-JP" sz="12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→画面のスクリーンショットをとる</a:t>
            </a:r>
          </a:p>
        </p:txBody>
      </p:sp>
      <p:grpSp>
        <p:nvGrpSpPr>
          <p:cNvPr id="33" name="グループ化 32">
            <a:extLst>
              <a:ext uri="{FF2B5EF4-FFF2-40B4-BE49-F238E27FC236}">
                <a16:creationId xmlns:a16="http://schemas.microsoft.com/office/drawing/2014/main" id="{C29AF040-D46D-6CE9-D5CC-89421A0C8706}"/>
              </a:ext>
            </a:extLst>
          </p:cNvPr>
          <p:cNvGrpSpPr/>
          <p:nvPr/>
        </p:nvGrpSpPr>
        <p:grpSpPr>
          <a:xfrm>
            <a:off x="6196081" y="4478730"/>
            <a:ext cx="2642987" cy="2014145"/>
            <a:chOff x="403789" y="4457781"/>
            <a:chExt cx="2642987" cy="2014145"/>
          </a:xfrm>
        </p:grpSpPr>
        <p:sp>
          <p:nvSpPr>
            <p:cNvPr id="35" name="角丸四角形 29">
              <a:extLst>
                <a:ext uri="{FF2B5EF4-FFF2-40B4-BE49-F238E27FC236}">
                  <a16:creationId xmlns:a16="http://schemas.microsoft.com/office/drawing/2014/main" id="{0E5EAE63-A3B5-7D3B-0031-BF8C02DCD322}"/>
                </a:ext>
              </a:extLst>
            </p:cNvPr>
            <p:cNvSpPr/>
            <p:nvPr/>
          </p:nvSpPr>
          <p:spPr>
            <a:xfrm>
              <a:off x="403789" y="4457781"/>
              <a:ext cx="2636700" cy="2014145"/>
            </a:xfrm>
            <a:prstGeom prst="roundRect">
              <a:avLst>
                <a:gd name="adj" fmla="val 4666"/>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0" name="正方形/長方形 39">
              <a:extLst>
                <a:ext uri="{FF2B5EF4-FFF2-40B4-BE49-F238E27FC236}">
                  <a16:creationId xmlns:a16="http://schemas.microsoft.com/office/drawing/2014/main" id="{04E4E5B3-BB02-584E-F6D1-186E529C0D2C}"/>
                </a:ext>
              </a:extLst>
            </p:cNvPr>
            <p:cNvSpPr/>
            <p:nvPr/>
          </p:nvSpPr>
          <p:spPr>
            <a:xfrm>
              <a:off x="489593" y="4526134"/>
              <a:ext cx="2557183" cy="923330"/>
            </a:xfrm>
            <a:prstGeom prst="rect">
              <a:avLst/>
            </a:prstGeom>
          </p:spPr>
          <p:txBody>
            <a:bodyPr wrap="square">
              <a:spAutoFit/>
            </a:bodyPr>
            <a:lstStyle/>
            <a:p>
              <a:pPr lvl="0"/>
              <a:r>
                <a:rPr lang="ja-JP" altLang="en-US" sz="1000" dirty="0">
                  <a:solidFill>
                    <a:prstClr val="black"/>
                  </a:solidFill>
                  <a:latin typeface="HG丸ｺﾞｼｯｸM-PRO" pitchFamily="50" charset="-128"/>
                  <a:ea typeface="HG丸ｺﾞｼｯｸM-PRO" pitchFamily="50" charset="-128"/>
                </a:rPr>
                <a:t>つうち　　　　　　　　かくにん</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通知ができたか確認する</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50" dirty="0">
                  <a:solidFill>
                    <a:prstClr val="black"/>
                  </a:solidFill>
                  <a:latin typeface="HG丸ｺﾞｼｯｸM-PRO" pitchFamily="50" charset="-128"/>
                  <a:ea typeface="HG丸ｺﾞｼｯｸM-PRO" pitchFamily="50" charset="-128"/>
                </a:rPr>
                <a:t>　　　　　　　　　　へんしん</a:t>
              </a:r>
              <a:endParaRPr lang="en-US" altLang="ja-JP" sz="105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　　　</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メール返信など</a:t>
              </a:r>
              <a:endParaRPr lang="en-US" altLang="ja-JP" sz="1600" dirty="0">
                <a:solidFill>
                  <a:prstClr val="black"/>
                </a:solidFill>
                <a:latin typeface="HG丸ｺﾞｼｯｸM-PRO" pitchFamily="50" charset="-128"/>
                <a:ea typeface="HG丸ｺﾞｼｯｸM-PRO" pitchFamily="50" charset="-128"/>
              </a:endParaRPr>
            </a:p>
          </p:txBody>
        </p:sp>
      </p:grpSp>
      <p:grpSp>
        <p:nvGrpSpPr>
          <p:cNvPr id="42" name="グループ化 41">
            <a:extLst>
              <a:ext uri="{FF2B5EF4-FFF2-40B4-BE49-F238E27FC236}">
                <a16:creationId xmlns:a16="http://schemas.microsoft.com/office/drawing/2014/main" id="{B08F1325-FF7E-5669-D4E5-2D86EEED64F4}"/>
              </a:ext>
            </a:extLst>
          </p:cNvPr>
          <p:cNvGrpSpPr/>
          <p:nvPr/>
        </p:nvGrpSpPr>
        <p:grpSpPr>
          <a:xfrm>
            <a:off x="383791" y="2252025"/>
            <a:ext cx="2682606" cy="2039624"/>
            <a:chOff x="6206844" y="4432302"/>
            <a:chExt cx="2682606" cy="2039624"/>
          </a:xfrm>
        </p:grpSpPr>
        <p:sp>
          <p:nvSpPr>
            <p:cNvPr id="43" name="角丸四角形 33">
              <a:extLst>
                <a:ext uri="{FF2B5EF4-FFF2-40B4-BE49-F238E27FC236}">
                  <a16:creationId xmlns:a16="http://schemas.microsoft.com/office/drawing/2014/main" id="{6F22A121-BA36-278C-5F95-7C87256BC3A4}"/>
                </a:ext>
              </a:extLst>
            </p:cNvPr>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46" name="テキスト ボックス 45">
              <a:extLst>
                <a:ext uri="{FF2B5EF4-FFF2-40B4-BE49-F238E27FC236}">
                  <a16:creationId xmlns:a16="http://schemas.microsoft.com/office/drawing/2014/main" id="{CE08CE69-B871-48F6-1934-1F4F2181E25D}"/>
                </a:ext>
              </a:extLst>
            </p:cNvPr>
            <p:cNvSpPr txBox="1"/>
            <p:nvPr/>
          </p:nvSpPr>
          <p:spPr>
            <a:xfrm>
              <a:off x="6369170" y="4474995"/>
              <a:ext cx="2520280" cy="1061829"/>
            </a:xfrm>
            <a:prstGeom prst="rect">
              <a:avLst/>
            </a:prstGeom>
            <a:noFill/>
          </p:spPr>
          <p:txBody>
            <a:bodyPr wrap="square" rtlCol="0">
              <a:spAutoFit/>
            </a:bodyPr>
            <a:lstStyle/>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電磁的記録の作成は</a:t>
              </a:r>
            </a:p>
            <a:p>
              <a:pPr lvl="0"/>
              <a:r>
                <a:rPr lang="ja-JP" altLang="en-US" sz="1100" dirty="0">
                  <a:solidFill>
                    <a:srgbClr val="FF0000"/>
                  </a:solidFill>
                  <a:latin typeface="AR P丸ゴシック体M" panose="020B0600010101010101" pitchFamily="50" charset="-128"/>
                  <a:ea typeface="AR P丸ゴシック体M" panose="020B0600010101010101" pitchFamily="50" charset="-128"/>
                </a:rPr>
                <a:t>　　　</a:t>
              </a:r>
              <a:r>
                <a:rPr lang="ja-JP" altLang="en-US" sz="1100" dirty="0" err="1">
                  <a:solidFill>
                    <a:srgbClr val="FF0000"/>
                  </a:solidFill>
                  <a:latin typeface="AR P丸ゴシック体M" panose="020B0600010101010101" pitchFamily="50" charset="-128"/>
                  <a:ea typeface="AR P丸ゴシック体M" panose="020B0600010101010101" pitchFamily="50" charset="-128"/>
                </a:rPr>
                <a:t>けい</a:t>
              </a:r>
              <a:r>
                <a:rPr lang="ja-JP" altLang="en-US" sz="1100" dirty="0">
                  <a:solidFill>
                    <a:srgbClr val="FF0000"/>
                  </a:solidFill>
                  <a:latin typeface="AR P丸ゴシック体M" panose="020B0600010101010101" pitchFamily="50" charset="-128"/>
                  <a:ea typeface="AR P丸ゴシック体M" panose="020B0600010101010101" pitchFamily="50" charset="-128"/>
                </a:rPr>
                <a:t>やくしゃ　　いし</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契約者の意思</a:t>
              </a:r>
            </a:p>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に基づいて、行います</a:t>
              </a:r>
            </a:p>
          </p:txBody>
        </p:sp>
      </p:grpSp>
      <p:grpSp>
        <p:nvGrpSpPr>
          <p:cNvPr id="7" name="グループ化 6">
            <a:extLst>
              <a:ext uri="{FF2B5EF4-FFF2-40B4-BE49-F238E27FC236}">
                <a16:creationId xmlns:a16="http://schemas.microsoft.com/office/drawing/2014/main" id="{26730E70-791B-C26B-6CDF-5607695BD470}"/>
              </a:ext>
            </a:extLst>
          </p:cNvPr>
          <p:cNvGrpSpPr/>
          <p:nvPr/>
        </p:nvGrpSpPr>
        <p:grpSpPr>
          <a:xfrm>
            <a:off x="6189660" y="2247828"/>
            <a:ext cx="2636700" cy="2018778"/>
            <a:chOff x="429697" y="4483865"/>
            <a:chExt cx="2636700" cy="2018778"/>
          </a:xfrm>
        </p:grpSpPr>
        <p:grpSp>
          <p:nvGrpSpPr>
            <p:cNvPr id="24" name="グループ化 23">
              <a:extLst>
                <a:ext uri="{FF2B5EF4-FFF2-40B4-BE49-F238E27FC236}">
                  <a16:creationId xmlns:a16="http://schemas.microsoft.com/office/drawing/2014/main" id="{F48DA612-9DCB-FE32-7A4C-AE1CA9BC148B}"/>
                </a:ext>
              </a:extLst>
            </p:cNvPr>
            <p:cNvGrpSpPr/>
            <p:nvPr/>
          </p:nvGrpSpPr>
          <p:grpSpPr>
            <a:xfrm>
              <a:off x="429697" y="4483865"/>
              <a:ext cx="2636700" cy="2014145"/>
              <a:chOff x="423132" y="2169643"/>
              <a:chExt cx="2636700" cy="2014145"/>
            </a:xfrm>
          </p:grpSpPr>
          <p:sp>
            <p:nvSpPr>
              <p:cNvPr id="25" name="角丸四角形 15">
                <a:extLst>
                  <a:ext uri="{FF2B5EF4-FFF2-40B4-BE49-F238E27FC236}">
                    <a16:creationId xmlns:a16="http://schemas.microsoft.com/office/drawing/2014/main" id="{C233DD2A-15D3-4589-DAE5-EB20A1849405}"/>
                  </a:ext>
                </a:extLst>
              </p:cNvPr>
              <p:cNvSpPr/>
              <p:nvPr/>
            </p:nvSpPr>
            <p:spPr>
              <a:xfrm>
                <a:off x="423132" y="2169643"/>
                <a:ext cx="2636700" cy="2014145"/>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latin typeface="AR P丸ゴシック体M" panose="020B0600010101010101" pitchFamily="50" charset="-128"/>
                  <a:ea typeface="AR P丸ゴシック体M" panose="020B0600010101010101" pitchFamily="50" charset="-128"/>
                </a:endParaRPr>
              </a:p>
            </p:txBody>
          </p:sp>
          <p:sp>
            <p:nvSpPr>
              <p:cNvPr id="28" name="テキスト ボックス 27">
                <a:extLst>
                  <a:ext uri="{FF2B5EF4-FFF2-40B4-BE49-F238E27FC236}">
                    <a16:creationId xmlns:a16="http://schemas.microsoft.com/office/drawing/2014/main" id="{CFB9564C-6D98-E2E0-8F15-20E2043C349E}"/>
                  </a:ext>
                </a:extLst>
              </p:cNvPr>
              <p:cNvSpPr txBox="1"/>
              <p:nvPr/>
            </p:nvSpPr>
            <p:spPr>
              <a:xfrm>
                <a:off x="444231" y="2199433"/>
                <a:ext cx="2594502" cy="1569660"/>
              </a:xfrm>
              <a:prstGeom prst="rect">
                <a:avLst/>
              </a:prstGeom>
              <a:noFill/>
            </p:spPr>
            <p:txBody>
              <a:bodyPr wrap="square" rtlCol="0">
                <a:spAutoFit/>
              </a:bodyPr>
              <a:lstStyle/>
              <a:p>
                <a:pPr lvl="0"/>
                <a:r>
                  <a:rPr lang="ja-JP" altLang="en-US" sz="1000" dirty="0">
                    <a:solidFill>
                      <a:prstClr val="black"/>
                    </a:solidFill>
                    <a:latin typeface="HG丸ｺﾞｼｯｸM-PRO" pitchFamily="50" charset="-128"/>
                    <a:ea typeface="HG丸ｺﾞｼｯｸM-PRO" pitchFamily="50" charset="-128"/>
                  </a:rPr>
                  <a:t>けいやくしょ　み　</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契約書を見て、</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でんじてききろく　　つうちほうほう</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電磁的記録の通知方法を</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　　　　　　　　　　</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　　　　　　　　　　</a:t>
                </a:r>
                <a:r>
                  <a:rPr lang="ja-JP" altLang="en-US" sz="1000" dirty="0">
                    <a:solidFill>
                      <a:srgbClr val="FF0000"/>
                    </a:solidFill>
                    <a:latin typeface="HG丸ｺﾞｼｯｸM-PRO" pitchFamily="50" charset="-128"/>
                    <a:ea typeface="HG丸ｺﾞｼｯｸM-PRO" pitchFamily="50" charset="-128"/>
                  </a:rPr>
                  <a:t>かくにん</a:t>
                </a:r>
                <a:endParaRPr lang="en-US" altLang="ja-JP" sz="1000" dirty="0">
                  <a:solidFill>
                    <a:srgbClr val="FF0000"/>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　　　　　　</a:t>
                </a:r>
                <a:r>
                  <a:rPr lang="ja-JP" altLang="en-US" sz="2400" dirty="0">
                    <a:solidFill>
                      <a:srgbClr val="FF0000"/>
                    </a:solidFill>
                    <a:latin typeface="HG丸ｺﾞｼｯｸM-PRO" pitchFamily="50" charset="-128"/>
                    <a:ea typeface="HG丸ｺﾞｼｯｸM-PRO" pitchFamily="50" charset="-128"/>
                  </a:rPr>
                  <a:t>確認</a:t>
                </a:r>
                <a:r>
                  <a:rPr lang="ja-JP" altLang="en-US" sz="1600" dirty="0">
                    <a:solidFill>
                      <a:prstClr val="black"/>
                    </a:solidFill>
                    <a:latin typeface="HG丸ｺﾞｼｯｸM-PRO" pitchFamily="50" charset="-128"/>
                    <a:ea typeface="HG丸ｺﾞｼｯｸM-PRO" pitchFamily="50" charset="-128"/>
                  </a:rPr>
                  <a:t>する</a:t>
                </a:r>
              </a:p>
            </p:txBody>
          </p:sp>
        </p:grpSp>
        <p:pic>
          <p:nvPicPr>
            <p:cNvPr id="2050" name="Picture 2">
              <a:extLst>
                <a:ext uri="{FF2B5EF4-FFF2-40B4-BE49-F238E27FC236}">
                  <a16:creationId xmlns:a16="http://schemas.microsoft.com/office/drawing/2014/main" id="{5302CCAA-FEF8-C41F-4057-0AF9765AA1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396020"/>
              <a:ext cx="760803" cy="110662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a:extLst>
              <a:ext uri="{FF2B5EF4-FFF2-40B4-BE49-F238E27FC236}">
                <a16:creationId xmlns:a16="http://schemas.microsoft.com/office/drawing/2014/main" id="{95BD0298-CB2C-DE5B-1525-566BB3AD65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601" y="5483014"/>
            <a:ext cx="791577" cy="743679"/>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id="{6F8AA771-D69B-C5FB-3F09-1195EE171EEA}"/>
              </a:ext>
            </a:extLst>
          </p:cNvPr>
          <p:cNvGrpSpPr/>
          <p:nvPr/>
        </p:nvGrpSpPr>
        <p:grpSpPr>
          <a:xfrm>
            <a:off x="3282048" y="2236941"/>
            <a:ext cx="2811869" cy="2125232"/>
            <a:chOff x="3282048" y="2236941"/>
            <a:chExt cx="2811869" cy="2125232"/>
          </a:xfrm>
        </p:grpSpPr>
        <p:sp>
          <p:nvSpPr>
            <p:cNvPr id="47" name="角丸四角形 12">
              <a:extLst>
                <a:ext uri="{FF2B5EF4-FFF2-40B4-BE49-F238E27FC236}">
                  <a16:creationId xmlns:a16="http://schemas.microsoft.com/office/drawing/2014/main" id="{D2381EAC-9180-2BD9-F8FB-C963A8A28ED1}"/>
                </a:ext>
              </a:extLst>
            </p:cNvPr>
            <p:cNvSpPr/>
            <p:nvPr/>
          </p:nvSpPr>
          <p:spPr>
            <a:xfrm>
              <a:off x="3282048" y="2248873"/>
              <a:ext cx="2674144" cy="2014145"/>
            </a:xfrm>
            <a:prstGeom prst="roundRect">
              <a:avLst>
                <a:gd name="adj" fmla="val 46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pic>
          <p:nvPicPr>
            <p:cNvPr id="48" name="Picture 2" descr="G:\消費生活センター　消費者教育\イラストいろいろ\calender_takujou.png">
              <a:extLst>
                <a:ext uri="{FF2B5EF4-FFF2-40B4-BE49-F238E27FC236}">
                  <a16:creationId xmlns:a16="http://schemas.microsoft.com/office/drawing/2014/main" id="{69D79873-1489-16EA-3EF8-597AD76452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2049" y="3189069"/>
              <a:ext cx="1282081" cy="1173104"/>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72151B26-39BB-17BD-1AAD-0F67578D64F6}"/>
                </a:ext>
              </a:extLst>
            </p:cNvPr>
            <p:cNvSpPr/>
            <p:nvPr/>
          </p:nvSpPr>
          <p:spPr>
            <a:xfrm>
              <a:off x="3285558" y="2236941"/>
              <a:ext cx="2808359" cy="1523494"/>
            </a:xfrm>
            <a:prstGeom prst="rect">
              <a:avLst/>
            </a:prstGeom>
          </p:spPr>
          <p:txBody>
            <a:bodyPr wrap="square">
              <a:spAutoFit/>
            </a:bodyPr>
            <a:lstStyle/>
            <a:p>
              <a:r>
                <a:rPr lang="ja-JP" altLang="en-US" sz="1100" dirty="0">
                  <a:latin typeface="HG丸ｺﾞｼｯｸM-PRO" pitchFamily="50" charset="-128"/>
                  <a:ea typeface="HG丸ｺﾞｼｯｸM-PRO" pitchFamily="50" charset="-128"/>
                </a:rPr>
                <a:t>　　　　　　　　　　  つうち　</a:t>
              </a:r>
              <a:endParaRPr lang="en-US" altLang="ja-JP" sz="1100" dirty="0">
                <a:latin typeface="HG丸ｺﾞｼｯｸM-PRO" pitchFamily="50" charset="-128"/>
                <a:ea typeface="HG丸ｺﾞｼｯｸM-PRO" pitchFamily="50" charset="-128"/>
              </a:endParaRPr>
            </a:p>
            <a:p>
              <a:pPr algn="ctr"/>
              <a:r>
                <a:rPr lang="en-US" altLang="ja-JP" sz="2000" dirty="0">
                  <a:solidFill>
                    <a:srgbClr val="FF0000"/>
                  </a:solidFill>
                  <a:latin typeface="HG丸ｺﾞｼｯｸM-PRO" pitchFamily="50" charset="-128"/>
                  <a:ea typeface="HG丸ｺﾞｼｯｸM-PRO" pitchFamily="50" charset="-128"/>
                </a:rPr>
                <a:t>8</a:t>
              </a:r>
              <a:r>
                <a:rPr lang="ja-JP" altLang="en-US" sz="2000" dirty="0">
                  <a:solidFill>
                    <a:srgbClr val="FF0000"/>
                  </a:solidFill>
                  <a:latin typeface="HG丸ｺﾞｼｯｸM-PRO" pitchFamily="50" charset="-128"/>
                  <a:ea typeface="HG丸ｺﾞｼｯｸM-PRO" pitchFamily="50" charset="-128"/>
                </a:rPr>
                <a:t>日以内</a:t>
              </a:r>
              <a:r>
                <a:rPr lang="ja-JP" altLang="en-US" sz="1600" dirty="0">
                  <a:solidFill>
                    <a:prstClr val="black"/>
                  </a:solidFill>
                  <a:latin typeface="HG丸ｺﾞｼｯｸM-PRO" pitchFamily="50" charset="-128"/>
                  <a:ea typeface="HG丸ｺﾞｼｯｸM-PRO" pitchFamily="50" charset="-128"/>
                </a:rPr>
                <a:t>に通知する</a:t>
              </a:r>
              <a:endParaRPr lang="en-US" altLang="ja-JP" sz="1600" dirty="0">
                <a:solidFill>
                  <a:prstClr val="black"/>
                </a:solidFill>
                <a:latin typeface="HG丸ｺﾞｼｯｸM-PRO" pitchFamily="50" charset="-128"/>
                <a:ea typeface="HG丸ｺﾞｼｯｸM-PRO" pitchFamily="50" charset="-128"/>
              </a:endParaRPr>
            </a:p>
            <a:p>
              <a:pPr algn="ctr"/>
              <a:endParaRPr lang="en-US" altLang="ja-JP" sz="400" dirty="0">
                <a:solidFill>
                  <a:prstClr val="black"/>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しょうほう</a:t>
              </a:r>
              <a:endParaRPr lang="en-US" altLang="ja-JP" sz="11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マルチ商法などは</a:t>
              </a:r>
              <a:r>
                <a:rPr lang="en-US" altLang="ja-JP" sz="2000" dirty="0">
                  <a:solidFill>
                    <a:srgbClr val="FF0000"/>
                  </a:solidFill>
                  <a:latin typeface="HG丸ｺﾞｼｯｸM-PRO" pitchFamily="50" charset="-128"/>
                  <a:ea typeface="HG丸ｺﾞｼｯｸM-PRO" pitchFamily="50" charset="-128"/>
                </a:rPr>
                <a:t>20</a:t>
              </a:r>
              <a:r>
                <a:rPr lang="ja-JP" altLang="en-US" sz="2000" dirty="0">
                  <a:solidFill>
                    <a:srgbClr val="FF0000"/>
                  </a:solidFill>
                  <a:latin typeface="HG丸ｺﾞｼｯｸM-PRO" pitchFamily="50" charset="-128"/>
                  <a:ea typeface="HG丸ｺﾞｼｯｸM-PRO" pitchFamily="50" charset="-128"/>
                </a:rPr>
                <a:t>日以内</a:t>
              </a:r>
              <a:endParaRPr lang="en-US" altLang="ja-JP" sz="2000" dirty="0">
                <a:solidFill>
                  <a:srgbClr val="FF0000"/>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つうち</a:t>
              </a:r>
              <a:endParaRPr lang="en-US" altLang="ja-JP" sz="1100" dirty="0">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に通知する</a:t>
              </a:r>
              <a:endParaRPr lang="en-US" altLang="ja-JP" sz="1600" dirty="0">
                <a:solidFill>
                  <a:prstClr val="black"/>
                </a:solidFill>
                <a:latin typeface="HG丸ｺﾞｼｯｸM-PRO" pitchFamily="50" charset="-128"/>
                <a:ea typeface="HG丸ｺﾞｼｯｸM-PRO" pitchFamily="50" charset="-128"/>
              </a:endParaRPr>
            </a:p>
          </p:txBody>
        </p:sp>
      </p:grpSp>
      <p:pic>
        <p:nvPicPr>
          <p:cNvPr id="5" name="Picture 2" descr="私服で仕事をする人のイラスト（男性）">
            <a:extLst>
              <a:ext uri="{FF2B5EF4-FFF2-40B4-BE49-F238E27FC236}">
                <a16:creationId xmlns:a16="http://schemas.microsoft.com/office/drawing/2014/main" id="{4C678571-0917-E914-B91E-B74151630F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28" y="3289939"/>
            <a:ext cx="1097437" cy="1015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ファックス・ファクシミリのイラスト">
            <a:extLst>
              <a:ext uri="{FF2B5EF4-FFF2-40B4-BE49-F238E27FC236}">
                <a16:creationId xmlns:a16="http://schemas.microsoft.com/office/drawing/2014/main" id="{28F90ED9-1A7A-95E0-417F-4C0E5C014A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179" y="3289939"/>
            <a:ext cx="961835" cy="10151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6DA85853-DC95-B05D-BBA7-F0D7B78C10D7}"/>
              </a:ext>
            </a:extLst>
          </p:cNvPr>
          <p:cNvGrpSpPr/>
          <p:nvPr/>
        </p:nvGrpSpPr>
        <p:grpSpPr>
          <a:xfrm>
            <a:off x="386405" y="4478021"/>
            <a:ext cx="2705894" cy="2034465"/>
            <a:chOff x="6216869" y="2248873"/>
            <a:chExt cx="2705894" cy="2034465"/>
          </a:xfrm>
        </p:grpSpPr>
        <p:sp>
          <p:nvSpPr>
            <p:cNvPr id="18" name="角丸四角形 28">
              <a:extLst>
                <a:ext uri="{FF2B5EF4-FFF2-40B4-BE49-F238E27FC236}">
                  <a16:creationId xmlns:a16="http://schemas.microsoft.com/office/drawing/2014/main" id="{DAD99B09-9A0C-0C04-2FBD-14FCDA0E8E36}"/>
                </a:ext>
              </a:extLst>
            </p:cNvPr>
            <p:cNvSpPr/>
            <p:nvPr/>
          </p:nvSpPr>
          <p:spPr>
            <a:xfrm>
              <a:off x="6216869" y="2248873"/>
              <a:ext cx="2674144" cy="2014145"/>
            </a:xfrm>
            <a:prstGeom prst="roundRect">
              <a:avLst>
                <a:gd name="adj" fmla="val 46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1" name="正方形/長方形 40">
              <a:extLst>
                <a:ext uri="{FF2B5EF4-FFF2-40B4-BE49-F238E27FC236}">
                  <a16:creationId xmlns:a16="http://schemas.microsoft.com/office/drawing/2014/main" id="{F3A76748-8682-CF1E-0800-6DFA1F4EFA0C}"/>
                </a:ext>
              </a:extLst>
            </p:cNvPr>
            <p:cNvSpPr/>
            <p:nvPr/>
          </p:nvSpPr>
          <p:spPr>
            <a:xfrm>
              <a:off x="6328754" y="2293249"/>
              <a:ext cx="2594009" cy="1015663"/>
            </a:xfrm>
            <a:prstGeom prst="rect">
              <a:avLst/>
            </a:prstGeom>
          </p:spPr>
          <p:txBody>
            <a:bodyPr wrap="square">
              <a:spAutoFit/>
            </a:bodyPr>
            <a:lstStyle/>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クレジット利用</a:t>
              </a:r>
              <a:r>
                <a:rPr lang="ja-JP" altLang="en-US" sz="1600" dirty="0">
                  <a:solidFill>
                    <a:prstClr val="black"/>
                  </a:solidFill>
                  <a:latin typeface="AR P丸ゴシック体M" panose="020B0600010101010101" pitchFamily="50" charset="-128"/>
                  <a:ea typeface="AR P丸ゴシック体M" panose="020B0600010101010101" pitchFamily="50" charset="-128"/>
                </a:rPr>
                <a:t>の場合</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→クレジット会社</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にも</a:t>
              </a:r>
              <a:r>
                <a:rPr lang="ja-JP" altLang="en-US" sz="2000" dirty="0">
                  <a:solidFill>
                    <a:srgbClr val="FF0000"/>
                  </a:solidFill>
                  <a:latin typeface="AR P丸ゴシック体M" panose="020B0600010101010101" pitchFamily="50" charset="-128"/>
                  <a:ea typeface="AR P丸ゴシック体M" panose="020B0600010101010101" pitchFamily="50" charset="-128"/>
                </a:rPr>
                <a:t>同時に通知</a:t>
              </a: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pic>
          <p:nvPicPr>
            <p:cNvPr id="2054" name="Picture 6" descr="電話をする人のイラスト（男性・笑顔）">
              <a:extLst>
                <a:ext uri="{FF2B5EF4-FFF2-40B4-BE49-F238E27FC236}">
                  <a16:creationId xmlns:a16="http://schemas.microsoft.com/office/drawing/2014/main" id="{DC08B2DC-AD8C-5CF8-3F38-5127AD73C3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9616" y="3225394"/>
              <a:ext cx="761719" cy="105794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モニターを見せる人のイラスト（男性）">
            <a:extLst>
              <a:ext uri="{FF2B5EF4-FFF2-40B4-BE49-F238E27FC236}">
                <a16:creationId xmlns:a16="http://schemas.microsoft.com/office/drawing/2014/main" id="{19D3CD5A-EF3B-3CEF-153F-6C5934A9DB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3483" y="5363200"/>
            <a:ext cx="1061895" cy="11296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016B9613-B5AD-6B14-E2DA-0F749F8F33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2885" y="5977286"/>
            <a:ext cx="365125"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0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HGPｺﾞｼｯｸE" panose="020B0900000000000000" pitchFamily="50" charset="-128"/>
                <a:ea typeface="HGPｺﾞｼｯｸE" panose="020B0900000000000000" pitchFamily="50" charset="-128"/>
              </a:rPr>
              <a:t>　　★</a:t>
            </a:r>
            <a:r>
              <a:rPr lang="ja-JP" altLang="en-US" sz="2800" dirty="0">
                <a:solidFill>
                  <a:schemeClr val="tx2">
                    <a:lumMod val="50000"/>
                  </a:schemeClr>
                </a:solidFill>
                <a:latin typeface="HG丸ｺﾞｼｯｸM-PRO" pitchFamily="50" charset="-128"/>
                <a:ea typeface="HG丸ｺﾞｼｯｸM-PRO" pitchFamily="50" charset="-128"/>
              </a:rPr>
              <a:t>事例をもとに</a:t>
            </a:r>
            <a:r>
              <a:rPr lang="ja-JP" altLang="en-US" sz="2800" dirty="0">
                <a:solidFill>
                  <a:srgbClr val="FF0000"/>
                </a:solidFill>
                <a:latin typeface="HGP創英角ｺﾞｼｯｸUB" pitchFamily="50" charset="-128"/>
                <a:ea typeface="HGP創英角ｺﾞｼｯｸUB" pitchFamily="50" charset="-128"/>
              </a:rPr>
              <a:t>クーリング・オフ</a:t>
            </a:r>
            <a:r>
              <a:rPr lang="ja-JP" altLang="en-US" sz="2800" dirty="0">
                <a:solidFill>
                  <a:srgbClr val="1F497D">
                    <a:lumMod val="50000"/>
                  </a:srgbClr>
                </a:solidFill>
                <a:latin typeface="HG丸ｺﾞｼｯｸM-PRO" pitchFamily="50" charset="-128"/>
                <a:ea typeface="HG丸ｺﾞｼｯｸM-PRO" pitchFamily="50" charset="-128"/>
              </a:rPr>
              <a:t>のはがきを</a:t>
            </a:r>
          </a:p>
          <a:p>
            <a:r>
              <a:rPr lang="ja-JP" altLang="en-US" sz="2800" dirty="0">
                <a:solidFill>
                  <a:srgbClr val="1F497D">
                    <a:lumMod val="50000"/>
                  </a:srgbClr>
                </a:solidFill>
                <a:latin typeface="HG丸ｺﾞｼｯｸM-PRO" pitchFamily="50" charset="-128"/>
                <a:ea typeface="HG丸ｺﾞｼｯｸM-PRO" pitchFamily="50" charset="-128"/>
              </a:rPr>
              <a:t>　　　　　　書いてみましょう</a:t>
            </a:r>
          </a:p>
        </p:txBody>
      </p:sp>
      <p:pic>
        <p:nvPicPr>
          <p:cNvPr id="10"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94416"/>
            <a:ext cx="1115616" cy="1578737"/>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907704" y="1178118"/>
            <a:ext cx="6840761" cy="5491242"/>
          </a:xfrm>
          <a:prstGeom prst="roundRect">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38547" y="1675750"/>
            <a:ext cx="6709918" cy="2893100"/>
          </a:xfrm>
          <a:prstGeom prst="rect">
            <a:avLst/>
          </a:prstGeom>
          <a:noFill/>
        </p:spPr>
        <p:txBody>
          <a:bodyPr wrap="square" rtlCol="0">
            <a:spAutoFit/>
          </a:bodyPr>
          <a:lstStyle/>
          <a:p>
            <a:r>
              <a:rPr lang="ja-JP" altLang="en-US" sz="1200" dirty="0">
                <a:latin typeface="HG丸ｺﾞｼｯｸM-PRO" pitchFamily="50" charset="-128"/>
                <a:ea typeface="HG丸ｺﾞｼｯｸM-PRO" pitchFamily="50" charset="-128"/>
              </a:rPr>
              <a:t>　　　　　　　</a:t>
            </a:r>
            <a:r>
              <a:rPr lang="ja-JP" altLang="en-US" sz="1050" dirty="0">
                <a:latin typeface="HG丸ｺﾞｼｯｸM-PRO" pitchFamily="50" charset="-128"/>
                <a:ea typeface="HG丸ｺﾞｼｯｸM-PRO" pitchFamily="50" charset="-128"/>
              </a:rPr>
              <a:t>　せんぱい　　　      もうけばなし　　　　　　さそ</a:t>
            </a:r>
          </a:p>
          <a:p>
            <a:r>
              <a:rPr lang="ja-JP" altLang="en-US" sz="1600" dirty="0">
                <a:latin typeface="HG丸ｺﾞｼｯｸM-PRO" pitchFamily="50" charset="-128"/>
                <a:ea typeface="HG丸ｺﾞｼｯｸM-PRO" pitchFamily="50" charset="-128"/>
              </a:rPr>
              <a:t>１０日前に、先輩</a:t>
            </a:r>
            <a:r>
              <a:rPr lang="en-US" altLang="ja-JP" sz="1600" dirty="0">
                <a:latin typeface="HG丸ｺﾞｼｯｸM-PRO" pitchFamily="50" charset="-128"/>
                <a:ea typeface="HG丸ｺﾞｼｯｸM-PRO" pitchFamily="50" charset="-128"/>
              </a:rPr>
              <a:t>A</a:t>
            </a:r>
            <a:r>
              <a:rPr lang="ja-JP" altLang="en-US" sz="1600" dirty="0">
                <a:latin typeface="HG丸ｺﾞｼｯｸM-PRO" pitchFamily="50" charset="-128"/>
                <a:ea typeface="HG丸ｺﾞｼｯｸM-PRO" pitchFamily="50" charset="-128"/>
              </a:rPr>
              <a:t>から「儲け話がある」と誘われました。</a:t>
            </a:r>
          </a:p>
          <a:p>
            <a:r>
              <a:rPr lang="ja-JP" altLang="en-US" sz="1200" dirty="0">
                <a:latin typeface="HG丸ｺﾞｼｯｸM-PRO" pitchFamily="50" charset="-128"/>
                <a:ea typeface="HG丸ｺﾞｼｯｸM-PRO" pitchFamily="50" charset="-128"/>
              </a:rPr>
              <a:t>　</a:t>
            </a:r>
          </a:p>
          <a:p>
            <a:r>
              <a:rPr lang="ja-JP" altLang="en-US" sz="1050" dirty="0">
                <a:latin typeface="HG丸ｺﾞｼｯｸM-PRO" pitchFamily="50" charset="-128"/>
                <a:ea typeface="HG丸ｺﾞｼｯｸM-PRO" pitchFamily="50" charset="-128"/>
              </a:rPr>
              <a:t>　かんたん　もう　　　　　　　　　　　　あま　ことば</a:t>
            </a:r>
          </a:p>
          <a:p>
            <a:r>
              <a:rPr lang="ja-JP" altLang="en-US" sz="1600" dirty="0">
                <a:latin typeface="HG丸ｺﾞｼｯｸM-PRO" pitchFamily="50" charset="-128"/>
                <a:ea typeface="HG丸ｺﾞｼｯｸM-PRO" pitchFamily="50" charset="-128"/>
              </a:rPr>
              <a:t>「簡単に儲けられる」という甘い言葉にのせられて、</a:t>
            </a:r>
          </a:p>
          <a:p>
            <a:endParaRPr lang="ja-JP" altLang="en-US" sz="105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a:t>
            </a:r>
            <a:r>
              <a:rPr lang="ja-JP" altLang="en-US" sz="1050" dirty="0">
                <a:latin typeface="HG丸ｺﾞｼｯｸM-PRO" pitchFamily="50" charset="-128"/>
                <a:ea typeface="HG丸ｺﾞｼｯｸM-PRO" pitchFamily="50" charset="-128"/>
              </a:rPr>
              <a:t>とうしようきょう</a:t>
            </a:r>
            <a:r>
              <a:rPr lang="ja-JP" altLang="en-US" sz="1050" dirty="0" err="1">
                <a:latin typeface="HG丸ｺﾞｼｯｸM-PRO" pitchFamily="50" charset="-128"/>
                <a:ea typeface="HG丸ｺﾞｼｯｸM-PRO" pitchFamily="50" charset="-128"/>
              </a:rPr>
              <a:t>ざい</a:t>
            </a:r>
            <a:r>
              <a:rPr lang="ja-JP" altLang="en-US" sz="1050" dirty="0">
                <a:latin typeface="HG丸ｺﾞｼｯｸM-PRO" pitchFamily="50" charset="-128"/>
                <a:ea typeface="HG丸ｺﾞｼｯｸM-PRO" pitchFamily="50" charset="-128"/>
              </a:rPr>
              <a:t>　　　こうにゅう　だいきん　しはら　　　　　　　かいいん</a:t>
            </a:r>
          </a:p>
          <a:p>
            <a:r>
              <a:rPr lang="en-US" altLang="ja-JP" sz="1600" dirty="0">
                <a:latin typeface="HG丸ｺﾞｼｯｸM-PRO" pitchFamily="50" charset="-128"/>
                <a:ea typeface="HG丸ｺﾞｼｯｸM-PRO" pitchFamily="50" charset="-128"/>
              </a:rPr>
              <a:t>15</a:t>
            </a:r>
            <a:r>
              <a:rPr lang="ja-JP" altLang="en-US" sz="1600" dirty="0">
                <a:latin typeface="HG丸ｺﾞｼｯｸM-PRO" pitchFamily="50" charset="-128"/>
                <a:ea typeface="HG丸ｺﾞｼｯｸM-PRO" pitchFamily="50" charset="-128"/>
              </a:rPr>
              <a:t>万円の投資用教材ソフトを購入。代金も支払いました。会員になり、</a:t>
            </a:r>
          </a:p>
          <a:p>
            <a:endParaRPr lang="ja-JP" altLang="en-US"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しょうかい　　　　　　　</a:t>
            </a:r>
            <a:r>
              <a:rPr lang="ja-JP" altLang="en-US" sz="1050" dirty="0" err="1">
                <a:latin typeface="HG丸ｺﾞｼｯｸM-PRO" pitchFamily="50" charset="-128"/>
                <a:ea typeface="HG丸ｺﾞｼｯｸM-PRO" pitchFamily="50" charset="-128"/>
              </a:rPr>
              <a:t>りえ</a:t>
            </a:r>
            <a:r>
              <a:rPr lang="ja-JP" altLang="en-US" sz="1050" dirty="0">
                <a:latin typeface="HG丸ｺﾞｼｯｸM-PRO" pitchFamily="50" charset="-128"/>
                <a:ea typeface="HG丸ｺﾞｼｯｸM-PRO" pitchFamily="50" charset="-128"/>
              </a:rPr>
              <a:t>き　　ふ</a:t>
            </a:r>
          </a:p>
          <a:p>
            <a:r>
              <a:rPr lang="ja-JP" altLang="en-US" sz="1600" dirty="0">
                <a:latin typeface="HG丸ｺﾞｼｯｸM-PRO" pitchFamily="50" charset="-128"/>
                <a:ea typeface="HG丸ｺﾞｼｯｸM-PRO" pitchFamily="50" charset="-128"/>
              </a:rPr>
              <a:t>友だちに紹介していけば、利益も増えると言われましたが、</a:t>
            </a:r>
          </a:p>
          <a:p>
            <a:r>
              <a:rPr lang="ja-JP" altLang="en-US" sz="1200" dirty="0">
                <a:latin typeface="HG丸ｺﾞｼｯｸM-PRO" pitchFamily="50" charset="-128"/>
                <a:ea typeface="HG丸ｺﾞｼｯｸM-PRO" pitchFamily="50" charset="-128"/>
              </a:rPr>
              <a:t>　　　　　</a:t>
            </a:r>
            <a:endParaRPr lang="ja-JP" altLang="en-US" sz="160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ふあん</a:t>
            </a:r>
          </a:p>
          <a:p>
            <a:r>
              <a:rPr lang="ja-JP" altLang="en-US" sz="1600" dirty="0">
                <a:latin typeface="HG丸ｺﾞｼｯｸM-PRO" pitchFamily="50" charset="-128"/>
                <a:ea typeface="HG丸ｺﾞｼｯｸM-PRO" pitchFamily="50" charset="-128"/>
              </a:rPr>
              <a:t>不安になりました。クーリング・オフをするつもりです。</a:t>
            </a:r>
            <a:endParaRPr kumimoji="1" lang="ja-JP" altLang="en-US" sz="1600" dirty="0">
              <a:latin typeface="HG丸ｺﾞｼｯｸM-PRO" pitchFamily="50" charset="-128"/>
              <a:ea typeface="HG丸ｺﾞｼｯｸM-PRO" pitchFamily="50" charset="-128"/>
            </a:endParaRPr>
          </a:p>
        </p:txBody>
      </p:sp>
      <p:sp>
        <p:nvSpPr>
          <p:cNvPr id="5" name="テキスト ボックス 4"/>
          <p:cNvSpPr txBox="1"/>
          <p:nvPr/>
        </p:nvSpPr>
        <p:spPr>
          <a:xfrm>
            <a:off x="2686619" y="1178118"/>
            <a:ext cx="5760640" cy="523220"/>
          </a:xfrm>
          <a:prstGeom prst="rect">
            <a:avLst/>
          </a:prstGeom>
          <a:noFill/>
        </p:spPr>
        <p:txBody>
          <a:bodyPr wrap="square" rtlCol="0">
            <a:spAutoFit/>
          </a:bodyPr>
          <a:lstStyle/>
          <a:p>
            <a:r>
              <a:rPr kumimoji="1" lang="ja-JP" altLang="en-US" sz="2800" dirty="0">
                <a:solidFill>
                  <a:srgbClr val="FF0000"/>
                </a:solidFill>
                <a:latin typeface="HGP創英角ﾎﾟｯﾌﾟ体" pitchFamily="50" charset="-128"/>
                <a:ea typeface="HGP創英角ﾎﾟｯﾌﾟ体" pitchFamily="50" charset="-128"/>
              </a:rPr>
              <a:t>事例　</a:t>
            </a:r>
            <a:r>
              <a:rPr kumimoji="1" lang="ja-JP" altLang="en-US" sz="2800" dirty="0">
                <a:latin typeface="HGSｺﾞｼｯｸE" pitchFamily="50" charset="-128"/>
                <a:ea typeface="HGSｺﾞｼｯｸE" pitchFamily="50" charset="-128"/>
              </a:rPr>
              <a:t>～マルチ商法</a:t>
            </a:r>
            <a:r>
              <a:rPr kumimoji="1" lang="en-US" altLang="ja-JP" sz="2800" dirty="0">
                <a:latin typeface="HGSｺﾞｼｯｸE" pitchFamily="50" charset="-128"/>
                <a:ea typeface="HGSｺﾞｼｯｸE" pitchFamily="50" charset="-128"/>
              </a:rPr>
              <a:t>(</a:t>
            </a:r>
            <a:r>
              <a:rPr kumimoji="1" lang="ja-JP" altLang="en-US" sz="2800" dirty="0">
                <a:latin typeface="HGSｺﾞｼｯｸE" pitchFamily="50" charset="-128"/>
                <a:ea typeface="HGSｺﾞｼｯｸE" pitchFamily="50" charset="-128"/>
              </a:rPr>
              <a:t>連鎖販売</a:t>
            </a:r>
            <a:r>
              <a:rPr kumimoji="1" lang="en-US" altLang="ja-JP" sz="2800" dirty="0">
                <a:latin typeface="HGSｺﾞｼｯｸE" pitchFamily="50" charset="-128"/>
                <a:ea typeface="HGSｺﾞｼｯｸE" pitchFamily="50" charset="-128"/>
              </a:rPr>
              <a:t>)</a:t>
            </a:r>
            <a:endParaRPr kumimoji="1" lang="ja-JP" altLang="en-US" sz="2800" dirty="0">
              <a:latin typeface="HGSｺﾞｼｯｸE" pitchFamily="50" charset="-128"/>
              <a:ea typeface="HGSｺﾞｼｯｸE" pitchFamily="50" charset="-128"/>
            </a:endParaRPr>
          </a:p>
        </p:txBody>
      </p:sp>
      <p:sp>
        <p:nvSpPr>
          <p:cNvPr id="6" name="正方形/長方形 5"/>
          <p:cNvSpPr/>
          <p:nvPr/>
        </p:nvSpPr>
        <p:spPr>
          <a:xfrm>
            <a:off x="2843808" y="4727768"/>
            <a:ext cx="5184576" cy="18774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26010" y="4727768"/>
            <a:ext cx="4715936" cy="1877437"/>
          </a:xfrm>
          <a:prstGeom prst="rect">
            <a:avLst/>
          </a:prstGeom>
          <a:noFill/>
        </p:spPr>
        <p:txBody>
          <a:bodyPr wrap="square" rtlCol="0">
            <a:spAutoFit/>
          </a:bodyPr>
          <a:lstStyle/>
          <a:p>
            <a:r>
              <a:rPr lang="ja-JP" altLang="en-US" sz="1100" dirty="0"/>
              <a:t>はんばい</a:t>
            </a:r>
            <a:r>
              <a:rPr lang="ja-JP" altLang="en-US" sz="1100" dirty="0" err="1"/>
              <a:t>ほうほう</a:t>
            </a:r>
            <a:r>
              <a:rPr lang="ja-JP" altLang="en-US" sz="1100" dirty="0"/>
              <a:t>　　　　れんさはんばい</a:t>
            </a:r>
          </a:p>
          <a:p>
            <a:r>
              <a:rPr lang="ja-JP" altLang="en-US" dirty="0"/>
              <a:t>販売方法 　  </a:t>
            </a:r>
            <a:r>
              <a:rPr lang="en-US" altLang="ja-JP" dirty="0"/>
              <a:t>:  </a:t>
            </a:r>
            <a:r>
              <a:rPr lang="ja-JP" altLang="en-US" dirty="0"/>
              <a:t>連鎖販売</a:t>
            </a:r>
            <a:endParaRPr lang="en-US" altLang="ja-JP" dirty="0"/>
          </a:p>
          <a:p>
            <a:r>
              <a:rPr lang="ja-JP" altLang="en-US" sz="1100" dirty="0"/>
              <a:t>けいやく</a:t>
            </a:r>
            <a:r>
              <a:rPr lang="ja-JP" altLang="en-US" sz="1100" dirty="0" err="1"/>
              <a:t>び</a:t>
            </a:r>
            <a:endParaRPr lang="ja-JP" altLang="en-US" sz="1100" dirty="0"/>
          </a:p>
          <a:p>
            <a:r>
              <a:rPr lang="ja-JP" altLang="en-US" dirty="0"/>
              <a:t>契約日      　 </a:t>
            </a:r>
            <a:r>
              <a:rPr lang="en-US" altLang="ja-JP" dirty="0"/>
              <a:t>:   </a:t>
            </a:r>
            <a:r>
              <a:rPr lang="ja-JP" altLang="en-US" dirty="0"/>
              <a:t>１０日前</a:t>
            </a:r>
          </a:p>
          <a:p>
            <a:r>
              <a:rPr lang="ja-JP" altLang="en-US" sz="1100" dirty="0"/>
              <a:t>しょうひん　　　　　　　　　とうしようきょう</a:t>
            </a:r>
            <a:r>
              <a:rPr lang="ja-JP" altLang="en-US" sz="1100" dirty="0" err="1"/>
              <a:t>ざい</a:t>
            </a:r>
            <a:endParaRPr lang="ja-JP" altLang="en-US" sz="1100" dirty="0"/>
          </a:p>
          <a:p>
            <a:r>
              <a:rPr lang="ja-JP" altLang="en-US" dirty="0"/>
              <a:t>商品          　 </a:t>
            </a:r>
            <a:r>
              <a:rPr lang="en-US" altLang="ja-JP" dirty="0"/>
              <a:t>:    </a:t>
            </a:r>
            <a:r>
              <a:rPr lang="ja-JP" altLang="en-US" dirty="0"/>
              <a:t>投資用教材ソフト</a:t>
            </a:r>
          </a:p>
          <a:p>
            <a:r>
              <a:rPr lang="ja-JP" altLang="en-US" sz="1100" dirty="0"/>
              <a:t>けいやくきんがく</a:t>
            </a:r>
          </a:p>
          <a:p>
            <a:r>
              <a:rPr lang="ja-JP" altLang="en-US" dirty="0"/>
              <a:t>契約金額 　  </a:t>
            </a:r>
            <a:r>
              <a:rPr lang="en-US" altLang="ja-JP" dirty="0"/>
              <a:t>:    15</a:t>
            </a:r>
            <a:r>
              <a:rPr lang="ja-JP" altLang="en-US" dirty="0"/>
              <a:t>万円</a:t>
            </a:r>
          </a:p>
        </p:txBody>
      </p:sp>
      <p:pic>
        <p:nvPicPr>
          <p:cNvPr id="1028" name="Picture 4" descr="G:\消費生活センター　消費者教育\イラストいろいろ\syorui_morau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1" y="1340768"/>
            <a:ext cx="2186612" cy="21866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6100494" y="4857093"/>
            <a:ext cx="1997968" cy="1618786"/>
            <a:chOff x="10162188" y="4167980"/>
            <a:chExt cx="2141984" cy="1714500"/>
          </a:xfrm>
        </p:grpSpPr>
        <p:pic>
          <p:nvPicPr>
            <p:cNvPr id="3" name="Picture 2" descr="G:\消費生活センター　消費者教育\イラストいろいろ\tv_panel_quiz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2188" y="4167980"/>
              <a:ext cx="2141984"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692680" y="5040397"/>
              <a:ext cx="1512168" cy="500137"/>
            </a:xfrm>
            <a:prstGeom prst="rect">
              <a:avLst/>
            </a:prstGeom>
            <a:noFill/>
          </p:spPr>
          <p:txBody>
            <a:bodyPr wrap="square" rtlCol="0">
              <a:spAutoFit/>
            </a:bodyPr>
            <a:lstStyle/>
            <a:p>
              <a:r>
                <a:rPr kumimoji="1" lang="ja-JP" altLang="en-US" sz="1050" dirty="0"/>
                <a:t>けいやくないよう</a:t>
              </a:r>
            </a:p>
            <a:p>
              <a:r>
                <a:rPr lang="ja-JP" altLang="en-US" sz="1600" dirty="0"/>
                <a:t>契約内容</a:t>
              </a:r>
              <a:endParaRPr kumimoji="1" lang="ja-JP" altLang="en-US" sz="1600" dirty="0"/>
            </a:p>
          </p:txBody>
        </p:sp>
      </p:gr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dirty="0">
              <a:solidFill>
                <a:prstClr val="black">
                  <a:tint val="75000"/>
                </a:prstClr>
              </a:solidFill>
            </a:endParaRPr>
          </a:p>
        </p:txBody>
      </p:sp>
    </p:spTree>
    <p:extLst>
      <p:ext uri="{BB962C8B-B14F-4D97-AF65-F5344CB8AC3E}">
        <p14:creationId xmlns:p14="http://schemas.microsoft.com/office/powerpoint/2010/main" val="412205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やってみよう</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クーリング･オフの書き方　</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裏</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9437" b="9333"/>
          <a:stretch/>
        </p:blipFill>
        <p:spPr>
          <a:xfrm>
            <a:off x="6886295" y="1688708"/>
            <a:ext cx="1951822" cy="2243653"/>
          </a:xfrm>
          <a:prstGeom prst="rect">
            <a:avLst/>
          </a:prstGeom>
        </p:spPr>
      </p:pic>
      <p:sp>
        <p:nvSpPr>
          <p:cNvPr id="3" name="正方形/長方形 2"/>
          <p:cNvSpPr/>
          <p:nvPr/>
        </p:nvSpPr>
        <p:spPr>
          <a:xfrm>
            <a:off x="2699792" y="1802270"/>
            <a:ext cx="3505977" cy="462008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契約解除通知書</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●契約年月日　＿＿＿＿＿</a:t>
            </a:r>
            <a:endParaRPr lang="en-US" altLang="ja-JP" sz="1200"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●商品名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●契約金額　＿＿＿＿＿円</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●販売会社名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担当　＿＿＿＿様</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上記契約を解除します。</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支払った代金＿＿＿＿円を返金し、商品を引き取って下さい。</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＿＿年＿＿月＿＿日</a:t>
            </a:r>
          </a:p>
        </p:txBody>
      </p:sp>
      <p:sp>
        <p:nvSpPr>
          <p:cNvPr id="31" name="角丸四角形吹き出し 30"/>
          <p:cNvSpPr/>
          <p:nvPr/>
        </p:nvSpPr>
        <p:spPr>
          <a:xfrm>
            <a:off x="6819813" y="4132954"/>
            <a:ext cx="2029301" cy="986167"/>
          </a:xfrm>
          <a:prstGeom prst="wedgeRoundRectCallout">
            <a:avLst>
              <a:gd name="adj1" fmla="val -125047"/>
              <a:gd name="adj2" fmla="val 37321"/>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endParaRPr kumimoji="0" lang="ja-JP" altLang="en-US" kern="0" dirty="0">
              <a:solidFill>
                <a:prstClr val="black"/>
              </a:solidFill>
              <a:latin typeface="AR P丸ゴシック体M" pitchFamily="50" charset="-128"/>
              <a:ea typeface="AR P丸ゴシック体M" pitchFamily="50" charset="-128"/>
            </a:endParaRPr>
          </a:p>
        </p:txBody>
      </p:sp>
      <p:sp>
        <p:nvSpPr>
          <p:cNvPr id="33" name="角丸四角形吹き出し 32"/>
          <p:cNvSpPr/>
          <p:nvPr/>
        </p:nvSpPr>
        <p:spPr>
          <a:xfrm>
            <a:off x="6831933" y="5560355"/>
            <a:ext cx="2060546" cy="936104"/>
          </a:xfrm>
          <a:prstGeom prst="wedgeRoundRectCallout">
            <a:avLst>
              <a:gd name="adj1" fmla="val -103715"/>
              <a:gd name="adj2" fmla="val -35218"/>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1600" kern="0" dirty="0">
                <a:solidFill>
                  <a:prstClr val="black"/>
                </a:solidFill>
                <a:latin typeface="AR P丸ゴシック体M" pitchFamily="50" charset="-128"/>
                <a:ea typeface="AR P丸ゴシック体M" pitchFamily="50" charset="-128"/>
              </a:rPr>
              <a:t>商品を受け取っていたら返します</a:t>
            </a:r>
          </a:p>
        </p:txBody>
      </p:sp>
      <p:sp>
        <p:nvSpPr>
          <p:cNvPr id="34" name="角丸四角形吹き出し 33"/>
          <p:cNvSpPr/>
          <p:nvPr/>
        </p:nvSpPr>
        <p:spPr>
          <a:xfrm>
            <a:off x="347085" y="1980456"/>
            <a:ext cx="1953199" cy="1217725"/>
          </a:xfrm>
          <a:prstGeom prst="wedgeRoundRectCallout">
            <a:avLst>
              <a:gd name="adj1" fmla="val 82167"/>
              <a:gd name="adj2" fmla="val 5623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endParaRPr kumimoji="0" lang="ja-JP" altLang="en-US" kern="0" dirty="0">
              <a:solidFill>
                <a:prstClr val="black"/>
              </a:solidFill>
              <a:latin typeface="AR P丸ゴシック体M" pitchFamily="50" charset="-128"/>
              <a:ea typeface="AR P丸ゴシック体M" pitchFamily="50" charset="-128"/>
            </a:endParaRPr>
          </a:p>
        </p:txBody>
      </p:sp>
      <p:sp>
        <p:nvSpPr>
          <p:cNvPr id="35" name="角丸四角形吹き出し 34"/>
          <p:cNvSpPr/>
          <p:nvPr/>
        </p:nvSpPr>
        <p:spPr>
          <a:xfrm>
            <a:off x="247423" y="3619854"/>
            <a:ext cx="2029301" cy="1633468"/>
          </a:xfrm>
          <a:prstGeom prst="wedgeRoundRectCallout">
            <a:avLst>
              <a:gd name="adj1" fmla="val 72209"/>
              <a:gd name="adj2" fmla="val 5437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払っている</a:t>
            </a: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お金があれば、返して</a:t>
            </a: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もらいます</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36" name="角丸四角形吹き出し 35"/>
          <p:cNvSpPr/>
          <p:nvPr/>
        </p:nvSpPr>
        <p:spPr>
          <a:xfrm>
            <a:off x="323525" y="5805264"/>
            <a:ext cx="2000321" cy="595536"/>
          </a:xfrm>
          <a:prstGeom prst="wedgeRoundRectCallout">
            <a:avLst>
              <a:gd name="adj1" fmla="val 89333"/>
              <a:gd name="adj2" fmla="val 32784"/>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ハガキを出す日</a:t>
            </a:r>
          </a:p>
        </p:txBody>
      </p:sp>
      <p:sp>
        <p:nvSpPr>
          <p:cNvPr id="8" name="横巻き 7"/>
          <p:cNvSpPr/>
          <p:nvPr/>
        </p:nvSpPr>
        <p:spPr>
          <a:xfrm>
            <a:off x="323526" y="794060"/>
            <a:ext cx="8489230" cy="853702"/>
          </a:xfrm>
          <a:prstGeom prst="horizontalScroll">
            <a:avLst>
              <a:gd name="adj" fmla="val 25000"/>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23526" y="990079"/>
            <a:ext cx="8568953" cy="461665"/>
          </a:xfrm>
          <a:prstGeom prst="rect">
            <a:avLst/>
          </a:prstGeom>
        </p:spPr>
        <p:txBody>
          <a:bodyPr wrap="square">
            <a:spAutoFit/>
          </a:bodyPr>
          <a:lstStyle/>
          <a:p>
            <a:pPr algn="ct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 書面による場合の記載例（電磁的記録による場合も同様）</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423584" y="2096875"/>
            <a:ext cx="1800200" cy="984885"/>
          </a:xfrm>
          <a:prstGeom prst="rect">
            <a:avLst/>
          </a:prstGeom>
          <a:noFill/>
        </p:spPr>
        <p:txBody>
          <a:bodyPr wrap="square" rtlCol="0">
            <a:spAutoFit/>
          </a:bodyPr>
          <a:lstStyle/>
          <a:p>
            <a:pPr lvl="0" defTabSz="456797" fontAlgn="base">
              <a:spcBef>
                <a:spcPct val="0"/>
              </a:spcBef>
              <a:spcAft>
                <a:spcPct val="0"/>
              </a:spcAft>
              <a:defRPr/>
            </a:pPr>
            <a:r>
              <a:rPr kumimoji="0" lang="ja-JP" altLang="en-US" sz="1100" kern="0" dirty="0">
                <a:solidFill>
                  <a:prstClr val="black"/>
                </a:solidFill>
                <a:latin typeface="AR P丸ゴシック体M" pitchFamily="50" charset="-128"/>
                <a:ea typeface="AR P丸ゴシック体M" pitchFamily="50" charset="-128"/>
              </a:rPr>
              <a:t>　けいやくないよう</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契約内容を</a:t>
            </a:r>
          </a:p>
          <a:p>
            <a:pPr lvl="0" defTabSz="456797" fontAlgn="base">
              <a:spcBef>
                <a:spcPct val="0"/>
              </a:spcBef>
              <a:spcAft>
                <a:spcPct val="0"/>
              </a:spcAft>
              <a:defRPr/>
            </a:pPr>
            <a:r>
              <a:rPr kumimoji="0" lang="ja-JP" altLang="en-US" sz="1100" kern="0" dirty="0">
                <a:solidFill>
                  <a:prstClr val="black"/>
                </a:solidFill>
                <a:latin typeface="AR P丸ゴシック体M" pitchFamily="50" charset="-128"/>
                <a:ea typeface="AR P丸ゴシック体M" pitchFamily="50" charset="-128"/>
              </a:rPr>
              <a:t>　　　せいかく</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正確に</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6" name="正方形/長方形 5"/>
          <p:cNvSpPr/>
          <p:nvPr/>
        </p:nvSpPr>
        <p:spPr>
          <a:xfrm>
            <a:off x="6907488" y="4158895"/>
            <a:ext cx="1853952" cy="1000274"/>
          </a:xfrm>
          <a:prstGeom prst="rect">
            <a:avLst/>
          </a:prstGeom>
        </p:spPr>
        <p:txBody>
          <a:bodyPr wrap="square">
            <a:spAutoFit/>
          </a:bodyPr>
          <a:lstStyle/>
          <a:p>
            <a:pPr lvl="0" defTabSz="456797" fontAlgn="base">
              <a:spcBef>
                <a:spcPct val="0"/>
              </a:spcBef>
              <a:spcAft>
                <a:spcPct val="0"/>
              </a:spcAft>
              <a:defRPr/>
            </a:pPr>
            <a:r>
              <a:rPr kumimoji="0" lang="ja-JP" altLang="en-US" sz="1100" kern="0" dirty="0">
                <a:solidFill>
                  <a:srgbClr val="FF0000"/>
                </a:solidFill>
                <a:latin typeface="AR P丸ゴシック体M" pitchFamily="50" charset="-128"/>
                <a:ea typeface="AR P丸ゴシック体M" pitchFamily="50" charset="-128"/>
              </a:rPr>
              <a:t>　　けいやくかいじょ</a:t>
            </a:r>
          </a:p>
          <a:p>
            <a:pPr lvl="0"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契約解除</a:t>
            </a:r>
            <a:r>
              <a:rPr kumimoji="0" lang="ja-JP" altLang="en-US" kern="0" dirty="0">
                <a:solidFill>
                  <a:prstClr val="black"/>
                </a:solidFill>
                <a:latin typeface="AR P丸ゴシック体M" pitchFamily="50" charset="-128"/>
                <a:ea typeface="AR P丸ゴシック体M" pitchFamily="50" charset="-128"/>
              </a:rPr>
              <a:t>の</a:t>
            </a:r>
          </a:p>
          <a:p>
            <a:pPr lvl="0" defTabSz="456797" fontAlgn="base">
              <a:spcBef>
                <a:spcPct val="0"/>
              </a:spcBef>
              <a:spcAft>
                <a:spcPct val="0"/>
              </a:spcAft>
              <a:defRPr/>
            </a:pPr>
            <a:r>
              <a:rPr kumimoji="0" lang="ja-JP" altLang="en-US" sz="1200" kern="0" dirty="0">
                <a:solidFill>
                  <a:prstClr val="black"/>
                </a:solidFill>
                <a:latin typeface="AR P丸ゴシック体M" pitchFamily="50" charset="-128"/>
                <a:ea typeface="AR P丸ゴシック体M" pitchFamily="50" charset="-128"/>
              </a:rPr>
              <a:t>　　　しゅちょう</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主張を</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392400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9437" b="9333"/>
          <a:stretch/>
        </p:blipFill>
        <p:spPr>
          <a:xfrm>
            <a:off x="7355822" y="1759424"/>
            <a:ext cx="1438598" cy="1653693"/>
          </a:xfrm>
          <a:prstGeom prst="rect">
            <a:avLst/>
          </a:prstGeom>
        </p:spPr>
      </p:pic>
      <p:grpSp>
        <p:nvGrpSpPr>
          <p:cNvPr id="20" name="グループ化 19"/>
          <p:cNvGrpSpPr/>
          <p:nvPr/>
        </p:nvGrpSpPr>
        <p:grpSpPr>
          <a:xfrm>
            <a:off x="2815152" y="1658510"/>
            <a:ext cx="3505977" cy="4798269"/>
            <a:chOff x="323527" y="1624085"/>
            <a:chExt cx="3505977" cy="4798269"/>
          </a:xfrm>
        </p:grpSpPr>
        <p:sp>
          <p:nvSpPr>
            <p:cNvPr id="6" name="正方形/長方形 5"/>
            <p:cNvSpPr/>
            <p:nvPr/>
          </p:nvSpPr>
          <p:spPr>
            <a:xfrm>
              <a:off x="323527" y="1624085"/>
              <a:ext cx="3505977" cy="4798269"/>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3174231" y="2708920"/>
              <a:ext cx="461665" cy="3528392"/>
            </a:xfrm>
            <a:prstGeom prst="rect">
              <a:avLst/>
            </a:prstGeom>
            <a:noFill/>
          </p:spPr>
          <p:txBody>
            <a:bodyPr vert="eaVert"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県　　市　　町　　番地</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p:txBody>
        </p:sp>
        <p:sp>
          <p:nvSpPr>
            <p:cNvPr id="9" name="テキスト ボックス 8"/>
            <p:cNvSpPr txBox="1"/>
            <p:nvPr/>
          </p:nvSpPr>
          <p:spPr>
            <a:xfrm>
              <a:off x="2076515" y="2420888"/>
              <a:ext cx="553998" cy="3816423"/>
            </a:xfrm>
            <a:prstGeom prst="rect">
              <a:avLst/>
            </a:prstGeom>
            <a:noFill/>
            <a:ln>
              <a:solidFill>
                <a:schemeClr val="tx1"/>
              </a:solidFill>
            </a:ln>
          </p:spPr>
          <p:txBody>
            <a:bodyPr vert="eaVert" wrap="square" rtlCol="0">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（会社名）</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1522517" y="4917349"/>
              <a:ext cx="553998" cy="1323439"/>
            </a:xfrm>
            <a:prstGeom prst="rect">
              <a:avLst/>
            </a:prstGeom>
          </p:spPr>
          <p:txBody>
            <a:bodyPr vert="eaVert" wrap="none">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代表者様</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493221" y="3720768"/>
              <a:ext cx="677108" cy="2600672"/>
            </a:xfrm>
            <a:prstGeom prst="rect">
              <a:avLst/>
            </a:prstGeom>
            <a:noFill/>
          </p:spPr>
          <p:txBody>
            <a:bodyPr vert="eaVert" wrap="square" rtlCol="0">
              <a:spAutoFit/>
            </a:bodyPr>
            <a:lstStyle/>
            <a:p>
              <a:r>
                <a:rPr lang="ja-JP" altLang="en-US" sz="1600" dirty="0">
                  <a:solidFill>
                    <a:prstClr val="black"/>
                  </a:solidFill>
                  <a:latin typeface="AR P丸ゴシック体M" panose="020B0600010101010101" pitchFamily="50" charset="-128"/>
                  <a:ea typeface="AR P丸ゴシック体M" panose="020B0600010101010101" pitchFamily="50" charset="-128"/>
                </a:rPr>
                <a:t>契約者 住所</a:t>
              </a:r>
              <a:endParaRPr lang="en-US" altLang="ja-JP" sz="1600" dirty="0">
                <a:solidFill>
                  <a:prstClr val="black"/>
                </a:solidFill>
                <a:latin typeface="AR P丸ゴシック体M" panose="020B0600010101010101" pitchFamily="50" charset="-128"/>
                <a:ea typeface="AR P丸ゴシック体M" panose="020B0600010101010101" pitchFamily="50" charset="-128"/>
              </a:endParaRPr>
            </a:p>
            <a:p>
              <a:r>
                <a:rPr lang="ja-JP" altLang="en-US" sz="1600" dirty="0">
                  <a:solidFill>
                    <a:prstClr val="black"/>
                  </a:solidFill>
                  <a:latin typeface="AR P丸ゴシック体M" panose="020B0600010101010101" pitchFamily="50" charset="-128"/>
                  <a:ea typeface="AR P丸ゴシック体M" panose="020B0600010101010101" pitchFamily="50" charset="-128"/>
                </a:rPr>
                <a:t>　　   氏名</a:t>
              </a:r>
              <a:endParaRPr lang="en-US" altLang="ja-JP" sz="1600" dirty="0">
                <a:solidFill>
                  <a:prstClr val="black"/>
                </a:solidFill>
                <a:latin typeface="AR P丸ゴシック体M" panose="020B0600010101010101" pitchFamily="50" charset="-128"/>
                <a:ea typeface="AR P丸ゴシック体M" panose="020B0600010101010101" pitchFamily="50" charset="-128"/>
              </a:endParaRPr>
            </a:p>
          </p:txBody>
        </p:sp>
        <p:grpSp>
          <p:nvGrpSpPr>
            <p:cNvPr id="21" name="グループ化 20"/>
            <p:cNvGrpSpPr/>
            <p:nvPr/>
          </p:nvGrpSpPr>
          <p:grpSpPr>
            <a:xfrm>
              <a:off x="435727" y="6129320"/>
              <a:ext cx="972000" cy="180000"/>
              <a:chOff x="2029478" y="1807076"/>
              <a:chExt cx="1606418" cy="356372"/>
            </a:xfrm>
          </p:grpSpPr>
          <p:sp>
            <p:nvSpPr>
              <p:cNvPr id="22" name="正方形/長方形 21"/>
              <p:cNvSpPr/>
              <p:nvPr/>
            </p:nvSpPr>
            <p:spPr>
              <a:xfrm>
                <a:off x="202947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24550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2468225"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71800" y="1807076"/>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987824"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320384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341987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7" name="正方形/長方形 6"/>
          <p:cNvSpPr/>
          <p:nvPr/>
        </p:nvSpPr>
        <p:spPr>
          <a:xfrm>
            <a:off x="2946466" y="1842559"/>
            <a:ext cx="711697" cy="932435"/>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3" name="グループ化 12"/>
          <p:cNvGrpSpPr/>
          <p:nvPr/>
        </p:nvGrpSpPr>
        <p:grpSpPr>
          <a:xfrm>
            <a:off x="4546865" y="1759424"/>
            <a:ext cx="1606418" cy="356372"/>
            <a:chOff x="2029478" y="1807076"/>
            <a:chExt cx="1606418" cy="356372"/>
          </a:xfrm>
        </p:grpSpPr>
        <p:sp>
          <p:nvSpPr>
            <p:cNvPr id="11" name="正方形/長方形 10"/>
            <p:cNvSpPr/>
            <p:nvPr/>
          </p:nvSpPr>
          <p:spPr>
            <a:xfrm>
              <a:off x="202947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224550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2468225"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2771800" y="1807076"/>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2987824"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320384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341987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1" name="角丸四角形吹き出し 30"/>
          <p:cNvSpPr/>
          <p:nvPr/>
        </p:nvSpPr>
        <p:spPr>
          <a:xfrm>
            <a:off x="6919040" y="3536665"/>
            <a:ext cx="2029301" cy="1041958"/>
          </a:xfrm>
          <a:prstGeom prst="wedgeRoundRectCallout">
            <a:avLst>
              <a:gd name="adj1" fmla="val -161345"/>
              <a:gd name="adj2" fmla="val 108135"/>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latin typeface="AR P丸ゴシック体M" pitchFamily="50" charset="-128"/>
                <a:ea typeface="AR P丸ゴシック体M" pitchFamily="50" charset="-128"/>
              </a:rPr>
              <a:t>通知先は、</a:t>
            </a:r>
          </a:p>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会社の代表者宛</a:t>
            </a:r>
            <a:endParaRPr kumimoji="0" lang="ja-JP" altLang="en-US" kern="0" dirty="0">
              <a:solidFill>
                <a:prstClr val="black"/>
              </a:solidFill>
              <a:latin typeface="AR P丸ゴシック体M" pitchFamily="50" charset="-128"/>
              <a:ea typeface="AR P丸ゴシック体M" pitchFamily="50" charset="-128"/>
            </a:endParaRPr>
          </a:p>
        </p:txBody>
      </p:sp>
      <p:sp>
        <p:nvSpPr>
          <p:cNvPr id="33" name="角丸四角形吹き出し 32"/>
          <p:cNvSpPr/>
          <p:nvPr/>
        </p:nvSpPr>
        <p:spPr>
          <a:xfrm>
            <a:off x="6566630" y="4951774"/>
            <a:ext cx="2381711" cy="1237652"/>
          </a:xfrm>
          <a:prstGeom prst="wedgeRoundRectCallout">
            <a:avLst>
              <a:gd name="adj1" fmla="val -68309"/>
              <a:gd name="adj2" fmla="val -34397"/>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特定記録郵便</a:t>
            </a:r>
            <a:endParaRPr kumimoji="0" lang="en-US" altLang="ja-JP" kern="0" dirty="0">
              <a:solidFill>
                <a:srgbClr val="FF0000"/>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または</a:t>
            </a:r>
            <a:endParaRPr kumimoji="0" lang="en-US" altLang="ja-JP"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簡易書留</a:t>
            </a:r>
            <a:endParaRPr kumimoji="0" lang="en-US" altLang="ja-JP" kern="0" dirty="0">
              <a:solidFill>
                <a:srgbClr val="FF0000"/>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で送付しましょう！</a:t>
            </a:r>
            <a:endParaRPr kumimoji="0" lang="en-US" altLang="ja-JP" kern="0" dirty="0">
              <a:solidFill>
                <a:prstClr val="black"/>
              </a:solidFill>
              <a:latin typeface="AR P丸ゴシック体M" pitchFamily="50" charset="-128"/>
              <a:ea typeface="AR P丸ゴシック体M" pitchFamily="50" charset="-128"/>
            </a:endParaRPr>
          </a:p>
        </p:txBody>
      </p:sp>
      <p:sp>
        <p:nvSpPr>
          <p:cNvPr id="35" name="角丸四角形吹き出し 34"/>
          <p:cNvSpPr/>
          <p:nvPr/>
        </p:nvSpPr>
        <p:spPr>
          <a:xfrm>
            <a:off x="539551" y="2865323"/>
            <a:ext cx="2029301" cy="1633468"/>
          </a:xfrm>
          <a:prstGeom prst="wedgeRoundRectCallout">
            <a:avLst>
              <a:gd name="adj1" fmla="val 71708"/>
              <a:gd name="adj2" fmla="val 49394"/>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誰が契約者</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なのか分かるように明記</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します。</a:t>
            </a:r>
          </a:p>
        </p:txBody>
      </p:sp>
      <p:sp>
        <p:nvSpPr>
          <p:cNvPr id="8" name="横巻き 7"/>
          <p:cNvSpPr/>
          <p:nvPr/>
        </p:nvSpPr>
        <p:spPr>
          <a:xfrm>
            <a:off x="323526" y="794060"/>
            <a:ext cx="8489230" cy="853702"/>
          </a:xfrm>
          <a:prstGeom prst="horizontalScroll">
            <a:avLst>
              <a:gd name="adj" fmla="val 25000"/>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323526" y="990079"/>
            <a:ext cx="8568953" cy="461665"/>
          </a:xfrm>
          <a:prstGeom prst="rect">
            <a:avLst/>
          </a:prstGeom>
        </p:spPr>
        <p:txBody>
          <a:bodyPr wrap="square">
            <a:spAutoFit/>
          </a:bodyPr>
          <a:lstStyle/>
          <a:p>
            <a:pPr algn="ct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書面による場合の記載例（電磁的記録による場合も同様）</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38" name="角丸四角形 37"/>
          <p:cNvSpPr/>
          <p:nvPr/>
        </p:nvSpPr>
        <p:spPr>
          <a:xfrm>
            <a:off x="3192826" y="3755193"/>
            <a:ext cx="465337" cy="6813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0" y="0"/>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やってみよう</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クーリング･オフの書き方　</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表</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
        <p:nvSpPr>
          <p:cNvPr id="34" name="角丸四角形吹き出し 34">
            <a:extLst>
              <a:ext uri="{FF2B5EF4-FFF2-40B4-BE49-F238E27FC236}">
                <a16:creationId xmlns:a16="http://schemas.microsoft.com/office/drawing/2014/main" id="{13EEA0C7-FE3F-460C-7A23-4D441DE0F637}"/>
              </a:ext>
            </a:extLst>
          </p:cNvPr>
          <p:cNvSpPr/>
          <p:nvPr/>
        </p:nvSpPr>
        <p:spPr>
          <a:xfrm>
            <a:off x="539551" y="4797152"/>
            <a:ext cx="2029301" cy="1266788"/>
          </a:xfrm>
          <a:prstGeom prst="wedgeRoundRectCallout">
            <a:avLst>
              <a:gd name="adj1" fmla="val 66702"/>
              <a:gd name="adj2" fmla="val 9489"/>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代筆の場合は</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その旨も記載</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しましょう。</a:t>
            </a:r>
          </a:p>
        </p:txBody>
      </p:sp>
    </p:spTree>
    <p:extLst>
      <p:ext uri="{BB962C8B-B14F-4D97-AF65-F5344CB8AC3E}">
        <p14:creationId xmlns:p14="http://schemas.microsoft.com/office/powerpoint/2010/main" val="387052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25629" y="1052736"/>
            <a:ext cx="4320480" cy="561662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8218233" y="2162724"/>
            <a:ext cx="461665" cy="4130167"/>
          </a:xfrm>
          <a:prstGeom prst="rect">
            <a:avLst/>
          </a:prstGeom>
          <a:noFill/>
        </p:spPr>
        <p:txBody>
          <a:bodyPr vert="eaVert"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県　　市　　町　　番地</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p:txBody>
      </p:sp>
      <p:sp>
        <p:nvSpPr>
          <p:cNvPr id="9" name="テキスト ボックス 8"/>
          <p:cNvSpPr txBox="1"/>
          <p:nvPr/>
        </p:nvSpPr>
        <p:spPr>
          <a:xfrm>
            <a:off x="7125460" y="1868989"/>
            <a:ext cx="553998" cy="4467321"/>
          </a:xfrm>
          <a:prstGeom prst="rect">
            <a:avLst/>
          </a:prstGeom>
          <a:noFill/>
          <a:ln>
            <a:solidFill>
              <a:schemeClr val="tx1"/>
            </a:solidFill>
          </a:ln>
        </p:spPr>
        <p:txBody>
          <a:bodyPr vert="eaVert" wrap="square" rtlCol="0">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（会社名）　　</a:t>
            </a:r>
            <a:r>
              <a:rPr lang="ja-JP" altLang="en-US" sz="2400" dirty="0">
                <a:solidFill>
                  <a:srgbClr val="FF0000"/>
                </a:solidFill>
                <a:latin typeface="AR P丸ゴシック体M" panose="020B0600010101010101" pitchFamily="50" charset="-128"/>
                <a:ea typeface="AR P丸ゴシック体M" panose="020B0600010101010101" pitchFamily="50" charset="-128"/>
              </a:rPr>
              <a:t>●●●●</a:t>
            </a:r>
            <a:endParaRPr lang="en-US" altLang="ja-JP"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6571462" y="4414832"/>
            <a:ext cx="553998" cy="1549155"/>
          </a:xfrm>
          <a:prstGeom prst="rect">
            <a:avLst/>
          </a:prstGeom>
        </p:spPr>
        <p:txBody>
          <a:bodyPr vert="eaVert" wrap="square">
            <a:spAutoFit/>
          </a:bodyPr>
          <a:lstStyle/>
          <a:p>
            <a:r>
              <a:rPr lang="ja-JP" altLang="en-US" sz="2400" dirty="0">
                <a:solidFill>
                  <a:srgbClr val="FF0000"/>
                </a:solidFill>
                <a:latin typeface="AR P丸ゴシック体M" panose="020B0600010101010101" pitchFamily="50" charset="-128"/>
                <a:ea typeface="AR P丸ゴシック体M" panose="020B0600010101010101" pitchFamily="50" charset="-128"/>
              </a:rPr>
              <a:t>代表者</a:t>
            </a:r>
            <a:r>
              <a:rPr lang="ja-JP" altLang="en-US" sz="2400" dirty="0">
                <a:solidFill>
                  <a:prstClr val="black"/>
                </a:solidFill>
                <a:latin typeface="AR P丸ゴシック体M" panose="020B0600010101010101" pitchFamily="50" charset="-128"/>
                <a:ea typeface="AR P丸ゴシック体M" panose="020B0600010101010101" pitchFamily="50" charset="-128"/>
              </a:rPr>
              <a:t>様</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5449474" y="3479541"/>
            <a:ext cx="677108" cy="3044222"/>
          </a:xfrm>
          <a:prstGeom prst="rect">
            <a:avLst/>
          </a:prstGeom>
          <a:noFill/>
        </p:spPr>
        <p:txBody>
          <a:bodyPr vert="eaVert" wrap="square" rtlCol="0">
            <a:spAutoFit/>
          </a:bodyPr>
          <a:lstStyle/>
          <a:p>
            <a:r>
              <a:rPr lang="ja-JP" altLang="en-US" sz="1600" dirty="0">
                <a:solidFill>
                  <a:prstClr val="black"/>
                </a:solidFill>
                <a:latin typeface="AR P丸ゴシック体M" panose="020B0600010101010101" pitchFamily="50" charset="-128"/>
                <a:ea typeface="AR P丸ゴシック体M" panose="020B0600010101010101" pitchFamily="50" charset="-128"/>
              </a:rPr>
              <a:t>契約者 住所　</a:t>
            </a:r>
            <a:r>
              <a:rPr lang="ja-JP" altLang="en-US" sz="1600" dirty="0">
                <a:solidFill>
                  <a:srgbClr val="FF0000"/>
                </a:solidFill>
                <a:latin typeface="AR P丸ゴシック体M" panose="020B0600010101010101" pitchFamily="50" charset="-128"/>
                <a:ea typeface="AR P丸ゴシック体M" panose="020B0600010101010101" pitchFamily="50" charset="-128"/>
              </a:rPr>
              <a:t>自分の住所</a:t>
            </a:r>
            <a:endParaRPr lang="en-US" altLang="ja-JP" sz="1600" dirty="0">
              <a:solidFill>
                <a:srgbClr val="FF0000"/>
              </a:solidFill>
              <a:latin typeface="AR P丸ゴシック体M" panose="020B0600010101010101" pitchFamily="50" charset="-128"/>
              <a:ea typeface="AR P丸ゴシック体M" panose="020B0600010101010101" pitchFamily="50" charset="-128"/>
            </a:endParaRPr>
          </a:p>
          <a:p>
            <a:r>
              <a:rPr lang="ja-JP" altLang="en-US" sz="1600" dirty="0">
                <a:solidFill>
                  <a:prstClr val="black"/>
                </a:solidFill>
                <a:latin typeface="AR P丸ゴシック体M" panose="020B0600010101010101" pitchFamily="50" charset="-128"/>
                <a:ea typeface="AR P丸ゴシック体M" panose="020B0600010101010101" pitchFamily="50" charset="-128"/>
              </a:rPr>
              <a:t>　　   氏名　</a:t>
            </a:r>
            <a:r>
              <a:rPr lang="ja-JP" altLang="en-US" sz="1600" dirty="0">
                <a:solidFill>
                  <a:srgbClr val="FF0000"/>
                </a:solidFill>
                <a:latin typeface="AR P丸ゴシック体M" panose="020B0600010101010101" pitchFamily="50" charset="-128"/>
                <a:ea typeface="AR P丸ゴシック体M" panose="020B0600010101010101" pitchFamily="50" charset="-128"/>
              </a:rPr>
              <a:t>自分の氏名</a:t>
            </a:r>
            <a:endParaRPr lang="en-US" altLang="ja-JP" sz="1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1" name="グループ化 20"/>
          <p:cNvGrpSpPr/>
          <p:nvPr/>
        </p:nvGrpSpPr>
        <p:grpSpPr>
          <a:xfrm>
            <a:off x="5039624" y="6230960"/>
            <a:ext cx="1197813" cy="210700"/>
            <a:chOff x="2029478" y="1807076"/>
            <a:chExt cx="1606418" cy="356372"/>
          </a:xfrm>
        </p:grpSpPr>
        <p:sp>
          <p:nvSpPr>
            <p:cNvPr id="22" name="正方形/長方形 21"/>
            <p:cNvSpPr/>
            <p:nvPr/>
          </p:nvSpPr>
          <p:spPr>
            <a:xfrm>
              <a:off x="202947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24550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2468225"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71800" y="1807076"/>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987824"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320384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341987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7" name="正方形/長方形 26"/>
          <p:cNvSpPr/>
          <p:nvPr/>
        </p:nvSpPr>
        <p:spPr>
          <a:xfrm>
            <a:off x="0" y="3524"/>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確認</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できましたか</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052736"/>
            <a:ext cx="4104456" cy="561662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契約解除通知書</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●契約年月日　</a:t>
            </a:r>
            <a:r>
              <a:rPr lang="ja-JP" altLang="en-US" dirty="0">
                <a:solidFill>
                  <a:srgbClr val="FF0000"/>
                </a:solidFill>
                <a:latin typeface="AR P丸ゴシック体M" panose="020B0600010101010101" pitchFamily="50" charset="-128"/>
                <a:ea typeface="AR P丸ゴシック体M" panose="020B0600010101010101" pitchFamily="50" charset="-128"/>
              </a:rPr>
              <a:t>１０日前の日付</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●商品名　</a:t>
            </a:r>
            <a:r>
              <a:rPr lang="ja-JP" altLang="en-US" dirty="0">
                <a:solidFill>
                  <a:srgbClr val="FF0000"/>
                </a:solidFill>
                <a:latin typeface="AR P丸ゴシック体M" panose="020B0600010101010101" pitchFamily="50" charset="-128"/>
                <a:ea typeface="AR P丸ゴシック体M" panose="020B0600010101010101" pitchFamily="50" charset="-128"/>
              </a:rPr>
              <a:t>投資用教材ソフト</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●契約金額　</a:t>
            </a:r>
            <a:r>
              <a:rPr lang="ja-JP" altLang="en-US" dirty="0">
                <a:solidFill>
                  <a:srgbClr val="FF0000"/>
                </a:solidFill>
                <a:latin typeface="AR P丸ゴシック体M" panose="020B0600010101010101" pitchFamily="50" charset="-128"/>
                <a:ea typeface="AR P丸ゴシック体M" panose="020B0600010101010101" pitchFamily="50" charset="-128"/>
              </a:rPr>
              <a:t>１５万円</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●販売会社名　</a:t>
            </a:r>
            <a:r>
              <a:rPr lang="ja-JP" altLang="en-US" dirty="0">
                <a:solidFill>
                  <a:srgbClr val="FF0000"/>
                </a:solidFill>
                <a:latin typeface="AR P丸ゴシック体M" panose="020B0600010101010101" pitchFamily="50" charset="-128"/>
                <a:ea typeface="AR P丸ゴシック体M" panose="020B0600010101010101" pitchFamily="50" charset="-128"/>
              </a:rPr>
              <a:t>●●●●</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担当　　</a:t>
            </a:r>
            <a:r>
              <a:rPr lang="ja-JP" altLang="en-US" dirty="0">
                <a:solidFill>
                  <a:srgbClr val="FF0000"/>
                </a:solidFill>
                <a:latin typeface="AR P丸ゴシック体M" panose="020B0600010101010101" pitchFamily="50" charset="-128"/>
                <a:ea typeface="AR P丸ゴシック体M" panose="020B0600010101010101" pitchFamily="50" charset="-128"/>
              </a:rPr>
              <a:t>先輩</a:t>
            </a:r>
            <a:r>
              <a:rPr lang="en-US" altLang="ja-JP" dirty="0">
                <a:solidFill>
                  <a:srgbClr val="FF0000"/>
                </a:solidFill>
                <a:latin typeface="AR P丸ゴシック体M" panose="020B0600010101010101" pitchFamily="50" charset="-128"/>
                <a:ea typeface="AR P丸ゴシック体M" panose="020B0600010101010101" pitchFamily="50" charset="-128"/>
              </a:rPr>
              <a:t>A</a:t>
            </a:r>
            <a:r>
              <a:rPr lang="ja-JP" altLang="en-US" dirty="0">
                <a:solidFill>
                  <a:srgbClr val="FF0000"/>
                </a:solidFill>
                <a:latin typeface="AR P丸ゴシック体M" panose="020B0600010101010101" pitchFamily="50" charset="-128"/>
                <a:ea typeface="AR P丸ゴシック体M" panose="020B0600010101010101" pitchFamily="50" charset="-128"/>
              </a:rPr>
              <a:t>の名前　</a:t>
            </a:r>
            <a:r>
              <a:rPr lang="ja-JP" altLang="en-US" dirty="0">
                <a:solidFill>
                  <a:prstClr val="black"/>
                </a:solidFill>
                <a:latin typeface="AR P丸ゴシック体M" panose="020B0600010101010101" pitchFamily="50" charset="-128"/>
                <a:ea typeface="AR P丸ゴシック体M" panose="020B0600010101010101" pitchFamily="50" charset="-128"/>
              </a:rPr>
              <a:t>様</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上記契約を解除します。</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支払った代金　</a:t>
            </a:r>
            <a:r>
              <a:rPr lang="ja-JP" altLang="en-US" dirty="0">
                <a:solidFill>
                  <a:srgbClr val="FF0000"/>
                </a:solidFill>
                <a:latin typeface="AR P丸ゴシック体M" panose="020B0600010101010101" pitchFamily="50" charset="-128"/>
                <a:ea typeface="AR P丸ゴシック体M" panose="020B0600010101010101" pitchFamily="50" charset="-128"/>
              </a:rPr>
              <a:t>１５万円</a:t>
            </a:r>
            <a:r>
              <a:rPr lang="ja-JP" altLang="en-US" dirty="0">
                <a:solidFill>
                  <a:prstClr val="black"/>
                </a:solidFill>
                <a:latin typeface="AR P丸ゴシック体M" panose="020B0600010101010101" pitchFamily="50" charset="-128"/>
                <a:ea typeface="AR P丸ゴシック体M" panose="020B0600010101010101" pitchFamily="50" charset="-128"/>
              </a:rPr>
              <a:t>を返金し、</a:t>
            </a:r>
          </a:p>
          <a:p>
            <a:r>
              <a:rPr lang="ja-JP" altLang="en-US" dirty="0">
                <a:solidFill>
                  <a:prstClr val="black"/>
                </a:solidFill>
                <a:latin typeface="AR P丸ゴシック体M" panose="020B0600010101010101" pitchFamily="50" charset="-128"/>
                <a:ea typeface="AR P丸ゴシック体M" panose="020B0600010101010101" pitchFamily="50" charset="-128"/>
              </a:rPr>
              <a:t>商品を引き取って下さい。</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r>
              <a:rPr lang="ja-JP" altLang="en-US" dirty="0">
                <a:solidFill>
                  <a:srgbClr val="FF0000"/>
                </a:solidFill>
                <a:latin typeface="AR P丸ゴシック体M" panose="020B0600010101010101" pitchFamily="50" charset="-128"/>
                <a:ea typeface="AR P丸ゴシック体M" panose="020B0600010101010101" pitchFamily="50" charset="-128"/>
              </a:rPr>
              <a:t>ハガキを出す日付</a:t>
            </a:r>
          </a:p>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＿＿年＿＿月＿＿日</a:t>
            </a:r>
          </a:p>
        </p:txBody>
      </p:sp>
      <p:sp>
        <p:nvSpPr>
          <p:cNvPr id="7" name="正方形/長方形 6"/>
          <p:cNvSpPr/>
          <p:nvPr/>
        </p:nvSpPr>
        <p:spPr>
          <a:xfrm>
            <a:off x="4878690" y="1255694"/>
            <a:ext cx="711697" cy="932435"/>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3" name="グループ化 52"/>
          <p:cNvGrpSpPr/>
          <p:nvPr/>
        </p:nvGrpSpPr>
        <p:grpSpPr>
          <a:xfrm>
            <a:off x="6785868" y="1199358"/>
            <a:ext cx="1894029" cy="522553"/>
            <a:chOff x="2029478" y="1807076"/>
            <a:chExt cx="1606418" cy="356372"/>
          </a:xfrm>
        </p:grpSpPr>
        <p:sp>
          <p:nvSpPr>
            <p:cNvPr id="54" name="正方形/長方形 53"/>
            <p:cNvSpPr/>
            <p:nvPr/>
          </p:nvSpPr>
          <p:spPr>
            <a:xfrm>
              <a:off x="202947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224550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2468225"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2771800" y="1807076"/>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2987824"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正方形/長方形 58"/>
            <p:cNvSpPr/>
            <p:nvPr/>
          </p:nvSpPr>
          <p:spPr>
            <a:xfrm>
              <a:off x="320384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341987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 name="フッター プレースホルダー 1"/>
          <p:cNvSpPr>
            <a:spLocks noGrp="1"/>
          </p:cNvSpPr>
          <p:nvPr>
            <p:ph type="ftr" sz="quarter" idx="11"/>
          </p:nvPr>
        </p:nvSpPr>
        <p:spPr>
          <a:xfrm>
            <a:off x="6324373" y="6560337"/>
            <a:ext cx="2819627"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Tree>
    <p:extLst>
      <p:ext uri="{BB962C8B-B14F-4D97-AF65-F5344CB8AC3E}">
        <p14:creationId xmlns:p14="http://schemas.microsoft.com/office/powerpoint/2010/main" val="217258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839173" y="1266681"/>
            <a:ext cx="3868320" cy="2376264"/>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4000" dirty="0">
                <a:solidFill>
                  <a:prstClr val="black"/>
                </a:solidFill>
                <a:latin typeface="ＭＳ Ｐゴシック"/>
              </a:rPr>
              <a:t>4.</a:t>
            </a:r>
            <a:r>
              <a:rPr lang="ja-JP" altLang="en-US" sz="4000" dirty="0">
                <a:solidFill>
                  <a:prstClr val="black"/>
                </a:solidFill>
                <a:latin typeface="ＭＳ Ｐゴシック"/>
              </a:rPr>
              <a:t>「クーリング・オフ」するとどうなるの</a:t>
            </a:r>
            <a:r>
              <a:rPr lang="en-US" altLang="ja-JP" sz="4000" dirty="0">
                <a:solidFill>
                  <a:prstClr val="black"/>
                </a:solidFill>
                <a:latin typeface="ＭＳ Ｐゴシック"/>
              </a:rPr>
              <a:t>?</a:t>
            </a:r>
          </a:p>
        </p:txBody>
      </p:sp>
      <p:sp>
        <p:nvSpPr>
          <p:cNvPr id="21" name="角丸四角形 20"/>
          <p:cNvSpPr/>
          <p:nvPr/>
        </p:nvSpPr>
        <p:spPr>
          <a:xfrm>
            <a:off x="423132" y="4040412"/>
            <a:ext cx="3868320" cy="2556940"/>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839173" y="4040412"/>
            <a:ext cx="3868320" cy="2556939"/>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999E05B6-CC46-47AC-8441-9D7A70FE2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155" y="5222704"/>
            <a:ext cx="1937824" cy="1359119"/>
          </a:xfrm>
          <a:prstGeom prst="rect">
            <a:avLst/>
          </a:prstGeom>
        </p:spPr>
      </p:pic>
      <p:pic>
        <p:nvPicPr>
          <p:cNvPr id="12" name="図 11">
            <a:extLst>
              <a:ext uri="{FF2B5EF4-FFF2-40B4-BE49-F238E27FC236}">
                <a16:creationId xmlns:a16="http://schemas.microsoft.com/office/drawing/2014/main" id="{A3407F1E-FBC2-4D11-B3C8-A2C233F05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072" y="2086351"/>
            <a:ext cx="1110162" cy="1484585"/>
          </a:xfrm>
          <a:prstGeom prst="rect">
            <a:avLst/>
          </a:prstGeom>
        </p:spPr>
      </p:pic>
      <p:pic>
        <p:nvPicPr>
          <p:cNvPr id="26" name="図 25">
            <a:extLst>
              <a:ext uri="{FF2B5EF4-FFF2-40B4-BE49-F238E27FC236}">
                <a16:creationId xmlns:a16="http://schemas.microsoft.com/office/drawing/2014/main" id="{37E51505-F5B7-4EA5-8713-61100CB016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198" y="2263268"/>
            <a:ext cx="1183497" cy="1242383"/>
          </a:xfrm>
          <a:prstGeom prst="rect">
            <a:avLst/>
          </a:prstGeom>
        </p:spPr>
      </p:pic>
      <p:pic>
        <p:nvPicPr>
          <p:cNvPr id="31" name="図 30">
            <a:extLst>
              <a:ext uri="{FF2B5EF4-FFF2-40B4-BE49-F238E27FC236}">
                <a16:creationId xmlns:a16="http://schemas.microsoft.com/office/drawing/2014/main" id="{F112882F-3EE2-4A03-A074-D62027723D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1435" y="5132390"/>
            <a:ext cx="1395526" cy="1464961"/>
          </a:xfrm>
          <a:prstGeom prst="rect">
            <a:avLst/>
          </a:prstGeom>
        </p:spPr>
      </p:pic>
      <p:sp>
        <p:nvSpPr>
          <p:cNvPr id="16" name="角丸四角形 15"/>
          <p:cNvSpPr/>
          <p:nvPr/>
        </p:nvSpPr>
        <p:spPr>
          <a:xfrm>
            <a:off x="423132" y="1266681"/>
            <a:ext cx="3868320" cy="2376264"/>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03" t="2464" r="5967" b="2218"/>
          <a:stretch/>
        </p:blipFill>
        <p:spPr bwMode="auto">
          <a:xfrm rot="21134006">
            <a:off x="3040636" y="2134771"/>
            <a:ext cx="800861" cy="12416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067" y="1696596"/>
            <a:ext cx="1870026" cy="1913498"/>
          </a:xfrm>
          <a:prstGeom prst="rect">
            <a:avLst/>
          </a:prstGeom>
        </p:spPr>
      </p:pic>
      <p:sp>
        <p:nvSpPr>
          <p:cNvPr id="3" name="テキスト ボックス 2"/>
          <p:cNvSpPr txBox="1"/>
          <p:nvPr/>
        </p:nvSpPr>
        <p:spPr>
          <a:xfrm>
            <a:off x="586740" y="1275886"/>
            <a:ext cx="3672408" cy="600164"/>
          </a:xfrm>
          <a:prstGeom prst="rect">
            <a:avLst/>
          </a:prstGeom>
          <a:noFill/>
        </p:spPr>
        <p:txBody>
          <a:bodyPr wrap="square" rtlCol="0">
            <a:spAutoFit/>
          </a:bodyPr>
          <a:lstStyle/>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　つうち　　　　じてん　　　けいやく　　かいじょ</a:t>
            </a:r>
          </a:p>
          <a:p>
            <a:pPr lvl="0" algn="ctr"/>
            <a:r>
              <a:rPr lang="ja-JP" altLang="en-US" sz="2200" dirty="0">
                <a:solidFill>
                  <a:prstClr val="black"/>
                </a:solidFill>
                <a:latin typeface="HG丸ｺﾞｼｯｸM-PRO" panose="020F0600000000000000" pitchFamily="50" charset="-128"/>
                <a:ea typeface="HG丸ｺﾞｼｯｸM-PRO" panose="020F0600000000000000" pitchFamily="50" charset="-128"/>
              </a:rPr>
              <a:t>通知した時点で契約は解除</a:t>
            </a:r>
          </a:p>
        </p:txBody>
      </p:sp>
      <p:sp>
        <p:nvSpPr>
          <p:cNvPr id="5" name="正方形/長方形 4"/>
          <p:cNvSpPr/>
          <p:nvPr/>
        </p:nvSpPr>
        <p:spPr>
          <a:xfrm>
            <a:off x="4716016" y="1299445"/>
            <a:ext cx="4227221" cy="553998"/>
          </a:xfrm>
          <a:prstGeom prst="rect">
            <a:avLst/>
          </a:prstGeom>
        </p:spPr>
        <p:txBody>
          <a:bodyPr wrap="square">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しはら　　　だいきん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ぜんがく</a:t>
            </a:r>
            <a:r>
              <a:rPr lang="ja-JP" altLang="en-US" sz="1200" dirty="0">
                <a:solidFill>
                  <a:prstClr val="black"/>
                </a:solidFill>
                <a:latin typeface="HG丸ｺﾞｼｯｸM-PRO" panose="020F0600000000000000" pitchFamily="50" charset="-128"/>
                <a:ea typeface="HG丸ｺﾞｼｯｸM-PRO" panose="020F0600000000000000" pitchFamily="50" charset="-128"/>
              </a:rPr>
              <a:t>へんきん</a:t>
            </a:r>
          </a:p>
          <a:p>
            <a:pPr lvl="0" algn="ctr"/>
            <a:r>
              <a:rPr lang="ja-JP" altLang="en-US" dirty="0">
                <a:solidFill>
                  <a:prstClr val="black"/>
                </a:solidFill>
                <a:latin typeface="HG丸ｺﾞｼｯｸM-PRO" panose="020F0600000000000000" pitchFamily="50" charset="-128"/>
                <a:ea typeface="HG丸ｺﾞｼｯｸM-PRO" panose="020F0600000000000000" pitchFamily="50" charset="-128"/>
              </a:rPr>
              <a:t>支払った代金は、全額返金される</a:t>
            </a:r>
          </a:p>
        </p:txBody>
      </p:sp>
      <p:sp>
        <p:nvSpPr>
          <p:cNvPr id="7" name="正方形/長方形 6"/>
          <p:cNvSpPr/>
          <p:nvPr/>
        </p:nvSpPr>
        <p:spPr>
          <a:xfrm>
            <a:off x="71292" y="4001940"/>
            <a:ext cx="4572000" cy="1077218"/>
          </a:xfrm>
          <a:prstGeom prst="rect">
            <a:avLst/>
          </a:prstGeom>
        </p:spPr>
        <p:txBody>
          <a:bodyPr>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う　</a:t>
            </a:r>
            <a:r>
              <a:rPr lang="ja-JP" altLang="en-US" sz="1200" dirty="0">
                <a:solidFill>
                  <a:prstClr val="black"/>
                </a:solidFill>
                <a:latin typeface="HG丸ｺﾞｼｯｸM-PRO" panose="020F0600000000000000" pitchFamily="50" charset="-128"/>
                <a:ea typeface="HG丸ｺﾞｼｯｸM-PRO" panose="020F0600000000000000" pitchFamily="50" charset="-128"/>
              </a:rPr>
              <a:t>　と　　　しょうひん　へんぴん</a:t>
            </a:r>
          </a:p>
          <a:p>
            <a:pPr lvl="0" algn="ctr"/>
            <a:r>
              <a:rPr lang="ja-JP" altLang="en-US" sz="2000" dirty="0">
                <a:solidFill>
                  <a:prstClr val="black"/>
                </a:solidFill>
                <a:latin typeface="HG丸ｺﾞｼｯｸM-PRO" panose="020F0600000000000000" pitchFamily="50" charset="-128"/>
                <a:ea typeface="HG丸ｺﾞｼｯｸM-PRO" panose="020F0600000000000000" pitchFamily="50" charset="-128"/>
              </a:rPr>
              <a:t>受け取った商品は返品できる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ひきとりひよう　じぎょうしゃふたん</a:t>
            </a:r>
          </a:p>
          <a:p>
            <a:pPr lvl="0" algn="ct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引取費用は事業者負担</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p>
        </p:txBody>
      </p:sp>
      <p:pic>
        <p:nvPicPr>
          <p:cNvPr id="2050" name="Picture 2" descr="G:\消費生活センター　消費者教育\イラストいろいろ\penki_tosou_m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5863" y="5293618"/>
            <a:ext cx="1217290" cy="121729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004048" y="4078884"/>
            <a:ext cx="4572000" cy="1000274"/>
          </a:xfrm>
          <a:prstGeom prst="rect">
            <a:avLst/>
          </a:prstGeom>
        </p:spPr>
        <p:txBody>
          <a:bodyPr>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ていきょう</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サービスが提供されていても</a:t>
            </a:r>
          </a:p>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じぎょうしゃふたん　 もと　も</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ど</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事業者負担で元に戻してもらえる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406452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1337360"/>
            <a:ext cx="2880320" cy="1568845"/>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a:solidFill>
                  <a:srgbClr val="1F497D"/>
                </a:solidFill>
                <a:latin typeface="HG創英角ｺﾞｼｯｸUB" pitchFamily="49" charset="-128"/>
                <a:ea typeface="HG創英角ｺﾞｼｯｸUB" pitchFamily="49" charset="-128"/>
              </a:rPr>
              <a:t>　　　けいやく</a:t>
            </a:r>
          </a:p>
          <a:p>
            <a:pPr algn="ctr" eaLnBrk="0" fontAlgn="base" hangingPunct="0">
              <a:spcBef>
                <a:spcPct val="0"/>
              </a:spcBef>
              <a:spcAft>
                <a:spcPct val="0"/>
              </a:spcAft>
            </a:pPr>
            <a:r>
              <a:rPr lang="ja-JP" altLang="en-US" sz="3600" dirty="0">
                <a:solidFill>
                  <a:srgbClr val="1F497D"/>
                </a:solidFill>
                <a:latin typeface="HG創英角ｺﾞｼｯｸUB" pitchFamily="49" charset="-128"/>
                <a:ea typeface="HG創英角ｺﾞｼｯｸUB" pitchFamily="49" charset="-128"/>
              </a:rPr>
              <a:t>契約を</a:t>
            </a:r>
          </a:p>
          <a:p>
            <a:pPr algn="ctr" eaLnBrk="0" fontAlgn="base" hangingPunct="0">
              <a:spcBef>
                <a:spcPct val="0"/>
              </a:spcBef>
              <a:spcAft>
                <a:spcPct val="0"/>
              </a:spcAft>
            </a:pPr>
            <a:r>
              <a:rPr lang="ja-JP" altLang="en-US" sz="3600" dirty="0">
                <a:solidFill>
                  <a:srgbClr val="1F497D"/>
                </a:solidFill>
                <a:latin typeface="HG創英角ｺﾞｼｯｸUB" pitchFamily="49" charset="-128"/>
                <a:ea typeface="HG創英角ｺﾞｼｯｸUB" pitchFamily="49" charset="-128"/>
              </a:rPr>
              <a:t>する</a:t>
            </a:r>
          </a:p>
        </p:txBody>
      </p:sp>
      <p:sp>
        <p:nvSpPr>
          <p:cNvPr id="3" name="右矢印 2"/>
          <p:cNvSpPr/>
          <p:nvPr/>
        </p:nvSpPr>
        <p:spPr>
          <a:xfrm>
            <a:off x="3563888" y="1337360"/>
            <a:ext cx="1584176" cy="913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3" name="角丸四角形 12"/>
          <p:cNvSpPr/>
          <p:nvPr/>
        </p:nvSpPr>
        <p:spPr>
          <a:xfrm>
            <a:off x="5436096" y="1337360"/>
            <a:ext cx="3384376" cy="1572489"/>
          </a:xfrm>
          <a:prstGeom prst="round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a:solidFill>
                  <a:srgbClr val="1F497D"/>
                </a:solidFill>
                <a:latin typeface="HG創英角ｺﾞｼｯｸUB" pitchFamily="49" charset="-128"/>
                <a:ea typeface="HG創英角ｺﾞｼｯｸUB" pitchFamily="49" charset="-128"/>
              </a:rPr>
              <a:t>　　いっぽうてき</a:t>
            </a:r>
          </a:p>
          <a:p>
            <a:pPr algn="ctr" eaLnBrk="0" fontAlgn="base" hangingPunct="0">
              <a:spcBef>
                <a:spcPct val="0"/>
              </a:spcBef>
              <a:spcAft>
                <a:spcPct val="0"/>
              </a:spcAft>
            </a:pPr>
            <a:r>
              <a:rPr lang="ja-JP" altLang="en-US" sz="3600" dirty="0">
                <a:solidFill>
                  <a:srgbClr val="1F497D"/>
                </a:solidFill>
                <a:latin typeface="HG創英角ｺﾞｼｯｸUB" pitchFamily="49" charset="-128"/>
                <a:ea typeface="HG創英角ｺﾞｼｯｸUB" pitchFamily="49" charset="-128"/>
              </a:rPr>
              <a:t>一方的には</a:t>
            </a:r>
          </a:p>
          <a:p>
            <a:pPr algn="ctr" eaLnBrk="0" fontAlgn="base" hangingPunct="0">
              <a:spcBef>
                <a:spcPct val="0"/>
              </a:spcBef>
              <a:spcAft>
                <a:spcPct val="0"/>
              </a:spcAft>
            </a:pPr>
            <a:r>
              <a:rPr lang="ja-JP" altLang="en-US" sz="3600" dirty="0">
                <a:solidFill>
                  <a:srgbClr val="1F497D"/>
                </a:solidFill>
                <a:latin typeface="HG創英角ｺﾞｼｯｸUB" pitchFamily="49" charset="-128"/>
                <a:ea typeface="HG創英角ｺﾞｼｯｸUB" pitchFamily="49" charset="-128"/>
              </a:rPr>
              <a:t>やめられない</a:t>
            </a:r>
          </a:p>
        </p:txBody>
      </p:sp>
      <p:pic>
        <p:nvPicPr>
          <p:cNvPr id="3074" name="Picture 2" descr="F:\KINGSTON\くらしの一日講座\イラストいろいろ\自己責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685" y="2050951"/>
            <a:ext cx="945061" cy="1105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a:solidFill>
                  <a:prstClr val="black"/>
                </a:solidFill>
                <a:latin typeface="HGPｺﾞｼｯｸE" panose="020B0900000000000000" pitchFamily="50" charset="-128"/>
                <a:ea typeface="HGPｺﾞｼｯｸE" panose="020B0900000000000000" pitchFamily="50" charset="-128"/>
              </a:rPr>
              <a:t>　　　　　　　けいやく</a:t>
            </a: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契約の</a:t>
            </a:r>
            <a:r>
              <a:rPr lang="ja-JP" altLang="en-US" sz="4400" dirty="0">
                <a:solidFill>
                  <a:srgbClr val="FF0000"/>
                </a:solidFill>
                <a:latin typeface="HGPｺﾞｼｯｸE" panose="020B0900000000000000" pitchFamily="50" charset="-128"/>
                <a:ea typeface="HGPｺﾞｼｯｸE" panose="020B0900000000000000" pitchFamily="50" charset="-128"/>
              </a:rPr>
              <a:t>ルール</a:t>
            </a:r>
            <a:r>
              <a:rPr lang="en-US" altLang="ja-JP" sz="4400" dirty="0">
                <a:solidFill>
                  <a:prstClr val="black"/>
                </a:solidFill>
                <a:latin typeface="HGPｺﾞｼｯｸE" panose="020B0900000000000000" pitchFamily="50" charset="-128"/>
                <a:ea typeface="HGPｺﾞｼｯｸE" panose="020B0900000000000000" pitchFamily="50" charset="-128"/>
              </a:rPr>
              <a:t>]</a:t>
            </a:r>
          </a:p>
        </p:txBody>
      </p:sp>
      <p:sp>
        <p:nvSpPr>
          <p:cNvPr id="11" name="横巻き 10"/>
          <p:cNvSpPr/>
          <p:nvPr/>
        </p:nvSpPr>
        <p:spPr>
          <a:xfrm>
            <a:off x="606692" y="3144273"/>
            <a:ext cx="8032107" cy="162062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2"/>
                </a:solidFill>
                <a:latin typeface="HGS創英角ﾎﾟｯﾌﾟ体" pitchFamily="50" charset="-128"/>
                <a:ea typeface="HGS創英角ﾎﾟｯﾌﾟ体" pitchFamily="50" charset="-128"/>
              </a:rPr>
              <a:t>　　けいやく　　　ほうてき　　せきにん　　　　　　　やくそく</a:t>
            </a:r>
          </a:p>
          <a:p>
            <a:pPr algn="ctr"/>
            <a:r>
              <a:rPr kumimoji="1" lang="ja-JP" altLang="en-US" sz="4000" dirty="0">
                <a:solidFill>
                  <a:schemeClr val="tx2"/>
                </a:solidFill>
                <a:latin typeface="HGS創英角ﾎﾟｯﾌﾟ体" pitchFamily="50" charset="-128"/>
                <a:ea typeface="HGS創英角ﾎﾟｯﾌﾟ体" pitchFamily="50" charset="-128"/>
              </a:rPr>
              <a:t>契約＝法的な責任のある約束</a:t>
            </a:r>
          </a:p>
        </p:txBody>
      </p:sp>
      <p:sp>
        <p:nvSpPr>
          <p:cNvPr id="4" name="爆発 2 3"/>
          <p:cNvSpPr/>
          <p:nvPr/>
        </p:nvSpPr>
        <p:spPr>
          <a:xfrm>
            <a:off x="251520" y="4764896"/>
            <a:ext cx="8568952" cy="1976472"/>
          </a:xfrm>
          <a:prstGeom prst="irregularSeal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835696" y="5276078"/>
            <a:ext cx="7565708" cy="954107"/>
          </a:xfrm>
          <a:prstGeom prst="rect">
            <a:avLst/>
          </a:prstGeom>
          <a:noFill/>
        </p:spPr>
        <p:txBody>
          <a:bodyPr wrap="square" rtlCol="0">
            <a:spAutoFit/>
          </a:bodyPr>
          <a:lstStyle/>
          <a:p>
            <a:r>
              <a:rPr kumimoji="1" lang="ja-JP" altLang="en-US" sz="2800" dirty="0">
                <a:solidFill>
                  <a:srgbClr val="FF0000"/>
                </a:solidFill>
                <a:latin typeface="HGP創英角ﾎﾟｯﾌﾟ体" pitchFamily="50" charset="-128"/>
                <a:ea typeface="HGP創英角ﾎﾟｯﾌﾟ体" pitchFamily="50" charset="-128"/>
              </a:rPr>
              <a:t>自分の意思から契約が</a:t>
            </a:r>
            <a:endParaRPr kumimoji="1" lang="en-US" altLang="ja-JP" sz="2800" dirty="0">
              <a:solidFill>
                <a:srgbClr val="FF0000"/>
              </a:solidFill>
              <a:latin typeface="HGP創英角ﾎﾟｯﾌﾟ体" pitchFamily="50" charset="-128"/>
              <a:ea typeface="HGP創英角ﾎﾟｯﾌﾟ体" pitchFamily="50" charset="-128"/>
            </a:endParaRPr>
          </a:p>
          <a:p>
            <a:r>
              <a:rPr lang="en-US" altLang="ja-JP" sz="2800" dirty="0">
                <a:solidFill>
                  <a:srgbClr val="FF0000"/>
                </a:solidFill>
                <a:latin typeface="HGP創英角ﾎﾟｯﾌﾟ体" pitchFamily="50" charset="-128"/>
                <a:ea typeface="HGP創英角ﾎﾟｯﾌﾟ体" pitchFamily="50" charset="-128"/>
              </a:rPr>
              <a:t>    </a:t>
            </a:r>
            <a:r>
              <a:rPr kumimoji="1" lang="ja-JP" altLang="en-US" sz="2800" dirty="0">
                <a:solidFill>
                  <a:srgbClr val="FF0000"/>
                </a:solidFill>
                <a:latin typeface="HGP創英角ﾎﾟｯﾌﾟ体" pitchFamily="50" charset="-128"/>
                <a:ea typeface="HGP創英角ﾎﾟｯﾌﾟ体" pitchFamily="50" charset="-128"/>
              </a:rPr>
              <a:t>始まるものばかりではありません</a:t>
            </a:r>
            <a:r>
              <a:rPr kumimoji="1" lang="en-US" altLang="ja-JP" sz="2800" dirty="0">
                <a:solidFill>
                  <a:srgbClr val="FF0000"/>
                </a:solidFill>
                <a:latin typeface="HGP創英角ﾎﾟｯﾌﾟ体" pitchFamily="50" charset="-128"/>
                <a:ea typeface="HGP創英角ﾎﾟｯﾌﾟ体" pitchFamily="50" charset="-128"/>
              </a:rPr>
              <a:t>!</a:t>
            </a:r>
            <a:endParaRPr kumimoji="1" lang="ja-JP" altLang="en-US" sz="2800" dirty="0">
              <a:solidFill>
                <a:srgbClr val="FF0000"/>
              </a:solidFill>
              <a:latin typeface="HGP創英角ﾎﾟｯﾌﾟ体" pitchFamily="50" charset="-128"/>
              <a:ea typeface="HGP創英角ﾎﾟｯﾌﾟ体" pitchFamily="50" charset="-128"/>
            </a:endParaRPr>
          </a:p>
        </p:txBody>
      </p:sp>
      <p:sp>
        <p:nvSpPr>
          <p:cNvPr id="6" name="フッター プレースホルダー 5"/>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Tree>
    <p:extLst>
      <p:ext uri="{BB962C8B-B14F-4D97-AF65-F5344CB8AC3E}">
        <p14:creationId xmlns:p14="http://schemas.microsoft.com/office/powerpoint/2010/main" val="193782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66746" y="3948501"/>
            <a:ext cx="7758112" cy="936104"/>
          </a:xfrm>
          <a:prstGeom prst="roundRect">
            <a:avLst/>
          </a:prstGeom>
          <a:solidFill>
            <a:srgbClr val="FFFF00"/>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360" tIns="45680" rIns="91360" bIns="45680" anchor="ctr"/>
          <a:lstStyle/>
          <a:p>
            <a:pPr algn="ctr" defTabSz="456797" fontAlgn="base">
              <a:spcBef>
                <a:spcPct val="0"/>
              </a:spcBef>
              <a:spcAft>
                <a:spcPct val="0"/>
              </a:spcAft>
              <a:defRPr/>
            </a:pPr>
            <a:endParaRPr lang="ja-JP" altLang="en-US" sz="3600" dirty="0">
              <a:solidFill>
                <a:srgbClr val="000066"/>
              </a:solidFill>
              <a:latin typeface="AR P丸ゴシック体M" pitchFamily="50" charset="-128"/>
              <a:ea typeface="AR P丸ゴシック体M" pitchFamily="50" charset="-128"/>
            </a:endParaRPr>
          </a:p>
        </p:txBody>
      </p:sp>
      <p:sp>
        <p:nvSpPr>
          <p:cNvPr id="5" name="フローチャート : 代替処理 4"/>
          <p:cNvSpPr/>
          <p:nvPr/>
        </p:nvSpPr>
        <p:spPr>
          <a:xfrm>
            <a:off x="866746" y="5346217"/>
            <a:ext cx="7758112" cy="1162514"/>
          </a:xfrm>
          <a:prstGeom prst="flowChartAlternateProcess">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91360" tIns="45680" rIns="91360" bIns="45680" anchor="ctr"/>
          <a:lstStyle/>
          <a:p>
            <a:pPr algn="ctr" defTabSz="456797" fontAlgn="base">
              <a:spcBef>
                <a:spcPct val="0"/>
              </a:spcBef>
              <a:spcAft>
                <a:spcPct val="0"/>
              </a:spcAft>
              <a:defRPr/>
            </a:pPr>
            <a:endParaRPr lang="ja-JP" altLang="en-US" sz="3200" dirty="0">
              <a:solidFill>
                <a:prstClr val="black"/>
              </a:solidFill>
              <a:latin typeface="HGPｺﾞｼｯｸE" pitchFamily="50" charset="-128"/>
              <a:ea typeface="HGPｺﾞｼｯｸE" pitchFamily="50" charset="-128"/>
            </a:endParaRPr>
          </a:p>
        </p:txBody>
      </p:sp>
      <p:sp>
        <p:nvSpPr>
          <p:cNvPr id="8" name="角丸四角形吹き出し 7"/>
          <p:cNvSpPr/>
          <p:nvPr/>
        </p:nvSpPr>
        <p:spPr>
          <a:xfrm>
            <a:off x="5580112" y="1181172"/>
            <a:ext cx="3419492" cy="1599756"/>
          </a:xfrm>
          <a:prstGeom prst="wedgeRoundRectCallout">
            <a:avLst>
              <a:gd name="adj1" fmla="val -52620"/>
              <a:gd name="adj2" fmla="val 80696"/>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360" tIns="45680" rIns="91360" bIns="45680" anchor="ctr"/>
          <a:lstStyle/>
          <a:p>
            <a:pPr algn="ctr" defTabSz="456797" fontAlgn="base">
              <a:spcBef>
                <a:spcPct val="0"/>
              </a:spcBef>
              <a:spcAft>
                <a:spcPct val="0"/>
              </a:spcAft>
              <a:defRPr/>
            </a:pPr>
            <a:endParaRPr lang="ja-JP" altLang="en-US" sz="3000" dirty="0">
              <a:solidFill>
                <a:prstClr val="black"/>
              </a:solidFill>
              <a:latin typeface="AR P丸ゴシック体M" pitchFamily="50" charset="-128"/>
              <a:ea typeface="AR P丸ゴシック体M" pitchFamily="50" charset="-128"/>
            </a:endParaRPr>
          </a:p>
        </p:txBody>
      </p:sp>
      <p:sp>
        <p:nvSpPr>
          <p:cNvPr id="9" name="角丸四角形吹き出し 8"/>
          <p:cNvSpPr/>
          <p:nvPr/>
        </p:nvSpPr>
        <p:spPr>
          <a:xfrm>
            <a:off x="316319" y="1196752"/>
            <a:ext cx="3535601" cy="1584176"/>
          </a:xfrm>
          <a:prstGeom prst="wedgeRoundRectCallout">
            <a:avLst>
              <a:gd name="adj1" fmla="val 54151"/>
              <a:gd name="adj2" fmla="val 74745"/>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360" tIns="45680" rIns="91360" bIns="45680" anchor="ctr"/>
          <a:lstStyle/>
          <a:p>
            <a:pPr algn="ctr" defTabSz="456797" fontAlgn="base">
              <a:spcBef>
                <a:spcPct val="0"/>
              </a:spcBef>
              <a:spcAft>
                <a:spcPct val="0"/>
              </a:spcAft>
              <a:defRPr/>
            </a:pPr>
            <a:r>
              <a:rPr lang="ja-JP" altLang="en-US" sz="3000" dirty="0">
                <a:solidFill>
                  <a:schemeClr val="tx1"/>
                </a:solidFill>
                <a:latin typeface="AR P丸ゴシック体M" pitchFamily="50" charset="-128"/>
                <a:ea typeface="AR P丸ゴシック体M" pitchFamily="50" charset="-128"/>
              </a:rPr>
              <a:t>クーリング・オフ</a:t>
            </a:r>
          </a:p>
          <a:p>
            <a:pPr algn="ctr" defTabSz="456797" fontAlgn="base">
              <a:spcBef>
                <a:spcPct val="0"/>
              </a:spcBef>
              <a:spcAft>
                <a:spcPct val="0"/>
              </a:spcAft>
              <a:defRPr/>
            </a:pPr>
            <a:r>
              <a:rPr lang="ja-JP" altLang="en-US" sz="3000" dirty="0">
                <a:solidFill>
                  <a:schemeClr val="tx1"/>
                </a:solidFill>
                <a:latin typeface="AR P丸ゴシック体M" pitchFamily="50" charset="-128"/>
                <a:ea typeface="AR P丸ゴシック体M" pitchFamily="50" charset="-128"/>
              </a:rPr>
              <a:t>できません。</a:t>
            </a:r>
          </a:p>
        </p:txBody>
      </p:sp>
      <p:sp>
        <p:nvSpPr>
          <p:cNvPr id="10" name="正方形/長方形 9"/>
          <p:cNvSpPr/>
          <p:nvPr/>
        </p:nvSpPr>
        <p:spPr>
          <a:xfrm>
            <a:off x="0" y="-5423"/>
            <a:ext cx="9144000" cy="808183"/>
          </a:xfrm>
          <a:prstGeom prst="rect">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r>
              <a:rPr kumimoji="0" lang="ja-JP" altLang="en-US" sz="3600" kern="0" dirty="0">
                <a:solidFill>
                  <a:prstClr val="white"/>
                </a:solidFill>
                <a:latin typeface="HGP創英角ｺﾞｼｯｸUB" pitchFamily="50" charset="-128"/>
                <a:ea typeface="HGP創英角ｺﾞｼｯｸUB" pitchFamily="50" charset="-128"/>
              </a:rPr>
              <a:t>　</a:t>
            </a:r>
            <a:r>
              <a:rPr kumimoji="0" lang="en-US" altLang="ja-JP" sz="3600" kern="0" dirty="0">
                <a:latin typeface="HGP創英角ｺﾞｼｯｸUB" pitchFamily="50" charset="-128"/>
                <a:ea typeface="HGP創英角ｺﾞｼｯｸUB" pitchFamily="50" charset="-128"/>
              </a:rPr>
              <a:t>5.</a:t>
            </a:r>
            <a:r>
              <a:rPr kumimoji="0" lang="ja-JP" altLang="en-US" sz="3600" kern="0" dirty="0">
                <a:latin typeface="HGP創英角ｺﾞｼｯｸUB" pitchFamily="50" charset="-128"/>
                <a:ea typeface="HGP創英角ｺﾞｼｯｸUB" pitchFamily="50" charset="-128"/>
              </a:rPr>
              <a:t>注意しよう</a:t>
            </a:r>
            <a:r>
              <a:rPr kumimoji="0" lang="en-US" altLang="ja-JP" sz="3600" kern="0" dirty="0">
                <a:latin typeface="HGP創英角ｺﾞｼｯｸUB" pitchFamily="50" charset="-128"/>
                <a:ea typeface="HGP創英角ｺﾞｼｯｸUB" pitchFamily="50" charset="-128"/>
              </a:rPr>
              <a:t>!</a:t>
            </a:r>
            <a:r>
              <a:rPr kumimoji="0" lang="ja-JP" altLang="en-US" sz="3600" kern="0" dirty="0">
                <a:solidFill>
                  <a:schemeClr val="bg1">
                    <a:lumMod val="95000"/>
                  </a:schemeClr>
                </a:solidFill>
                <a:latin typeface="HGP創英角ｺﾞｼｯｸUB" pitchFamily="50" charset="-128"/>
                <a:ea typeface="HGP創英角ｺﾞｼｯｸUB" pitchFamily="50" charset="-128"/>
              </a:rPr>
              <a:t>～こんなことを言われたら～</a:t>
            </a:r>
            <a:endParaRPr lang="ja-JP" altLang="en-US" sz="2800" dirty="0">
              <a:solidFill>
                <a:schemeClr val="bg1">
                  <a:lumMod val="95000"/>
                </a:schemeClr>
              </a:solidFill>
              <a:latin typeface="AR P丸ゴシック体M" pitchFamily="50" charset="-128"/>
              <a:ea typeface="AR P丸ゴシック体M" pitchFamily="50" charset="-128"/>
            </a:endParaRPr>
          </a:p>
        </p:txBody>
      </p:sp>
      <p:pic>
        <p:nvPicPr>
          <p:cNvPr id="2050" name="Picture 2" descr="G:\消費生活センター　消費者教育\イラストいろいろ\kibishii_kewashi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05" y="1556792"/>
            <a:ext cx="2153394" cy="2153394"/>
          </a:xfrm>
          <a:prstGeom prst="rect">
            <a:avLst/>
          </a:prstGeom>
          <a:noFill/>
          <a:extLst>
            <a:ext uri="{909E8E84-426E-40DD-AFC4-6F175D3DCCD1}">
              <a14:hiddenFill xmlns:a14="http://schemas.microsoft.com/office/drawing/2010/main">
                <a:solidFill>
                  <a:srgbClr val="FFFFFF"/>
                </a:solidFill>
              </a14:hiddenFill>
            </a:ext>
          </a:extLst>
        </p:spPr>
      </p:pic>
      <p:sp>
        <p:nvSpPr>
          <p:cNvPr id="2" name="下矢印 1"/>
          <p:cNvSpPr/>
          <p:nvPr/>
        </p:nvSpPr>
        <p:spPr>
          <a:xfrm>
            <a:off x="3449658" y="4884605"/>
            <a:ext cx="2592288" cy="632627"/>
          </a:xfrm>
          <a:prstGeom prst="down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741591" y="1223242"/>
            <a:ext cx="3096534" cy="1446550"/>
          </a:xfrm>
          <a:prstGeom prst="rect">
            <a:avLst/>
          </a:prstGeom>
        </p:spPr>
        <p:txBody>
          <a:bodyPr wrap="square">
            <a:spAutoFit/>
          </a:bodyPr>
          <a:lstStyle/>
          <a:p>
            <a:pPr lvl="0" defTabSz="456797" fontAlgn="base">
              <a:spcBef>
                <a:spcPct val="0"/>
              </a:spcBef>
              <a:spcAft>
                <a:spcPct val="0"/>
              </a:spcAft>
              <a:defRPr/>
            </a:pPr>
            <a:r>
              <a:rPr lang="ja-JP" altLang="en-US" sz="1400" dirty="0">
                <a:solidFill>
                  <a:prstClr val="black"/>
                </a:solidFill>
                <a:latin typeface="AR P丸ゴシック体M" pitchFamily="50" charset="-128"/>
                <a:ea typeface="AR P丸ゴシック体M" pitchFamily="50" charset="-128"/>
              </a:rPr>
              <a:t>　　　　　　いやく</a:t>
            </a:r>
            <a:r>
              <a:rPr lang="ja-JP" altLang="en-US" sz="1400" dirty="0" err="1">
                <a:solidFill>
                  <a:prstClr val="black"/>
                </a:solidFill>
                <a:latin typeface="AR P丸ゴシック体M" pitchFamily="50" charset="-128"/>
                <a:ea typeface="AR P丸ゴシック体M" pitchFamily="50" charset="-128"/>
              </a:rPr>
              <a:t>きん</a:t>
            </a:r>
            <a:endParaRPr lang="ja-JP" altLang="en-US" sz="1400" dirty="0">
              <a:solidFill>
                <a:prstClr val="black"/>
              </a:solidFill>
              <a:latin typeface="AR P丸ゴシック体M" pitchFamily="50" charset="-128"/>
              <a:ea typeface="AR P丸ゴシック体M" pitchFamily="50" charset="-128"/>
            </a:endParaRPr>
          </a:p>
          <a:p>
            <a:pPr lvl="0" algn="ctr" defTabSz="456797" fontAlgn="base">
              <a:spcBef>
                <a:spcPct val="0"/>
              </a:spcBef>
              <a:spcAft>
                <a:spcPct val="0"/>
              </a:spcAft>
              <a:defRPr/>
            </a:pPr>
            <a:r>
              <a:rPr lang="ja-JP" altLang="en-US" sz="3000" dirty="0">
                <a:solidFill>
                  <a:prstClr val="black"/>
                </a:solidFill>
                <a:latin typeface="AR P丸ゴシック体M" pitchFamily="50" charset="-128"/>
                <a:ea typeface="AR P丸ゴシック体M" pitchFamily="50" charset="-128"/>
              </a:rPr>
              <a:t>違約金が</a:t>
            </a:r>
          </a:p>
          <a:p>
            <a:pPr lvl="0" defTabSz="456797" fontAlgn="base">
              <a:spcBef>
                <a:spcPct val="0"/>
              </a:spcBef>
              <a:spcAft>
                <a:spcPct val="0"/>
              </a:spcAft>
              <a:defRPr/>
            </a:pPr>
            <a:r>
              <a:rPr lang="ja-JP" altLang="en-US" sz="1400" dirty="0">
                <a:solidFill>
                  <a:prstClr val="black"/>
                </a:solidFill>
                <a:latin typeface="AR P丸ゴシック体M" pitchFamily="50" charset="-128"/>
                <a:ea typeface="AR P丸ゴシック体M" pitchFamily="50" charset="-128"/>
              </a:rPr>
              <a:t>　　　　はっせい</a:t>
            </a:r>
          </a:p>
          <a:p>
            <a:pPr lvl="0" algn="ctr" defTabSz="456797" fontAlgn="base">
              <a:spcBef>
                <a:spcPct val="0"/>
              </a:spcBef>
              <a:spcAft>
                <a:spcPct val="0"/>
              </a:spcAft>
              <a:defRPr/>
            </a:pPr>
            <a:r>
              <a:rPr lang="ja-JP" altLang="en-US" sz="3000" dirty="0">
                <a:solidFill>
                  <a:prstClr val="black"/>
                </a:solidFill>
                <a:latin typeface="AR P丸ゴシック体M" pitchFamily="50" charset="-128"/>
                <a:ea typeface="AR P丸ゴシック体M" pitchFamily="50" charset="-128"/>
              </a:rPr>
              <a:t>発生します。</a:t>
            </a:r>
          </a:p>
        </p:txBody>
      </p:sp>
      <p:sp>
        <p:nvSpPr>
          <p:cNvPr id="11" name="正方形/長方形 10"/>
          <p:cNvSpPr/>
          <p:nvPr/>
        </p:nvSpPr>
        <p:spPr>
          <a:xfrm>
            <a:off x="879282" y="3985666"/>
            <a:ext cx="7880813" cy="861774"/>
          </a:xfrm>
          <a:prstGeom prst="rect">
            <a:avLst/>
          </a:prstGeom>
        </p:spPr>
        <p:txBody>
          <a:bodyPr wrap="square">
            <a:spAutoFit/>
          </a:bodyPr>
          <a:lstStyle/>
          <a:p>
            <a:pPr lvl="0" algn="ctr" defTabSz="456797" fontAlgn="base">
              <a:spcBef>
                <a:spcPct val="0"/>
              </a:spcBef>
              <a:spcAft>
                <a:spcPct val="0"/>
              </a:spcAft>
              <a:defRPr/>
            </a:pPr>
            <a:r>
              <a:rPr lang="ja-JP" altLang="en-US" sz="1400" dirty="0">
                <a:solidFill>
                  <a:srgbClr val="000066"/>
                </a:solidFill>
                <a:latin typeface="AR P丸ゴシック体M" pitchFamily="50" charset="-128"/>
                <a:ea typeface="AR P丸ゴシック体M" pitchFamily="50" charset="-128"/>
              </a:rPr>
              <a:t>　　　　　　　　　　　　　　　　　　　</a:t>
            </a:r>
            <a:r>
              <a:rPr lang="ja-JP" altLang="en-US" sz="1400" dirty="0">
                <a:solidFill>
                  <a:srgbClr val="FF0000"/>
                </a:solidFill>
                <a:latin typeface="AR P丸ゴシック体M" pitchFamily="50" charset="-128"/>
                <a:ea typeface="AR P丸ゴシック体M" pitchFamily="50" charset="-128"/>
              </a:rPr>
              <a:t>ぼうがい</a:t>
            </a:r>
          </a:p>
          <a:p>
            <a:pPr lvl="0" algn="ctr" defTabSz="456797" fontAlgn="base">
              <a:spcBef>
                <a:spcPct val="0"/>
              </a:spcBef>
              <a:spcAft>
                <a:spcPct val="0"/>
              </a:spcAft>
              <a:defRPr/>
            </a:pPr>
            <a:r>
              <a:rPr lang="ja-JP" altLang="en-US" sz="3600" dirty="0">
                <a:solidFill>
                  <a:srgbClr val="000066"/>
                </a:solidFill>
                <a:latin typeface="AR P丸ゴシック体M" pitchFamily="50" charset="-128"/>
                <a:ea typeface="AR P丸ゴシック体M" pitchFamily="50" charset="-128"/>
              </a:rPr>
              <a:t>これは</a:t>
            </a:r>
            <a:r>
              <a:rPr lang="ja-JP" altLang="en-US" sz="3600" dirty="0">
                <a:solidFill>
                  <a:srgbClr val="FF0000"/>
                </a:solidFill>
                <a:latin typeface="HGPｺﾞｼｯｸE" pitchFamily="50" charset="-128"/>
                <a:ea typeface="HGPｺﾞｼｯｸE" pitchFamily="50" charset="-128"/>
              </a:rPr>
              <a:t>「クーリング・オフ妨害」</a:t>
            </a:r>
            <a:r>
              <a:rPr lang="ja-JP" altLang="en-US" sz="3600" dirty="0">
                <a:solidFill>
                  <a:srgbClr val="000066"/>
                </a:solidFill>
                <a:latin typeface="AR P丸ゴシック体M" pitchFamily="50" charset="-128"/>
                <a:ea typeface="AR P丸ゴシック体M" pitchFamily="50" charset="-128"/>
              </a:rPr>
              <a:t>です</a:t>
            </a:r>
            <a:r>
              <a:rPr lang="en-US" altLang="ja-JP" sz="3600" dirty="0">
                <a:solidFill>
                  <a:srgbClr val="000066"/>
                </a:solidFill>
                <a:latin typeface="AR P丸ゴシック体M" pitchFamily="50" charset="-128"/>
                <a:ea typeface="AR P丸ゴシック体M" pitchFamily="50" charset="-128"/>
              </a:rPr>
              <a:t>!</a:t>
            </a:r>
            <a:endParaRPr lang="ja-JP" altLang="en-US" sz="3600" dirty="0">
              <a:solidFill>
                <a:srgbClr val="000066"/>
              </a:solidFill>
              <a:latin typeface="AR P丸ゴシック体M" pitchFamily="50" charset="-128"/>
              <a:ea typeface="AR P丸ゴシック体M" pitchFamily="50" charset="-128"/>
            </a:endParaRPr>
          </a:p>
        </p:txBody>
      </p:sp>
      <p:sp>
        <p:nvSpPr>
          <p:cNvPr id="13" name="正方形/長方形 12"/>
          <p:cNvSpPr/>
          <p:nvPr/>
        </p:nvSpPr>
        <p:spPr>
          <a:xfrm>
            <a:off x="820194" y="5549431"/>
            <a:ext cx="7804664" cy="769441"/>
          </a:xfrm>
          <a:prstGeom prst="rect">
            <a:avLst/>
          </a:prstGeom>
        </p:spPr>
        <p:txBody>
          <a:bodyPr wrap="square">
            <a:spAutoFit/>
          </a:bodyPr>
          <a:lstStyle/>
          <a:p>
            <a:pPr lvl="0" defTabSz="456797" fontAlgn="base">
              <a:spcBef>
                <a:spcPct val="0"/>
              </a:spcBef>
              <a:spcAft>
                <a:spcPct val="0"/>
              </a:spcAft>
              <a:defRPr/>
            </a:pPr>
            <a:r>
              <a:rPr lang="ja-JP" altLang="en-US" sz="1200" dirty="0">
                <a:solidFill>
                  <a:srgbClr val="FF0000"/>
                </a:solidFill>
                <a:latin typeface="HGPｺﾞｼｯｸE" pitchFamily="50" charset="-128"/>
                <a:ea typeface="HGPｺﾞｼｯｸE" pitchFamily="50" charset="-128"/>
              </a:rPr>
              <a:t>　　　きじつ　　　　　　　　す</a:t>
            </a:r>
          </a:p>
          <a:p>
            <a:pPr lvl="0" algn="ctr" defTabSz="456797" fontAlgn="base">
              <a:spcBef>
                <a:spcPct val="0"/>
              </a:spcBef>
              <a:spcAft>
                <a:spcPct val="0"/>
              </a:spcAft>
              <a:defRPr/>
            </a:pPr>
            <a:r>
              <a:rPr lang="ja-JP" altLang="en-US" sz="3200" dirty="0">
                <a:solidFill>
                  <a:srgbClr val="FF0000"/>
                </a:solidFill>
                <a:latin typeface="HGPｺﾞｼｯｸE" pitchFamily="50" charset="-128"/>
                <a:ea typeface="HGPｺﾞｼｯｸE" pitchFamily="50" charset="-128"/>
              </a:rPr>
              <a:t>期日を過ぎても</a:t>
            </a:r>
            <a:r>
              <a:rPr lang="ja-JP" altLang="en-US" sz="3200" dirty="0">
                <a:solidFill>
                  <a:prstClr val="black"/>
                </a:solidFill>
                <a:latin typeface="HGPｺﾞｼｯｸE" pitchFamily="50" charset="-128"/>
                <a:ea typeface="HGPｺﾞｼｯｸE" pitchFamily="50" charset="-128"/>
              </a:rPr>
              <a:t>、クーリング・オフできます</a:t>
            </a:r>
          </a:p>
        </p:txBody>
      </p:sp>
      <p:sp>
        <p:nvSpPr>
          <p:cNvPr id="3" name="フッター プレースホルダー 2"/>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p>
        </p:txBody>
      </p:sp>
    </p:spTree>
    <p:extLst>
      <p:ext uri="{BB962C8B-B14F-4D97-AF65-F5344CB8AC3E}">
        <p14:creationId xmlns:p14="http://schemas.microsoft.com/office/powerpoint/2010/main" val="128190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0" y="1182295"/>
            <a:ext cx="7084034" cy="15158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1681615" y="1251602"/>
            <a:ext cx="5566425" cy="1446550"/>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　　　　　　　　　　　　　　　　　　　　　　せいど</a:t>
            </a:r>
          </a:p>
          <a:p>
            <a:r>
              <a:rPr lang="ja-JP" altLang="en-US" sz="3200" dirty="0">
                <a:solidFill>
                  <a:prstClr val="black"/>
                </a:solidFill>
                <a:latin typeface="HG丸ｺﾞｼｯｸM-PRO" pitchFamily="50" charset="-128"/>
                <a:ea typeface="HG丸ｺﾞｼｯｸM-PRO" pitchFamily="50" charset="-128"/>
              </a:rPr>
              <a:t>クーリング・オフ制度がない</a:t>
            </a:r>
          </a:p>
          <a:p>
            <a:r>
              <a:rPr lang="ja-JP" altLang="en-US" sz="1200" dirty="0">
                <a:solidFill>
                  <a:prstClr val="black"/>
                </a:solidFill>
                <a:latin typeface="HG丸ｺﾞｼｯｸM-PRO" pitchFamily="50" charset="-128"/>
                <a:ea typeface="HG丸ｺﾞｼｯｸM-PRO" pitchFamily="50" charset="-128"/>
              </a:rPr>
              <a:t>　　　　　　はんばい</a:t>
            </a:r>
            <a:r>
              <a:rPr lang="ja-JP" altLang="en-US" sz="1200" dirty="0" err="1">
                <a:solidFill>
                  <a:prstClr val="black"/>
                </a:solidFill>
                <a:latin typeface="HG丸ｺﾞｼｯｸM-PRO" pitchFamily="50" charset="-128"/>
                <a:ea typeface="HG丸ｺﾞｼｯｸM-PRO" pitchFamily="50" charset="-128"/>
              </a:rPr>
              <a:t>ほうほう</a:t>
            </a:r>
            <a:endParaRPr lang="ja-JP" altLang="en-US" sz="1200" dirty="0">
              <a:solidFill>
                <a:prstClr val="black"/>
              </a:solidFill>
              <a:latin typeface="HG丸ｺﾞｼｯｸM-PRO" pitchFamily="50" charset="-128"/>
              <a:ea typeface="HG丸ｺﾞｼｯｸM-PRO" pitchFamily="50" charset="-128"/>
            </a:endParaRPr>
          </a:p>
          <a:p>
            <a:r>
              <a:rPr lang="ja-JP" altLang="en-US" sz="3200" dirty="0">
                <a:solidFill>
                  <a:prstClr val="black"/>
                </a:solidFill>
                <a:latin typeface="HG丸ｺﾞｼｯｸM-PRO" pitchFamily="50" charset="-128"/>
                <a:ea typeface="HG丸ｺﾞｼｯｸM-PRO" pitchFamily="50" charset="-128"/>
              </a:rPr>
              <a:t>　　販売方法もあります。</a:t>
            </a:r>
          </a:p>
        </p:txBody>
      </p:sp>
      <p:pic>
        <p:nvPicPr>
          <p:cNvPr id="23"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604" y="1008683"/>
            <a:ext cx="1766396" cy="193238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36512" y="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3200" dirty="0">
                <a:solidFill>
                  <a:prstClr val="black"/>
                </a:solidFill>
                <a:latin typeface="ＭＳ Ｐゴシック"/>
              </a:rPr>
              <a:t>　</a:t>
            </a:r>
            <a:r>
              <a:rPr lang="en-US" altLang="ja-JP" sz="3200" dirty="0">
                <a:solidFill>
                  <a:prstClr val="black"/>
                </a:solidFill>
                <a:latin typeface="ＭＳ Ｐゴシック"/>
              </a:rPr>
              <a:t>6.</a:t>
            </a:r>
            <a:r>
              <a:rPr lang="ja-JP" altLang="en-US" sz="3200" dirty="0">
                <a:solidFill>
                  <a:prstClr val="black"/>
                </a:solidFill>
                <a:latin typeface="ＭＳ Ｐゴシック"/>
              </a:rPr>
              <a:t>クーリング・オフできないもの</a:t>
            </a:r>
            <a:endParaRPr lang="en-US" altLang="ja-JP" sz="2800" dirty="0">
              <a:solidFill>
                <a:prstClr val="black"/>
              </a:solidFill>
              <a:latin typeface="ＭＳ Ｐゴシック"/>
            </a:endParaRPr>
          </a:p>
        </p:txBody>
      </p:sp>
      <p:pic>
        <p:nvPicPr>
          <p:cNvPr id="14" name="Picture 6" descr="https://3.bp.blogspot.com/-E74DqFPT0Ow/UzALH4YeSSI/AAAAAAAAee8/wMSY6nd3WNg/s800/study_po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824" y="1430011"/>
            <a:ext cx="1301791" cy="91486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2546331" y="3131129"/>
            <a:ext cx="2006009" cy="3379455"/>
          </a:xfrm>
          <a:prstGeom prst="roundRect">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17" name="角丸四角形 16"/>
          <p:cNvSpPr/>
          <p:nvPr/>
        </p:nvSpPr>
        <p:spPr>
          <a:xfrm>
            <a:off x="243740" y="3092933"/>
            <a:ext cx="2096012" cy="3379455"/>
          </a:xfrm>
          <a:prstGeom prst="round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pic>
        <p:nvPicPr>
          <p:cNvPr id="20" name="Picture 2" descr="https://3.bp.blogspot.com/-KUJP0r5OZ_E/VUIJ5c4pikI/AAAAAAAAtbI/2wgXw1jgj2c/s800/net_shopping_p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400" y="4528172"/>
            <a:ext cx="1782688" cy="1796512"/>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4"/>
          <p:cNvSpPr>
            <a:spLocks noChangeArrowheads="1"/>
          </p:cNvSpPr>
          <p:nvPr/>
        </p:nvSpPr>
        <p:spPr bwMode="auto">
          <a:xfrm>
            <a:off x="251520" y="3865859"/>
            <a:ext cx="1827516" cy="5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ネット通販</a:t>
            </a:r>
            <a:endParaRPr lang="ja-JP" altLang="en-US" dirty="0">
              <a:solidFill>
                <a:prstClr val="black"/>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26" name="角丸四角形 25"/>
          <p:cNvSpPr/>
          <p:nvPr/>
        </p:nvSpPr>
        <p:spPr>
          <a:xfrm>
            <a:off x="4775912" y="3134647"/>
            <a:ext cx="2069734" cy="3379455"/>
          </a:xfrm>
          <a:prstGeom prst="round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30" name="角丸四角形 29"/>
          <p:cNvSpPr/>
          <p:nvPr/>
        </p:nvSpPr>
        <p:spPr>
          <a:xfrm>
            <a:off x="6921454" y="3131129"/>
            <a:ext cx="2043033" cy="3379455"/>
          </a:xfrm>
          <a:prstGeom prst="round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pic>
        <p:nvPicPr>
          <p:cNvPr id="33" name="Picture 6" descr="https://3.bp.blogspot.com/-ZJdQmB0e9rQ/ViipM0778wI/AAAAAAAAzyc/vQOBMWAjy2w/s800/book_catalo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4062" y="5013176"/>
            <a:ext cx="1488213" cy="1371016"/>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6"/>
          <p:cNvSpPr>
            <a:spLocks noChangeArrowheads="1"/>
          </p:cNvSpPr>
          <p:nvPr/>
        </p:nvSpPr>
        <p:spPr bwMode="auto">
          <a:xfrm>
            <a:off x="2739707" y="3902263"/>
            <a:ext cx="1662568" cy="107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カタログ</a:t>
            </a:r>
          </a:p>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通販</a:t>
            </a:r>
          </a:p>
        </p:txBody>
      </p:sp>
      <p:pic>
        <p:nvPicPr>
          <p:cNvPr id="35" name="Picture 4" descr="https://2.bp.blogspot.com/-pj66F0J3oy8/WzC98lV29CI/AAAAAAABM9Q/uXfCSAa7U1QbS0zSEGpGWGVDW2Q9h87OACLcBGAs/s800/tv_shopping_tsuuhan_foreig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3240" y="4901132"/>
            <a:ext cx="1852281" cy="1473796"/>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5"/>
          <p:cNvSpPr>
            <a:spLocks noChangeArrowheads="1"/>
          </p:cNvSpPr>
          <p:nvPr/>
        </p:nvSpPr>
        <p:spPr bwMode="auto">
          <a:xfrm>
            <a:off x="4834464" y="3904963"/>
            <a:ext cx="1935078"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テレビ</a:t>
            </a:r>
            <a:endParaRPr lang="en-US" altLang="ja-JP"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eaLnBrk="0" fontAlgn="base" hangingPunct="0">
              <a:spcBef>
                <a:spcPct val="0"/>
              </a:spcBef>
              <a:spcAft>
                <a:spcPct val="0"/>
              </a:spcAft>
              <a:buFontTx/>
              <a:buNone/>
            </a:pPr>
            <a:r>
              <a:rPr lang="ja-JP" altLang="en-US"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ショッピング</a:t>
            </a:r>
          </a:p>
        </p:txBody>
      </p:sp>
      <p:sp>
        <p:nvSpPr>
          <p:cNvPr id="4" name="角丸四角形 3"/>
          <p:cNvSpPr/>
          <p:nvPr/>
        </p:nvSpPr>
        <p:spPr>
          <a:xfrm>
            <a:off x="243740" y="2852936"/>
            <a:ext cx="6594126" cy="9270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latin typeface="HGPｺﾞｼｯｸE" pitchFamily="50" charset="-128"/>
              <a:ea typeface="HGPｺﾞｼｯｸE" pitchFamily="50" charset="-128"/>
            </a:endParaRPr>
          </a:p>
        </p:txBody>
      </p:sp>
      <p:pic>
        <p:nvPicPr>
          <p:cNvPr id="3074" name="Picture 2" descr="G:\消費生活センター　消費者教育\イラストいろいろ\shopping_reji_m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67" y="4158231"/>
            <a:ext cx="1967405" cy="1967405"/>
          </a:xfrm>
          <a:prstGeom prst="rect">
            <a:avLst/>
          </a:prstGeom>
          <a:noFill/>
          <a:extLst>
            <a:ext uri="{909E8E84-426E-40DD-AFC4-6F175D3DCCD1}">
              <a14:hiddenFill xmlns:a14="http://schemas.microsoft.com/office/drawing/2010/main">
                <a:solidFill>
                  <a:srgbClr val="FFFFFF"/>
                </a:solidFill>
              </a14:hiddenFill>
            </a:ext>
          </a:extLst>
        </p:spPr>
      </p:pic>
      <p:sp>
        <p:nvSpPr>
          <p:cNvPr id="37" name="角丸四角形 36"/>
          <p:cNvSpPr/>
          <p:nvPr/>
        </p:nvSpPr>
        <p:spPr>
          <a:xfrm>
            <a:off x="6927061" y="2852936"/>
            <a:ext cx="2037426" cy="9270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rgbClr val="FF0000"/>
              </a:solidFill>
              <a:latin typeface="HGPｺﾞｼｯｸE" pitchFamily="50" charset="-128"/>
              <a:ea typeface="HGPｺﾞｼｯｸE" pitchFamily="50" charset="-128"/>
            </a:endParaRPr>
          </a:p>
        </p:txBody>
      </p:sp>
      <p:sp>
        <p:nvSpPr>
          <p:cNvPr id="6" name="正方形/長方形 5"/>
          <p:cNvSpPr/>
          <p:nvPr/>
        </p:nvSpPr>
        <p:spPr>
          <a:xfrm>
            <a:off x="2339752" y="2900985"/>
            <a:ext cx="2847955" cy="830997"/>
          </a:xfrm>
          <a:prstGeom prst="rect">
            <a:avLst/>
          </a:prstGeom>
        </p:spPr>
        <p:txBody>
          <a:bodyPr wrap="square">
            <a:spAutoFit/>
          </a:bodyPr>
          <a:lstStyle/>
          <a:p>
            <a:pPr lvl="0"/>
            <a:r>
              <a:rPr lang="ja-JP" altLang="en-US" sz="1200" dirty="0">
                <a:solidFill>
                  <a:srgbClr val="FF0000"/>
                </a:solidFill>
                <a:latin typeface="HGPｺﾞｼｯｸE" pitchFamily="50" charset="-128"/>
                <a:ea typeface="HGPｺﾞｼｯｸE" pitchFamily="50" charset="-128"/>
              </a:rPr>
              <a:t>　　　　　　つうしんはんばい</a:t>
            </a:r>
          </a:p>
          <a:p>
            <a:pPr lvl="0" algn="ctr"/>
            <a:r>
              <a:rPr lang="ja-JP" altLang="en-US" sz="3600" dirty="0">
                <a:solidFill>
                  <a:srgbClr val="FF0000"/>
                </a:solidFill>
                <a:latin typeface="HGPｺﾞｼｯｸE" pitchFamily="50" charset="-128"/>
                <a:ea typeface="HGPｺﾞｼｯｸE" pitchFamily="50" charset="-128"/>
              </a:rPr>
              <a:t>通信販売</a:t>
            </a:r>
          </a:p>
        </p:txBody>
      </p:sp>
      <p:sp>
        <p:nvSpPr>
          <p:cNvPr id="8" name="正方形/長方形 7"/>
          <p:cNvSpPr/>
          <p:nvPr/>
        </p:nvSpPr>
        <p:spPr>
          <a:xfrm>
            <a:off x="7074320" y="2941070"/>
            <a:ext cx="1826141" cy="769441"/>
          </a:xfrm>
          <a:prstGeom prst="rect">
            <a:avLst/>
          </a:prstGeom>
        </p:spPr>
        <p:txBody>
          <a:bodyPr wrap="none">
            <a:spAutoFit/>
          </a:bodyPr>
          <a:lstStyle/>
          <a:p>
            <a:pPr lvl="0" algn="ctr"/>
            <a:r>
              <a:rPr lang="ja-JP" altLang="en-US" sz="1200" dirty="0">
                <a:solidFill>
                  <a:srgbClr val="FF0000"/>
                </a:solidFill>
                <a:latin typeface="HGPｺﾞｼｯｸE" pitchFamily="50" charset="-128"/>
                <a:ea typeface="HGPｺﾞｼｯｸE" pitchFamily="50" charset="-128"/>
              </a:rPr>
              <a:t>てんぽはんばい</a:t>
            </a:r>
          </a:p>
          <a:p>
            <a:pPr lvl="0" algn="ctr"/>
            <a:r>
              <a:rPr lang="ja-JP" altLang="en-US" sz="3200" dirty="0">
                <a:solidFill>
                  <a:srgbClr val="FF0000"/>
                </a:solidFill>
                <a:latin typeface="HGPｺﾞｼｯｸE" pitchFamily="50" charset="-128"/>
                <a:ea typeface="HGPｺﾞｼｯｸE" pitchFamily="50" charset="-128"/>
              </a:rPr>
              <a:t>店舗販売</a:t>
            </a: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294024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 代替処理 4"/>
          <p:cNvSpPr/>
          <p:nvPr/>
        </p:nvSpPr>
        <p:spPr>
          <a:xfrm>
            <a:off x="2432387" y="4265947"/>
            <a:ext cx="5250826" cy="2403413"/>
          </a:xfrm>
          <a:prstGeom prst="flowChartAlternateProcess">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91360" tIns="45680" rIns="91360" bIns="45680" anchor="ctr"/>
          <a:lstStyle/>
          <a:p>
            <a:pPr algn="ctr" defTabSz="456797" fontAlgn="base">
              <a:spcBef>
                <a:spcPct val="0"/>
              </a:spcBef>
              <a:spcAft>
                <a:spcPct val="0"/>
              </a:spcAft>
              <a:defRPr/>
            </a:pPr>
            <a:endParaRPr lang="ja-JP" altLang="en-US" sz="44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9" name="角丸四角形吹き出し 8"/>
          <p:cNvSpPr/>
          <p:nvPr/>
        </p:nvSpPr>
        <p:spPr>
          <a:xfrm>
            <a:off x="484379" y="1026721"/>
            <a:ext cx="5983873" cy="2975906"/>
          </a:xfrm>
          <a:prstGeom prst="wedgeRoundRectCallout">
            <a:avLst>
              <a:gd name="adj1" fmla="val 67249"/>
              <a:gd name="adj2" fmla="val 24265"/>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360" tIns="45680" rIns="91360" bIns="45680" anchor="ctr"/>
          <a:lstStyle/>
          <a:p>
            <a:pPr algn="ctr" defTabSz="456797" fontAlgn="base">
              <a:spcBef>
                <a:spcPct val="0"/>
              </a:spcBef>
              <a:spcAft>
                <a:spcPct val="0"/>
              </a:spcAft>
              <a:defRPr/>
            </a:pPr>
            <a:endParaRPr lang="ja-JP" altLang="en-US" sz="4000" dirty="0">
              <a:solidFill>
                <a:prstClr val="black"/>
              </a:solidFill>
              <a:latin typeface="AR P丸ゴシック体M" pitchFamily="50" charset="-128"/>
              <a:ea typeface="AR P丸ゴシック体M" pitchFamily="50" charset="-128"/>
            </a:endParaRPr>
          </a:p>
        </p:txBody>
      </p:sp>
      <p:pic>
        <p:nvPicPr>
          <p:cNvPr id="1027" name="Picture 3" descr="F:\KINGSTON\くらしの一日講座\イラストいろいろ\女性　先生.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874" y="1700809"/>
            <a:ext cx="2603804" cy="314893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0" y="-5423"/>
            <a:ext cx="9144000" cy="808183"/>
          </a:xfrm>
          <a:prstGeom prst="rect">
            <a:avLst/>
          </a:prstGeom>
          <a:solidFill>
            <a:srgbClr val="FFFF00"/>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r>
              <a:rPr kumimoji="0" lang="ja-JP" altLang="en-US" sz="3600" kern="0" dirty="0">
                <a:solidFill>
                  <a:prstClr val="white"/>
                </a:solidFill>
                <a:latin typeface="HGP創英角ｺﾞｼｯｸUB" pitchFamily="50" charset="-128"/>
                <a:ea typeface="HGP創英角ｺﾞｼｯｸUB" pitchFamily="50" charset="-128"/>
              </a:rPr>
              <a:t>　</a:t>
            </a:r>
            <a:r>
              <a:rPr kumimoji="0" lang="ja-JP" altLang="en-US" sz="4000" b="1" kern="0" dirty="0">
                <a:solidFill>
                  <a:prstClr val="black"/>
                </a:solidFill>
                <a:latin typeface="HGP創英角ﾎﾟｯﾌﾟ体" panose="040B0A00000000000000" pitchFamily="50" charset="-128"/>
                <a:ea typeface="HGP創英角ﾎﾟｯﾌﾟ体" panose="040B0A00000000000000" pitchFamily="50" charset="-128"/>
              </a:rPr>
              <a:t>★あきらめないで</a:t>
            </a:r>
            <a:r>
              <a:rPr kumimoji="0" lang="en-US" altLang="ja-JP" sz="4000" b="1" kern="0" dirty="0">
                <a:solidFill>
                  <a:prstClr val="black"/>
                </a:solidFill>
                <a:latin typeface="HGP創英角ﾎﾟｯﾌﾟ体" panose="040B0A00000000000000" pitchFamily="50" charset="-128"/>
                <a:ea typeface="HGP創英角ﾎﾟｯﾌﾟ体" panose="040B0A00000000000000" pitchFamily="50" charset="-128"/>
              </a:rPr>
              <a:t>!!</a:t>
            </a:r>
            <a:endParaRPr lang="ja-JP" altLang="en-US" sz="4000" b="1" dirty="0">
              <a:solidFill>
                <a:prstClr val="white">
                  <a:lumMod val="95000"/>
                </a:prstClr>
              </a:solidFill>
              <a:latin typeface="HGP創英角ﾎﾟｯﾌﾟ体" panose="040B0A00000000000000" pitchFamily="50" charset="-128"/>
              <a:ea typeface="HGP創英角ﾎﾟｯﾌﾟ体" panose="040B0A00000000000000" pitchFamily="50" charset="-128"/>
            </a:endParaRPr>
          </a:p>
        </p:txBody>
      </p:sp>
      <p:pic>
        <p:nvPicPr>
          <p:cNvPr id="11" name="Picture 35" descr="s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28371"/>
            <a:ext cx="1514692" cy="19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52385" y="1052735"/>
            <a:ext cx="6247860" cy="2923877"/>
          </a:xfrm>
          <a:prstGeom prst="rect">
            <a:avLst/>
          </a:prstGeom>
        </p:spPr>
        <p:txBody>
          <a:bodyPr wrap="square">
            <a:spAutoFit/>
          </a:bodyPr>
          <a:lstStyle/>
          <a:p>
            <a:pPr lvl="0" algn="ctr" defTabSz="456797" fontAlgn="base">
              <a:spcBef>
                <a:spcPct val="0"/>
              </a:spcBef>
              <a:spcAft>
                <a:spcPct val="0"/>
              </a:spcAft>
              <a:defRPr/>
            </a:pPr>
            <a:r>
              <a:rPr lang="ja-JP" altLang="en-US" sz="1200" dirty="0">
                <a:solidFill>
                  <a:prstClr val="black"/>
                </a:solidFill>
                <a:latin typeface="AR P丸ゴシック体M" pitchFamily="50" charset="-128"/>
                <a:ea typeface="AR P丸ゴシック体M" pitchFamily="50" charset="-128"/>
              </a:rPr>
              <a:t>　　　　　　　　　　　　　　　　　　　　　　　きかん</a:t>
            </a:r>
          </a:p>
          <a:p>
            <a:pPr lvl="0" algn="ctr" defTabSz="456797" fontAlgn="base">
              <a:spcBef>
                <a:spcPct val="0"/>
              </a:spcBef>
              <a:spcAft>
                <a:spcPct val="0"/>
              </a:spcAft>
              <a:defRPr/>
            </a:pPr>
            <a:r>
              <a:rPr lang="ja-JP" altLang="en-US" sz="4000" dirty="0">
                <a:solidFill>
                  <a:prstClr val="black"/>
                </a:solidFill>
                <a:latin typeface="AR P丸ゴシック体M" pitchFamily="50" charset="-128"/>
                <a:ea typeface="AR P丸ゴシック体M" pitchFamily="50" charset="-128"/>
              </a:rPr>
              <a:t>クーリング・オフ期間が</a:t>
            </a:r>
          </a:p>
          <a:p>
            <a:pPr lvl="0" algn="ctr" defTabSz="456797" fontAlgn="base">
              <a:spcBef>
                <a:spcPct val="0"/>
              </a:spcBef>
              <a:spcAft>
                <a:spcPct val="0"/>
              </a:spcAft>
              <a:defRPr/>
            </a:pPr>
            <a:r>
              <a:rPr lang="ja-JP" altLang="en-US" sz="4000" dirty="0">
                <a:solidFill>
                  <a:prstClr val="black"/>
                </a:solidFill>
                <a:latin typeface="AR P丸ゴシック体M" pitchFamily="50" charset="-128"/>
                <a:ea typeface="AR P丸ゴシック体M" pitchFamily="50" charset="-128"/>
              </a:rPr>
              <a:t>過ぎても、</a:t>
            </a:r>
          </a:p>
          <a:p>
            <a:pPr lvl="0" defTabSz="456797" fontAlgn="base">
              <a:spcBef>
                <a:spcPct val="0"/>
              </a:spcBef>
              <a:spcAft>
                <a:spcPct val="0"/>
              </a:spcAft>
              <a:defRPr/>
            </a:pPr>
            <a:r>
              <a:rPr lang="ja-JP" altLang="en-US" sz="1200" dirty="0">
                <a:solidFill>
                  <a:prstClr val="black"/>
                </a:solidFill>
                <a:latin typeface="AR P丸ゴシック体M" pitchFamily="50" charset="-128"/>
                <a:ea typeface="AR P丸ゴシック体M" pitchFamily="50" charset="-128"/>
              </a:rPr>
              <a:t>　　　　　　　　かいけつ　　　　　　　　　　　　　ばあい</a:t>
            </a:r>
          </a:p>
          <a:p>
            <a:pPr lvl="0" algn="ctr" defTabSz="456797" fontAlgn="base">
              <a:spcBef>
                <a:spcPct val="0"/>
              </a:spcBef>
              <a:spcAft>
                <a:spcPct val="0"/>
              </a:spcAft>
              <a:defRPr/>
            </a:pPr>
            <a:r>
              <a:rPr lang="ja-JP" altLang="en-US" sz="4000" dirty="0">
                <a:solidFill>
                  <a:prstClr val="black"/>
                </a:solidFill>
                <a:latin typeface="AR P丸ゴシック体M" pitchFamily="50" charset="-128"/>
                <a:ea typeface="AR P丸ゴシック体M" pitchFamily="50" charset="-128"/>
              </a:rPr>
              <a:t>解決できる場合が</a:t>
            </a:r>
          </a:p>
          <a:p>
            <a:pPr lvl="0" algn="ctr" defTabSz="456797" fontAlgn="base">
              <a:spcBef>
                <a:spcPct val="0"/>
              </a:spcBef>
              <a:spcAft>
                <a:spcPct val="0"/>
              </a:spcAft>
              <a:defRPr/>
            </a:pPr>
            <a:r>
              <a:rPr lang="ja-JP" altLang="en-US" sz="4000" dirty="0">
                <a:solidFill>
                  <a:prstClr val="black"/>
                </a:solidFill>
                <a:latin typeface="AR P丸ゴシック体M" pitchFamily="50" charset="-128"/>
                <a:ea typeface="AR P丸ゴシック体M" pitchFamily="50" charset="-128"/>
              </a:rPr>
              <a:t>あります。</a:t>
            </a:r>
          </a:p>
        </p:txBody>
      </p:sp>
      <p:sp>
        <p:nvSpPr>
          <p:cNvPr id="6" name="正方形/長方形 5"/>
          <p:cNvSpPr/>
          <p:nvPr/>
        </p:nvSpPr>
        <p:spPr>
          <a:xfrm>
            <a:off x="2770673" y="4344268"/>
            <a:ext cx="4572000" cy="2246769"/>
          </a:xfrm>
          <a:prstGeom prst="rect">
            <a:avLst/>
          </a:prstGeom>
        </p:spPr>
        <p:txBody>
          <a:bodyPr>
            <a:spAutoFit/>
          </a:bodyPr>
          <a:lstStyle/>
          <a:p>
            <a:pPr lvl="0" algn="ctr" defTabSz="456797" fontAlgn="base">
              <a:spcBef>
                <a:spcPct val="0"/>
              </a:spcBef>
              <a:spcAft>
                <a:spcPct val="0"/>
              </a:spcAft>
              <a:defRPr/>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あきらめずに、</a:t>
            </a:r>
          </a:p>
          <a:p>
            <a:pPr lvl="0" defTabSz="456797" fontAlgn="base">
              <a:spcBef>
                <a:spcPct val="0"/>
              </a:spcBef>
              <a:spcAft>
                <a:spcPct val="0"/>
              </a:spcAft>
              <a:defRPr/>
            </a:pP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　　　しょう</a:t>
            </a:r>
            <a:r>
              <a:rPr lang="ja-JP" altLang="en-US" sz="1600" dirty="0" err="1">
                <a:solidFill>
                  <a:srgbClr val="FF0000"/>
                </a:solidFill>
                <a:latin typeface="HGP創英角ﾎﾟｯﾌﾟ体" panose="040B0A00000000000000" pitchFamily="50" charset="-128"/>
                <a:ea typeface="HGP創英角ﾎﾟｯﾌﾟ体" panose="040B0A00000000000000" pitchFamily="50" charset="-128"/>
              </a:rPr>
              <a:t>ひせい</a:t>
            </a: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かつ</a:t>
            </a:r>
          </a:p>
          <a:p>
            <a:pPr lvl="0" algn="ctr" defTabSz="456797" fontAlgn="base">
              <a:spcBef>
                <a:spcPct val="0"/>
              </a:spcBef>
              <a:spcAft>
                <a:spcPct val="0"/>
              </a:spcAft>
              <a:defRPr/>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消費生活センターへ</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lvl="0" defTabSz="456797" fontAlgn="base">
              <a:spcBef>
                <a:spcPct val="0"/>
              </a:spcBef>
              <a:spcAft>
                <a:spcPct val="0"/>
              </a:spcAft>
              <a:defRPr/>
            </a:pP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　　　　　　　　　そうだん</a:t>
            </a:r>
          </a:p>
          <a:p>
            <a:pPr lvl="0" algn="ctr" defTabSz="456797" fontAlgn="base">
              <a:spcBef>
                <a:spcPct val="0"/>
              </a:spcBef>
              <a:spcAft>
                <a:spcPct val="0"/>
              </a:spcAft>
              <a:defRPr/>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ご相談下さい</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a:t>
            </a:r>
            <a:endParaRPr lang="ja-JP" altLang="en-US" sz="36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Tree>
    <p:extLst>
      <p:ext uri="{BB962C8B-B14F-4D97-AF65-F5344CB8AC3E}">
        <p14:creationId xmlns:p14="http://schemas.microsoft.com/office/powerpoint/2010/main" val="52922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p>
        </p:txBody>
      </p:sp>
    </p:spTree>
    <p:extLst>
      <p:ext uri="{BB962C8B-B14F-4D97-AF65-F5344CB8AC3E}">
        <p14:creationId xmlns:p14="http://schemas.microsoft.com/office/powerpoint/2010/main" val="33306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59632" y="908720"/>
            <a:ext cx="6912768" cy="2369880"/>
          </a:xfrm>
          <a:prstGeom prst="rect">
            <a:avLst/>
          </a:prstGeom>
          <a:noFill/>
        </p:spPr>
        <p:txBody>
          <a:bodyPr wrap="square" rtlCol="0">
            <a:spAutoFit/>
          </a:bodyPr>
          <a:lstStyle/>
          <a:p>
            <a:r>
              <a:rPr kumimoji="1" lang="ja-JP" altLang="en-US" sz="6000" dirty="0">
                <a:latin typeface="HGP創英角ﾎﾟｯﾌﾟ体" panose="040B0A00000000000000" pitchFamily="50" charset="-128"/>
                <a:ea typeface="HGP創英角ﾎﾟｯﾌﾟ体" panose="040B0A00000000000000" pitchFamily="50" charset="-128"/>
              </a:rPr>
              <a:t> 「クーリング・オフ」</a:t>
            </a:r>
            <a:endParaRPr kumimoji="1" lang="en-US" altLang="ja-JP" sz="6000" dirty="0">
              <a:latin typeface="HGP創英角ﾎﾟｯﾌﾟ体" panose="040B0A00000000000000" pitchFamily="50" charset="-128"/>
              <a:ea typeface="HGP創英角ﾎﾟｯﾌﾟ体" panose="040B0A00000000000000" pitchFamily="50" charset="-128"/>
            </a:endParaRPr>
          </a:p>
          <a:p>
            <a:endParaRPr kumimoji="1" lang="en-US" altLang="ja-JP" sz="2800" dirty="0">
              <a:latin typeface="HGP創英角ﾎﾟｯﾌﾟ体" panose="040B0A00000000000000" pitchFamily="50" charset="-128"/>
              <a:ea typeface="HGP創英角ﾎﾟｯﾌﾟ体" panose="040B0A00000000000000" pitchFamily="50" charset="-128"/>
            </a:endParaRPr>
          </a:p>
          <a:p>
            <a:r>
              <a:rPr kumimoji="1" lang="ja-JP" altLang="en-US" sz="6000" dirty="0">
                <a:latin typeface="HGP創英角ﾎﾟｯﾌﾟ体" panose="040B0A00000000000000" pitchFamily="50" charset="-128"/>
                <a:ea typeface="HGP創英角ﾎﾟｯﾌﾟ体" panose="040B0A00000000000000" pitchFamily="50" charset="-128"/>
              </a:rPr>
              <a:t>クイズにチャレンジ</a:t>
            </a:r>
            <a:r>
              <a:rPr kumimoji="1" lang="en-US" altLang="ja-JP" sz="6000" dirty="0">
                <a:latin typeface="HGP創英角ﾎﾟｯﾌﾟ体" panose="040B0A00000000000000" pitchFamily="50" charset="-128"/>
                <a:ea typeface="HGP創英角ﾎﾟｯﾌﾟ体" panose="040B0A00000000000000" pitchFamily="50" charset="-128"/>
              </a:rPr>
              <a:t>!</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077072"/>
            <a:ext cx="3685591" cy="193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57811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pic>
        <p:nvPicPr>
          <p:cNvPr id="5128" name="Picture 8" descr="F:\消費生活センター　消費者教育\イラストいろいろ\number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727" y="1749425"/>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 7"/>
          <p:cNvSpPr txBox="1">
            <a:spLocks/>
          </p:cNvSpPr>
          <p:nvPr/>
        </p:nvSpPr>
        <p:spPr>
          <a:xfrm>
            <a:off x="3134727" y="776407"/>
            <a:ext cx="5901769" cy="196569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Font typeface="Wingdings" pitchFamily="2" charset="2"/>
              <a:buNone/>
            </a:pPr>
            <a:r>
              <a:rPr lang="en-US" altLang="ja-JP" sz="3200" dirty="0">
                <a:latin typeface="HGP創英角ﾎﾟｯﾌﾟ体" pitchFamily="50" charset="-128"/>
                <a:ea typeface="HGP創英角ﾎﾟｯﾌﾟ体" pitchFamily="50" charset="-128"/>
              </a:rPr>
              <a:t>5</a:t>
            </a:r>
            <a:r>
              <a:rPr lang="ja-JP" altLang="en-US" sz="3200" dirty="0">
                <a:latin typeface="HGP創英角ﾎﾟｯﾌﾟ体" pitchFamily="50" charset="-128"/>
                <a:ea typeface="HGP創英角ﾎﾟｯﾌﾟ体" pitchFamily="50" charset="-128"/>
              </a:rPr>
              <a:t>日前に、訪問販売で買った</a:t>
            </a:r>
          </a:p>
          <a:p>
            <a:pPr indent="0">
              <a:buFont typeface="Wingdings" pitchFamily="2" charset="2"/>
              <a:buNone/>
            </a:pPr>
            <a:r>
              <a:rPr lang="ja-JP" altLang="en-US" sz="3200" dirty="0">
                <a:latin typeface="HGP創英角ﾎﾟｯﾌﾟ体" pitchFamily="50" charset="-128"/>
                <a:ea typeface="HGP創英角ﾎﾟｯﾌﾟ体" pitchFamily="50" charset="-128"/>
              </a:rPr>
              <a:t>ふとんを３日間使用した。</a:t>
            </a:r>
            <a:endParaRPr lang="en-US" altLang="ja-JP" sz="3200" dirty="0">
              <a:latin typeface="HGP創英角ﾎﾟｯﾌﾟ体" pitchFamily="50" charset="-128"/>
              <a:ea typeface="HGP創英角ﾎﾟｯﾌﾟ体" pitchFamily="50" charset="-128"/>
            </a:endParaRPr>
          </a:p>
          <a:p>
            <a:pPr indent="0">
              <a:buFont typeface="Wingdings" pitchFamily="2" charset="2"/>
              <a:buNone/>
            </a:pPr>
            <a:r>
              <a:rPr lang="ja-JP" altLang="en-US" sz="3200" dirty="0">
                <a:latin typeface="HGP創英角ﾎﾟｯﾌﾟ体" pitchFamily="50" charset="-128"/>
                <a:ea typeface="HGP創英角ﾎﾟｯﾌﾟ体" pitchFamily="50" charset="-128"/>
              </a:rPr>
              <a:t>クーリング・オフできる。</a:t>
            </a:r>
            <a:endParaRPr lang="en-US" altLang="ja-JP" sz="3200" dirty="0">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5130" name="Picture 10" descr="敷かれた布団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727" y="3552927"/>
            <a:ext cx="2815172" cy="281517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91157"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12198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811199" y="781149"/>
            <a:ext cx="6153289" cy="1965697"/>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電話で勧誘を受け、</a:t>
            </a:r>
            <a:r>
              <a:rPr lang="en-US" altLang="ja-JP" sz="3100" dirty="0">
                <a:solidFill>
                  <a:prstClr val="black">
                    <a:lumMod val="85000"/>
                    <a:lumOff val="15000"/>
                  </a:prstClr>
                </a:solidFill>
                <a:latin typeface="HGP創英角ﾎﾟｯﾌﾟ体" pitchFamily="50" charset="-128"/>
                <a:ea typeface="HGP創英角ﾎﾟｯﾌﾟ体" pitchFamily="50" charset="-128"/>
              </a:rPr>
              <a:t>6</a:t>
            </a:r>
            <a:r>
              <a:rPr lang="ja-JP" altLang="en-US" sz="3100" dirty="0">
                <a:solidFill>
                  <a:prstClr val="black">
                    <a:lumMod val="85000"/>
                    <a:lumOff val="15000"/>
                  </a:prstClr>
                </a:solidFill>
                <a:latin typeface="HGP創英角ﾎﾟｯﾌﾟ体" pitchFamily="50" charset="-128"/>
                <a:ea typeface="HGP創英角ﾎﾟｯﾌﾟ体" pitchFamily="50" charset="-128"/>
              </a:rPr>
              <a:t>日前に届いた</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化粧品だが、高かったので、</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返したい。化粧品は、使っていない。</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6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6146" name="Picture 2" descr="F:\消費生活センター　消費者教育\イラストいろいろ\number_2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836" y="1710540"/>
            <a:ext cx="1104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化粧水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727" y="34775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乳液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04" y="341411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美容クリーム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1977" y="5128612"/>
            <a:ext cx="1473277" cy="135388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91157"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26005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34727" y="776407"/>
            <a:ext cx="6009273" cy="2089853"/>
          </a:xfrm>
          <a:prstGeom prst="rect">
            <a:avLst/>
          </a:prstGeom>
        </p:spPr>
        <p:txBody>
          <a:bodyPr vert="horz" lIns="91440" tIns="45720" rIns="91440" bIns="45720" rtlCol="0">
            <a:normAutofit fontScale="77500" lnSpcReduction="2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４日前、インターネット通販で</a:t>
            </a: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スニーカーを注文、昨日届いた。</a:t>
            </a: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履いてみるとサイズが合わなかった。</a:t>
            </a:r>
            <a:endParaRPr lang="en-US" altLang="ja-JP" sz="3500" dirty="0">
              <a:solidFill>
                <a:prstClr val="black">
                  <a:lumMod val="85000"/>
                  <a:lumOff val="15000"/>
                </a:prstClr>
              </a:solidFill>
              <a:latin typeface="HGP創英角ﾎﾟｯﾌﾟ体" pitchFamily="50" charset="-128"/>
              <a:ea typeface="HGP創英角ﾎﾟｯﾌﾟ体" pitchFamily="50" charset="-128"/>
            </a:endParaRP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5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170" name="Picture 2" descr="F:\消費生活センター　消費者教育\イラストいろいろ\number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434" y="1723260"/>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スニーカーのイラスト（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122" y="45805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ネットショッピング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552" y="3288504"/>
            <a:ext cx="2124570" cy="212457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478228"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10673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815011" y="751370"/>
            <a:ext cx="6009273" cy="2089853"/>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700" dirty="0">
                <a:solidFill>
                  <a:prstClr val="black">
                    <a:lumMod val="85000"/>
                    <a:lumOff val="15000"/>
                  </a:prstClr>
                </a:solidFill>
                <a:latin typeface="HGP創英角ﾎﾟｯﾌﾟ体" pitchFamily="50" charset="-128"/>
                <a:ea typeface="HGP創英角ﾎﾟｯﾌﾟ体" pitchFamily="50" charset="-128"/>
              </a:rPr>
              <a:t>訪問販売で家の外壁塗装工事の契約をした。工事は終ったが契約書面を受け取った日から</a:t>
            </a:r>
            <a:r>
              <a:rPr lang="en-US" altLang="ja-JP" sz="3700" dirty="0">
                <a:solidFill>
                  <a:prstClr val="black">
                    <a:lumMod val="85000"/>
                    <a:lumOff val="15000"/>
                  </a:prstClr>
                </a:solidFill>
                <a:latin typeface="HGP創英角ﾎﾟｯﾌﾟ体" pitchFamily="50" charset="-128"/>
                <a:ea typeface="HGP創英角ﾎﾟｯﾌﾟ体" pitchFamily="50" charset="-128"/>
              </a:rPr>
              <a:t>6</a:t>
            </a:r>
            <a:r>
              <a:rPr lang="ja-JP" altLang="en-US" sz="3700" dirty="0">
                <a:solidFill>
                  <a:prstClr val="black">
                    <a:lumMod val="85000"/>
                    <a:lumOff val="15000"/>
                  </a:prstClr>
                </a:solidFill>
                <a:latin typeface="HGP創英角ﾎﾟｯﾌﾟ体" pitchFamily="50" charset="-128"/>
                <a:ea typeface="HGP創英角ﾎﾟｯﾌﾟ体" pitchFamily="50" charset="-128"/>
              </a:rPr>
              <a:t>日目</a:t>
            </a:r>
          </a:p>
          <a:p>
            <a:pPr lvl="0" indent="0">
              <a:buClr>
                <a:srgbClr val="873624"/>
              </a:buClr>
              <a:buNone/>
            </a:pPr>
            <a:r>
              <a:rPr lang="ja-JP" altLang="en-US" sz="3700" dirty="0" err="1">
                <a:solidFill>
                  <a:prstClr val="black">
                    <a:lumMod val="85000"/>
                    <a:lumOff val="15000"/>
                  </a:prstClr>
                </a:solidFill>
                <a:latin typeface="HGP創英角ﾎﾟｯﾌﾟ体" pitchFamily="50" charset="-128"/>
                <a:ea typeface="HGP創英角ﾎﾟｯﾌﾟ体" pitchFamily="50" charset="-128"/>
              </a:rPr>
              <a:t>なので</a:t>
            </a:r>
            <a:r>
              <a:rPr lang="ja-JP" altLang="en-US" sz="37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7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8194" name="Picture 2" descr="F:\消費生活センター　消費者教育\イラストいろいろ\number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7827" y="1736812"/>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マイホーム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217" y="3068960"/>
            <a:ext cx="20882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塗装工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366" y="4928977"/>
            <a:ext cx="1392165" cy="139216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コーキング工事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5013176"/>
            <a:ext cx="1223768" cy="1223768"/>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91157"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41023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58998" y="757864"/>
            <a:ext cx="6009273" cy="2089853"/>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クーリング・オフ通知は</a:t>
            </a:r>
          </a:p>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契約書面をもらってから</a:t>
            </a:r>
          </a:p>
          <a:p>
            <a:pPr lvl="0" indent="0">
              <a:buClr>
                <a:srgbClr val="873624"/>
              </a:buClr>
              <a:buNone/>
            </a:pPr>
            <a:r>
              <a:rPr lang="en-US" altLang="ja-JP" sz="3300" dirty="0">
                <a:solidFill>
                  <a:prstClr val="black">
                    <a:lumMod val="85000"/>
                    <a:lumOff val="15000"/>
                  </a:prstClr>
                </a:solidFill>
                <a:latin typeface="HGP創英角ﾎﾟｯﾌﾟ体" pitchFamily="50" charset="-128"/>
                <a:ea typeface="HGP創英角ﾎﾟｯﾌﾟ体" pitchFamily="50" charset="-128"/>
              </a:rPr>
              <a:t>8</a:t>
            </a:r>
            <a:r>
              <a:rPr lang="ja-JP" altLang="en-US" sz="3300" dirty="0">
                <a:solidFill>
                  <a:prstClr val="black">
                    <a:lumMod val="85000"/>
                    <a:lumOff val="15000"/>
                  </a:prstClr>
                </a:solidFill>
                <a:latin typeface="HGP創英角ﾎﾟｯﾌﾟ体" pitchFamily="50" charset="-128"/>
                <a:ea typeface="HGP創英角ﾎﾟｯﾌﾟ体" pitchFamily="50" charset="-128"/>
              </a:rPr>
              <a:t>日目までに事業者に</a:t>
            </a: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届かなければならない。</a:t>
            </a: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9218" name="Picture 2" descr="F:\消費生活センター　消費者教育\イラストいろいろ\number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141" y="1676788"/>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郵便配達のイラスト「受け渡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894" y="3572710"/>
            <a:ext cx="1944522" cy="194452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郵便配達員のイラスト「自転車で配達」"/>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04" y="4544971"/>
            <a:ext cx="1894284" cy="189428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6423477" y="3469278"/>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24259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★やめられるのは、どんなとき？</a:t>
            </a:r>
            <a:endParaRPr lang="en-US" altLang="ja-JP" sz="4400" dirty="0">
              <a:solidFill>
                <a:prstClr val="black"/>
              </a:solidFill>
              <a:latin typeface="HGPｺﾞｼｯｸE" panose="020B0900000000000000" pitchFamily="50" charset="-128"/>
              <a:ea typeface="HGPｺﾞｼｯｸE" panose="020B0900000000000000" pitchFamily="50" charset="-128"/>
            </a:endParaRPr>
          </a:p>
        </p:txBody>
      </p:sp>
      <p:sp>
        <p:nvSpPr>
          <p:cNvPr id="7" name="角丸四角形 6"/>
          <p:cNvSpPr/>
          <p:nvPr/>
        </p:nvSpPr>
        <p:spPr>
          <a:xfrm>
            <a:off x="323529" y="1484784"/>
            <a:ext cx="2495874" cy="2385014"/>
          </a:xfrm>
          <a:prstGeom prst="roundRect">
            <a:avLst/>
          </a:prstGeom>
          <a:solidFill>
            <a:srgbClr val="C0504D">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HGPｺﾞｼｯｸE" pitchFamily="50" charset="-128"/>
              <a:ea typeface="HGPｺﾞｼｯｸE" pitchFamily="50" charset="-128"/>
              <a:cs typeface="+mn-cs"/>
            </a:endParaRPr>
          </a:p>
        </p:txBody>
      </p:sp>
      <p:sp>
        <p:nvSpPr>
          <p:cNvPr id="8" name="角丸四角形 7"/>
          <p:cNvSpPr/>
          <p:nvPr/>
        </p:nvSpPr>
        <p:spPr>
          <a:xfrm>
            <a:off x="359376" y="4291091"/>
            <a:ext cx="2495875" cy="2285638"/>
          </a:xfrm>
          <a:prstGeom prst="roundRect">
            <a:avLst/>
          </a:prstGeom>
          <a:solidFill>
            <a:srgbClr val="92D05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HGPｺﾞｼｯｸE" pitchFamily="50" charset="-128"/>
              <a:ea typeface="HGPｺﾞｼｯｸE" pitchFamily="50" charset="-128"/>
              <a:cs typeface="+mn-cs"/>
            </a:endParaRPr>
          </a:p>
        </p:txBody>
      </p:sp>
      <p:sp>
        <p:nvSpPr>
          <p:cNvPr id="9" name="角丸四角形 8"/>
          <p:cNvSpPr/>
          <p:nvPr/>
        </p:nvSpPr>
        <p:spPr>
          <a:xfrm>
            <a:off x="3078789" y="1484784"/>
            <a:ext cx="2636212" cy="2385014"/>
          </a:xfrm>
          <a:prstGeom prst="roundRect">
            <a:avLst/>
          </a:prstGeom>
          <a:solidFill>
            <a:schemeClr val="accent1">
              <a:lumMod val="20000"/>
              <a:lumOff val="80000"/>
            </a:schemeClr>
          </a:solidFill>
          <a:ln w="57150" cap="flat" cmpd="sng" algn="ctr">
            <a:solidFill>
              <a:schemeClr val="tx2"/>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prstClr val="white"/>
              </a:solidFill>
              <a:effectLst/>
              <a:uLnTx/>
              <a:uFillTx/>
              <a:latin typeface="HGPｺﾞｼｯｸE" pitchFamily="50" charset="-128"/>
              <a:ea typeface="HGPｺﾞｼｯｸE" pitchFamily="50" charset="-128"/>
              <a:cs typeface="+mn-cs"/>
            </a:endParaRPr>
          </a:p>
        </p:txBody>
      </p:sp>
      <p:sp>
        <p:nvSpPr>
          <p:cNvPr id="11" name="角丸四角形 10"/>
          <p:cNvSpPr/>
          <p:nvPr/>
        </p:nvSpPr>
        <p:spPr>
          <a:xfrm>
            <a:off x="3078789" y="4291091"/>
            <a:ext cx="2709933" cy="2285638"/>
          </a:xfrm>
          <a:prstGeom prst="round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prstClr val="white"/>
              </a:solidFill>
              <a:effectLst/>
              <a:uLnTx/>
              <a:uFillTx/>
              <a:latin typeface="HGPｺﾞｼｯｸE" pitchFamily="50" charset="-128"/>
              <a:ea typeface="HGPｺﾞｼｯｸE" pitchFamily="50" charset="-128"/>
              <a:cs typeface="+mn-cs"/>
            </a:endParaRPr>
          </a:p>
        </p:txBody>
      </p:sp>
      <p:sp>
        <p:nvSpPr>
          <p:cNvPr id="12" name="角丸四角形 11"/>
          <p:cNvSpPr/>
          <p:nvPr/>
        </p:nvSpPr>
        <p:spPr>
          <a:xfrm>
            <a:off x="6012160" y="4332619"/>
            <a:ext cx="2774773" cy="2285638"/>
          </a:xfrm>
          <a:prstGeom prst="roundRect">
            <a:avLst/>
          </a:prstGeom>
          <a:solidFill>
            <a:srgbClr val="4BACC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HGPｺﾞｼｯｸE" pitchFamily="50" charset="-128"/>
              <a:ea typeface="HGPｺﾞｼｯｸE" pitchFamily="50" charset="-128"/>
              <a:cs typeface="+mn-cs"/>
            </a:endParaRPr>
          </a:p>
        </p:txBody>
      </p:sp>
      <p:sp>
        <p:nvSpPr>
          <p:cNvPr id="13" name="角丸四角形 12"/>
          <p:cNvSpPr/>
          <p:nvPr/>
        </p:nvSpPr>
        <p:spPr>
          <a:xfrm>
            <a:off x="6012160" y="1484784"/>
            <a:ext cx="2774773" cy="2385014"/>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HGPｺﾞｼｯｸE" pitchFamily="50" charset="-128"/>
              <a:ea typeface="HGPｺﾞｼｯｸE" pitchFamily="50" charset="-128"/>
              <a:cs typeface="+mn-cs"/>
            </a:endParaRPr>
          </a:p>
        </p:txBody>
      </p:sp>
      <p:sp>
        <p:nvSpPr>
          <p:cNvPr id="3" name="正方形/長方形 2"/>
          <p:cNvSpPr/>
          <p:nvPr/>
        </p:nvSpPr>
        <p:spPr>
          <a:xfrm>
            <a:off x="428466" y="1771619"/>
            <a:ext cx="2286000" cy="400110"/>
          </a:xfrm>
          <a:prstGeom prst="rect">
            <a:avLst/>
          </a:prstGeom>
        </p:spPr>
        <p:txBody>
          <a:bodyPr>
            <a:spAutoFit/>
          </a:bodyPr>
          <a:lstStyle/>
          <a:p>
            <a:pPr lvl="0" algn="ctr" defTabSz="457200" fontAlgn="base">
              <a:spcBef>
                <a:spcPct val="0"/>
              </a:spcBef>
              <a:spcAft>
                <a:spcPct val="0"/>
              </a:spcAft>
              <a:defRPr/>
            </a:pPr>
            <a:r>
              <a:rPr kumimoji="0" lang="ja-JP" altLang="en-US" sz="2000" kern="0" dirty="0">
                <a:solidFill>
                  <a:srgbClr val="1F497D"/>
                </a:solidFill>
                <a:latin typeface="HG丸ｺﾞｼｯｸM-PRO" pitchFamily="50" charset="-128"/>
                <a:ea typeface="HG丸ｺﾞｼｯｸM-PRO" pitchFamily="50" charset="-128"/>
              </a:rPr>
              <a:t>やめることに合意</a:t>
            </a:r>
          </a:p>
        </p:txBody>
      </p:sp>
      <p:sp>
        <p:nvSpPr>
          <p:cNvPr id="15" name="正方形/長方形 14"/>
          <p:cNvSpPr/>
          <p:nvPr/>
        </p:nvSpPr>
        <p:spPr>
          <a:xfrm>
            <a:off x="6181653" y="1571564"/>
            <a:ext cx="2286000" cy="400110"/>
          </a:xfrm>
          <a:prstGeom prst="rect">
            <a:avLst/>
          </a:prstGeom>
        </p:spPr>
        <p:txBody>
          <a:bodyPr>
            <a:spAutoFit/>
          </a:bodyPr>
          <a:lstStyle/>
          <a:p>
            <a:pPr lvl="0" algn="ctr" defTabSz="457200" fontAlgn="base">
              <a:spcBef>
                <a:spcPct val="0"/>
              </a:spcBef>
              <a:spcAft>
                <a:spcPct val="0"/>
              </a:spcAft>
              <a:defRPr/>
            </a:pPr>
            <a:r>
              <a:rPr kumimoji="0" lang="ja-JP" altLang="en-US" sz="2000" kern="0" dirty="0">
                <a:solidFill>
                  <a:srgbClr val="1F497D"/>
                </a:solidFill>
                <a:latin typeface="HG丸ｺﾞｼｯｸM-PRO" pitchFamily="50" charset="-128"/>
                <a:ea typeface="HG丸ｺﾞｼｯｸM-PRO" pitchFamily="50" charset="-128"/>
              </a:rPr>
              <a:t>未成年者契約</a:t>
            </a:r>
          </a:p>
        </p:txBody>
      </p:sp>
      <p:sp>
        <p:nvSpPr>
          <p:cNvPr id="16" name="正方形/長方形 15"/>
          <p:cNvSpPr/>
          <p:nvPr/>
        </p:nvSpPr>
        <p:spPr>
          <a:xfrm>
            <a:off x="3253895" y="4447703"/>
            <a:ext cx="2286000" cy="707886"/>
          </a:xfrm>
          <a:prstGeom prst="rect">
            <a:avLst/>
          </a:prstGeom>
        </p:spPr>
        <p:txBody>
          <a:bodyPr>
            <a:spAutoFit/>
          </a:bodyPr>
          <a:lstStyle/>
          <a:p>
            <a:pPr lvl="0" algn="ctr" defTabSz="457200" fontAlgn="base">
              <a:spcBef>
                <a:spcPct val="0"/>
              </a:spcBef>
              <a:spcAft>
                <a:spcPct val="0"/>
              </a:spcAft>
              <a:defRPr/>
            </a:pPr>
            <a:r>
              <a:rPr kumimoji="0" lang="ja-JP" altLang="en-US" sz="2000" kern="0" dirty="0">
                <a:solidFill>
                  <a:schemeClr val="bg1"/>
                </a:solidFill>
                <a:latin typeface="HG丸ｺﾞｼｯｸM-PRO" pitchFamily="50" charset="-128"/>
                <a:ea typeface="HG丸ｺﾞｼｯｸM-PRO" pitchFamily="50" charset="-128"/>
              </a:rPr>
              <a:t>だまされたり、</a:t>
            </a:r>
          </a:p>
          <a:p>
            <a:pPr lvl="0" algn="ctr" defTabSz="457200" fontAlgn="base">
              <a:spcBef>
                <a:spcPct val="0"/>
              </a:spcBef>
              <a:spcAft>
                <a:spcPct val="0"/>
              </a:spcAft>
              <a:defRPr/>
            </a:pPr>
            <a:r>
              <a:rPr kumimoji="0" lang="ja-JP" altLang="en-US" sz="2000" kern="0" dirty="0">
                <a:solidFill>
                  <a:schemeClr val="bg1"/>
                </a:solidFill>
                <a:latin typeface="HG丸ｺﾞｼｯｸM-PRO" pitchFamily="50" charset="-128"/>
                <a:ea typeface="HG丸ｺﾞｼｯｸM-PRO" pitchFamily="50" charset="-128"/>
              </a:rPr>
              <a:t>脅されて契約</a:t>
            </a:r>
          </a:p>
        </p:txBody>
      </p:sp>
      <p:sp>
        <p:nvSpPr>
          <p:cNvPr id="5" name="正方形/長方形 4"/>
          <p:cNvSpPr/>
          <p:nvPr/>
        </p:nvSpPr>
        <p:spPr>
          <a:xfrm>
            <a:off x="464313" y="4429313"/>
            <a:ext cx="2286000" cy="707886"/>
          </a:xfrm>
          <a:prstGeom prst="rect">
            <a:avLst/>
          </a:prstGeom>
        </p:spPr>
        <p:txBody>
          <a:bodyPr>
            <a:spAutoFit/>
          </a:bodyPr>
          <a:lstStyle/>
          <a:p>
            <a:pPr lvl="0" algn="ctr" defTabSz="457200" fontAlgn="base">
              <a:spcBef>
                <a:spcPct val="0"/>
              </a:spcBef>
              <a:spcAft>
                <a:spcPct val="0"/>
              </a:spcAft>
              <a:defRPr/>
            </a:pPr>
            <a:r>
              <a:rPr kumimoji="0" lang="ja-JP" altLang="en-US" sz="2000" kern="0" dirty="0">
                <a:latin typeface="HG丸ｺﾞｼｯｸM-PRO" pitchFamily="50" charset="-128"/>
                <a:ea typeface="HG丸ｺﾞｼｯｸM-PRO" pitchFamily="50" charset="-128"/>
              </a:rPr>
              <a:t>相手が契約を守らない</a:t>
            </a:r>
          </a:p>
        </p:txBody>
      </p:sp>
      <p:sp>
        <p:nvSpPr>
          <p:cNvPr id="20" name="正方形/長方形 19"/>
          <p:cNvSpPr/>
          <p:nvPr/>
        </p:nvSpPr>
        <p:spPr>
          <a:xfrm>
            <a:off x="6127613" y="4429313"/>
            <a:ext cx="2561338" cy="707886"/>
          </a:xfrm>
          <a:prstGeom prst="rect">
            <a:avLst/>
          </a:prstGeom>
        </p:spPr>
        <p:txBody>
          <a:bodyPr wrap="square">
            <a:spAutoFit/>
          </a:bodyPr>
          <a:lstStyle/>
          <a:p>
            <a:pPr lvl="0" algn="ctr" defTabSz="457200" fontAlgn="base">
              <a:spcBef>
                <a:spcPct val="0"/>
              </a:spcBef>
              <a:spcAft>
                <a:spcPct val="0"/>
              </a:spcAft>
              <a:defRPr/>
            </a:pPr>
            <a:r>
              <a:rPr kumimoji="0" lang="ja-JP" altLang="en-US" sz="2000" kern="0" dirty="0">
                <a:solidFill>
                  <a:srgbClr val="1F497D"/>
                </a:solidFill>
                <a:latin typeface="HG丸ｺﾞｼｯｸM-PRO" pitchFamily="50" charset="-128"/>
                <a:ea typeface="HG丸ｺﾞｼｯｸM-PRO" pitchFamily="50" charset="-128"/>
              </a:rPr>
              <a:t>誤った情報を信じて契約</a:t>
            </a:r>
          </a:p>
        </p:txBody>
      </p:sp>
      <p:pic>
        <p:nvPicPr>
          <p:cNvPr id="1027" name="Picture 3" descr="G:\消費生活センター　消費者教育\イラストいろいろ\kaiyaku_keiyakusy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203113"/>
            <a:ext cx="1383726" cy="1383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消費生活センター　消費者教育\イラストいろいろ\cooling_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333" y="2202413"/>
            <a:ext cx="1588843" cy="15888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KINGSTON\くらしの一日講座\イラストいろいろ\factcheck_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667" y="5143500"/>
            <a:ext cx="1433229" cy="1433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KINGSTON\くらしの一日講座\イラストいろいろ\keiyakusyo_tsukitsuker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0124" y="5151666"/>
            <a:ext cx="1443751" cy="14437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KINGSTON\くらしの一日講座\イラストいろいろ\friends_hagemashi_gir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55" y="2171729"/>
            <a:ext cx="190500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会社での相談のイラスト（笑顔・女性x男性）"/>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8605" y="2103576"/>
            <a:ext cx="1559672" cy="1641760"/>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a:off x="3307877" y="1616571"/>
            <a:ext cx="2211975" cy="444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245974" y="1638796"/>
            <a:ext cx="2286000" cy="400110"/>
          </a:xfrm>
          <a:prstGeom prst="rect">
            <a:avLst/>
          </a:prstGeom>
        </p:spPr>
        <p:txBody>
          <a:bodyPr>
            <a:spAutoFit/>
          </a:bodyPr>
          <a:lstStyle/>
          <a:p>
            <a:pPr algn="ctr" defTabSz="457200" fontAlgn="base">
              <a:spcBef>
                <a:spcPct val="0"/>
              </a:spcBef>
              <a:spcAft>
                <a:spcPct val="0"/>
              </a:spcAft>
              <a:defRPr/>
            </a:pPr>
            <a:r>
              <a:rPr kumimoji="0" lang="ja-JP" altLang="en-US" sz="2000" kern="0" dirty="0">
                <a:solidFill>
                  <a:schemeClr val="bg1"/>
                </a:solidFill>
                <a:latin typeface="HG丸ｺﾞｼｯｸM-PRO" pitchFamily="50" charset="-128"/>
                <a:ea typeface="HG丸ｺﾞｼｯｸM-PRO" pitchFamily="50" charset="-128"/>
              </a:rPr>
              <a:t>クーリング・オフ</a:t>
            </a: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dirty="0">
              <a:solidFill>
                <a:prstClr val="black">
                  <a:tint val="75000"/>
                </a:prstClr>
              </a:solidFill>
            </a:endParaRPr>
          </a:p>
        </p:txBody>
      </p:sp>
    </p:spTree>
    <p:extLst>
      <p:ext uri="{BB962C8B-B14F-4D97-AF65-F5344CB8AC3E}">
        <p14:creationId xmlns:p14="http://schemas.microsoft.com/office/powerpoint/2010/main" val="216926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★今日のお話は・・・</a:t>
            </a:r>
            <a:endParaRPr lang="en-US" altLang="ja-JP" sz="4400" dirty="0">
              <a:solidFill>
                <a:prstClr val="black"/>
              </a:solidFill>
              <a:latin typeface="HGPｺﾞｼｯｸE" panose="020B0900000000000000" pitchFamily="50" charset="-128"/>
              <a:ea typeface="HGPｺﾞｼｯｸE" panose="020B0900000000000000" pitchFamily="50" charset="-128"/>
            </a:endParaRPr>
          </a:p>
        </p:txBody>
      </p:sp>
      <p:pic>
        <p:nvPicPr>
          <p:cNvPr id="10"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928" y="2781985"/>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772816"/>
            <a:ext cx="5472608" cy="3744416"/>
          </a:xfrm>
          <a:prstGeom prst="wedgeRoundRectCallout">
            <a:avLst>
              <a:gd name="adj1" fmla="val 62802"/>
              <a:gd name="adj2" fmla="val 39292"/>
              <a:gd name="adj3" fmla="val 16667"/>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800" dirty="0">
                <a:solidFill>
                  <a:schemeClr val="tx2">
                    <a:lumMod val="50000"/>
                  </a:schemeClr>
                </a:solidFill>
                <a:latin typeface="HG丸ｺﾞｼｯｸM-PRO" pitchFamily="50" charset="-128"/>
                <a:ea typeface="HG丸ｺﾞｼｯｸM-PRO" pitchFamily="50" charset="-128"/>
              </a:rPr>
              <a:t>このなかの</a:t>
            </a:r>
          </a:p>
          <a:p>
            <a:pPr algn="ctr"/>
            <a:r>
              <a:rPr lang="ja-JP" altLang="en-US" sz="3800" dirty="0">
                <a:solidFill>
                  <a:schemeClr val="tx2">
                    <a:lumMod val="50000"/>
                  </a:schemeClr>
                </a:solidFill>
                <a:latin typeface="HG丸ｺﾞｼｯｸM-PRO" pitchFamily="50" charset="-128"/>
                <a:ea typeface="HG丸ｺﾞｼｯｸM-PRO" pitchFamily="50" charset="-128"/>
              </a:rPr>
              <a:t>「</a:t>
            </a:r>
            <a:r>
              <a:rPr lang="ja-JP" altLang="en-US" sz="3800" dirty="0">
                <a:solidFill>
                  <a:srgbClr val="FF0000"/>
                </a:solidFill>
                <a:latin typeface="HGP創英角ｺﾞｼｯｸUB" pitchFamily="50" charset="-128"/>
                <a:ea typeface="HGP創英角ｺﾞｼｯｸUB" pitchFamily="50" charset="-128"/>
              </a:rPr>
              <a:t>クーリング・オフ</a:t>
            </a:r>
            <a:r>
              <a:rPr lang="ja-JP" altLang="en-US" sz="3800" dirty="0">
                <a:solidFill>
                  <a:schemeClr val="tx2">
                    <a:lumMod val="50000"/>
                  </a:schemeClr>
                </a:solidFill>
                <a:latin typeface="HG丸ｺﾞｼｯｸM-PRO" pitchFamily="50" charset="-128"/>
                <a:ea typeface="HG丸ｺﾞｼｯｸM-PRO" pitchFamily="50" charset="-128"/>
              </a:rPr>
              <a:t>」</a:t>
            </a:r>
          </a:p>
          <a:p>
            <a:pPr algn="ctr"/>
            <a:r>
              <a:rPr lang="ja-JP" altLang="en-US" sz="3800" dirty="0">
                <a:solidFill>
                  <a:schemeClr val="tx2">
                    <a:lumMod val="50000"/>
                  </a:schemeClr>
                </a:solidFill>
                <a:latin typeface="HG丸ｺﾞｼｯｸM-PRO" pitchFamily="50" charset="-128"/>
                <a:ea typeface="HG丸ｺﾞｼｯｸM-PRO" pitchFamily="50" charset="-128"/>
              </a:rPr>
              <a:t>について</a:t>
            </a:r>
          </a:p>
          <a:p>
            <a:pPr algn="ctr"/>
            <a:r>
              <a:rPr lang="ja-JP" altLang="en-US" sz="3800" dirty="0">
                <a:solidFill>
                  <a:schemeClr val="tx2">
                    <a:lumMod val="50000"/>
                  </a:schemeClr>
                </a:solidFill>
                <a:latin typeface="HG丸ｺﾞｼｯｸM-PRO" pitchFamily="50" charset="-128"/>
                <a:ea typeface="HG丸ｺﾞｼｯｸM-PRO" pitchFamily="50" charset="-128"/>
              </a:rPr>
              <a:t>みていきましょう</a:t>
            </a:r>
            <a:endParaRPr kumimoji="1" lang="ja-JP" altLang="en-US" sz="3800" dirty="0">
              <a:solidFill>
                <a:schemeClr val="tx2">
                  <a:lumMod val="50000"/>
                </a:schemeClr>
              </a:solidFill>
              <a:latin typeface="HG丸ｺﾞｼｯｸM-PRO" pitchFamily="50" charset="-128"/>
              <a:ea typeface="HG丸ｺﾞｼｯｸM-PRO" pitchFamily="50" charset="-128"/>
            </a:endParaRP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dirty="0">
              <a:solidFill>
                <a:prstClr val="black">
                  <a:tint val="75000"/>
                </a:prstClr>
              </a:solidFill>
            </a:endParaRPr>
          </a:p>
        </p:txBody>
      </p:sp>
    </p:spTree>
    <p:extLst>
      <p:ext uri="{BB962C8B-B14F-4D97-AF65-F5344CB8AC3E}">
        <p14:creationId xmlns:p14="http://schemas.microsoft.com/office/powerpoint/2010/main" val="121153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238" y="1471"/>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400" dirty="0">
                <a:solidFill>
                  <a:prstClr val="black"/>
                </a:solidFill>
                <a:latin typeface="ＭＳ Ｐゴシック"/>
              </a:rPr>
              <a:t>1.</a:t>
            </a:r>
            <a:r>
              <a:rPr lang="ja-JP" altLang="en-US" sz="4400" dirty="0">
                <a:solidFill>
                  <a:prstClr val="black"/>
                </a:solidFill>
                <a:latin typeface="ＭＳ Ｐゴシック"/>
              </a:rPr>
              <a:t>「クーリング・オフ」って、なに？</a:t>
            </a:r>
            <a:endParaRPr lang="en-US" altLang="ja-JP" sz="4400" dirty="0">
              <a:solidFill>
                <a:prstClr val="black"/>
              </a:solidFill>
              <a:latin typeface="ＭＳ Ｐゴシック"/>
            </a:endParaRPr>
          </a:p>
        </p:txBody>
      </p:sp>
      <p:graphicFrame>
        <p:nvGraphicFramePr>
          <p:cNvPr id="3" name="表 2"/>
          <p:cNvGraphicFramePr>
            <a:graphicFrameLocks noGrp="1"/>
          </p:cNvGraphicFramePr>
          <p:nvPr>
            <p:extLst>
              <p:ext uri="{D42A27DB-BD31-4B8C-83A1-F6EECF244321}">
                <p14:modId xmlns:p14="http://schemas.microsoft.com/office/powerpoint/2010/main" val="2766288031"/>
              </p:ext>
            </p:extLst>
          </p:nvPr>
        </p:nvGraphicFramePr>
        <p:xfrm>
          <a:off x="373868" y="1340768"/>
          <a:ext cx="8381787" cy="5059208"/>
        </p:xfrm>
        <a:graphic>
          <a:graphicData uri="http://schemas.openxmlformats.org/drawingml/2006/table">
            <a:tbl>
              <a:tblPr firstRow="1" bandRow="1">
                <a:tableStyleId>{5C22544A-7EE6-4342-B048-85BDC9FD1C3A}</a:tableStyleId>
              </a:tblPr>
              <a:tblGrid>
                <a:gridCol w="1691737">
                  <a:extLst>
                    <a:ext uri="{9D8B030D-6E8A-4147-A177-3AD203B41FA5}">
                      <a16:colId xmlns:a16="http://schemas.microsoft.com/office/drawing/2014/main" val="20000"/>
                    </a:ext>
                  </a:extLst>
                </a:gridCol>
                <a:gridCol w="6690050">
                  <a:extLst>
                    <a:ext uri="{9D8B030D-6E8A-4147-A177-3AD203B41FA5}">
                      <a16:colId xmlns:a16="http://schemas.microsoft.com/office/drawing/2014/main" val="20001"/>
                    </a:ext>
                  </a:extLst>
                </a:gridCol>
              </a:tblGrid>
              <a:tr h="1008112">
                <a:tc>
                  <a:txBody>
                    <a:bodyPr/>
                    <a:lstStyle/>
                    <a:p>
                      <a:pPr algn="ctr"/>
                      <a:endParaRPr kumimoji="1" lang="ja-JP" altLang="en-US" sz="1200" dirty="0">
                        <a:solidFill>
                          <a:schemeClr val="bg1"/>
                        </a:solidFill>
                        <a:latin typeface="HG丸ｺﾞｼｯｸM-PRO" pitchFamily="50" charset="-128"/>
                        <a:ea typeface="HG丸ｺﾞｼｯｸM-PRO" pitchFamily="50" charset="-128"/>
                      </a:endParaRPr>
                    </a:p>
                    <a:p>
                      <a:pPr algn="ctr"/>
                      <a:r>
                        <a:rPr kumimoji="1" lang="ja-JP" altLang="en-US" sz="3600" dirty="0">
                          <a:solidFill>
                            <a:schemeClr val="bg1"/>
                          </a:solidFill>
                          <a:latin typeface="HG丸ｺﾞｼｯｸM-PRO" pitchFamily="50" charset="-128"/>
                          <a:ea typeface="HG丸ｺﾞｼｯｸM-PRO" pitchFamily="50" charset="-128"/>
                        </a:rPr>
                        <a:t>種類</a:t>
                      </a:r>
                    </a:p>
                  </a:txBody>
                  <a:tcPr>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lvl="0"/>
                      <a:endParaRPr lang="ja-JP" altLang="en-US" sz="1100" dirty="0">
                        <a:solidFill>
                          <a:prstClr val="black"/>
                        </a:solidFill>
                        <a:latin typeface="HG丸ｺﾞｼｯｸM-PRO" pitchFamily="50" charset="-128"/>
                        <a:ea typeface="HG丸ｺﾞｼｯｸM-PRO" pitchFamily="50" charset="-128"/>
                      </a:endParaRPr>
                    </a:p>
                    <a:p>
                      <a:pPr lvl="0"/>
                      <a:r>
                        <a:rPr lang="ja-JP" altLang="en-US" sz="4000" dirty="0">
                          <a:solidFill>
                            <a:prstClr val="black"/>
                          </a:solidFill>
                          <a:latin typeface="HG丸ｺﾞｼｯｸM-PRO" pitchFamily="50" charset="-128"/>
                          <a:ea typeface="HG丸ｺﾞｼｯｸM-PRO" pitchFamily="50" charset="-128"/>
                        </a:rPr>
                        <a:t>　</a:t>
                      </a:r>
                      <a:r>
                        <a:rPr lang="ja-JP" altLang="en-US" sz="3800" dirty="0">
                          <a:solidFill>
                            <a:prstClr val="black"/>
                          </a:solidFill>
                          <a:latin typeface="HG丸ｺﾞｼｯｸM-PRO" pitchFamily="50" charset="-128"/>
                          <a:ea typeface="HG丸ｺﾞｼｯｸM-PRO" pitchFamily="50" charset="-128"/>
                        </a:rPr>
                        <a:t>法律で決められた取引</a:t>
                      </a:r>
                      <a:endParaRPr lang="ja-JP" altLang="en-US" sz="3800"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0"/>
                  </a:ext>
                </a:extLst>
              </a:tr>
              <a:tr h="1368152">
                <a:tc>
                  <a:txBody>
                    <a:bodyPr/>
                    <a:lstStyle/>
                    <a:p>
                      <a:pPr marL="0" marR="0" lvl="0" indent="0" algn="ctr" defTabSz="91407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endParaRPr>
                    </a:p>
                    <a:p>
                      <a:pPr marL="0" marR="0" lvl="0" indent="0" algn="ctr" defTabSz="91407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rPr>
                        <a:t>期間</a:t>
                      </a:r>
                    </a:p>
                    <a:p>
                      <a:endParaRPr kumimoji="1" lang="ja-JP" altLang="en-US" dirty="0">
                        <a:solidFill>
                          <a:schemeClr val="bg1"/>
                        </a:solidFill>
                      </a:endParaRPr>
                    </a:p>
                  </a:txBody>
                  <a:tcPr>
                    <a:lnR w="38100" cap="flat" cmpd="sng" algn="ctr">
                      <a:solidFill>
                        <a:schemeClr val="bg1"/>
                      </a:solidFill>
                      <a:prstDash val="solid"/>
                      <a:round/>
                      <a:headEnd type="none" w="med" len="med"/>
                      <a:tailEnd type="none" w="med" len="med"/>
                    </a:lnR>
                    <a:solidFill>
                      <a:schemeClr val="accent2">
                        <a:lumMod val="75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HG丸ｺﾞｼｯｸM-PRO" pitchFamily="50" charset="-128"/>
                          <a:ea typeface="HG丸ｺﾞｼｯｸM-PRO" pitchFamily="50" charset="-128"/>
                        </a:rPr>
                        <a:t>　</a:t>
                      </a:r>
                      <a:r>
                        <a:rPr lang="ja-JP" altLang="en-US" sz="3800" b="1" dirty="0">
                          <a:solidFill>
                            <a:prstClr val="black"/>
                          </a:solidFill>
                          <a:latin typeface="HG丸ｺﾞｼｯｸM-PRO" pitchFamily="50" charset="-128"/>
                          <a:ea typeface="HG丸ｺﾞｼｯｸM-PRO" pitchFamily="50" charset="-128"/>
                        </a:rPr>
                        <a:t>契約書面を</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itchFamily="50" charset="-128"/>
                          <a:ea typeface="HG丸ｺﾞｼｯｸM-PRO" pitchFamily="50" charset="-128"/>
                        </a:rPr>
                        <a:t>　受け取ってから一定期間</a:t>
                      </a:r>
                      <a:endParaRPr lang="ja-JP" altLang="en-US" sz="3800" b="1"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1"/>
                  </a:ext>
                </a:extLst>
              </a:tr>
              <a:tr h="720080">
                <a:tc>
                  <a:txBody>
                    <a:bodyPr/>
                    <a:lstStyle/>
                    <a:p>
                      <a:pPr algn="ctr"/>
                      <a:endParaRPr kumimoji="1" lang="ja-JP" altLang="en-US" sz="1400" b="1" dirty="0">
                        <a:solidFill>
                          <a:schemeClr val="bg1"/>
                        </a:solidFill>
                        <a:latin typeface="HG丸ｺﾞｼｯｸM-PRO" pitchFamily="50" charset="-128"/>
                        <a:ea typeface="HG丸ｺﾞｼｯｸM-PRO" pitchFamily="50" charset="-128"/>
                      </a:endParaRPr>
                    </a:p>
                    <a:p>
                      <a:pPr algn="ctr"/>
                      <a:r>
                        <a:rPr kumimoji="1" lang="ja-JP" altLang="en-US" sz="3600" b="1" dirty="0">
                          <a:solidFill>
                            <a:schemeClr val="bg1"/>
                          </a:solidFill>
                          <a:latin typeface="HG丸ｺﾞｼｯｸM-PRO" pitchFamily="50" charset="-128"/>
                          <a:ea typeface="HG丸ｺﾞｼｯｸM-PRO" pitchFamily="50" charset="-128"/>
                        </a:rPr>
                        <a:t>対象</a:t>
                      </a:r>
                    </a:p>
                  </a:txBody>
                  <a:tcPr>
                    <a:lnR w="38100" cap="flat" cmpd="sng" algn="ctr">
                      <a:solidFill>
                        <a:schemeClr val="bg1"/>
                      </a:solidFill>
                      <a:prstDash val="solid"/>
                      <a:round/>
                      <a:headEnd type="none" w="med" len="med"/>
                      <a:tailEnd type="none" w="med" len="med"/>
                    </a:lnR>
                    <a:solidFill>
                      <a:schemeClr val="accent6">
                        <a:lumMod val="75000"/>
                      </a:schemeClr>
                    </a:solidFill>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すべての商品・役務・権利</a:t>
                      </a:r>
                    </a:p>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適用除外</a:t>
                      </a:r>
                      <a:r>
                        <a:rPr kumimoji="1" lang="ja-JP" altLang="en-US"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あり</a:t>
                      </a:r>
                      <a:r>
                        <a:rPr kumimoji="1" lang="en-US" altLang="ja-JP"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lang="ja-JP" altLang="en-US" sz="2800" b="1"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10002"/>
                  </a:ext>
                </a:extLst>
              </a:tr>
              <a:tr h="1402784">
                <a:tc>
                  <a:txBody>
                    <a:bodyPr/>
                    <a:lstStyle/>
                    <a:p>
                      <a:pPr marL="0" marR="0" lvl="0" indent="0" algn="ctr" defTabSz="91407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endParaRPr>
                    </a:p>
                    <a:p>
                      <a:pPr marL="0" marR="0" lvl="0" indent="0" algn="ctr" defTabSz="91407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rPr>
                        <a:t>内容</a:t>
                      </a:r>
                    </a:p>
                  </a:txBody>
                  <a:tcPr>
                    <a:lnR w="38100" cap="flat" cmpd="sng" algn="ctr">
                      <a:solidFill>
                        <a:schemeClr val="bg1"/>
                      </a:solidFill>
                      <a:prstDash val="solid"/>
                      <a:round/>
                      <a:headEnd type="none" w="med" len="med"/>
                      <a:tailEnd type="none" w="med" len="med"/>
                    </a:lnR>
                    <a:solidFill>
                      <a:schemeClr val="accent3">
                        <a:lumMod val="5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HG丸ｺﾞｼｯｸM-PRO" pitchFamily="50" charset="-128"/>
                          <a:ea typeface="HG丸ｺﾞｼｯｸM-PRO" pitchFamily="50" charset="-128"/>
                        </a:rPr>
                        <a:t>　</a:t>
                      </a:r>
                      <a:r>
                        <a:rPr lang="ja-JP" altLang="en-US" sz="3800" b="1" dirty="0">
                          <a:solidFill>
                            <a:prstClr val="black"/>
                          </a:solidFill>
                          <a:latin typeface="HG丸ｺﾞｼｯｸM-PRO" pitchFamily="50" charset="-128"/>
                          <a:ea typeface="HG丸ｺﾞｼｯｸM-PRO" pitchFamily="50" charset="-128"/>
                        </a:rPr>
                        <a:t>無条件で契約を</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itchFamily="50" charset="-128"/>
                          <a:ea typeface="HG丸ｺﾞｼｯｸM-PRO" pitchFamily="50" charset="-128"/>
                        </a:rPr>
                        <a:t>　解除できる制度</a:t>
                      </a:r>
                      <a:endParaRPr lang="en-US" altLang="ja-JP" sz="3800" b="1" dirty="0">
                        <a:solidFill>
                          <a:prstClr val="black"/>
                        </a:solidFill>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val="10003"/>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321658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238" y="1471"/>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かいせつ　　　　　ほうりつ　　　　き　　　　　　　　　　とりひき</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－①</a:t>
            </a:r>
            <a:r>
              <a:rPr lang="en-US" altLang="ja-JP" sz="3200" dirty="0">
                <a:solidFill>
                  <a:prstClr val="black"/>
                </a:solidFill>
                <a:latin typeface="ＭＳ Ｐゴシック"/>
              </a:rPr>
              <a:t>.</a:t>
            </a:r>
            <a:r>
              <a:rPr lang="ja-JP" altLang="en-US" sz="3200" dirty="0">
                <a:solidFill>
                  <a:prstClr val="black"/>
                </a:solidFill>
                <a:latin typeface="ＭＳ Ｐゴシック"/>
              </a:rPr>
              <a:t>くわしい解説</a:t>
            </a:r>
            <a:r>
              <a:rPr lang="en-US" altLang="ja-JP" sz="3200" dirty="0">
                <a:solidFill>
                  <a:prstClr val="black"/>
                </a:solidFill>
                <a:latin typeface="ＭＳ Ｐゴシック"/>
              </a:rPr>
              <a:t>…</a:t>
            </a:r>
            <a:r>
              <a:rPr lang="en-US" altLang="ja-JP" sz="2800" dirty="0">
                <a:solidFill>
                  <a:prstClr val="black"/>
                </a:solidFill>
                <a:latin typeface="ＭＳ Ｐゴシック"/>
              </a:rPr>
              <a:t>『</a:t>
            </a:r>
            <a:r>
              <a:rPr lang="ja-JP" altLang="en-US" sz="2800" dirty="0">
                <a:solidFill>
                  <a:prstClr val="black"/>
                </a:solidFill>
                <a:latin typeface="ＭＳ Ｐゴシック"/>
              </a:rPr>
              <a:t>法律で決められた取引</a:t>
            </a:r>
            <a:r>
              <a:rPr lang="en-US" altLang="ja-JP" sz="2800" dirty="0">
                <a:solidFill>
                  <a:prstClr val="black"/>
                </a:solidFill>
                <a:latin typeface="ＭＳ Ｐゴシック"/>
              </a:rPr>
              <a:t>』</a:t>
            </a:r>
          </a:p>
        </p:txBody>
      </p:sp>
      <p:sp>
        <p:nvSpPr>
          <p:cNvPr id="2" name="角丸四角形 1"/>
          <p:cNvSpPr/>
          <p:nvPr/>
        </p:nvSpPr>
        <p:spPr>
          <a:xfrm>
            <a:off x="181355" y="2179495"/>
            <a:ext cx="2736304" cy="21136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 name="テキスト ボックス 3"/>
          <p:cNvSpPr txBox="1"/>
          <p:nvPr/>
        </p:nvSpPr>
        <p:spPr>
          <a:xfrm>
            <a:off x="330910" y="2315419"/>
            <a:ext cx="2341645"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ほうもんはんばい</a:t>
            </a:r>
          </a:p>
          <a:p>
            <a:r>
              <a:rPr lang="ja-JP" altLang="en-US" sz="1600" dirty="0">
                <a:solidFill>
                  <a:prstClr val="black"/>
                </a:solidFill>
                <a:latin typeface="HG丸ｺﾞｼｯｸM-PRO" pitchFamily="50" charset="-128"/>
                <a:ea typeface="HG丸ｺﾞｼｯｸM-PRO" pitchFamily="50" charset="-128"/>
              </a:rPr>
              <a:t>訪問販売</a:t>
            </a:r>
          </a:p>
        </p:txBody>
      </p:sp>
      <p:sp>
        <p:nvSpPr>
          <p:cNvPr id="18" name="角丸四角形 17"/>
          <p:cNvSpPr/>
          <p:nvPr/>
        </p:nvSpPr>
        <p:spPr>
          <a:xfrm>
            <a:off x="3099860" y="2181037"/>
            <a:ext cx="2762615" cy="211205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9" name="テキスト ボックス 18"/>
          <p:cNvSpPr txBox="1"/>
          <p:nvPr/>
        </p:nvSpPr>
        <p:spPr>
          <a:xfrm>
            <a:off x="3197253" y="2229936"/>
            <a:ext cx="2415777"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でんわかんゆうはんばい</a:t>
            </a:r>
          </a:p>
          <a:p>
            <a:r>
              <a:rPr lang="ja-JP" altLang="en-US" sz="1600" dirty="0">
                <a:solidFill>
                  <a:prstClr val="black"/>
                </a:solidFill>
                <a:latin typeface="HG丸ｺﾞｼｯｸM-PRO" pitchFamily="50" charset="-128"/>
                <a:ea typeface="HG丸ｺﾞｼｯｸM-PRO" pitchFamily="50" charset="-128"/>
              </a:rPr>
              <a:t>電話勧誘販売</a:t>
            </a:r>
          </a:p>
        </p:txBody>
      </p:sp>
      <p:sp>
        <p:nvSpPr>
          <p:cNvPr id="21" name="角丸四角形 20"/>
          <p:cNvSpPr/>
          <p:nvPr/>
        </p:nvSpPr>
        <p:spPr>
          <a:xfrm>
            <a:off x="6158019" y="2179494"/>
            <a:ext cx="2736304" cy="200001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2" name="テキスト ボックス 21"/>
          <p:cNvSpPr txBox="1"/>
          <p:nvPr/>
        </p:nvSpPr>
        <p:spPr>
          <a:xfrm>
            <a:off x="6279908" y="2315419"/>
            <a:ext cx="2525819"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ほうもんこうにゅう</a:t>
            </a:r>
          </a:p>
          <a:p>
            <a:r>
              <a:rPr lang="ja-JP" altLang="en-US" sz="1600" dirty="0">
                <a:solidFill>
                  <a:prstClr val="black"/>
                </a:solidFill>
                <a:latin typeface="HG丸ｺﾞｼｯｸM-PRO" pitchFamily="50" charset="-128"/>
                <a:ea typeface="HG丸ｺﾞｼｯｸM-PRO" pitchFamily="50" charset="-128"/>
              </a:rPr>
              <a:t>訪問購入</a:t>
            </a:r>
            <a:endParaRPr lang="en-US" altLang="ja-JP" sz="1600" b="1" dirty="0">
              <a:solidFill>
                <a:prstClr val="black"/>
              </a:solidFill>
              <a:latin typeface="HG丸ｺﾞｼｯｸM-PRO" pitchFamily="50" charset="-128"/>
              <a:ea typeface="HG丸ｺﾞｼｯｸM-PRO" pitchFamily="50" charset="-128"/>
            </a:endParaRPr>
          </a:p>
        </p:txBody>
      </p:sp>
      <p:sp>
        <p:nvSpPr>
          <p:cNvPr id="11" name="角丸四角形 10"/>
          <p:cNvSpPr/>
          <p:nvPr/>
        </p:nvSpPr>
        <p:spPr>
          <a:xfrm>
            <a:off x="179512" y="4475414"/>
            <a:ext cx="2736304" cy="219693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2" name="テキスト ボックス 11"/>
          <p:cNvSpPr txBox="1"/>
          <p:nvPr/>
        </p:nvSpPr>
        <p:spPr>
          <a:xfrm>
            <a:off x="426459" y="4657055"/>
            <a:ext cx="2341645"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とくていけいぞくてき</a:t>
            </a:r>
            <a:r>
              <a:rPr lang="ja-JP" altLang="en-US" sz="1050" dirty="0" err="1">
                <a:solidFill>
                  <a:prstClr val="black"/>
                </a:solidFill>
                <a:latin typeface="HG丸ｺﾞｼｯｸM-PRO" pitchFamily="50" charset="-128"/>
                <a:ea typeface="HG丸ｺﾞｼｯｸM-PRO" pitchFamily="50" charset="-128"/>
              </a:rPr>
              <a:t>えきむ</a:t>
            </a:r>
            <a:endParaRPr lang="ja-JP" altLang="en-US" sz="105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特定継続的役務</a:t>
            </a:r>
          </a:p>
        </p:txBody>
      </p:sp>
      <p:sp>
        <p:nvSpPr>
          <p:cNvPr id="14" name="角丸四角形 13"/>
          <p:cNvSpPr/>
          <p:nvPr/>
        </p:nvSpPr>
        <p:spPr>
          <a:xfrm>
            <a:off x="3098017" y="4442671"/>
            <a:ext cx="2762615" cy="21925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5" name="テキスト ボックス 14"/>
          <p:cNvSpPr txBox="1"/>
          <p:nvPr/>
        </p:nvSpPr>
        <p:spPr>
          <a:xfrm>
            <a:off x="3356872" y="4523470"/>
            <a:ext cx="2415777"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れんさはんばい</a:t>
            </a:r>
          </a:p>
          <a:p>
            <a:r>
              <a:rPr lang="ja-JP" altLang="en-US" sz="1600" dirty="0">
                <a:solidFill>
                  <a:prstClr val="black"/>
                </a:solidFill>
                <a:latin typeface="HG丸ｺﾞｼｯｸM-PRO" pitchFamily="50" charset="-128"/>
                <a:ea typeface="HG丸ｺﾞｼｯｸM-PRO" pitchFamily="50" charset="-128"/>
              </a:rPr>
              <a:t>連鎖販売</a:t>
            </a:r>
            <a:endParaRPr lang="ja-JP" altLang="en-US" sz="1600" dirty="0">
              <a:solidFill>
                <a:prstClr val="black"/>
              </a:solidFill>
            </a:endParaRPr>
          </a:p>
        </p:txBody>
      </p:sp>
      <p:sp>
        <p:nvSpPr>
          <p:cNvPr id="16" name="角丸四角形 15"/>
          <p:cNvSpPr/>
          <p:nvPr/>
        </p:nvSpPr>
        <p:spPr>
          <a:xfrm>
            <a:off x="6156175" y="4440987"/>
            <a:ext cx="2736304" cy="21941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0" name="テキスト ボックス 19"/>
          <p:cNvSpPr txBox="1"/>
          <p:nvPr/>
        </p:nvSpPr>
        <p:spPr>
          <a:xfrm>
            <a:off x="6404589" y="4504581"/>
            <a:ext cx="2489734" cy="500137"/>
          </a:xfrm>
          <a:prstGeom prst="rect">
            <a:avLst/>
          </a:prstGeom>
          <a:noFill/>
        </p:spPr>
        <p:txBody>
          <a:bodyPr wrap="square" rtlCol="0">
            <a:spAutoFit/>
          </a:bodyPr>
          <a:lstStyle/>
          <a:p>
            <a:r>
              <a:rPr lang="ja-JP" altLang="en-US" sz="1050" dirty="0" err="1">
                <a:solidFill>
                  <a:prstClr val="black"/>
                </a:solidFill>
                <a:latin typeface="HG丸ｺﾞｼｯｸM-PRO" pitchFamily="50" charset="-128"/>
                <a:ea typeface="HG丸ｺﾞｼｯｸM-PRO" pitchFamily="50" charset="-128"/>
              </a:rPr>
              <a:t>ぎょ</a:t>
            </a:r>
            <a:r>
              <a:rPr lang="ja-JP" altLang="en-US" sz="1050" dirty="0">
                <a:solidFill>
                  <a:prstClr val="black"/>
                </a:solidFill>
                <a:latin typeface="HG丸ｺﾞｼｯｸM-PRO" pitchFamily="50" charset="-128"/>
                <a:ea typeface="HG丸ｺﾞｼｯｸM-PRO" pitchFamily="50" charset="-128"/>
              </a:rPr>
              <a:t>うむていきょうゆういんはんばい</a:t>
            </a:r>
          </a:p>
          <a:p>
            <a:r>
              <a:rPr lang="ja-JP" altLang="en-US" sz="1600" dirty="0">
                <a:solidFill>
                  <a:prstClr val="black"/>
                </a:solidFill>
                <a:latin typeface="HG丸ｺﾞｼｯｸM-PRO" pitchFamily="50" charset="-128"/>
                <a:ea typeface="HG丸ｺﾞｼｯｸM-PRO" pitchFamily="50" charset="-128"/>
              </a:rPr>
              <a:t>業務提供誘引販売</a:t>
            </a:r>
            <a:endParaRPr lang="ja-JP" altLang="en-US" sz="1600" dirty="0">
              <a:solidFill>
                <a:prstClr val="black"/>
              </a:solidFill>
            </a:endParaRPr>
          </a:p>
        </p:txBody>
      </p:sp>
      <p:pic>
        <p:nvPicPr>
          <p:cNvPr id="2051" name="Picture 3" descr="G:\消費生活センター　消費者教育\イラストいろいろ\akutoku_shouhou_denwa_kany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121" y="2674288"/>
            <a:ext cx="1471539" cy="1471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消費生活センター　消費者教育\イラストいろいろ\estheticsal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5157192"/>
            <a:ext cx="1742902" cy="1460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消費生活センター　消費者教育\イラストいろいろ\multi_syouhou_kanyu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640" y="5024401"/>
            <a:ext cx="1995390" cy="153323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消費生活センター　消費者教育\イラストいろいろ\sagi_syoukaki_houmonhanbai_oshiur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877" y="2739933"/>
            <a:ext cx="1526585" cy="143957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330910" y="1196752"/>
            <a:ext cx="8345546" cy="79208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96696" y="1269630"/>
            <a:ext cx="8179760" cy="646331"/>
          </a:xfrm>
          <a:prstGeom prst="rect">
            <a:avLst/>
          </a:prstGeom>
          <a:noFill/>
        </p:spPr>
        <p:txBody>
          <a:bodyPr wrap="square" rtlCol="0">
            <a:spAutoFit/>
          </a:bodyPr>
          <a:lstStyle/>
          <a:p>
            <a:r>
              <a:rPr lang="ja-JP" altLang="en-US" sz="3600" dirty="0">
                <a:solidFill>
                  <a:prstClr val="black"/>
                </a:solidFill>
                <a:latin typeface="HGP創英角ﾎﾟｯﾌﾟ体" pitchFamily="50" charset="-128"/>
                <a:ea typeface="HGP創英角ﾎﾟｯﾌﾟ体" pitchFamily="50" charset="-128"/>
              </a:rPr>
              <a:t>「特定商取引に関する法律」では、</a:t>
            </a:r>
            <a:r>
              <a:rPr lang="en-US" altLang="ja-JP" sz="3600" dirty="0">
                <a:solidFill>
                  <a:srgbClr val="FF0000"/>
                </a:solidFill>
                <a:latin typeface="HGP創英角ﾎﾟｯﾌﾟ体" pitchFamily="50" charset="-128"/>
                <a:ea typeface="HGP創英角ﾎﾟｯﾌﾟ体" pitchFamily="50" charset="-128"/>
              </a:rPr>
              <a:t>6</a:t>
            </a:r>
            <a:r>
              <a:rPr lang="ja-JP" altLang="en-US" sz="3600" dirty="0">
                <a:solidFill>
                  <a:prstClr val="black"/>
                </a:solidFill>
                <a:latin typeface="HGP創英角ﾎﾟｯﾌﾟ体" pitchFamily="50" charset="-128"/>
                <a:ea typeface="HGP創英角ﾎﾟｯﾌﾟ体" pitchFamily="50" charset="-128"/>
              </a:rPr>
              <a:t>種類</a:t>
            </a:r>
          </a:p>
        </p:txBody>
      </p:sp>
      <p:pic>
        <p:nvPicPr>
          <p:cNvPr id="6" name="Picture 2" descr="F:\消費生活センター　消費者教育\イラストいろいろ\job_naisyok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3595" y="5024401"/>
            <a:ext cx="1521463" cy="1521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消費生活センター　消費者教育\イラストいろいろ\money_fuyouhin_woman_uru.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88" y="2484696"/>
            <a:ext cx="1567123" cy="1567123"/>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4892548" y="4516006"/>
            <a:ext cx="969927" cy="627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 name="テキスト ボックス 7"/>
          <p:cNvSpPr txBox="1"/>
          <p:nvPr/>
        </p:nvSpPr>
        <p:spPr>
          <a:xfrm>
            <a:off x="5038106" y="4551401"/>
            <a:ext cx="678810" cy="492443"/>
          </a:xfrm>
          <a:prstGeom prst="rect">
            <a:avLst/>
          </a:prstGeom>
          <a:noFill/>
        </p:spPr>
        <p:txBody>
          <a:bodyPr wrap="square" rtlCol="0">
            <a:spAutoFit/>
          </a:bodyPr>
          <a:lstStyle/>
          <a:p>
            <a:r>
              <a:rPr kumimoji="1" lang="ja-JP" altLang="en-US" sz="1300" dirty="0"/>
              <a:t>マルチ</a:t>
            </a:r>
          </a:p>
          <a:p>
            <a:r>
              <a:rPr lang="ja-JP" altLang="en-US" sz="1300" dirty="0"/>
              <a:t>　</a:t>
            </a:r>
            <a:r>
              <a:rPr kumimoji="1" lang="ja-JP" altLang="en-US" sz="1300" dirty="0"/>
              <a:t>商法</a:t>
            </a:r>
          </a:p>
        </p:txBody>
      </p:sp>
      <p:sp>
        <p:nvSpPr>
          <p:cNvPr id="27" name="円/楕円 26"/>
          <p:cNvSpPr/>
          <p:nvPr/>
        </p:nvSpPr>
        <p:spPr>
          <a:xfrm>
            <a:off x="7924396" y="5157192"/>
            <a:ext cx="969927" cy="73028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9" name="テキスト ボックス 28"/>
          <p:cNvSpPr txBox="1"/>
          <p:nvPr/>
        </p:nvSpPr>
        <p:spPr>
          <a:xfrm>
            <a:off x="8026645" y="5206862"/>
            <a:ext cx="930331" cy="630942"/>
          </a:xfrm>
          <a:prstGeom prst="rect">
            <a:avLst/>
          </a:prstGeom>
          <a:noFill/>
        </p:spPr>
        <p:txBody>
          <a:bodyPr wrap="square" rtlCol="0">
            <a:spAutoFit/>
          </a:bodyPr>
          <a:lstStyle/>
          <a:p>
            <a:r>
              <a:rPr lang="ja-JP" altLang="en-US" sz="900" dirty="0"/>
              <a:t>ないしょく</a:t>
            </a:r>
          </a:p>
          <a:p>
            <a:r>
              <a:rPr lang="ja-JP" altLang="en-US" sz="1300" dirty="0"/>
              <a:t>　内職</a:t>
            </a:r>
            <a:endParaRPr kumimoji="1" lang="ja-JP" altLang="en-US" sz="1300" dirty="0"/>
          </a:p>
          <a:p>
            <a:r>
              <a:rPr kumimoji="1" lang="ja-JP" altLang="en-US" sz="1300" dirty="0"/>
              <a:t>　　商法</a:t>
            </a:r>
          </a:p>
        </p:txBody>
      </p:sp>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350456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437557" y="4426399"/>
            <a:ext cx="2480065" cy="1882921"/>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HG丸ｺﾞｼｯｸM-PRO" pitchFamily="50" charset="-128"/>
              <a:ea typeface="HG丸ｺﾞｼｯｸM-PRO"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513" y="5203268"/>
            <a:ext cx="1315917" cy="1099461"/>
          </a:xfrm>
          <a:prstGeom prst="rect">
            <a:avLst/>
          </a:prstGeom>
        </p:spPr>
      </p:pic>
      <p:sp>
        <p:nvSpPr>
          <p:cNvPr id="34" name="正方形/長方形 33"/>
          <p:cNvSpPr/>
          <p:nvPr/>
        </p:nvSpPr>
        <p:spPr>
          <a:xfrm>
            <a:off x="0"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かいせつ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けい</a:t>
            </a:r>
            <a:r>
              <a:rPr lang="ja-JP" altLang="en-US" sz="1200" dirty="0">
                <a:solidFill>
                  <a:prstClr val="black"/>
                </a:solidFill>
                <a:latin typeface="HG丸ｺﾞｼｯｸM-PRO" panose="020F0600000000000000" pitchFamily="50" charset="-128"/>
                <a:ea typeface="HG丸ｺﾞｼｯｸM-PRO" panose="020F0600000000000000" pitchFamily="50" charset="-128"/>
              </a:rPr>
              <a:t>やくしょめん　　う　　　と　　　　　　　　　　　いっていきかん</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②くわしい解説</a:t>
            </a:r>
            <a:r>
              <a:rPr lang="en-US" altLang="ja-JP" sz="2600" dirty="0">
                <a:solidFill>
                  <a:prstClr val="black"/>
                </a:solidFill>
                <a:latin typeface="ＭＳ Ｐゴシック"/>
              </a:rPr>
              <a:t>…『</a:t>
            </a:r>
            <a:r>
              <a:rPr lang="ja-JP" altLang="en-US" sz="2600" dirty="0">
                <a:solidFill>
                  <a:prstClr val="black"/>
                </a:solidFill>
                <a:latin typeface="ＭＳ Ｐゴシック"/>
              </a:rPr>
              <a:t>契約書面を受け取ってから一定期間</a:t>
            </a:r>
            <a:r>
              <a:rPr lang="en-US" altLang="ja-JP" sz="2600" dirty="0">
                <a:solidFill>
                  <a:prstClr val="black"/>
                </a:solidFill>
                <a:latin typeface="ＭＳ Ｐゴシック"/>
              </a:rPr>
              <a:t>』</a:t>
            </a:r>
          </a:p>
        </p:txBody>
      </p:sp>
      <p:sp>
        <p:nvSpPr>
          <p:cNvPr id="7" name="角丸四角形 6"/>
          <p:cNvSpPr/>
          <p:nvPr/>
        </p:nvSpPr>
        <p:spPr>
          <a:xfrm>
            <a:off x="269234" y="1545829"/>
            <a:ext cx="8479230" cy="4977702"/>
          </a:xfrm>
          <a:prstGeom prst="roundRect">
            <a:avLst>
              <a:gd name="adj" fmla="val 10038"/>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8" name="グループ化 7"/>
          <p:cNvGrpSpPr/>
          <p:nvPr/>
        </p:nvGrpSpPr>
        <p:grpSpPr>
          <a:xfrm>
            <a:off x="484617" y="1131518"/>
            <a:ext cx="3804365" cy="1216984"/>
            <a:chOff x="466903" y="1131518"/>
            <a:chExt cx="3384376" cy="1132660"/>
          </a:xfrm>
        </p:grpSpPr>
        <p:sp>
          <p:nvSpPr>
            <p:cNvPr id="39" name="角丸四角形 38"/>
            <p:cNvSpPr/>
            <p:nvPr/>
          </p:nvSpPr>
          <p:spPr>
            <a:xfrm>
              <a:off x="466903" y="1131518"/>
              <a:ext cx="3384376" cy="96993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0" name="テキスト ボックス 39"/>
            <p:cNvSpPr txBox="1"/>
            <p:nvPr/>
          </p:nvSpPr>
          <p:spPr>
            <a:xfrm>
              <a:off x="668195" y="1186960"/>
              <a:ext cx="2890397" cy="1077218"/>
            </a:xfrm>
            <a:prstGeom prst="rect">
              <a:avLst/>
            </a:prstGeom>
            <a:noFill/>
          </p:spPr>
          <p:txBody>
            <a:bodyPr wrap="square" rtlCol="0">
              <a:spAutoFit/>
            </a:bodyPr>
            <a:lstStyle/>
            <a:p>
              <a:r>
                <a:rPr lang="ja-JP" altLang="en-US" sz="2000" dirty="0">
                  <a:solidFill>
                    <a:srgbClr val="FF0000"/>
                  </a:solidFill>
                  <a:latin typeface="メイリオ" pitchFamily="50" charset="-128"/>
                  <a:ea typeface="メイリオ" pitchFamily="50" charset="-128"/>
                  <a:cs typeface="メイリオ" pitchFamily="50" charset="-128"/>
                </a:rPr>
                <a:t>書面を受け取ってから</a:t>
              </a:r>
            </a:p>
            <a:p>
              <a:r>
                <a:rPr lang="ja-JP" altLang="en-US" sz="2000" dirty="0">
                  <a:solidFill>
                    <a:prstClr val="black"/>
                  </a:solidFill>
                  <a:latin typeface="メイリオ" pitchFamily="50" charset="-128"/>
                  <a:ea typeface="メイリオ" pitchFamily="50" charset="-128"/>
                  <a:cs typeface="メイリオ" pitchFamily="50" charset="-128"/>
                </a:rPr>
                <a:t>　　　</a:t>
              </a:r>
              <a:r>
                <a:rPr lang="en-US" altLang="ja-JP" sz="4400" dirty="0">
                  <a:solidFill>
                    <a:prstClr val="black"/>
                  </a:solidFill>
                  <a:latin typeface="メイリオ" pitchFamily="50" charset="-128"/>
                  <a:ea typeface="メイリオ" pitchFamily="50" charset="-128"/>
                  <a:cs typeface="メイリオ" pitchFamily="50" charset="-128"/>
                </a:rPr>
                <a:t>8</a:t>
              </a:r>
              <a:r>
                <a:rPr lang="ja-JP" altLang="en-US" sz="4400" dirty="0">
                  <a:solidFill>
                    <a:prstClr val="black"/>
                  </a:solidFill>
                  <a:latin typeface="メイリオ" pitchFamily="50" charset="-128"/>
                  <a:ea typeface="メイリオ" pitchFamily="50" charset="-128"/>
                  <a:cs typeface="メイリオ" pitchFamily="50" charset="-128"/>
                </a:rPr>
                <a:t>日間</a:t>
              </a:r>
            </a:p>
          </p:txBody>
        </p:sp>
      </p:grpSp>
      <p:sp>
        <p:nvSpPr>
          <p:cNvPr id="35" name="正方形/長方形 34"/>
          <p:cNvSpPr/>
          <p:nvPr/>
        </p:nvSpPr>
        <p:spPr>
          <a:xfrm>
            <a:off x="456478" y="4426399"/>
            <a:ext cx="2185214"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とくていけいぞくてき</a:t>
            </a:r>
            <a:r>
              <a:rPr lang="ja-JP" altLang="en-US" sz="1200" dirty="0" err="1">
                <a:solidFill>
                  <a:prstClr val="black"/>
                </a:solidFill>
                <a:latin typeface="HG丸ｺﾞｼｯｸM-PRO" pitchFamily="50" charset="-128"/>
                <a:ea typeface="HG丸ｺﾞｼｯｸM-PRO" pitchFamily="50" charset="-128"/>
              </a:rPr>
              <a:t>えきむ</a:t>
            </a:r>
            <a:endParaRPr lang="ja-JP" altLang="en-US" sz="1200" dirty="0">
              <a:solidFill>
                <a:prstClr val="black"/>
              </a:solidFill>
              <a:latin typeface="HG丸ｺﾞｼｯｸM-PRO" pitchFamily="50" charset="-128"/>
              <a:ea typeface="HG丸ｺﾞｼｯｸM-PRO" pitchFamily="50" charset="-128"/>
            </a:endParaRPr>
          </a:p>
          <a:p>
            <a:pPr algn="ctr"/>
            <a:r>
              <a:rPr lang="ja-JP" altLang="en-US" sz="2000" dirty="0">
                <a:solidFill>
                  <a:prstClr val="black"/>
                </a:solidFill>
                <a:latin typeface="HG丸ｺﾞｼｯｸM-PRO" pitchFamily="50" charset="-128"/>
                <a:ea typeface="HG丸ｺﾞｼｯｸM-PRO" pitchFamily="50" charset="-128"/>
              </a:rPr>
              <a:t>特定継続的役務</a:t>
            </a:r>
          </a:p>
        </p:txBody>
      </p:sp>
      <p:grpSp>
        <p:nvGrpSpPr>
          <p:cNvPr id="3" name="グループ化 2"/>
          <p:cNvGrpSpPr/>
          <p:nvPr/>
        </p:nvGrpSpPr>
        <p:grpSpPr>
          <a:xfrm>
            <a:off x="437558" y="2335214"/>
            <a:ext cx="7950866" cy="1864954"/>
            <a:chOff x="437558" y="2335214"/>
            <a:chExt cx="6945723" cy="1864954"/>
          </a:xfrm>
        </p:grpSpPr>
        <p:sp>
          <p:nvSpPr>
            <p:cNvPr id="17" name="角丸四角形 16"/>
            <p:cNvSpPr/>
            <p:nvPr/>
          </p:nvSpPr>
          <p:spPr>
            <a:xfrm>
              <a:off x="437558" y="2348501"/>
              <a:ext cx="2166536" cy="1816529"/>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84" y="3012908"/>
              <a:ext cx="1339472" cy="1123081"/>
            </a:xfrm>
            <a:prstGeom prst="rect">
              <a:avLst/>
            </a:prstGeom>
          </p:spPr>
        </p:pic>
        <p:sp>
          <p:nvSpPr>
            <p:cNvPr id="25" name="角丸四角形 24"/>
            <p:cNvSpPr/>
            <p:nvPr/>
          </p:nvSpPr>
          <p:spPr>
            <a:xfrm>
              <a:off x="2844962" y="2335214"/>
              <a:ext cx="2159085" cy="1829816"/>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170" y="2948728"/>
              <a:ext cx="1398667" cy="1251440"/>
            </a:xfrm>
            <a:prstGeom prst="rect">
              <a:avLst/>
            </a:prstGeom>
          </p:spPr>
        </p:pic>
        <p:sp>
          <p:nvSpPr>
            <p:cNvPr id="28" name="正方形/長方形 27"/>
            <p:cNvSpPr/>
            <p:nvPr/>
          </p:nvSpPr>
          <p:spPr>
            <a:xfrm>
              <a:off x="710889" y="2410607"/>
              <a:ext cx="1415772"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ほうもんはんばい</a:t>
              </a:r>
            </a:p>
            <a:p>
              <a:pPr algn="ctr"/>
              <a:r>
                <a:rPr lang="ja-JP" altLang="en-US" sz="2000" dirty="0">
                  <a:solidFill>
                    <a:prstClr val="black"/>
                  </a:solidFill>
                  <a:latin typeface="HG丸ｺﾞｼｯｸM-PRO" pitchFamily="50" charset="-128"/>
                  <a:ea typeface="HG丸ｺﾞｼｯｸM-PRO" pitchFamily="50" charset="-128"/>
                </a:rPr>
                <a:t>訪問販売</a:t>
              </a:r>
            </a:p>
          </p:txBody>
        </p:sp>
        <p:sp>
          <p:nvSpPr>
            <p:cNvPr id="31" name="正方形/長方形 30"/>
            <p:cNvSpPr/>
            <p:nvPr/>
          </p:nvSpPr>
          <p:spPr>
            <a:xfrm>
              <a:off x="3021255" y="2352979"/>
              <a:ext cx="1877437"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でんわかんゆうはんばい</a:t>
              </a:r>
            </a:p>
            <a:p>
              <a:pPr algn="ctr"/>
              <a:r>
                <a:rPr lang="ja-JP" altLang="en-US" sz="2000" dirty="0">
                  <a:solidFill>
                    <a:prstClr val="black"/>
                  </a:solidFill>
                  <a:latin typeface="HG丸ｺﾞｼｯｸM-PRO" pitchFamily="50" charset="-128"/>
                  <a:ea typeface="HG丸ｺﾞｼｯｸM-PRO" pitchFamily="50" charset="-128"/>
                </a:rPr>
                <a:t>電話勧誘販売</a:t>
              </a:r>
            </a:p>
          </p:txBody>
        </p:sp>
        <p:grpSp>
          <p:nvGrpSpPr>
            <p:cNvPr id="2" name="グループ化 1"/>
            <p:cNvGrpSpPr/>
            <p:nvPr/>
          </p:nvGrpSpPr>
          <p:grpSpPr>
            <a:xfrm>
              <a:off x="5231721" y="2352979"/>
              <a:ext cx="2151560" cy="1829816"/>
              <a:chOff x="2852487" y="4426399"/>
              <a:chExt cx="2151560" cy="1829816"/>
            </a:xfrm>
          </p:grpSpPr>
          <p:sp>
            <p:nvSpPr>
              <p:cNvPr id="36" name="角丸四角形 35"/>
              <p:cNvSpPr/>
              <p:nvPr/>
            </p:nvSpPr>
            <p:spPr>
              <a:xfrm>
                <a:off x="2852487" y="4426399"/>
                <a:ext cx="2151560" cy="1829816"/>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45" name="Picture 3" descr="F:\消費生活センター　消費者教育\イラストいろいろ\money_fuyouhin_woman_ur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170" y="5024075"/>
                <a:ext cx="1563597" cy="1201754"/>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3225170" y="4435275"/>
                <a:ext cx="1569660"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ほうもんこうにゅう</a:t>
                </a:r>
              </a:p>
              <a:p>
                <a:pPr algn="ctr"/>
                <a:r>
                  <a:rPr lang="ja-JP" altLang="en-US" sz="2000" dirty="0">
                    <a:solidFill>
                      <a:prstClr val="black"/>
                    </a:solidFill>
                    <a:latin typeface="HG丸ｺﾞｼｯｸM-PRO" pitchFamily="50" charset="-128"/>
                    <a:ea typeface="HG丸ｺﾞｼｯｸM-PRO" pitchFamily="50" charset="-128"/>
                  </a:rPr>
                  <a:t>訪問購入</a:t>
                </a:r>
              </a:p>
            </p:txBody>
          </p:sp>
        </p:grpSp>
      </p:grpSp>
      <p:grpSp>
        <p:nvGrpSpPr>
          <p:cNvPr id="37" name="グループ化 36"/>
          <p:cNvGrpSpPr/>
          <p:nvPr/>
        </p:nvGrpSpPr>
        <p:grpSpPr>
          <a:xfrm>
            <a:off x="3692155" y="4581127"/>
            <a:ext cx="4120206" cy="1729995"/>
            <a:chOff x="560483" y="4365105"/>
            <a:chExt cx="4521361" cy="1876330"/>
          </a:xfrm>
        </p:grpSpPr>
        <p:sp>
          <p:nvSpPr>
            <p:cNvPr id="38" name="角丸四角形吹き出し 37"/>
            <p:cNvSpPr/>
            <p:nvPr/>
          </p:nvSpPr>
          <p:spPr>
            <a:xfrm>
              <a:off x="560483" y="4365105"/>
              <a:ext cx="4521361" cy="1876330"/>
            </a:xfrm>
            <a:prstGeom prst="wedgeRoundRectCallout">
              <a:avLst>
                <a:gd name="adj1" fmla="val -75402"/>
                <a:gd name="adj2" fmla="val -3524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46439" y="4365105"/>
              <a:ext cx="4335405" cy="1819267"/>
            </a:xfrm>
            <a:prstGeom prst="rect">
              <a:avLst/>
            </a:prstGeom>
            <a:noFill/>
          </p:spPr>
          <p:txBody>
            <a:bodyPr wrap="square" rtlCol="0">
              <a:spAutoFit/>
            </a:bodyPr>
            <a:lstStyle/>
            <a:p>
              <a:r>
                <a:rPr kumimoji="1" lang="ja-JP" altLang="en-US" sz="2000" dirty="0">
                  <a:solidFill>
                    <a:srgbClr val="FF0000"/>
                  </a:solidFill>
                  <a:latin typeface="HGP創英角ﾎﾟｯﾌﾟ体" pitchFamily="50" charset="-128"/>
                  <a:ea typeface="HGP創英角ﾎﾟｯﾌﾟ体" pitchFamily="50" charset="-128"/>
                </a:rPr>
                <a:t>★指定役務</a:t>
              </a:r>
              <a:r>
                <a:rPr kumimoji="1" lang="ja-JP" altLang="en-US" sz="2000" dirty="0">
                  <a:solidFill>
                    <a:srgbClr val="FF0000"/>
                  </a:solidFill>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a:p>
              <a:r>
                <a:rPr lang="ja-JP" altLang="en-US" sz="1100" dirty="0"/>
                <a:t>　</a:t>
              </a:r>
              <a:r>
                <a:rPr kumimoji="1" lang="ja-JP" altLang="en-US" sz="1100" dirty="0"/>
                <a:t>　</a:t>
              </a:r>
            </a:p>
            <a:p>
              <a:r>
                <a:rPr kumimoji="1" lang="ja-JP" altLang="en-US" dirty="0">
                  <a:latin typeface="HGPｺﾞｼｯｸM" pitchFamily="50" charset="-128"/>
                  <a:ea typeface="HGPｺﾞｼｯｸM" pitchFamily="50" charset="-128"/>
                </a:rPr>
                <a:t>　　・エステティック　　</a:t>
              </a:r>
              <a:r>
                <a:rPr lang="ja-JP" altLang="en-US" dirty="0">
                  <a:latin typeface="HGPｺﾞｼｯｸM" pitchFamily="50" charset="-128"/>
                  <a:ea typeface="HGPｺﾞｼｯｸM" pitchFamily="50" charset="-128"/>
                </a:rPr>
                <a:t>・家庭教師</a:t>
              </a:r>
              <a:endParaRPr kumimoji="1" lang="ja-JP" altLang="en-US" dirty="0">
                <a:latin typeface="HGPｺﾞｼｯｸM" pitchFamily="50" charset="-128"/>
                <a:ea typeface="HGPｺﾞｼｯｸM" pitchFamily="50" charset="-128"/>
              </a:endParaRPr>
            </a:p>
            <a:p>
              <a:r>
                <a:rPr lang="ja-JP" altLang="en-US" dirty="0">
                  <a:latin typeface="HGPｺﾞｼｯｸM" pitchFamily="50" charset="-128"/>
                  <a:ea typeface="HGPｺﾞｼｯｸM" pitchFamily="50" charset="-128"/>
                </a:rPr>
                <a:t>　　・美容医療　　　　　・学習塾</a:t>
              </a:r>
            </a:p>
            <a:p>
              <a:r>
                <a:rPr kumimoji="1" lang="ja-JP" altLang="en-US" dirty="0">
                  <a:latin typeface="HGPｺﾞｼｯｸM" pitchFamily="50" charset="-128"/>
                  <a:ea typeface="HGPｺﾞｼｯｸM" pitchFamily="50" charset="-128"/>
                </a:rPr>
                <a:t>　　・語学教室　　　　　</a:t>
              </a:r>
              <a:r>
                <a:rPr lang="ja-JP" altLang="en-US" dirty="0">
                  <a:latin typeface="HGPｺﾞｼｯｸM" pitchFamily="50" charset="-128"/>
                  <a:ea typeface="HGPｺﾞｼｯｸM" pitchFamily="50" charset="-128"/>
                </a:rPr>
                <a:t>・パソコン教室</a:t>
              </a:r>
            </a:p>
            <a:p>
              <a:r>
                <a:rPr lang="ja-JP" altLang="en-US" dirty="0">
                  <a:latin typeface="HGPｺﾞｼｯｸM" pitchFamily="50" charset="-128"/>
                  <a:ea typeface="HGPｺﾞｼｯｸM" pitchFamily="50" charset="-128"/>
                </a:rPr>
                <a:t>　　・結婚相手紹介サービス</a:t>
              </a:r>
            </a:p>
          </p:txBody>
        </p:sp>
      </p:gr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83457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かいせつ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けい</a:t>
            </a:r>
            <a:r>
              <a:rPr lang="ja-JP" altLang="en-US" sz="1200" dirty="0">
                <a:solidFill>
                  <a:prstClr val="black"/>
                </a:solidFill>
                <a:latin typeface="HG丸ｺﾞｼｯｸM-PRO" panose="020F0600000000000000" pitchFamily="50" charset="-128"/>
                <a:ea typeface="HG丸ｺﾞｼｯｸM-PRO" panose="020F0600000000000000" pitchFamily="50" charset="-128"/>
              </a:rPr>
              <a:t>やくしょめん　　　う　　　と　　　　　　　　　　　いっていきかん</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③くわしい解説</a:t>
            </a:r>
            <a:r>
              <a:rPr lang="en-US" altLang="ja-JP" sz="2600" dirty="0">
                <a:solidFill>
                  <a:prstClr val="black"/>
                </a:solidFill>
                <a:latin typeface="ＭＳ Ｐゴシック"/>
              </a:rPr>
              <a:t>…『</a:t>
            </a:r>
            <a:r>
              <a:rPr lang="ja-JP" altLang="en-US" sz="2600" dirty="0">
                <a:solidFill>
                  <a:prstClr val="black"/>
                </a:solidFill>
                <a:latin typeface="ＭＳ Ｐゴシック"/>
              </a:rPr>
              <a:t>契約書面を受け取ってから一定期間</a:t>
            </a:r>
            <a:r>
              <a:rPr lang="en-US" altLang="ja-JP" sz="2600" dirty="0">
                <a:solidFill>
                  <a:prstClr val="black"/>
                </a:solidFill>
                <a:latin typeface="ＭＳ Ｐゴシック"/>
              </a:rPr>
              <a:t>』</a:t>
            </a:r>
          </a:p>
        </p:txBody>
      </p:sp>
      <p:grpSp>
        <p:nvGrpSpPr>
          <p:cNvPr id="2" name="グループ化 1"/>
          <p:cNvGrpSpPr/>
          <p:nvPr/>
        </p:nvGrpSpPr>
        <p:grpSpPr>
          <a:xfrm>
            <a:off x="663738" y="1183501"/>
            <a:ext cx="7776864" cy="5438477"/>
            <a:chOff x="5436096" y="1124744"/>
            <a:chExt cx="3528392" cy="5438477"/>
          </a:xfrm>
        </p:grpSpPr>
        <p:grpSp>
          <p:nvGrpSpPr>
            <p:cNvPr id="6" name="グループ化 5"/>
            <p:cNvGrpSpPr/>
            <p:nvPr/>
          </p:nvGrpSpPr>
          <p:grpSpPr>
            <a:xfrm>
              <a:off x="5646457" y="2348503"/>
              <a:ext cx="3190011" cy="3795413"/>
              <a:chOff x="5023025" y="2620249"/>
              <a:chExt cx="3816426" cy="3782172"/>
            </a:xfrm>
          </p:grpSpPr>
          <p:sp>
            <p:nvSpPr>
              <p:cNvPr id="16" name="角丸四角形 15"/>
              <p:cNvSpPr/>
              <p:nvPr/>
            </p:nvSpPr>
            <p:spPr>
              <a:xfrm>
                <a:off x="5023025" y="2620249"/>
                <a:ext cx="3816426" cy="1803287"/>
              </a:xfrm>
              <a:prstGeom prst="roundRect">
                <a:avLst>
                  <a:gd name="adj" fmla="val 4666"/>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black"/>
                    </a:solidFill>
                    <a:latin typeface="HG丸ｺﾞｼｯｸM-PRO" pitchFamily="50" charset="-128"/>
                    <a:ea typeface="HG丸ｺﾞｼｯｸM-PRO" pitchFamily="50" charset="-128"/>
                  </a:rPr>
                  <a:t>マルチ</a:t>
                </a:r>
                <a:r>
                  <a:rPr lang="ja-JP" altLang="en-US" sz="2400" b="1" dirty="0">
                    <a:solidFill>
                      <a:prstClr val="black"/>
                    </a:solidFill>
                    <a:latin typeface="HG丸ｺﾞｼｯｸM-PRO" pitchFamily="50" charset="-128"/>
                    <a:ea typeface="HG丸ｺﾞｼｯｸM-PRO" pitchFamily="50" charset="-128"/>
                  </a:rPr>
                  <a:t>商法</a:t>
                </a:r>
                <a:endParaRPr lang="en-US" altLang="ja-JP" sz="2400" b="1" dirty="0">
                  <a:solidFill>
                    <a:prstClr val="black"/>
                  </a:solidFill>
                  <a:latin typeface="HG丸ｺﾞｼｯｸM-PRO" pitchFamily="50" charset="-128"/>
                  <a:ea typeface="HG丸ｺﾞｼｯｸM-PRO" pitchFamily="50" charset="-128"/>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605" y="2775416"/>
                <a:ext cx="1074456" cy="1564679"/>
              </a:xfrm>
              <a:prstGeom prst="rect">
                <a:avLst/>
              </a:prstGeom>
            </p:spPr>
          </p:pic>
          <p:sp>
            <p:nvSpPr>
              <p:cNvPr id="30" name="角丸四角形 29"/>
              <p:cNvSpPr/>
              <p:nvPr/>
            </p:nvSpPr>
            <p:spPr>
              <a:xfrm>
                <a:off x="5023026" y="4712369"/>
                <a:ext cx="3816424" cy="1690052"/>
              </a:xfrm>
              <a:prstGeom prst="roundRect">
                <a:avLst>
                  <a:gd name="adj" fmla="val 4666"/>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dirty="0">
                    <a:ln>
                      <a:solidFill>
                        <a:prstClr val="black"/>
                      </a:solidFill>
                    </a:ln>
                    <a:solidFill>
                      <a:prstClr val="white"/>
                    </a:solidFill>
                    <a:latin typeface="HGS創英角ｺﾞｼｯｸUB" panose="020B0900000000000000" pitchFamily="50" charset="-128"/>
                    <a:ea typeface="HGS創英角ｺﾞｼｯｸUB" panose="020B0900000000000000" pitchFamily="50" charset="-128"/>
                  </a:rPr>
                  <a:t> </a:t>
                </a:r>
                <a:endParaRPr lang="en-US" altLang="ja-JP" sz="2400" dirty="0">
                  <a:solidFill>
                    <a:prstClr val="black"/>
                  </a:solidFill>
                  <a:latin typeface="HG丸ｺﾞｼｯｸM-PRO" pitchFamily="50" charset="-128"/>
                  <a:ea typeface="HG丸ｺﾞｼｯｸM-PRO" pitchFamily="50" charset="-128"/>
                </a:endParaRPr>
              </a:p>
              <a:p>
                <a:endParaRPr lang="ja-JP" altLang="en-US" sz="3200" dirty="0">
                  <a:ln>
                    <a:solidFill>
                      <a:prstClr val="black"/>
                    </a:solidFill>
                  </a:ln>
                  <a:solidFill>
                    <a:prstClr val="white"/>
                  </a:solidFill>
                  <a:latin typeface="HGS創英角ｺﾞｼｯｸUB" panose="020B0900000000000000" pitchFamily="50" charset="-128"/>
                  <a:ea typeface="HGS創英角ｺﾞｼｯｸUB" panose="020B0900000000000000" pitchFamily="50" charset="-128"/>
                </a:endParaRP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49" y="5042472"/>
                <a:ext cx="1642041" cy="127758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4300" y="4885241"/>
                <a:ext cx="509188" cy="509188"/>
              </a:xfrm>
              <a:prstGeom prst="rect">
                <a:avLst/>
              </a:prstGeom>
            </p:spPr>
          </p:pic>
        </p:grpSp>
        <p:sp>
          <p:nvSpPr>
            <p:cNvPr id="41" name="角丸四角形 40"/>
            <p:cNvSpPr/>
            <p:nvPr/>
          </p:nvSpPr>
          <p:spPr>
            <a:xfrm>
              <a:off x="5436096" y="1585519"/>
              <a:ext cx="3528392" cy="4977702"/>
            </a:xfrm>
            <a:prstGeom prst="roundRect">
              <a:avLst>
                <a:gd name="adj" fmla="val 1003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5543104" y="1124744"/>
              <a:ext cx="1938618" cy="1133890"/>
              <a:chOff x="4868706" y="1186367"/>
              <a:chExt cx="2262405" cy="971645"/>
            </a:xfrm>
          </p:grpSpPr>
          <p:sp>
            <p:nvSpPr>
              <p:cNvPr id="43" name="角丸四角形 42"/>
              <p:cNvSpPr/>
              <p:nvPr/>
            </p:nvSpPr>
            <p:spPr>
              <a:xfrm>
                <a:off x="4868706" y="1186367"/>
                <a:ext cx="2262405" cy="9182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4" name="テキスト ボックス 43"/>
              <p:cNvSpPr txBox="1"/>
              <p:nvPr/>
            </p:nvSpPr>
            <p:spPr>
              <a:xfrm>
                <a:off x="4981554" y="1234930"/>
                <a:ext cx="1872702" cy="923082"/>
              </a:xfrm>
              <a:prstGeom prst="rect">
                <a:avLst/>
              </a:prstGeom>
              <a:noFill/>
            </p:spPr>
            <p:txBody>
              <a:bodyPr wrap="square" rtlCol="0">
                <a:spAutoFit/>
              </a:bodyPr>
              <a:lstStyle/>
              <a:p>
                <a:r>
                  <a:rPr lang="ja-JP" altLang="en-US" sz="2000" dirty="0">
                    <a:solidFill>
                      <a:srgbClr val="FF0000"/>
                    </a:solidFill>
                    <a:latin typeface="メイリオ" pitchFamily="50" charset="-128"/>
                    <a:ea typeface="メイリオ" pitchFamily="50" charset="-128"/>
                    <a:cs typeface="メイリオ" pitchFamily="50" charset="-128"/>
                  </a:rPr>
                  <a:t>書面を受け取ってから　　　</a:t>
                </a:r>
              </a:p>
              <a:p>
                <a:r>
                  <a:rPr lang="ja-JP" altLang="en-US" sz="2000" dirty="0">
                    <a:solidFill>
                      <a:srgbClr val="FF0000"/>
                    </a:solidFill>
                    <a:latin typeface="メイリオ" pitchFamily="50" charset="-128"/>
                    <a:ea typeface="メイリオ" pitchFamily="50" charset="-128"/>
                    <a:cs typeface="メイリオ" pitchFamily="50" charset="-128"/>
                  </a:rPr>
                  <a:t>　　</a:t>
                </a:r>
                <a:r>
                  <a:rPr lang="en-US" altLang="ja-JP" sz="4400" dirty="0">
                    <a:latin typeface="メイリオ" pitchFamily="50" charset="-128"/>
                    <a:ea typeface="メイリオ" pitchFamily="50" charset="-128"/>
                    <a:cs typeface="メイリオ" pitchFamily="50" charset="-128"/>
                  </a:rPr>
                  <a:t>20</a:t>
                </a:r>
                <a:r>
                  <a:rPr kumimoji="1" lang="ja-JP" altLang="en-US" sz="4400" dirty="0">
                    <a:latin typeface="メイリオ" pitchFamily="50" charset="-128"/>
                    <a:ea typeface="メイリオ" pitchFamily="50" charset="-128"/>
                    <a:cs typeface="メイリオ" pitchFamily="50" charset="-128"/>
                  </a:rPr>
                  <a:t>日間</a:t>
                </a:r>
              </a:p>
            </p:txBody>
          </p:sp>
        </p:grpSp>
        <p:sp>
          <p:nvSpPr>
            <p:cNvPr id="47" name="正方形/長方形 46"/>
            <p:cNvSpPr/>
            <p:nvPr/>
          </p:nvSpPr>
          <p:spPr>
            <a:xfrm>
              <a:off x="5597375" y="2926955"/>
              <a:ext cx="1243545" cy="530915"/>
            </a:xfrm>
            <a:prstGeom prst="rect">
              <a:avLst/>
            </a:prstGeom>
          </p:spPr>
          <p:txBody>
            <a:bodyPr wrap="square">
              <a:spAutoFit/>
            </a:bodyPr>
            <a:lstStyle/>
            <a:p>
              <a:pPr lvl="0" algn="ctr"/>
              <a:r>
                <a:rPr lang="ja-JP" altLang="en-US" sz="1050" dirty="0">
                  <a:solidFill>
                    <a:prstClr val="black"/>
                  </a:solidFill>
                  <a:latin typeface="HG丸ｺﾞｼｯｸM-PRO" pitchFamily="50" charset="-128"/>
                  <a:ea typeface="HG丸ｺﾞｼｯｸM-PRO" pitchFamily="50" charset="-128"/>
                </a:rPr>
                <a:t>れんさはんばいとりひき</a:t>
              </a:r>
            </a:p>
            <a:p>
              <a:pPr lvl="0" algn="ct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連鎖販売取引</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48" name="正方形/長方形 47"/>
            <p:cNvSpPr/>
            <p:nvPr/>
          </p:nvSpPr>
          <p:spPr>
            <a:xfrm>
              <a:off x="5719602" y="5141249"/>
              <a:ext cx="1445087" cy="530915"/>
            </a:xfrm>
            <a:prstGeom prst="rect">
              <a:avLst/>
            </a:prstGeom>
          </p:spPr>
          <p:txBody>
            <a:bodyPr wrap="square">
              <a:spAutoFit/>
            </a:bodyPr>
            <a:lstStyle/>
            <a:p>
              <a:pPr algn="ctr"/>
              <a:r>
                <a:rPr lang="ja-JP" altLang="en-US" sz="1050" dirty="0" err="1">
                  <a:solidFill>
                    <a:prstClr val="black"/>
                  </a:solidFill>
                  <a:latin typeface="HG丸ｺﾞｼｯｸM-PRO" pitchFamily="50" charset="-128"/>
                  <a:ea typeface="HG丸ｺﾞｼｯｸM-PRO" pitchFamily="50" charset="-128"/>
                </a:rPr>
                <a:t>ぎょ</a:t>
              </a:r>
              <a:r>
                <a:rPr lang="ja-JP" altLang="en-US" sz="1050" dirty="0">
                  <a:solidFill>
                    <a:prstClr val="black"/>
                  </a:solidFill>
                  <a:latin typeface="HG丸ｺﾞｼｯｸM-PRO" pitchFamily="50" charset="-128"/>
                  <a:ea typeface="HG丸ｺﾞｼｯｸM-PRO" pitchFamily="50" charset="-128"/>
                </a:rPr>
                <a:t>うむていきょうゆういんはんばい</a:t>
              </a:r>
            </a:p>
            <a:p>
              <a:pPr lvl="0" algn="ct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業務提供誘引販売</a:t>
              </a:r>
              <a:r>
                <a:rPr lang="en-US" altLang="ja-JP" dirty="0">
                  <a:solidFill>
                    <a:prstClr val="black"/>
                  </a:solidFill>
                  <a:latin typeface="HG丸ｺﾞｼｯｸM-PRO" pitchFamily="50" charset="-128"/>
                  <a:ea typeface="HG丸ｺﾞｼｯｸM-PRO" pitchFamily="50" charset="-128"/>
                </a:rPr>
                <a:t>)</a:t>
              </a:r>
            </a:p>
          </p:txBody>
        </p:sp>
        <p:sp>
          <p:nvSpPr>
            <p:cNvPr id="49" name="正方形/長方形 48"/>
            <p:cNvSpPr/>
            <p:nvPr/>
          </p:nvSpPr>
          <p:spPr>
            <a:xfrm>
              <a:off x="5615019" y="4456041"/>
              <a:ext cx="1160559" cy="646331"/>
            </a:xfrm>
            <a:prstGeom prst="rect">
              <a:avLst/>
            </a:prstGeom>
          </p:spPr>
          <p:txBody>
            <a:bodyPr wrap="square">
              <a:spAutoFit/>
            </a:bodyPr>
            <a:lstStyle/>
            <a:p>
              <a:pPr lvl="0" algn="ctr"/>
              <a:r>
                <a:rPr lang="ja-JP" altLang="en-US" sz="1200" dirty="0">
                  <a:solidFill>
                    <a:prstClr val="black"/>
                  </a:solidFill>
                  <a:latin typeface="HG丸ｺﾞｼｯｸM-PRO" pitchFamily="50" charset="-128"/>
                  <a:ea typeface="HG丸ｺﾞｼｯｸM-PRO" pitchFamily="50" charset="-128"/>
                </a:rPr>
                <a:t>ないしょくしょうほう</a:t>
              </a:r>
            </a:p>
            <a:p>
              <a:pPr lvl="0" algn="ctr"/>
              <a:r>
                <a:rPr lang="ja-JP" altLang="en-US" sz="2400" dirty="0">
                  <a:solidFill>
                    <a:prstClr val="black"/>
                  </a:solidFill>
                  <a:latin typeface="HG丸ｺﾞｼｯｸM-PRO" pitchFamily="50" charset="-128"/>
                  <a:ea typeface="HG丸ｺﾞｼｯｸM-PRO" pitchFamily="50" charset="-128"/>
                </a:rPr>
                <a:t>内職商法</a:t>
              </a:r>
            </a:p>
          </p:txBody>
        </p:sp>
      </p:grpSp>
      <p:pic>
        <p:nvPicPr>
          <p:cNvPr id="1026" name="Picture 2" descr="G:\KINGSTON\くらしの一日講座\イラストいろいろ\イラスト\「買物 イラスト」.files\連鎖.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481" y="2593509"/>
            <a:ext cx="1683634" cy="1539618"/>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213014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658"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もう　　　　し　　　　きかん　　　　かんが　　かた</a:t>
            </a:r>
          </a:p>
          <a:p>
            <a:pPr eaLnBrk="0" fontAlgn="base" hangingPunct="0">
              <a:spcBef>
                <a:spcPct val="0"/>
              </a:spcBef>
              <a:spcAft>
                <a:spcPct val="0"/>
              </a:spcAft>
            </a:pPr>
            <a:r>
              <a:rPr lang="ja-JP" altLang="en-US" sz="3200" dirty="0">
                <a:solidFill>
                  <a:prstClr val="black"/>
                </a:solidFill>
                <a:latin typeface="ＭＳ Ｐゴシック"/>
              </a:rPr>
              <a:t>　　★申し出の期間の考え方</a:t>
            </a:r>
            <a:endParaRPr lang="en-US" altLang="ja-JP" sz="2800" dirty="0">
              <a:solidFill>
                <a:prstClr val="black"/>
              </a:solidFill>
              <a:latin typeface="ＭＳ Ｐゴシック"/>
            </a:endParaRPr>
          </a:p>
        </p:txBody>
      </p:sp>
      <p:grpSp>
        <p:nvGrpSpPr>
          <p:cNvPr id="5" name="グループ化 4"/>
          <p:cNvGrpSpPr/>
          <p:nvPr/>
        </p:nvGrpSpPr>
        <p:grpSpPr>
          <a:xfrm>
            <a:off x="2136512" y="980727"/>
            <a:ext cx="5883110" cy="5380505"/>
            <a:chOff x="1713226" y="1124744"/>
            <a:chExt cx="5328592" cy="5328592"/>
          </a:xfrm>
        </p:grpSpPr>
        <p:pic>
          <p:nvPicPr>
            <p:cNvPr id="1026" name="Picture 2" descr="F:\消費生活センター　消費者教育\イラストいろいろ\template_calender_j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226" y="1124744"/>
              <a:ext cx="5328592"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948135" y="2548669"/>
              <a:ext cx="655983" cy="677108"/>
            </a:xfrm>
            <a:prstGeom prst="rect">
              <a:avLst/>
            </a:prstGeom>
            <a:noFill/>
          </p:spPr>
          <p:txBody>
            <a:bodyPr wrap="square" rtlCol="0">
              <a:spAutoFit/>
            </a:bodyPr>
            <a:lstStyle/>
            <a:p>
              <a:r>
                <a:rPr kumimoji="1" lang="en-US" altLang="ja-JP" sz="3800" dirty="0">
                  <a:latin typeface="+mj-ea"/>
                  <a:ea typeface="+mj-ea"/>
                </a:rPr>
                <a:t>1</a:t>
              </a:r>
              <a:endParaRPr kumimoji="1" lang="ja-JP" altLang="en-US" sz="3800" dirty="0">
                <a:latin typeface="+mj-ea"/>
                <a:ea typeface="+mj-ea"/>
              </a:endParaRPr>
            </a:p>
          </p:txBody>
        </p:sp>
        <p:sp>
          <p:nvSpPr>
            <p:cNvPr id="6" name="テキスト ボックス 5"/>
            <p:cNvSpPr txBox="1"/>
            <p:nvPr/>
          </p:nvSpPr>
          <p:spPr>
            <a:xfrm>
              <a:off x="2653881" y="2529557"/>
              <a:ext cx="655983" cy="677108"/>
            </a:xfrm>
            <a:prstGeom prst="rect">
              <a:avLst/>
            </a:prstGeom>
            <a:noFill/>
          </p:spPr>
          <p:txBody>
            <a:bodyPr wrap="square" rtlCol="0">
              <a:spAutoFit/>
            </a:bodyPr>
            <a:lstStyle/>
            <a:p>
              <a:r>
                <a:rPr kumimoji="1" lang="en-US" altLang="ja-JP" sz="3800" dirty="0">
                  <a:latin typeface="+mj-ea"/>
                  <a:ea typeface="+mj-ea"/>
                </a:rPr>
                <a:t>2</a:t>
              </a:r>
              <a:endParaRPr kumimoji="1" lang="ja-JP" altLang="en-US" sz="3800" dirty="0">
                <a:latin typeface="+mj-ea"/>
                <a:ea typeface="+mj-ea"/>
              </a:endParaRPr>
            </a:p>
          </p:txBody>
        </p:sp>
        <p:sp>
          <p:nvSpPr>
            <p:cNvPr id="7" name="テキスト ボックス 6"/>
            <p:cNvSpPr txBox="1"/>
            <p:nvPr/>
          </p:nvSpPr>
          <p:spPr>
            <a:xfrm>
              <a:off x="2658142" y="3147226"/>
              <a:ext cx="655983" cy="677108"/>
            </a:xfrm>
            <a:prstGeom prst="rect">
              <a:avLst/>
            </a:prstGeom>
            <a:noFill/>
          </p:spPr>
          <p:txBody>
            <a:bodyPr wrap="square" rtlCol="0">
              <a:spAutoFit/>
            </a:bodyPr>
            <a:lstStyle/>
            <a:p>
              <a:r>
                <a:rPr lang="en-US" altLang="ja-JP" sz="3800" dirty="0">
                  <a:latin typeface="+mj-ea"/>
                  <a:ea typeface="+mj-ea"/>
                </a:rPr>
                <a:t>9</a:t>
              </a:r>
              <a:endParaRPr kumimoji="1" lang="ja-JP" altLang="en-US" sz="3800" dirty="0">
                <a:latin typeface="+mj-ea"/>
                <a:ea typeface="+mj-ea"/>
              </a:endParaRPr>
            </a:p>
          </p:txBody>
        </p:sp>
        <p:sp>
          <p:nvSpPr>
            <p:cNvPr id="8" name="テキスト ボックス 7"/>
            <p:cNvSpPr txBox="1"/>
            <p:nvPr/>
          </p:nvSpPr>
          <p:spPr>
            <a:xfrm>
              <a:off x="3314125" y="3719992"/>
              <a:ext cx="735405" cy="677108"/>
            </a:xfrm>
            <a:prstGeom prst="rect">
              <a:avLst/>
            </a:prstGeom>
            <a:noFill/>
          </p:spPr>
          <p:txBody>
            <a:bodyPr wrap="square" rtlCol="0">
              <a:spAutoFit/>
            </a:bodyPr>
            <a:lstStyle/>
            <a:p>
              <a:r>
                <a:rPr kumimoji="1" lang="en-US" altLang="ja-JP" sz="3800">
                  <a:latin typeface="+mj-ea"/>
                  <a:ea typeface="+mj-ea"/>
                </a:rPr>
                <a:t>17</a:t>
              </a:r>
              <a:endParaRPr kumimoji="1" lang="ja-JP" altLang="en-US" sz="3800" dirty="0">
                <a:latin typeface="+mj-ea"/>
                <a:ea typeface="+mj-ea"/>
              </a:endParaRPr>
            </a:p>
          </p:txBody>
        </p:sp>
        <p:sp>
          <p:nvSpPr>
            <p:cNvPr id="9" name="テキスト ボックス 8"/>
            <p:cNvSpPr txBox="1"/>
            <p:nvPr/>
          </p:nvSpPr>
          <p:spPr>
            <a:xfrm>
              <a:off x="4059829" y="3727249"/>
              <a:ext cx="701082" cy="677108"/>
            </a:xfrm>
            <a:prstGeom prst="rect">
              <a:avLst/>
            </a:prstGeom>
            <a:noFill/>
          </p:spPr>
          <p:txBody>
            <a:bodyPr wrap="square" rtlCol="0">
              <a:spAutoFit/>
            </a:bodyPr>
            <a:lstStyle/>
            <a:p>
              <a:r>
                <a:rPr kumimoji="1" lang="en-US" altLang="ja-JP" sz="3800">
                  <a:latin typeface="+mj-ea"/>
                  <a:ea typeface="+mj-ea"/>
                </a:rPr>
                <a:t>18</a:t>
              </a:r>
              <a:endParaRPr kumimoji="1" lang="ja-JP" altLang="en-US" sz="3800" dirty="0">
                <a:latin typeface="+mj-ea"/>
                <a:ea typeface="+mj-ea"/>
              </a:endParaRPr>
            </a:p>
          </p:txBody>
        </p:sp>
        <p:sp>
          <p:nvSpPr>
            <p:cNvPr id="10" name="テキスト ボックス 9"/>
            <p:cNvSpPr txBox="1"/>
            <p:nvPr/>
          </p:nvSpPr>
          <p:spPr>
            <a:xfrm>
              <a:off x="4715812" y="3719992"/>
              <a:ext cx="712259" cy="677108"/>
            </a:xfrm>
            <a:prstGeom prst="rect">
              <a:avLst/>
            </a:prstGeom>
            <a:noFill/>
          </p:spPr>
          <p:txBody>
            <a:bodyPr wrap="square" rtlCol="0">
              <a:spAutoFit/>
            </a:bodyPr>
            <a:lstStyle/>
            <a:p>
              <a:r>
                <a:rPr kumimoji="1" lang="en-US" altLang="ja-JP" sz="3800">
                  <a:latin typeface="+mj-ea"/>
                  <a:ea typeface="+mj-ea"/>
                </a:rPr>
                <a:t>19</a:t>
              </a:r>
              <a:endParaRPr kumimoji="1" lang="ja-JP" altLang="en-US" sz="3800" dirty="0">
                <a:latin typeface="+mj-ea"/>
                <a:ea typeface="+mj-ea"/>
              </a:endParaRPr>
            </a:p>
          </p:txBody>
        </p:sp>
        <p:sp>
          <p:nvSpPr>
            <p:cNvPr id="12" name="テキスト ボックス 11"/>
            <p:cNvSpPr txBox="1"/>
            <p:nvPr/>
          </p:nvSpPr>
          <p:spPr>
            <a:xfrm>
              <a:off x="5364313" y="3714327"/>
              <a:ext cx="719741" cy="677108"/>
            </a:xfrm>
            <a:prstGeom prst="rect">
              <a:avLst/>
            </a:prstGeom>
            <a:noFill/>
          </p:spPr>
          <p:txBody>
            <a:bodyPr wrap="square" rtlCol="0">
              <a:spAutoFit/>
            </a:bodyPr>
            <a:lstStyle/>
            <a:p>
              <a:r>
                <a:rPr lang="en-US" altLang="ja-JP" sz="3800" dirty="0">
                  <a:latin typeface="+mj-ea"/>
                  <a:ea typeface="+mj-ea"/>
                </a:rPr>
                <a:t>20</a:t>
              </a:r>
              <a:endParaRPr kumimoji="1" lang="ja-JP" altLang="en-US" sz="3800" dirty="0">
                <a:latin typeface="+mj-ea"/>
                <a:ea typeface="+mj-ea"/>
              </a:endParaRPr>
            </a:p>
          </p:txBody>
        </p:sp>
        <p:sp>
          <p:nvSpPr>
            <p:cNvPr id="13" name="テキスト ボックス 12"/>
            <p:cNvSpPr txBox="1"/>
            <p:nvPr/>
          </p:nvSpPr>
          <p:spPr>
            <a:xfrm>
              <a:off x="6143306" y="3702345"/>
              <a:ext cx="668853" cy="677108"/>
            </a:xfrm>
            <a:prstGeom prst="rect">
              <a:avLst/>
            </a:prstGeom>
            <a:noFill/>
          </p:spPr>
          <p:txBody>
            <a:bodyPr wrap="square" rtlCol="0">
              <a:spAutoFit/>
            </a:bodyPr>
            <a:lstStyle/>
            <a:p>
              <a:r>
                <a:rPr lang="en-US" altLang="ja-JP" sz="3800" dirty="0">
                  <a:latin typeface="+mj-ea"/>
                  <a:ea typeface="+mj-ea"/>
                </a:rPr>
                <a:t>21</a:t>
              </a:r>
              <a:endParaRPr kumimoji="1" lang="ja-JP" altLang="en-US" sz="3800" dirty="0">
                <a:latin typeface="+mj-ea"/>
                <a:ea typeface="+mj-ea"/>
              </a:endParaRPr>
            </a:p>
          </p:txBody>
        </p:sp>
        <p:sp>
          <p:nvSpPr>
            <p:cNvPr id="14" name="テキスト ボックス 13"/>
            <p:cNvSpPr txBox="1"/>
            <p:nvPr/>
          </p:nvSpPr>
          <p:spPr>
            <a:xfrm>
              <a:off x="3314125" y="3088019"/>
              <a:ext cx="1032537" cy="677108"/>
            </a:xfrm>
            <a:prstGeom prst="rect">
              <a:avLst/>
            </a:prstGeom>
            <a:noFill/>
          </p:spPr>
          <p:txBody>
            <a:bodyPr wrap="square" rtlCol="0">
              <a:spAutoFit/>
            </a:bodyPr>
            <a:lstStyle/>
            <a:p>
              <a:r>
                <a:rPr lang="en-US" altLang="ja-JP" sz="3800" dirty="0">
                  <a:latin typeface="+mj-ea"/>
                  <a:ea typeface="+mj-ea"/>
                </a:rPr>
                <a:t>10</a:t>
              </a:r>
              <a:endParaRPr kumimoji="1" lang="ja-JP" altLang="en-US" sz="3800" dirty="0">
                <a:latin typeface="+mj-ea"/>
                <a:ea typeface="+mj-ea"/>
              </a:endParaRPr>
            </a:p>
          </p:txBody>
        </p:sp>
        <p:sp>
          <p:nvSpPr>
            <p:cNvPr id="15" name="テキスト ボックス 14"/>
            <p:cNvSpPr txBox="1"/>
            <p:nvPr/>
          </p:nvSpPr>
          <p:spPr>
            <a:xfrm>
              <a:off x="4049530" y="3088019"/>
              <a:ext cx="882510" cy="677108"/>
            </a:xfrm>
            <a:prstGeom prst="rect">
              <a:avLst/>
            </a:prstGeom>
            <a:noFill/>
          </p:spPr>
          <p:txBody>
            <a:bodyPr wrap="square" rtlCol="0">
              <a:spAutoFit/>
            </a:bodyPr>
            <a:lstStyle/>
            <a:p>
              <a:r>
                <a:rPr kumimoji="1" lang="en-US" altLang="ja-JP" sz="3800">
                  <a:latin typeface="+mj-ea"/>
                  <a:ea typeface="+mj-ea"/>
                </a:rPr>
                <a:t>11</a:t>
              </a:r>
              <a:endParaRPr kumimoji="1" lang="ja-JP" altLang="en-US" sz="3800" dirty="0">
                <a:latin typeface="+mj-ea"/>
                <a:ea typeface="+mj-ea"/>
              </a:endParaRPr>
            </a:p>
          </p:txBody>
        </p:sp>
        <p:sp>
          <p:nvSpPr>
            <p:cNvPr id="16" name="テキスト ボックス 15"/>
            <p:cNvSpPr txBox="1"/>
            <p:nvPr/>
          </p:nvSpPr>
          <p:spPr>
            <a:xfrm>
              <a:off x="5364088" y="3090551"/>
              <a:ext cx="792088" cy="677108"/>
            </a:xfrm>
            <a:prstGeom prst="rect">
              <a:avLst/>
            </a:prstGeom>
            <a:noFill/>
          </p:spPr>
          <p:txBody>
            <a:bodyPr wrap="square" rtlCol="0">
              <a:spAutoFit/>
            </a:bodyPr>
            <a:lstStyle/>
            <a:p>
              <a:r>
                <a:rPr kumimoji="1" lang="en-US" altLang="ja-JP" sz="3800" dirty="0">
                  <a:latin typeface="+mj-ea"/>
                  <a:ea typeface="+mj-ea"/>
                </a:rPr>
                <a:t>13</a:t>
              </a:r>
              <a:endParaRPr kumimoji="1" lang="ja-JP" altLang="en-US" sz="3800" dirty="0">
                <a:latin typeface="+mj-ea"/>
                <a:ea typeface="+mj-ea"/>
              </a:endParaRPr>
            </a:p>
          </p:txBody>
        </p:sp>
        <p:sp>
          <p:nvSpPr>
            <p:cNvPr id="17" name="テキスト ボックス 16"/>
            <p:cNvSpPr txBox="1"/>
            <p:nvPr/>
          </p:nvSpPr>
          <p:spPr>
            <a:xfrm>
              <a:off x="3309864" y="2548459"/>
              <a:ext cx="655983" cy="677108"/>
            </a:xfrm>
            <a:prstGeom prst="rect">
              <a:avLst/>
            </a:prstGeom>
            <a:noFill/>
          </p:spPr>
          <p:txBody>
            <a:bodyPr wrap="square" rtlCol="0">
              <a:spAutoFit/>
            </a:bodyPr>
            <a:lstStyle/>
            <a:p>
              <a:r>
                <a:rPr lang="en-US" altLang="ja-JP" sz="3800" dirty="0">
                  <a:latin typeface="+mj-ea"/>
                  <a:ea typeface="+mj-ea"/>
                </a:rPr>
                <a:t>3</a:t>
              </a:r>
              <a:endParaRPr kumimoji="1" lang="ja-JP" altLang="en-US" sz="3800" dirty="0">
                <a:latin typeface="+mj-ea"/>
                <a:ea typeface="+mj-ea"/>
              </a:endParaRPr>
            </a:p>
          </p:txBody>
        </p:sp>
        <p:sp>
          <p:nvSpPr>
            <p:cNvPr id="18" name="テキスト ボックス 17"/>
            <p:cNvSpPr txBox="1"/>
            <p:nvPr/>
          </p:nvSpPr>
          <p:spPr>
            <a:xfrm>
              <a:off x="4708104" y="3122322"/>
              <a:ext cx="1005001" cy="677108"/>
            </a:xfrm>
            <a:prstGeom prst="rect">
              <a:avLst/>
            </a:prstGeom>
            <a:noFill/>
          </p:spPr>
          <p:txBody>
            <a:bodyPr wrap="square" rtlCol="0">
              <a:spAutoFit/>
            </a:bodyPr>
            <a:lstStyle/>
            <a:p>
              <a:r>
                <a:rPr kumimoji="1" lang="en-US" altLang="ja-JP" sz="3800" dirty="0">
                  <a:latin typeface="+mj-ea"/>
                  <a:ea typeface="+mj-ea"/>
                </a:rPr>
                <a:t>12</a:t>
              </a:r>
              <a:endParaRPr kumimoji="1" lang="ja-JP" altLang="en-US" sz="3800" dirty="0">
                <a:latin typeface="+mj-ea"/>
                <a:ea typeface="+mj-ea"/>
              </a:endParaRPr>
            </a:p>
          </p:txBody>
        </p:sp>
        <p:sp>
          <p:nvSpPr>
            <p:cNvPr id="19" name="テキスト ボックス 18"/>
            <p:cNvSpPr txBox="1"/>
            <p:nvPr/>
          </p:nvSpPr>
          <p:spPr>
            <a:xfrm>
              <a:off x="6143307" y="3174504"/>
              <a:ext cx="804957" cy="677108"/>
            </a:xfrm>
            <a:prstGeom prst="rect">
              <a:avLst/>
            </a:prstGeom>
            <a:noFill/>
          </p:spPr>
          <p:txBody>
            <a:bodyPr wrap="square" rtlCol="0">
              <a:spAutoFit/>
            </a:bodyPr>
            <a:lstStyle/>
            <a:p>
              <a:r>
                <a:rPr kumimoji="1" lang="en-US" altLang="ja-JP" sz="3800">
                  <a:latin typeface="+mj-ea"/>
                  <a:ea typeface="+mj-ea"/>
                </a:rPr>
                <a:t>14</a:t>
              </a:r>
              <a:endParaRPr kumimoji="1" lang="ja-JP" altLang="en-US" sz="3800" dirty="0">
                <a:latin typeface="+mj-ea"/>
                <a:ea typeface="+mj-ea"/>
              </a:endParaRPr>
            </a:p>
          </p:txBody>
        </p:sp>
        <p:sp>
          <p:nvSpPr>
            <p:cNvPr id="20" name="テキスト ボックス 19"/>
            <p:cNvSpPr txBox="1"/>
            <p:nvPr/>
          </p:nvSpPr>
          <p:spPr>
            <a:xfrm>
              <a:off x="3998911" y="2583753"/>
              <a:ext cx="655983" cy="677108"/>
            </a:xfrm>
            <a:prstGeom prst="rect">
              <a:avLst/>
            </a:prstGeom>
            <a:noFill/>
          </p:spPr>
          <p:txBody>
            <a:bodyPr wrap="square" rtlCol="0">
              <a:spAutoFit/>
            </a:bodyPr>
            <a:lstStyle/>
            <a:p>
              <a:r>
                <a:rPr lang="en-US" altLang="ja-JP" sz="3800" dirty="0">
                  <a:latin typeface="+mj-ea"/>
                  <a:ea typeface="+mj-ea"/>
                </a:rPr>
                <a:t>4</a:t>
              </a:r>
              <a:endParaRPr kumimoji="1" lang="ja-JP" altLang="en-US" sz="3800" dirty="0">
                <a:latin typeface="+mj-ea"/>
                <a:ea typeface="+mj-ea"/>
              </a:endParaRPr>
            </a:p>
          </p:txBody>
        </p:sp>
        <p:sp>
          <p:nvSpPr>
            <p:cNvPr id="21" name="テキスト ボックス 20"/>
            <p:cNvSpPr txBox="1"/>
            <p:nvPr/>
          </p:nvSpPr>
          <p:spPr>
            <a:xfrm>
              <a:off x="5364088" y="2548459"/>
              <a:ext cx="655983" cy="677108"/>
            </a:xfrm>
            <a:prstGeom prst="rect">
              <a:avLst/>
            </a:prstGeom>
            <a:noFill/>
          </p:spPr>
          <p:txBody>
            <a:bodyPr wrap="square" rtlCol="0">
              <a:spAutoFit/>
            </a:bodyPr>
            <a:lstStyle/>
            <a:p>
              <a:r>
                <a:rPr lang="en-US" altLang="ja-JP" sz="3800" dirty="0">
                  <a:latin typeface="+mj-ea"/>
                  <a:ea typeface="+mj-ea"/>
                </a:rPr>
                <a:t>6</a:t>
              </a:r>
              <a:endParaRPr kumimoji="1" lang="ja-JP" altLang="en-US" sz="3800" dirty="0">
                <a:latin typeface="+mj-ea"/>
                <a:ea typeface="+mj-ea"/>
              </a:endParaRPr>
            </a:p>
          </p:txBody>
        </p:sp>
        <p:sp>
          <p:nvSpPr>
            <p:cNvPr id="22" name="テキスト ボックス 21"/>
            <p:cNvSpPr txBox="1"/>
            <p:nvPr/>
          </p:nvSpPr>
          <p:spPr>
            <a:xfrm>
              <a:off x="4708105" y="2573363"/>
              <a:ext cx="655983" cy="677108"/>
            </a:xfrm>
            <a:prstGeom prst="rect">
              <a:avLst/>
            </a:prstGeom>
            <a:noFill/>
          </p:spPr>
          <p:txBody>
            <a:bodyPr wrap="square" rtlCol="0">
              <a:spAutoFit/>
            </a:bodyPr>
            <a:lstStyle/>
            <a:p>
              <a:r>
                <a:rPr lang="en-US" altLang="ja-JP" sz="3800" dirty="0">
                  <a:latin typeface="+mj-ea"/>
                  <a:ea typeface="+mj-ea"/>
                </a:rPr>
                <a:t>5</a:t>
              </a:r>
              <a:endParaRPr kumimoji="1" lang="ja-JP" altLang="en-US" sz="3800" dirty="0">
                <a:latin typeface="+mj-ea"/>
                <a:ea typeface="+mj-ea"/>
              </a:endParaRPr>
            </a:p>
          </p:txBody>
        </p:sp>
        <p:sp>
          <p:nvSpPr>
            <p:cNvPr id="23" name="テキスト ボックス 22"/>
            <p:cNvSpPr txBox="1"/>
            <p:nvPr/>
          </p:nvSpPr>
          <p:spPr>
            <a:xfrm>
              <a:off x="6156176" y="2572762"/>
              <a:ext cx="655983" cy="677108"/>
            </a:xfrm>
            <a:prstGeom prst="rect">
              <a:avLst/>
            </a:prstGeom>
            <a:noFill/>
          </p:spPr>
          <p:txBody>
            <a:bodyPr wrap="square" rtlCol="0">
              <a:spAutoFit/>
            </a:bodyPr>
            <a:lstStyle/>
            <a:p>
              <a:r>
                <a:rPr lang="en-US" altLang="ja-JP" sz="3800" dirty="0">
                  <a:latin typeface="+mj-ea"/>
                  <a:ea typeface="+mj-ea"/>
                </a:rPr>
                <a:t>7</a:t>
              </a:r>
              <a:endParaRPr kumimoji="1" lang="ja-JP" altLang="en-US" sz="3800" dirty="0">
                <a:latin typeface="+mj-ea"/>
                <a:ea typeface="+mj-ea"/>
              </a:endParaRPr>
            </a:p>
          </p:txBody>
        </p:sp>
        <p:sp>
          <p:nvSpPr>
            <p:cNvPr id="25" name="テキスト ボックス 24"/>
            <p:cNvSpPr txBox="1"/>
            <p:nvPr/>
          </p:nvSpPr>
          <p:spPr>
            <a:xfrm>
              <a:off x="1997897" y="3120729"/>
              <a:ext cx="655983" cy="677108"/>
            </a:xfrm>
            <a:prstGeom prst="rect">
              <a:avLst/>
            </a:prstGeom>
            <a:noFill/>
          </p:spPr>
          <p:txBody>
            <a:bodyPr wrap="square" rtlCol="0">
              <a:spAutoFit/>
            </a:bodyPr>
            <a:lstStyle/>
            <a:p>
              <a:r>
                <a:rPr lang="en-US" altLang="ja-JP" sz="3800" dirty="0">
                  <a:latin typeface="+mj-ea"/>
                  <a:ea typeface="+mj-ea"/>
                </a:rPr>
                <a:t>8</a:t>
              </a:r>
              <a:endParaRPr kumimoji="1" lang="ja-JP" altLang="en-US" sz="3800" dirty="0">
                <a:latin typeface="+mj-ea"/>
                <a:ea typeface="+mj-ea"/>
              </a:endParaRPr>
            </a:p>
          </p:txBody>
        </p:sp>
        <p:sp>
          <p:nvSpPr>
            <p:cNvPr id="26" name="テキスト ボックス 25"/>
            <p:cNvSpPr txBox="1"/>
            <p:nvPr/>
          </p:nvSpPr>
          <p:spPr>
            <a:xfrm>
              <a:off x="1997898" y="4869160"/>
              <a:ext cx="773902" cy="677108"/>
            </a:xfrm>
            <a:prstGeom prst="rect">
              <a:avLst/>
            </a:prstGeom>
            <a:noFill/>
          </p:spPr>
          <p:txBody>
            <a:bodyPr wrap="square" rtlCol="0">
              <a:spAutoFit/>
            </a:bodyPr>
            <a:lstStyle/>
            <a:p>
              <a:r>
                <a:rPr lang="en-US" altLang="ja-JP" sz="3800" dirty="0">
                  <a:latin typeface="+mj-ea"/>
                  <a:ea typeface="+mj-ea"/>
                </a:rPr>
                <a:t>29</a:t>
              </a:r>
              <a:endParaRPr kumimoji="1" lang="ja-JP" altLang="en-US" sz="3800" dirty="0">
                <a:latin typeface="+mj-ea"/>
                <a:ea typeface="+mj-ea"/>
              </a:endParaRPr>
            </a:p>
          </p:txBody>
        </p:sp>
        <p:sp>
          <p:nvSpPr>
            <p:cNvPr id="28" name="テキスト ボックス 27"/>
            <p:cNvSpPr txBox="1"/>
            <p:nvPr/>
          </p:nvSpPr>
          <p:spPr>
            <a:xfrm>
              <a:off x="2660012" y="4977671"/>
              <a:ext cx="706107" cy="677108"/>
            </a:xfrm>
            <a:prstGeom prst="rect">
              <a:avLst/>
            </a:prstGeom>
            <a:noFill/>
          </p:spPr>
          <p:txBody>
            <a:bodyPr wrap="square" rtlCol="0">
              <a:spAutoFit/>
            </a:bodyPr>
            <a:lstStyle/>
            <a:p>
              <a:r>
                <a:rPr lang="en-US" altLang="ja-JP" sz="3800" dirty="0">
                  <a:latin typeface="+mj-ea"/>
                  <a:ea typeface="+mj-ea"/>
                </a:rPr>
                <a:t>30</a:t>
              </a:r>
              <a:endParaRPr kumimoji="1" lang="ja-JP" altLang="en-US" sz="3800" dirty="0">
                <a:latin typeface="+mj-ea"/>
                <a:ea typeface="+mj-ea"/>
              </a:endParaRPr>
            </a:p>
          </p:txBody>
        </p:sp>
        <p:sp>
          <p:nvSpPr>
            <p:cNvPr id="29" name="テキスト ボックス 28"/>
            <p:cNvSpPr txBox="1"/>
            <p:nvPr/>
          </p:nvSpPr>
          <p:spPr>
            <a:xfrm>
              <a:off x="2660012" y="3727249"/>
              <a:ext cx="706107" cy="677108"/>
            </a:xfrm>
            <a:prstGeom prst="rect">
              <a:avLst/>
            </a:prstGeom>
            <a:noFill/>
          </p:spPr>
          <p:txBody>
            <a:bodyPr wrap="square" rtlCol="0">
              <a:spAutoFit/>
            </a:bodyPr>
            <a:lstStyle/>
            <a:p>
              <a:r>
                <a:rPr kumimoji="1" lang="en-US" altLang="ja-JP" sz="3800">
                  <a:latin typeface="+mj-ea"/>
                  <a:ea typeface="+mj-ea"/>
                </a:rPr>
                <a:t>16</a:t>
              </a:r>
              <a:endParaRPr kumimoji="1" lang="ja-JP" altLang="en-US" sz="3800" dirty="0">
                <a:latin typeface="+mj-ea"/>
                <a:ea typeface="+mj-ea"/>
              </a:endParaRPr>
            </a:p>
          </p:txBody>
        </p:sp>
        <p:sp>
          <p:nvSpPr>
            <p:cNvPr id="30" name="テキスト ボックス 29"/>
            <p:cNvSpPr txBox="1"/>
            <p:nvPr/>
          </p:nvSpPr>
          <p:spPr>
            <a:xfrm>
              <a:off x="3309863" y="4977671"/>
              <a:ext cx="749966" cy="677108"/>
            </a:xfrm>
            <a:prstGeom prst="rect">
              <a:avLst/>
            </a:prstGeom>
            <a:noFill/>
          </p:spPr>
          <p:txBody>
            <a:bodyPr wrap="square" rtlCol="0">
              <a:spAutoFit/>
            </a:bodyPr>
            <a:lstStyle/>
            <a:p>
              <a:r>
                <a:rPr kumimoji="1" lang="en-US" altLang="ja-JP" sz="3800">
                  <a:latin typeface="+mj-ea"/>
                  <a:ea typeface="+mj-ea"/>
                </a:rPr>
                <a:t>31</a:t>
              </a:r>
              <a:endParaRPr kumimoji="1" lang="ja-JP" altLang="en-US" sz="3800" dirty="0">
                <a:latin typeface="+mj-ea"/>
                <a:ea typeface="+mj-ea"/>
              </a:endParaRPr>
            </a:p>
          </p:txBody>
        </p:sp>
        <p:sp>
          <p:nvSpPr>
            <p:cNvPr id="32" name="テキスト ボックス 31"/>
            <p:cNvSpPr txBox="1"/>
            <p:nvPr/>
          </p:nvSpPr>
          <p:spPr>
            <a:xfrm>
              <a:off x="3366119" y="4336248"/>
              <a:ext cx="693710" cy="677108"/>
            </a:xfrm>
            <a:prstGeom prst="rect">
              <a:avLst/>
            </a:prstGeom>
            <a:noFill/>
          </p:spPr>
          <p:txBody>
            <a:bodyPr wrap="square" rtlCol="0">
              <a:spAutoFit/>
            </a:bodyPr>
            <a:lstStyle/>
            <a:p>
              <a:r>
                <a:rPr lang="en-US" altLang="ja-JP" sz="3800" dirty="0">
                  <a:latin typeface="+mj-ea"/>
                  <a:ea typeface="+mj-ea"/>
                </a:rPr>
                <a:t>24</a:t>
              </a:r>
              <a:endParaRPr kumimoji="1" lang="ja-JP" altLang="en-US" sz="3800" dirty="0">
                <a:latin typeface="+mj-ea"/>
                <a:ea typeface="+mj-ea"/>
              </a:endParaRPr>
            </a:p>
          </p:txBody>
        </p:sp>
        <p:sp>
          <p:nvSpPr>
            <p:cNvPr id="33" name="テキスト ボックス 32"/>
            <p:cNvSpPr txBox="1"/>
            <p:nvPr/>
          </p:nvSpPr>
          <p:spPr>
            <a:xfrm>
              <a:off x="1948136" y="3698220"/>
              <a:ext cx="711876" cy="677108"/>
            </a:xfrm>
            <a:prstGeom prst="rect">
              <a:avLst/>
            </a:prstGeom>
            <a:noFill/>
          </p:spPr>
          <p:txBody>
            <a:bodyPr wrap="square" rtlCol="0">
              <a:spAutoFit/>
            </a:bodyPr>
            <a:lstStyle/>
            <a:p>
              <a:r>
                <a:rPr kumimoji="1" lang="en-US" altLang="ja-JP" sz="3800">
                  <a:latin typeface="+mj-ea"/>
                  <a:ea typeface="+mj-ea"/>
                </a:rPr>
                <a:t>15</a:t>
              </a:r>
              <a:endParaRPr kumimoji="1" lang="ja-JP" altLang="en-US" sz="3800" dirty="0">
                <a:latin typeface="+mj-ea"/>
                <a:ea typeface="+mj-ea"/>
              </a:endParaRPr>
            </a:p>
          </p:txBody>
        </p:sp>
        <p:sp>
          <p:nvSpPr>
            <p:cNvPr id="34" name="テキスト ボックス 33"/>
            <p:cNvSpPr txBox="1"/>
            <p:nvPr/>
          </p:nvSpPr>
          <p:spPr>
            <a:xfrm>
              <a:off x="4030576" y="4336068"/>
              <a:ext cx="730335" cy="677108"/>
            </a:xfrm>
            <a:prstGeom prst="rect">
              <a:avLst/>
            </a:prstGeom>
            <a:noFill/>
          </p:spPr>
          <p:txBody>
            <a:bodyPr wrap="square" rtlCol="0">
              <a:spAutoFit/>
            </a:bodyPr>
            <a:lstStyle/>
            <a:p>
              <a:r>
                <a:rPr lang="en-US" altLang="ja-JP" sz="3800" dirty="0">
                  <a:latin typeface="+mj-ea"/>
                  <a:ea typeface="+mj-ea"/>
                </a:rPr>
                <a:t>25</a:t>
              </a:r>
              <a:endParaRPr kumimoji="1" lang="ja-JP" altLang="en-US" sz="3800" dirty="0">
                <a:latin typeface="+mj-ea"/>
                <a:ea typeface="+mj-ea"/>
              </a:endParaRPr>
            </a:p>
          </p:txBody>
        </p:sp>
        <p:sp>
          <p:nvSpPr>
            <p:cNvPr id="35" name="テキスト ボックス 34"/>
            <p:cNvSpPr txBox="1"/>
            <p:nvPr/>
          </p:nvSpPr>
          <p:spPr>
            <a:xfrm>
              <a:off x="2660012" y="4359950"/>
              <a:ext cx="706107" cy="677108"/>
            </a:xfrm>
            <a:prstGeom prst="rect">
              <a:avLst/>
            </a:prstGeom>
            <a:noFill/>
          </p:spPr>
          <p:txBody>
            <a:bodyPr wrap="square" rtlCol="0">
              <a:spAutoFit/>
            </a:bodyPr>
            <a:lstStyle/>
            <a:p>
              <a:r>
                <a:rPr lang="en-US" altLang="ja-JP" sz="3800" dirty="0">
                  <a:latin typeface="+mj-ea"/>
                  <a:ea typeface="+mj-ea"/>
                </a:rPr>
                <a:t>23</a:t>
              </a:r>
              <a:endParaRPr kumimoji="1" lang="ja-JP" altLang="en-US" sz="3800" dirty="0">
                <a:latin typeface="+mj-ea"/>
                <a:ea typeface="+mj-ea"/>
              </a:endParaRPr>
            </a:p>
          </p:txBody>
        </p:sp>
        <p:sp>
          <p:nvSpPr>
            <p:cNvPr id="36" name="テキスト ボックス 35"/>
            <p:cNvSpPr txBox="1"/>
            <p:nvPr/>
          </p:nvSpPr>
          <p:spPr>
            <a:xfrm>
              <a:off x="2003804" y="4336248"/>
              <a:ext cx="767996" cy="677108"/>
            </a:xfrm>
            <a:prstGeom prst="rect">
              <a:avLst/>
            </a:prstGeom>
            <a:noFill/>
          </p:spPr>
          <p:txBody>
            <a:bodyPr wrap="square" rtlCol="0">
              <a:spAutoFit/>
            </a:bodyPr>
            <a:lstStyle/>
            <a:p>
              <a:r>
                <a:rPr kumimoji="1" lang="en-US" altLang="ja-JP" sz="3800">
                  <a:latin typeface="+mj-ea"/>
                  <a:ea typeface="+mj-ea"/>
                </a:rPr>
                <a:t>22</a:t>
              </a:r>
              <a:endParaRPr kumimoji="1" lang="ja-JP" altLang="en-US" sz="3800" dirty="0">
                <a:latin typeface="+mj-ea"/>
                <a:ea typeface="+mj-ea"/>
              </a:endParaRPr>
            </a:p>
          </p:txBody>
        </p:sp>
        <p:sp>
          <p:nvSpPr>
            <p:cNvPr id="37" name="テキスト ボックス 36"/>
            <p:cNvSpPr txBox="1"/>
            <p:nvPr/>
          </p:nvSpPr>
          <p:spPr>
            <a:xfrm>
              <a:off x="4760911" y="4359950"/>
              <a:ext cx="667160" cy="677108"/>
            </a:xfrm>
            <a:prstGeom prst="rect">
              <a:avLst/>
            </a:prstGeom>
            <a:noFill/>
          </p:spPr>
          <p:txBody>
            <a:bodyPr wrap="square" rtlCol="0">
              <a:spAutoFit/>
            </a:bodyPr>
            <a:lstStyle/>
            <a:p>
              <a:r>
                <a:rPr lang="en-US" altLang="ja-JP" sz="3800" dirty="0">
                  <a:latin typeface="+mj-ea"/>
                  <a:ea typeface="+mj-ea"/>
                </a:rPr>
                <a:t>26</a:t>
              </a:r>
              <a:endParaRPr kumimoji="1" lang="ja-JP" altLang="en-US" sz="3800" dirty="0">
                <a:latin typeface="+mj-ea"/>
                <a:ea typeface="+mj-ea"/>
              </a:endParaRPr>
            </a:p>
          </p:txBody>
        </p:sp>
        <p:sp>
          <p:nvSpPr>
            <p:cNvPr id="38" name="テキスト ボックス 37"/>
            <p:cNvSpPr txBox="1"/>
            <p:nvPr/>
          </p:nvSpPr>
          <p:spPr>
            <a:xfrm>
              <a:off x="5385114" y="4311945"/>
              <a:ext cx="698940" cy="677108"/>
            </a:xfrm>
            <a:prstGeom prst="rect">
              <a:avLst/>
            </a:prstGeom>
            <a:noFill/>
          </p:spPr>
          <p:txBody>
            <a:bodyPr wrap="square" rtlCol="0">
              <a:spAutoFit/>
            </a:bodyPr>
            <a:lstStyle/>
            <a:p>
              <a:r>
                <a:rPr lang="en-US" altLang="ja-JP" sz="3800" dirty="0">
                  <a:latin typeface="+mj-ea"/>
                  <a:ea typeface="+mj-ea"/>
                </a:rPr>
                <a:t>27</a:t>
              </a:r>
              <a:endParaRPr kumimoji="1" lang="ja-JP" altLang="en-US" sz="3800" dirty="0">
                <a:latin typeface="+mj-ea"/>
                <a:ea typeface="+mj-ea"/>
              </a:endParaRPr>
            </a:p>
          </p:txBody>
        </p:sp>
        <p:sp>
          <p:nvSpPr>
            <p:cNvPr id="39" name="テキスト ボックス 38"/>
            <p:cNvSpPr txBox="1"/>
            <p:nvPr/>
          </p:nvSpPr>
          <p:spPr>
            <a:xfrm>
              <a:off x="6143307" y="4359950"/>
              <a:ext cx="804957" cy="677108"/>
            </a:xfrm>
            <a:prstGeom prst="rect">
              <a:avLst/>
            </a:prstGeom>
            <a:noFill/>
          </p:spPr>
          <p:txBody>
            <a:bodyPr wrap="square" rtlCol="0">
              <a:spAutoFit/>
            </a:bodyPr>
            <a:lstStyle/>
            <a:p>
              <a:r>
                <a:rPr kumimoji="1" lang="en-US" altLang="ja-JP" sz="3800" dirty="0">
                  <a:latin typeface="+mj-ea"/>
                  <a:ea typeface="+mj-ea"/>
                </a:rPr>
                <a:t>28</a:t>
              </a:r>
              <a:endParaRPr kumimoji="1" lang="ja-JP" altLang="en-US" sz="3800" dirty="0">
                <a:latin typeface="+mj-ea"/>
                <a:ea typeface="+mj-ea"/>
              </a:endParaRPr>
            </a:p>
          </p:txBody>
        </p:sp>
      </p:grpSp>
      <p:sp>
        <p:nvSpPr>
          <p:cNvPr id="4" name="円/楕円 3"/>
          <p:cNvSpPr/>
          <p:nvPr/>
        </p:nvSpPr>
        <p:spPr>
          <a:xfrm>
            <a:off x="3120115" y="2452602"/>
            <a:ext cx="845855" cy="663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吹き出し 39"/>
          <p:cNvSpPr/>
          <p:nvPr/>
        </p:nvSpPr>
        <p:spPr>
          <a:xfrm>
            <a:off x="234342" y="1455787"/>
            <a:ext cx="1478883" cy="1214421"/>
          </a:xfrm>
          <a:prstGeom prst="wedgeRoundRectCallout">
            <a:avLst>
              <a:gd name="adj1" fmla="val 142966"/>
              <a:gd name="adj2" fmla="val 68475"/>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68162" y="1745861"/>
            <a:ext cx="1567534" cy="584775"/>
          </a:xfrm>
          <a:prstGeom prst="rect">
            <a:avLst/>
          </a:prstGeom>
          <a:noFill/>
        </p:spPr>
        <p:txBody>
          <a:bodyPr wrap="square" rtlCol="0">
            <a:spAutoFit/>
          </a:bodyPr>
          <a:lstStyle/>
          <a:p>
            <a:r>
              <a:rPr kumimoji="1" lang="ja-JP" altLang="en-US" sz="1200" dirty="0">
                <a:latin typeface="HGｺﾞｼｯｸE" pitchFamily="49" charset="-128"/>
                <a:ea typeface="HGｺﾞｼｯｸE" pitchFamily="49" charset="-128"/>
              </a:rPr>
              <a:t>けいやく</a:t>
            </a:r>
          </a:p>
          <a:p>
            <a:r>
              <a:rPr kumimoji="1" lang="ja-JP" altLang="en-US" sz="2000" dirty="0">
                <a:latin typeface="HGｺﾞｼｯｸE" pitchFamily="49" charset="-128"/>
                <a:ea typeface="HGｺﾞｼｯｸE" pitchFamily="49" charset="-128"/>
              </a:rPr>
              <a:t>契約した日</a:t>
            </a:r>
          </a:p>
        </p:txBody>
      </p:sp>
      <p:sp>
        <p:nvSpPr>
          <p:cNvPr id="43" name="円/楕円 42"/>
          <p:cNvSpPr/>
          <p:nvPr/>
        </p:nvSpPr>
        <p:spPr>
          <a:xfrm>
            <a:off x="3084834" y="3137655"/>
            <a:ext cx="845855" cy="663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4" name="角丸四角形吹き出し 43"/>
          <p:cNvSpPr/>
          <p:nvPr/>
        </p:nvSpPr>
        <p:spPr>
          <a:xfrm>
            <a:off x="234341" y="4221292"/>
            <a:ext cx="1817379" cy="1620183"/>
          </a:xfrm>
          <a:prstGeom prst="wedgeRoundRectCallout">
            <a:avLst>
              <a:gd name="adj1" fmla="val 107364"/>
              <a:gd name="adj2" fmla="val -83311"/>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69486" y="4369663"/>
            <a:ext cx="1867025" cy="1323439"/>
          </a:xfrm>
          <a:prstGeom prst="rect">
            <a:avLst/>
          </a:prstGeom>
          <a:noFill/>
        </p:spPr>
        <p:txBody>
          <a:bodyPr wrap="square" rtlCol="0">
            <a:spAutoFit/>
          </a:bodyPr>
          <a:lstStyle/>
          <a:p>
            <a:r>
              <a:rPr lang="ja-JP" altLang="en-US" sz="2000" dirty="0">
                <a:latin typeface="HGｺﾞｼｯｸE" pitchFamily="49" charset="-128"/>
                <a:ea typeface="HGｺﾞｼｯｸE" pitchFamily="49" charset="-128"/>
              </a:rPr>
              <a:t>クーリング・オフ期間が</a:t>
            </a:r>
          </a:p>
          <a:p>
            <a:r>
              <a:rPr lang="ja-JP" altLang="en-US" sz="2000" dirty="0">
                <a:solidFill>
                  <a:srgbClr val="FF0000"/>
                </a:solidFill>
                <a:latin typeface="HGｺﾞｼｯｸE" pitchFamily="49" charset="-128"/>
                <a:ea typeface="HGｺﾞｼｯｸE" pitchFamily="49" charset="-128"/>
              </a:rPr>
              <a:t>８</a:t>
            </a:r>
            <a:r>
              <a:rPr lang="ja-JP" altLang="en-US" sz="2000" dirty="0">
                <a:latin typeface="HGｺﾞｼｯｸE" pitchFamily="49" charset="-128"/>
                <a:ea typeface="HGｺﾞｼｯｸE" pitchFamily="49" charset="-128"/>
              </a:rPr>
              <a:t>日の場合の　</a:t>
            </a:r>
          </a:p>
          <a:p>
            <a:r>
              <a:rPr lang="ja-JP" altLang="en-US" sz="2000" dirty="0">
                <a:latin typeface="HGｺﾞｼｯｸE" pitchFamily="49" charset="-128"/>
                <a:ea typeface="HGｺﾞｼｯｸE" pitchFamily="49" charset="-128"/>
              </a:rPr>
              <a:t>　期限</a:t>
            </a:r>
            <a:endParaRPr kumimoji="1" lang="ja-JP" altLang="en-US" sz="2000" dirty="0">
              <a:latin typeface="HGｺﾞｼｯｸE" pitchFamily="49" charset="-128"/>
              <a:ea typeface="HGｺﾞｼｯｸE" pitchFamily="49" charset="-128"/>
            </a:endParaRPr>
          </a:p>
        </p:txBody>
      </p:sp>
      <p:sp>
        <p:nvSpPr>
          <p:cNvPr id="46" name="円/楕円 45"/>
          <p:cNvSpPr/>
          <p:nvPr/>
        </p:nvSpPr>
        <p:spPr>
          <a:xfrm>
            <a:off x="6961096" y="3734161"/>
            <a:ext cx="845855" cy="663509"/>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7" name="角丸四角形吹き出し 46"/>
          <p:cNvSpPr/>
          <p:nvPr/>
        </p:nvSpPr>
        <p:spPr>
          <a:xfrm>
            <a:off x="6237941" y="5019282"/>
            <a:ext cx="2078475" cy="1620183"/>
          </a:xfrm>
          <a:prstGeom prst="wedgeRoundRectCallout">
            <a:avLst>
              <a:gd name="adj1" fmla="val -1251"/>
              <a:gd name="adj2" fmla="val -87790"/>
              <a:gd name="adj3" fmla="val 16667"/>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6237941" y="5179755"/>
            <a:ext cx="2078475" cy="1323439"/>
          </a:xfrm>
          <a:prstGeom prst="rect">
            <a:avLst/>
          </a:prstGeom>
          <a:noFill/>
        </p:spPr>
        <p:txBody>
          <a:bodyPr wrap="square" rtlCol="0">
            <a:spAutoFit/>
          </a:bodyPr>
          <a:lstStyle/>
          <a:p>
            <a:r>
              <a:rPr lang="ja-JP" altLang="en-US" sz="2000" dirty="0">
                <a:latin typeface="HGｺﾞｼｯｸE" pitchFamily="49" charset="-128"/>
                <a:ea typeface="HGｺﾞｼｯｸE" pitchFamily="49" charset="-128"/>
              </a:rPr>
              <a:t>クーリング・</a:t>
            </a:r>
          </a:p>
          <a:p>
            <a:r>
              <a:rPr lang="ja-JP" altLang="en-US" sz="2000" dirty="0">
                <a:latin typeface="HGｺﾞｼｯｸE" pitchFamily="49" charset="-128"/>
                <a:ea typeface="HGｺﾞｼｯｸE" pitchFamily="49" charset="-128"/>
              </a:rPr>
              <a:t>オフ期間が</a:t>
            </a:r>
          </a:p>
          <a:p>
            <a:r>
              <a:rPr lang="ja-JP" altLang="en-US" sz="2000" dirty="0">
                <a:solidFill>
                  <a:srgbClr val="C00000"/>
                </a:solidFill>
                <a:latin typeface="HGｺﾞｼｯｸE" pitchFamily="49" charset="-128"/>
                <a:ea typeface="HGｺﾞｼｯｸE" pitchFamily="49" charset="-128"/>
              </a:rPr>
              <a:t>２０</a:t>
            </a:r>
            <a:r>
              <a:rPr lang="ja-JP" altLang="en-US" sz="2000" dirty="0">
                <a:latin typeface="HGｺﾞｼｯｸE" pitchFamily="49" charset="-128"/>
                <a:ea typeface="HGｺﾞｼｯｸE" pitchFamily="49" charset="-128"/>
              </a:rPr>
              <a:t>日の場合の</a:t>
            </a:r>
          </a:p>
          <a:p>
            <a:r>
              <a:rPr lang="ja-JP" altLang="en-US" sz="2000" dirty="0">
                <a:latin typeface="HGｺﾞｼｯｸE" pitchFamily="49" charset="-128"/>
                <a:ea typeface="HGｺﾞｼｯｸE" pitchFamily="49" charset="-128"/>
              </a:rPr>
              <a:t>　期限</a:t>
            </a:r>
            <a:endParaRPr kumimoji="1" lang="ja-JP" altLang="en-US" sz="2000" dirty="0">
              <a:latin typeface="HGｺﾞｼｯｸE" pitchFamily="49" charset="-128"/>
              <a:ea typeface="HGｺﾞｼｯｸE" pitchFamily="49" charset="-128"/>
            </a:endParaRP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 </a:t>
            </a:r>
            <a:endParaRPr lang="en-US">
              <a:solidFill>
                <a:prstClr val="black">
                  <a:tint val="75000"/>
                </a:prstClr>
              </a:solidFill>
            </a:endParaRPr>
          </a:p>
        </p:txBody>
      </p:sp>
    </p:spTree>
    <p:extLst>
      <p:ext uri="{BB962C8B-B14F-4D97-AF65-F5344CB8AC3E}">
        <p14:creationId xmlns:p14="http://schemas.microsoft.com/office/powerpoint/2010/main" val="3599499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4326</Words>
  <Application>Microsoft Office PowerPoint</Application>
  <PresentationFormat>画面に合わせる (4:3)</PresentationFormat>
  <Paragraphs>765</Paragraphs>
  <Slides>29</Slides>
  <Notes>29</Notes>
  <HiddenSlides>0</HiddenSlides>
  <MMClips>0</MMClips>
  <ScaleCrop>false</ScaleCrop>
  <HeadingPairs>
    <vt:vector size="6" baseType="variant">
      <vt:variant>
        <vt:lpstr>使用されているフォント</vt:lpstr>
      </vt:variant>
      <vt:variant>
        <vt:i4>21</vt:i4>
      </vt:variant>
      <vt:variant>
        <vt:lpstr>テーマ</vt:lpstr>
      </vt:variant>
      <vt:variant>
        <vt:i4>5</vt:i4>
      </vt:variant>
      <vt:variant>
        <vt:lpstr>スライド タイトル</vt:lpstr>
      </vt:variant>
      <vt:variant>
        <vt:i4>29</vt:i4>
      </vt:variant>
    </vt:vector>
  </HeadingPairs>
  <TitlesOfParts>
    <vt:vector size="55" baseType="lpstr">
      <vt:lpstr>AR P丸ゴシック体M</vt:lpstr>
      <vt:lpstr>HGPｺﾞｼｯｸE</vt:lpstr>
      <vt:lpstr>HGPｺﾞｼｯｸM</vt:lpstr>
      <vt:lpstr>HGP創英角ｺﾞｼｯｸUB</vt:lpstr>
      <vt:lpstr>HGP創英角ﾎﾟｯﾌﾟ体</vt:lpstr>
      <vt:lpstr>HGSｺﾞｼｯｸE</vt:lpstr>
      <vt:lpstr>HGS創英角ｺﾞｼｯｸUB</vt:lpstr>
      <vt:lpstr>HGS創英角ﾎﾟｯﾌﾟ体</vt:lpstr>
      <vt:lpstr>HGｺﾞｼｯｸE</vt:lpstr>
      <vt:lpstr>HG丸ｺﾞｼｯｸM-PRO</vt:lpstr>
      <vt:lpstr>HG創英角ｺﾞｼｯｸUB</vt:lpstr>
      <vt:lpstr>ＭＳ Ｐゴシック</vt:lpstr>
      <vt:lpstr>メイリオ</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スパイス</vt:lpstr>
      <vt:lpstr>1_Office テーマ</vt:lpstr>
      <vt:lpstr>3_tem_B24_b</vt:lpstr>
      <vt:lpstr>「クーリング・オフ」って 　　　どうするの？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shishosen</cp:lastModifiedBy>
  <cp:revision>122</cp:revision>
  <cp:lastPrinted>2020-10-15T07:45:39Z</cp:lastPrinted>
  <dcterms:created xsi:type="dcterms:W3CDTF">2020-05-10T07:20:51Z</dcterms:created>
  <dcterms:modified xsi:type="dcterms:W3CDTF">2022-06-01T01:56:49Z</dcterms:modified>
</cp:coreProperties>
</file>