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5" r:id="rId17"/>
  </p:sldIdLst>
  <p:sldSz cx="9144000" cy="5143500" type="screen16x9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624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w01\CV00$\&#26222;&#21450;&#20418;\&#32113;&#35336;&#23376;&#12393;&#12418;&#12506;&#12540;&#12472;\HP&#25522;&#36617;&#29992;&#12487;&#12540;&#12479;\06_&#12371;&#12435;&#12394;&#12487;&#12540;&#12479;&#12418;&#35211;&#12390;&#12415;&#12424;&#12358;\jinkoupyramid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w01\CV00$\&#26222;&#21450;&#20418;\&#32113;&#35336;&#23376;&#12393;&#12418;&#12506;&#12540;&#12472;\HP&#25522;&#36617;&#29992;&#12487;&#12540;&#12479;\06_&#12371;&#12435;&#12394;&#12487;&#12540;&#12479;&#12418;&#35211;&#12390;&#12415;&#12424;&#12358;\jinkoupyramid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w01\CV00$\&#26222;&#21450;&#20418;\&#32113;&#35336;&#23376;&#12393;&#12418;&#12506;&#12540;&#12472;\HP&#25522;&#36617;&#29992;&#12487;&#12540;&#12479;\06_&#12371;&#12435;&#12394;&#12487;&#12540;&#12479;&#12418;&#35211;&#12390;&#12415;&#12424;&#12358;\jinkoupyramid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w01\CV00$\&#26222;&#21450;&#20418;\&#32113;&#35336;&#23376;&#12393;&#12418;&#12506;&#12540;&#12472;\HP&#25522;&#36617;&#29992;&#12487;&#12540;&#12479;\06_&#12371;&#12435;&#12394;&#12487;&#12540;&#12479;&#12418;&#35211;&#12390;&#12415;&#12424;&#12358;\jinkoupyramid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w01\CV00$\&#26222;&#21450;&#20418;\&#32113;&#35336;&#23376;&#12393;&#12418;&#12506;&#12540;&#12472;\HP&#25522;&#36617;&#29992;&#12487;&#12540;&#12479;\06_&#12371;&#12435;&#12394;&#12487;&#12540;&#12479;&#12418;&#35211;&#12390;&#12415;&#12424;&#12358;\jinkoupyramid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w01\CV00$\&#26222;&#21450;&#20418;\&#32113;&#35336;&#23376;&#12393;&#12418;&#12506;&#12540;&#12472;\HP&#25522;&#36617;&#29992;&#12487;&#12540;&#12479;\06_&#12371;&#12435;&#12394;&#12487;&#12540;&#12479;&#12418;&#35211;&#12390;&#12415;&#12424;&#12358;\jinkoupyramid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w01\CV00$\&#26222;&#21450;&#20418;\&#32113;&#35336;&#23376;&#12393;&#12418;&#12506;&#12540;&#12472;\HP&#25522;&#36617;&#29992;&#12487;&#12540;&#12479;\06_&#12371;&#12435;&#12394;&#12487;&#12540;&#12479;&#12418;&#35211;&#12390;&#12415;&#12424;&#12358;\jinkoupyramid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w01\CV00$\&#26222;&#21450;&#20418;\&#32113;&#35336;&#23376;&#12393;&#12418;&#12506;&#12540;&#12472;\HP&#25522;&#36617;&#29992;&#12487;&#12540;&#12479;\06_&#12371;&#12435;&#12394;&#12487;&#12540;&#12479;&#12418;&#35211;&#12390;&#12415;&#12424;&#12358;\jinkoupyramid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w01\CV00$\&#26222;&#21450;&#20418;\&#32113;&#35336;&#23376;&#12393;&#12418;&#12506;&#12540;&#12472;\HP&#25522;&#36617;&#29992;&#12487;&#12540;&#12479;\06_&#12371;&#12435;&#12394;&#12487;&#12540;&#12479;&#12418;&#35211;&#12390;&#12415;&#12424;&#12358;\jinkoupyramid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\\w01\CV00$\&#26222;&#21450;&#20418;\&#32113;&#35336;&#23376;&#12393;&#12418;&#12506;&#12540;&#12472;\HP&#25522;&#36617;&#29992;&#12487;&#12540;&#12479;\06_&#12371;&#12435;&#12394;&#12487;&#12540;&#12479;&#12418;&#35211;&#12390;&#12415;&#12424;&#12358;\jinkoupyramid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\\w01\CV00$\&#26222;&#21450;&#20418;\&#32113;&#35336;&#23376;&#12393;&#12418;&#12506;&#12540;&#12472;\HP&#25522;&#36617;&#29992;&#12487;&#12540;&#12479;\06_&#12371;&#12435;&#12394;&#12487;&#12540;&#12479;&#12418;&#35211;&#12390;&#12415;&#12424;&#12358;\jinkoupyramid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w01\CV00$\&#26222;&#21450;&#20418;\&#32113;&#35336;&#23376;&#12393;&#12418;&#12506;&#12540;&#12472;\HP&#25522;&#36617;&#29992;&#12487;&#12540;&#12479;\06_&#12371;&#12435;&#12394;&#12487;&#12540;&#12479;&#12418;&#35211;&#12390;&#12415;&#12424;&#12358;\jinkoupyramid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\\w01\CV00$\&#26222;&#21450;&#20418;\&#32113;&#35336;&#23376;&#12393;&#12418;&#12506;&#12540;&#12472;\HP&#25522;&#36617;&#29992;&#12487;&#12540;&#12479;\06_&#12371;&#12435;&#12394;&#12487;&#12540;&#12479;&#12418;&#35211;&#12390;&#12415;&#12424;&#12358;\jinkoupyramid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\\w01\CV00$\&#26222;&#21450;&#20418;\&#32113;&#35336;&#23376;&#12393;&#12418;&#12506;&#12540;&#12472;\HP&#25522;&#36617;&#29992;&#12487;&#12540;&#12479;\06_&#12371;&#12435;&#12394;&#12487;&#12540;&#12479;&#12418;&#35211;&#12390;&#12415;&#12424;&#12358;\jinkoupyramid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\\w01\CV00$\&#26222;&#21450;&#20418;\&#32113;&#35336;&#23376;&#12393;&#12418;&#12506;&#12540;&#12472;\HP&#25522;&#36617;&#29992;&#12487;&#12540;&#12479;\06_&#12371;&#12435;&#12394;&#12487;&#12540;&#12479;&#12418;&#35211;&#12390;&#12415;&#12424;&#12358;\jinkoupyramid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\\w01\CV00$\&#26222;&#21450;&#20418;\&#32113;&#35336;&#23376;&#12393;&#12418;&#12506;&#12540;&#12472;\HP&#25522;&#36617;&#29992;&#12487;&#12540;&#12479;\06_&#12371;&#12435;&#12394;&#12487;&#12540;&#12479;&#12418;&#35211;&#12390;&#12415;&#12424;&#12358;\jinkoupyramid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\\w01\CV00$\&#26222;&#21450;&#20418;\&#32113;&#35336;&#23376;&#12393;&#12418;&#12506;&#12540;&#12472;\HP&#25522;&#36617;&#29992;&#12487;&#12540;&#12479;\06_&#12371;&#12435;&#12394;&#12487;&#12540;&#12479;&#12418;&#35211;&#12390;&#12415;&#12424;&#12358;\jinkoupyramid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\\w01\CV00$\&#26222;&#21450;&#20418;\&#32113;&#35336;&#23376;&#12393;&#12418;&#12506;&#12540;&#12472;\HP&#25522;&#36617;&#29992;&#12487;&#12540;&#12479;\06_&#12371;&#12435;&#12394;&#12487;&#12540;&#12479;&#12418;&#35211;&#12390;&#12415;&#12424;&#12358;\jinkoupyramid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\\w01\CV00$\&#26222;&#21450;&#20418;\&#32113;&#35336;&#23376;&#12393;&#12418;&#12506;&#12540;&#12472;\HP&#25522;&#36617;&#29992;&#12487;&#12540;&#12479;\06_&#12371;&#12435;&#12394;&#12487;&#12540;&#12479;&#12418;&#35211;&#12390;&#12415;&#12424;&#12358;\jinkoupyramid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\\w01\CV00$\&#26222;&#21450;&#20418;\&#32113;&#35336;&#23376;&#12393;&#12418;&#12506;&#12540;&#12472;\HP&#25522;&#36617;&#29992;&#12487;&#12540;&#12479;\06_&#12371;&#12435;&#12394;&#12487;&#12540;&#12479;&#12418;&#35211;&#12390;&#12415;&#12424;&#12358;\jinkoupyramid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\\w01\CV00$\&#26222;&#21450;&#20418;\&#32113;&#35336;&#23376;&#12393;&#12418;&#12506;&#12540;&#12472;\HP&#25522;&#36617;&#29992;&#12487;&#12540;&#12479;\06_&#12371;&#12435;&#12394;&#12487;&#12540;&#12479;&#12418;&#35211;&#12390;&#12415;&#12424;&#12358;\jinkoupyramid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\\w01\CV00$\3_&#26222;&#21450;&#20418;\Kn%20&#32113;&#35336;&#23376;&#12393;&#12418;&#12506;&#12540;&#12472;\R3\&#26356;&#26032;&#29992;&#12487;&#12540;&#12479;\&#65301;&#28363;&#36032;&#30476;&#12398;&#20170;&#12392;&#26132;\&#65298;&#20154;&#21475;&#12500;&#12521;&#12511;&#12483;&#12489;\5-2&#20154;&#21475;&#12500;&#12521;&#12511;&#12483;&#124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w01\CV00$\&#26222;&#21450;&#20418;\&#32113;&#35336;&#23376;&#12393;&#12418;&#12506;&#12540;&#12472;\HP&#25522;&#36617;&#29992;&#12487;&#12540;&#12479;\06_&#12371;&#12435;&#12394;&#12487;&#12540;&#12479;&#12418;&#35211;&#12390;&#12415;&#12424;&#12358;\jinkoupyramid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\\w01\CV00$\3_&#26222;&#21450;&#20418;\Kn%20&#32113;&#35336;&#23376;&#12393;&#12418;&#12506;&#12540;&#12472;\R3\&#26356;&#26032;&#29992;&#12487;&#12540;&#12479;\&#65301;&#28363;&#36032;&#30476;&#12398;&#20170;&#12392;&#26132;\&#65298;&#20154;&#21475;&#12500;&#12521;&#12511;&#12483;&#12489;\5-2&#20154;&#21475;&#12500;&#12521;&#12511;&#12483;&#124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w01\CV00$\&#26222;&#21450;&#20418;\&#32113;&#35336;&#23376;&#12393;&#12418;&#12506;&#12540;&#12472;\HP&#25522;&#36617;&#29992;&#12487;&#12540;&#12479;\06_&#12371;&#12435;&#12394;&#12487;&#12540;&#12479;&#12418;&#35211;&#12390;&#12415;&#12424;&#12358;\jinkoupyramid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w01\CV00$\&#26222;&#21450;&#20418;\&#32113;&#35336;&#23376;&#12393;&#12418;&#12506;&#12540;&#12472;\HP&#25522;&#36617;&#29992;&#12487;&#12540;&#12479;\06_&#12371;&#12435;&#12394;&#12487;&#12540;&#12479;&#12418;&#35211;&#12390;&#12415;&#12424;&#12358;\jinkoupyramid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w01\CV00$\&#26222;&#21450;&#20418;\&#32113;&#35336;&#23376;&#12393;&#12418;&#12506;&#12540;&#12472;\HP&#25522;&#36617;&#29992;&#12487;&#12540;&#12479;\06_&#12371;&#12435;&#12394;&#12487;&#12540;&#12479;&#12418;&#35211;&#12390;&#12415;&#12424;&#12358;\jinkoupyramid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w01\CV00$\&#26222;&#21450;&#20418;\&#32113;&#35336;&#23376;&#12393;&#12418;&#12506;&#12540;&#12472;\HP&#25522;&#36617;&#29992;&#12487;&#12540;&#12479;\06_&#12371;&#12435;&#12394;&#12487;&#12540;&#12479;&#12418;&#35211;&#12390;&#12415;&#12424;&#12358;\jinkoupyramid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w01\CV00$\&#26222;&#21450;&#20418;\&#32113;&#35336;&#23376;&#12393;&#12418;&#12506;&#12540;&#12472;\HP&#25522;&#36617;&#29992;&#12487;&#12540;&#12479;\06_&#12371;&#12435;&#12394;&#12487;&#12540;&#12479;&#12418;&#35211;&#12390;&#12415;&#12424;&#12358;\jinkoupyramid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w01\CV00$\&#26222;&#21450;&#20418;\&#32113;&#35336;&#23376;&#12393;&#12418;&#12506;&#12540;&#12472;\HP&#25522;&#36617;&#29992;&#12487;&#12540;&#12479;\06_&#12371;&#12435;&#12394;&#12487;&#12540;&#12479;&#12418;&#35211;&#12390;&#12415;&#12424;&#12358;\jinkoupyrami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horzOverflow="overflow" anchor="ctr"/>
          <a:lstStyle/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滋賀県</a:t>
            </a:r>
            <a:endParaRPr lang="en-US" altLang="ja-JP" sz="1200" b="1" i="0" u="none" strike="noStrike" baseline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S UI Gothic"/>
            </a:endParaRPr>
          </a:p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（男）</a:t>
            </a:r>
          </a:p>
        </c:rich>
      </c:tx>
      <c:layout>
        <c:manualLayout>
          <c:xMode val="edge"/>
          <c:yMode val="edge"/>
          <c:x val="0.43500168907386433"/>
          <c:y val="1.268405275779376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6280295477594236E-2"/>
          <c:y val="9.9616955775264943E-2"/>
          <c:w val="0.89639322670471133"/>
          <c:h val="0.82316578848696531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'S25'!$A$4</c:f>
              <c:strCache>
                <c:ptCount val="1"/>
                <c:pt idx="0">
                  <c:v>滋賀県</c:v>
                </c:pt>
              </c:strCache>
            </c:strRef>
          </c:tx>
          <c:spPr>
            <a:solidFill>
              <a:srgbClr val="8BD000">
                <a:alpha val="49804"/>
              </a:srgbClr>
            </a:solidFill>
            <a:ln w="2222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'S25'!$C$3:$T$3</c:f>
              <c:strCache>
                <c:ptCount val="18"/>
                <c:pt idx="0">
                  <c:v>0～4歳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75～79</c:v>
                </c:pt>
                <c:pt idx="16">
                  <c:v>80～84</c:v>
                </c:pt>
                <c:pt idx="17">
                  <c:v>85歳以上</c:v>
                </c:pt>
              </c:strCache>
            </c:strRef>
          </c:cat>
          <c:val>
            <c:numRef>
              <c:f>'S25'!$C$4:$T$4</c:f>
              <c:numCache>
                <c:formatCode>#,##0_ </c:formatCode>
                <c:ptCount val="18"/>
                <c:pt idx="0">
                  <c:v>53026</c:v>
                </c:pt>
                <c:pt idx="1">
                  <c:v>47043</c:v>
                </c:pt>
                <c:pt idx="2">
                  <c:v>45512</c:v>
                </c:pt>
                <c:pt idx="3">
                  <c:v>43207</c:v>
                </c:pt>
                <c:pt idx="4">
                  <c:v>38418</c:v>
                </c:pt>
                <c:pt idx="5">
                  <c:v>25104</c:v>
                </c:pt>
                <c:pt idx="6">
                  <c:v>22019</c:v>
                </c:pt>
                <c:pt idx="7">
                  <c:v>23441</c:v>
                </c:pt>
                <c:pt idx="8">
                  <c:v>23180</c:v>
                </c:pt>
                <c:pt idx="9">
                  <c:v>21801</c:v>
                </c:pt>
                <c:pt idx="10">
                  <c:v>19138</c:v>
                </c:pt>
                <c:pt idx="11">
                  <c:v>15923</c:v>
                </c:pt>
                <c:pt idx="12">
                  <c:v>13395</c:v>
                </c:pt>
                <c:pt idx="13">
                  <c:v>10362</c:v>
                </c:pt>
                <c:pt idx="14">
                  <c:v>7144</c:v>
                </c:pt>
                <c:pt idx="15">
                  <c:v>3144</c:v>
                </c:pt>
                <c:pt idx="16">
                  <c:v>1009</c:v>
                </c:pt>
                <c:pt idx="17">
                  <c:v>236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1778664576"/>
        <c:axId val="-1778664032"/>
      </c:barChart>
      <c:catAx>
        <c:axId val="-1778664576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txPr>
          <a:bodyPr horzOverflow="overflow" anchor="ctr"/>
          <a:lstStyle/>
          <a:p>
            <a:pPr algn="ctr" rtl="0">
              <a:defRPr sz="800">
                <a:solidFill>
                  <a:srgbClr val="000000"/>
                </a:solidFill>
              </a:defRPr>
            </a:pPr>
            <a:endParaRPr lang="ja-JP"/>
          </a:p>
        </c:txPr>
        <c:crossAx val="-1778664032"/>
        <c:crosses val="autoZero"/>
        <c:auto val="1"/>
        <c:lblAlgn val="ctr"/>
        <c:lblOffset val="100"/>
        <c:noMultiLvlLbl val="0"/>
      </c:catAx>
      <c:valAx>
        <c:axId val="-1778664032"/>
        <c:scaling>
          <c:orientation val="maxMin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##0&quot;万&quot;;\-###0&quot;万&quot;;0;@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105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778664576"/>
        <c:crosses val="autoZero"/>
        <c:crossBetween val="between"/>
        <c:dispUnits>
          <c:builtInUnit val="tenThousands"/>
        </c:dispUnits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 horzOverflow="overflow" anchor="ctr"/>
    <a:lstStyle/>
    <a:p>
      <a:pPr algn="ctr" rtl="0">
        <a:defRPr lang="ja-JP" altLang="en-US" sz="80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  <c:extLst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horzOverflow="overflow" anchor="ctr"/>
          <a:lstStyle/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滋賀県</a:t>
            </a:r>
            <a:endParaRPr lang="en-US" altLang="ja-JP" sz="1200" b="1" i="0" u="none" strike="noStrike" baseline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S UI Gothic"/>
            </a:endParaRPr>
          </a:p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（女）</a:t>
            </a:r>
          </a:p>
        </c:rich>
      </c:tx>
      <c:layout>
        <c:manualLayout>
          <c:xMode val="edge"/>
          <c:yMode val="edge"/>
          <c:x val="0.48398927465105029"/>
          <c:y val="2.041356464551815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657788539144471"/>
          <c:y val="0.10964201843190652"/>
          <c:w val="0.77966101694915235"/>
          <c:h val="0.81992481203007506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'S45'!$A$7</c:f>
              <c:strCache>
                <c:ptCount val="1"/>
                <c:pt idx="0">
                  <c:v>滋賀県</c:v>
                </c:pt>
              </c:strCache>
            </c:strRef>
          </c:tx>
          <c:spPr>
            <a:solidFill>
              <a:srgbClr val="FF963F">
                <a:alpha val="49804"/>
              </a:srgbClr>
            </a:solidFill>
            <a:ln w="2222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'S45'!$C$6:$T$6</c:f>
              <c:strCache>
                <c:ptCount val="18"/>
                <c:pt idx="0">
                  <c:v>0～4歳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75～79</c:v>
                </c:pt>
                <c:pt idx="16">
                  <c:v>80～84</c:v>
                </c:pt>
                <c:pt idx="17">
                  <c:v>85歳以上</c:v>
                </c:pt>
              </c:strCache>
            </c:strRef>
          </c:cat>
          <c:val>
            <c:numRef>
              <c:f>'S45'!$C$7:$T$7</c:f>
              <c:numCache>
                <c:formatCode>#,##0_ </c:formatCode>
                <c:ptCount val="18"/>
                <c:pt idx="0">
                  <c:v>34618</c:v>
                </c:pt>
                <c:pt idx="1">
                  <c:v>33158</c:v>
                </c:pt>
                <c:pt idx="2">
                  <c:v>32942</c:v>
                </c:pt>
                <c:pt idx="3">
                  <c:v>41608</c:v>
                </c:pt>
                <c:pt idx="4">
                  <c:v>44297</c:v>
                </c:pt>
                <c:pt idx="5">
                  <c:v>34217</c:v>
                </c:pt>
                <c:pt idx="6">
                  <c:v>31558</c:v>
                </c:pt>
                <c:pt idx="7">
                  <c:v>33091</c:v>
                </c:pt>
                <c:pt idx="8">
                  <c:v>31478</c:v>
                </c:pt>
                <c:pt idx="9">
                  <c:v>28734</c:v>
                </c:pt>
                <c:pt idx="10">
                  <c:v>25193</c:v>
                </c:pt>
                <c:pt idx="11">
                  <c:v>23957</c:v>
                </c:pt>
                <c:pt idx="12">
                  <c:v>20282</c:v>
                </c:pt>
                <c:pt idx="13">
                  <c:v>16820</c:v>
                </c:pt>
                <c:pt idx="14">
                  <c:v>12508</c:v>
                </c:pt>
                <c:pt idx="15">
                  <c:v>8162</c:v>
                </c:pt>
                <c:pt idx="16">
                  <c:v>4764</c:v>
                </c:pt>
                <c:pt idx="17">
                  <c:v>2496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1610655904"/>
        <c:axId val="-1610655360"/>
      </c:barChart>
      <c:catAx>
        <c:axId val="-16106559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90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10655360"/>
        <c:crosses val="autoZero"/>
        <c:auto val="1"/>
        <c:lblAlgn val="ctr"/>
        <c:lblOffset val="100"/>
        <c:tickLblSkip val="1"/>
        <c:noMultiLvlLbl val="0"/>
      </c:catAx>
      <c:valAx>
        <c:axId val="-1610655360"/>
        <c:scaling>
          <c:orientation val="minMax"/>
          <c:max val="6000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##0&quot;万&quot;;\-###0&quot;万&quot;;0;@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105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10655904"/>
        <c:crosses val="autoZero"/>
        <c:crossBetween val="between"/>
        <c:dispUnits>
          <c:builtInUnit val="tenThousands"/>
        </c:dispUnits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 horzOverflow="overflow" anchor="ctr"/>
    <a:lstStyle/>
    <a:p>
      <a:pPr algn="ctr" rtl="0">
        <a:defRPr lang="ja-JP" altLang="en-US" sz="80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  <c:extLst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horzOverflow="overflow" anchor="ctr"/>
          <a:lstStyle/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滋賀県</a:t>
            </a:r>
            <a:endParaRPr lang="en-US" altLang="ja-JP" sz="1200" b="1" i="0" u="none" strike="noStrike" baseline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S UI Gothic"/>
            </a:endParaRPr>
          </a:p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（男）</a:t>
            </a:r>
            <a:endParaRPr lang="en-US" altLang="ja-JP" sz="1200" b="1" i="0" u="none" strike="noStrike" baseline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S UI Gothic"/>
            </a:endParaRPr>
          </a:p>
        </c:rich>
      </c:tx>
      <c:layout>
        <c:manualLayout>
          <c:xMode val="edge"/>
          <c:yMode val="edge"/>
          <c:x val="0.4446405689767865"/>
          <c:y val="1.022282333854469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6280295477594236E-2"/>
          <c:y val="9.9616955775264943E-2"/>
          <c:w val="0.89639322670471133"/>
          <c:h val="0.82316578848696531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'S50'!$A$4</c:f>
              <c:strCache>
                <c:ptCount val="1"/>
                <c:pt idx="0">
                  <c:v>滋賀県</c:v>
                </c:pt>
              </c:strCache>
            </c:strRef>
          </c:tx>
          <c:spPr>
            <a:solidFill>
              <a:srgbClr val="8BD000">
                <a:alpha val="49804"/>
              </a:srgbClr>
            </a:solidFill>
            <a:ln w="2222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'S50'!$C$3:$T$3</c:f>
              <c:strCache>
                <c:ptCount val="18"/>
                <c:pt idx="0">
                  <c:v>0～4歳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75～79</c:v>
                </c:pt>
                <c:pt idx="16">
                  <c:v>80～84</c:v>
                </c:pt>
                <c:pt idx="17">
                  <c:v>85歳以上</c:v>
                </c:pt>
              </c:strCache>
            </c:strRef>
          </c:cat>
          <c:val>
            <c:numRef>
              <c:f>'S50'!$C$4:$T$4</c:f>
              <c:numCache>
                <c:formatCode>#,##0_ </c:formatCode>
                <c:ptCount val="18"/>
                <c:pt idx="0">
                  <c:v>46637</c:v>
                </c:pt>
                <c:pt idx="1">
                  <c:v>39218</c:v>
                </c:pt>
                <c:pt idx="2">
                  <c:v>36273</c:v>
                </c:pt>
                <c:pt idx="3">
                  <c:v>34470</c:v>
                </c:pt>
                <c:pt idx="4">
                  <c:v>37774</c:v>
                </c:pt>
                <c:pt idx="5">
                  <c:v>45850</c:v>
                </c:pt>
                <c:pt idx="6">
                  <c:v>38980</c:v>
                </c:pt>
                <c:pt idx="7">
                  <c:v>34432</c:v>
                </c:pt>
                <c:pt idx="8">
                  <c:v>35167</c:v>
                </c:pt>
                <c:pt idx="9">
                  <c:v>33836</c:v>
                </c:pt>
                <c:pt idx="10">
                  <c:v>22314</c:v>
                </c:pt>
                <c:pt idx="11">
                  <c:v>18743</c:v>
                </c:pt>
                <c:pt idx="12">
                  <c:v>18499</c:v>
                </c:pt>
                <c:pt idx="13">
                  <c:v>15962</c:v>
                </c:pt>
                <c:pt idx="14">
                  <c:v>11826</c:v>
                </c:pt>
                <c:pt idx="15">
                  <c:v>7196</c:v>
                </c:pt>
                <c:pt idx="16">
                  <c:v>3186</c:v>
                </c:pt>
                <c:pt idx="17">
                  <c:v>1243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1610654816"/>
        <c:axId val="-1610648832"/>
      </c:barChart>
      <c:catAx>
        <c:axId val="-1610654816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txPr>
          <a:bodyPr horzOverflow="overflow" anchor="ctr"/>
          <a:lstStyle/>
          <a:p>
            <a:pPr algn="ctr" rtl="0">
              <a:defRPr sz="800">
                <a:solidFill>
                  <a:srgbClr val="000000"/>
                </a:solidFill>
              </a:defRPr>
            </a:pPr>
            <a:endParaRPr lang="ja-JP"/>
          </a:p>
        </c:txPr>
        <c:crossAx val="-1610648832"/>
        <c:crosses val="autoZero"/>
        <c:auto val="1"/>
        <c:lblAlgn val="ctr"/>
        <c:lblOffset val="100"/>
        <c:noMultiLvlLbl val="0"/>
      </c:catAx>
      <c:valAx>
        <c:axId val="-1610648832"/>
        <c:scaling>
          <c:orientation val="maxMin"/>
          <c:max val="6000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##0&quot;万&quot;;\-###0&quot;万&quot;;0;@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105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10654816"/>
        <c:crosses val="autoZero"/>
        <c:crossBetween val="between"/>
        <c:dispUnits>
          <c:builtInUnit val="tenThousands"/>
        </c:dispUnits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 horzOverflow="overflow" anchor="ctr"/>
    <a:lstStyle/>
    <a:p>
      <a:pPr algn="ctr" rtl="0">
        <a:defRPr lang="ja-JP" altLang="en-US" sz="80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  <c:extLst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horzOverflow="overflow" anchor="ctr"/>
          <a:lstStyle/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滋賀県</a:t>
            </a:r>
            <a:endParaRPr lang="en-US" altLang="ja-JP" sz="1200" b="1" i="0" u="none" strike="noStrike" baseline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S UI Gothic"/>
            </a:endParaRPr>
          </a:p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（女）</a:t>
            </a:r>
          </a:p>
        </c:rich>
      </c:tx>
      <c:layout>
        <c:manualLayout>
          <c:xMode val="edge"/>
          <c:yMode val="edge"/>
          <c:x val="0.48398925914735041"/>
          <c:y val="2.045148254080627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657788539144471"/>
          <c:y val="0.10964201843190652"/>
          <c:w val="0.77966101694915235"/>
          <c:h val="0.81992481203007506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'S50'!$A$7</c:f>
              <c:strCache>
                <c:ptCount val="1"/>
                <c:pt idx="0">
                  <c:v>滋賀県</c:v>
                </c:pt>
              </c:strCache>
            </c:strRef>
          </c:tx>
          <c:spPr>
            <a:solidFill>
              <a:srgbClr val="FF963F">
                <a:alpha val="49804"/>
              </a:srgbClr>
            </a:solidFill>
            <a:ln w="2222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'S50'!$C$6:$T$6</c:f>
              <c:strCache>
                <c:ptCount val="18"/>
                <c:pt idx="0">
                  <c:v>0～4歳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75～79</c:v>
                </c:pt>
                <c:pt idx="16">
                  <c:v>80～84</c:v>
                </c:pt>
                <c:pt idx="17">
                  <c:v>85歳以上</c:v>
                </c:pt>
              </c:strCache>
            </c:strRef>
          </c:cat>
          <c:val>
            <c:numRef>
              <c:f>'S50'!$C$7:$T$7</c:f>
              <c:numCache>
                <c:formatCode>#,##0_ </c:formatCode>
                <c:ptCount val="18"/>
                <c:pt idx="0">
                  <c:v>44181</c:v>
                </c:pt>
                <c:pt idx="1">
                  <c:v>37388</c:v>
                </c:pt>
                <c:pt idx="2">
                  <c:v>34618</c:v>
                </c:pt>
                <c:pt idx="3">
                  <c:v>36217</c:v>
                </c:pt>
                <c:pt idx="4">
                  <c:v>38347</c:v>
                </c:pt>
                <c:pt idx="5">
                  <c:v>45355</c:v>
                </c:pt>
                <c:pt idx="6">
                  <c:v>37639</c:v>
                </c:pt>
                <c:pt idx="7">
                  <c:v>33583</c:v>
                </c:pt>
                <c:pt idx="8">
                  <c:v>34165</c:v>
                </c:pt>
                <c:pt idx="9">
                  <c:v>32407</c:v>
                </c:pt>
                <c:pt idx="10">
                  <c:v>28739</c:v>
                </c:pt>
                <c:pt idx="11">
                  <c:v>24875</c:v>
                </c:pt>
                <c:pt idx="12">
                  <c:v>23767</c:v>
                </c:pt>
                <c:pt idx="13">
                  <c:v>19259</c:v>
                </c:pt>
                <c:pt idx="14">
                  <c:v>15001</c:v>
                </c:pt>
                <c:pt idx="15">
                  <c:v>9920</c:v>
                </c:pt>
                <c:pt idx="16">
                  <c:v>5343</c:v>
                </c:pt>
                <c:pt idx="17">
                  <c:v>3001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1610654272"/>
        <c:axId val="-1610661888"/>
      </c:barChart>
      <c:catAx>
        <c:axId val="-16106542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90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10661888"/>
        <c:crosses val="autoZero"/>
        <c:auto val="1"/>
        <c:lblAlgn val="ctr"/>
        <c:lblOffset val="100"/>
        <c:tickLblSkip val="1"/>
        <c:noMultiLvlLbl val="0"/>
      </c:catAx>
      <c:valAx>
        <c:axId val="-1610661888"/>
        <c:scaling>
          <c:orientation val="minMax"/>
          <c:max val="6000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##0&quot;万&quot;;\-###0&quot;万&quot;;0;@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105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10654272"/>
        <c:crosses val="autoZero"/>
        <c:crossBetween val="between"/>
        <c:dispUnits>
          <c:builtInUnit val="tenThousands"/>
        </c:dispUnits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 horzOverflow="overflow" anchor="ctr"/>
    <a:lstStyle/>
    <a:p>
      <a:pPr algn="ctr" rtl="0">
        <a:defRPr lang="ja-JP" altLang="en-US" sz="80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  <c:extLst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horzOverflow="overflow" anchor="ctr"/>
          <a:lstStyle/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滋賀県</a:t>
            </a:r>
            <a:endParaRPr lang="en-US" altLang="ja-JP" sz="1200" b="1" i="0" u="none" strike="noStrike" baseline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S UI Gothic"/>
            </a:endParaRPr>
          </a:p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（男）</a:t>
            </a:r>
          </a:p>
        </c:rich>
      </c:tx>
      <c:layout>
        <c:manualLayout>
          <c:xMode val="edge"/>
          <c:yMode val="edge"/>
          <c:x val="0.44468477036148812"/>
          <c:y val="7.6104428059243206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6280295477594236E-2"/>
          <c:y val="9.9616955775264943E-2"/>
          <c:w val="0.89639322670471133"/>
          <c:h val="0.82316578848696531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'S55'!$A$4</c:f>
              <c:strCache>
                <c:ptCount val="1"/>
                <c:pt idx="0">
                  <c:v>滋賀県</c:v>
                </c:pt>
              </c:strCache>
            </c:strRef>
          </c:tx>
          <c:spPr>
            <a:solidFill>
              <a:srgbClr val="8BD000">
                <a:alpha val="49804"/>
              </a:srgbClr>
            </a:solidFill>
            <a:ln w="2222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'S55'!$C$3:$T$3</c:f>
              <c:strCache>
                <c:ptCount val="18"/>
                <c:pt idx="0">
                  <c:v>0～4歳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75～79</c:v>
                </c:pt>
                <c:pt idx="16">
                  <c:v>80～84</c:v>
                </c:pt>
                <c:pt idx="17">
                  <c:v>85歳以上</c:v>
                </c:pt>
              </c:strCache>
            </c:strRef>
          </c:cat>
          <c:val>
            <c:numRef>
              <c:f>'S55'!$C$4:$T$4</c:f>
              <c:numCache>
                <c:formatCode>#,##0_ </c:formatCode>
                <c:ptCount val="18"/>
                <c:pt idx="0">
                  <c:v>44580</c:v>
                </c:pt>
                <c:pt idx="1">
                  <c:v>50197</c:v>
                </c:pt>
                <c:pt idx="2">
                  <c:v>41429</c:v>
                </c:pt>
                <c:pt idx="3">
                  <c:v>36500</c:v>
                </c:pt>
                <c:pt idx="4">
                  <c:v>32774</c:v>
                </c:pt>
                <c:pt idx="5">
                  <c:v>40350</c:v>
                </c:pt>
                <c:pt idx="6">
                  <c:v>49787</c:v>
                </c:pt>
                <c:pt idx="7">
                  <c:v>42266</c:v>
                </c:pt>
                <c:pt idx="8">
                  <c:v>36267</c:v>
                </c:pt>
                <c:pt idx="9">
                  <c:v>35985</c:v>
                </c:pt>
                <c:pt idx="10">
                  <c:v>33951</c:v>
                </c:pt>
                <c:pt idx="11">
                  <c:v>22183</c:v>
                </c:pt>
                <c:pt idx="12">
                  <c:v>17980</c:v>
                </c:pt>
                <c:pt idx="13">
                  <c:v>16982</c:v>
                </c:pt>
                <c:pt idx="14">
                  <c:v>13484</c:v>
                </c:pt>
                <c:pt idx="15">
                  <c:v>8600</c:v>
                </c:pt>
                <c:pt idx="16">
                  <c:v>4163</c:v>
                </c:pt>
                <c:pt idx="17">
                  <c:v>1666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1610660256"/>
        <c:axId val="-1610659168"/>
      </c:barChart>
      <c:catAx>
        <c:axId val="-1610660256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txPr>
          <a:bodyPr horzOverflow="overflow" anchor="ctr"/>
          <a:lstStyle/>
          <a:p>
            <a:pPr algn="ctr" rtl="0">
              <a:defRPr sz="800">
                <a:solidFill>
                  <a:srgbClr val="000000"/>
                </a:solidFill>
              </a:defRPr>
            </a:pPr>
            <a:endParaRPr lang="ja-JP"/>
          </a:p>
        </c:txPr>
        <c:crossAx val="-1610659168"/>
        <c:crosses val="autoZero"/>
        <c:auto val="1"/>
        <c:lblAlgn val="ctr"/>
        <c:lblOffset val="100"/>
        <c:noMultiLvlLbl val="0"/>
      </c:catAx>
      <c:valAx>
        <c:axId val="-1610659168"/>
        <c:scaling>
          <c:orientation val="maxMin"/>
          <c:max val="6000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##0&quot;万&quot;;\-###0&quot;万&quot;;0;@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105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10660256"/>
        <c:crosses val="autoZero"/>
        <c:crossBetween val="between"/>
        <c:dispUnits>
          <c:builtInUnit val="tenThousands"/>
        </c:dispUnits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 horzOverflow="overflow" anchor="ctr"/>
    <a:lstStyle/>
    <a:p>
      <a:pPr algn="ctr" rtl="0">
        <a:defRPr lang="ja-JP" altLang="en-US" sz="80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  <c:extLst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horzOverflow="overflow" anchor="ctr"/>
          <a:lstStyle/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滋賀県</a:t>
            </a:r>
            <a:endParaRPr lang="en-US" altLang="ja-JP" sz="1200" b="1" i="0" u="none" strike="noStrike" baseline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S UI Gothic"/>
            </a:endParaRPr>
          </a:p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（女）</a:t>
            </a:r>
          </a:p>
        </c:rich>
      </c:tx>
      <c:layout>
        <c:manualLayout>
          <c:xMode val="edge"/>
          <c:yMode val="edge"/>
          <c:x val="0.48398926748855725"/>
          <c:y val="1.5339973098372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657788539144471"/>
          <c:y val="0.10964201843190652"/>
          <c:w val="0.77966101694915235"/>
          <c:h val="0.81992481203007506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'S55'!$A$7</c:f>
              <c:strCache>
                <c:ptCount val="1"/>
                <c:pt idx="0">
                  <c:v>滋賀県</c:v>
                </c:pt>
              </c:strCache>
            </c:strRef>
          </c:tx>
          <c:spPr>
            <a:solidFill>
              <a:srgbClr val="FF963F">
                <a:alpha val="49804"/>
              </a:srgbClr>
            </a:solidFill>
            <a:ln w="2222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'S55'!$C$6:$T$6</c:f>
              <c:strCache>
                <c:ptCount val="18"/>
                <c:pt idx="0">
                  <c:v>0～4歳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75～79</c:v>
                </c:pt>
                <c:pt idx="16">
                  <c:v>80～84</c:v>
                </c:pt>
                <c:pt idx="17">
                  <c:v>85歳以上</c:v>
                </c:pt>
              </c:strCache>
            </c:strRef>
          </c:cat>
          <c:val>
            <c:numRef>
              <c:f>'S55'!$C$7:$T$7</c:f>
              <c:numCache>
                <c:formatCode>#,##0_ </c:formatCode>
                <c:ptCount val="18"/>
                <c:pt idx="0">
                  <c:v>42214</c:v>
                </c:pt>
                <c:pt idx="1">
                  <c:v>47669</c:v>
                </c:pt>
                <c:pt idx="2">
                  <c:v>39648</c:v>
                </c:pt>
                <c:pt idx="3">
                  <c:v>36574</c:v>
                </c:pt>
                <c:pt idx="4">
                  <c:v>34471</c:v>
                </c:pt>
                <c:pt idx="5">
                  <c:v>40578</c:v>
                </c:pt>
                <c:pt idx="6">
                  <c:v>49120</c:v>
                </c:pt>
                <c:pt idx="7">
                  <c:v>40476</c:v>
                </c:pt>
                <c:pt idx="8">
                  <c:v>35084</c:v>
                </c:pt>
                <c:pt idx="9">
                  <c:v>34800</c:v>
                </c:pt>
                <c:pt idx="10">
                  <c:v>32981</c:v>
                </c:pt>
                <c:pt idx="11">
                  <c:v>29048</c:v>
                </c:pt>
                <c:pt idx="12">
                  <c:v>24640</c:v>
                </c:pt>
                <c:pt idx="13">
                  <c:v>22852</c:v>
                </c:pt>
                <c:pt idx="14">
                  <c:v>17574</c:v>
                </c:pt>
                <c:pt idx="15">
                  <c:v>12379</c:v>
                </c:pt>
                <c:pt idx="16">
                  <c:v>6876</c:v>
                </c:pt>
                <c:pt idx="17">
                  <c:v>3669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1610658080"/>
        <c:axId val="-1610650464"/>
      </c:barChart>
      <c:catAx>
        <c:axId val="-1610658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90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10650464"/>
        <c:crosses val="autoZero"/>
        <c:auto val="1"/>
        <c:lblAlgn val="ctr"/>
        <c:lblOffset val="100"/>
        <c:tickLblSkip val="1"/>
        <c:noMultiLvlLbl val="0"/>
      </c:catAx>
      <c:valAx>
        <c:axId val="-1610650464"/>
        <c:scaling>
          <c:orientation val="minMax"/>
          <c:max val="6000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##0&quot;万&quot;;\-###0&quot;万&quot;;0;@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105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10658080"/>
        <c:crosses val="autoZero"/>
        <c:crossBetween val="between"/>
        <c:dispUnits>
          <c:builtInUnit val="tenThousands"/>
        </c:dispUnits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 horzOverflow="overflow" anchor="ctr"/>
    <a:lstStyle/>
    <a:p>
      <a:pPr algn="ctr" rtl="0">
        <a:defRPr lang="ja-JP" altLang="en-US" sz="80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  <c:extLst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horzOverflow="overflow" anchor="ctr"/>
          <a:lstStyle/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滋賀県</a:t>
            </a:r>
            <a:endParaRPr lang="en-US" altLang="ja-JP" sz="1200" b="1" i="0" u="none" strike="noStrike" baseline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S UI Gothic"/>
            </a:endParaRPr>
          </a:p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（男）</a:t>
            </a:r>
          </a:p>
        </c:rich>
      </c:tx>
      <c:layout>
        <c:manualLayout>
          <c:xMode val="edge"/>
          <c:yMode val="edge"/>
          <c:x val="0.44040708616626006"/>
          <c:y val="7.515998127510388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5.6280295477594236E-2"/>
          <c:y val="9.9616955775264943E-2"/>
          <c:w val="0.89639322670471133"/>
          <c:h val="0.82316578848696531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'S60'!$A$4</c:f>
              <c:strCache>
                <c:ptCount val="1"/>
                <c:pt idx="0">
                  <c:v>滋賀県</c:v>
                </c:pt>
              </c:strCache>
            </c:strRef>
          </c:tx>
          <c:spPr>
            <a:solidFill>
              <a:srgbClr val="8BD000">
                <a:alpha val="49804"/>
              </a:srgbClr>
            </a:solidFill>
            <a:ln w="2222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'S60'!$C$3:$T$3</c:f>
              <c:strCache>
                <c:ptCount val="18"/>
                <c:pt idx="0">
                  <c:v>0～4歳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75～79</c:v>
                </c:pt>
                <c:pt idx="16">
                  <c:v>80～84</c:v>
                </c:pt>
                <c:pt idx="17">
                  <c:v>85歳以上</c:v>
                </c:pt>
              </c:strCache>
            </c:strRef>
          </c:cat>
          <c:val>
            <c:numRef>
              <c:f>'S60'!$C$4:$T$4</c:f>
              <c:numCache>
                <c:formatCode>#,##0_ </c:formatCode>
                <c:ptCount val="18"/>
                <c:pt idx="0">
                  <c:v>40456</c:v>
                </c:pt>
                <c:pt idx="1">
                  <c:v>46432</c:v>
                </c:pt>
                <c:pt idx="2">
                  <c:v>51960</c:v>
                </c:pt>
                <c:pt idx="3">
                  <c:v>42036</c:v>
                </c:pt>
                <c:pt idx="4">
                  <c:v>35204</c:v>
                </c:pt>
                <c:pt idx="5">
                  <c:v>35848</c:v>
                </c:pt>
                <c:pt idx="6">
                  <c:v>42646</c:v>
                </c:pt>
                <c:pt idx="7">
                  <c:v>52152</c:v>
                </c:pt>
                <c:pt idx="8">
                  <c:v>43888</c:v>
                </c:pt>
                <c:pt idx="9">
                  <c:v>36976</c:v>
                </c:pt>
                <c:pt idx="10">
                  <c:v>35921</c:v>
                </c:pt>
                <c:pt idx="11">
                  <c:v>33635</c:v>
                </c:pt>
                <c:pt idx="12">
                  <c:v>21596</c:v>
                </c:pt>
                <c:pt idx="13">
                  <c:v>16773</c:v>
                </c:pt>
                <c:pt idx="14">
                  <c:v>14890</c:v>
                </c:pt>
                <c:pt idx="15">
                  <c:v>10523</c:v>
                </c:pt>
                <c:pt idx="16">
                  <c:v>5323</c:v>
                </c:pt>
                <c:pt idx="17">
                  <c:v>2369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1610648288"/>
        <c:axId val="-1610653728"/>
      </c:barChart>
      <c:catAx>
        <c:axId val="-1610648288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txPr>
          <a:bodyPr horzOverflow="overflow" anchor="ctr"/>
          <a:lstStyle/>
          <a:p>
            <a:pPr algn="ctr" rtl="0">
              <a:defRPr sz="800">
                <a:solidFill>
                  <a:srgbClr val="000000"/>
                </a:solidFill>
              </a:defRPr>
            </a:pPr>
            <a:endParaRPr lang="ja-JP"/>
          </a:p>
        </c:txPr>
        <c:crossAx val="-1610653728"/>
        <c:crosses val="autoZero"/>
        <c:auto val="1"/>
        <c:lblAlgn val="ctr"/>
        <c:lblOffset val="100"/>
        <c:noMultiLvlLbl val="0"/>
      </c:catAx>
      <c:valAx>
        <c:axId val="-1610653728"/>
        <c:scaling>
          <c:orientation val="maxMin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##0&quot;万&quot;;\-###0&quot;万&quot;;0;@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105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10648288"/>
        <c:crosses val="autoZero"/>
        <c:crossBetween val="between"/>
        <c:dispUnits>
          <c:builtInUnit val="tenThousands"/>
        </c:dispUnits>
      </c:valAx>
      <c:spPr>
        <a:noFill/>
        <a:ln w="12700">
          <a:solidFill>
            <a:sysClr val="windowText" lastClr="000000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 horzOverflow="overflow" anchor="ctr"/>
    <a:lstStyle/>
    <a:p>
      <a:pPr algn="ctr" rtl="0">
        <a:defRPr lang="ja-JP" altLang="en-US" sz="80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  <c:extLst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horzOverflow="overflow" anchor="ctr"/>
          <a:lstStyle/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滋賀県</a:t>
            </a:r>
            <a:endParaRPr lang="en-US" altLang="ja-JP" sz="1200" b="1" i="0" u="none" strike="noStrike" baseline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S UI Gothic"/>
            </a:endParaRPr>
          </a:p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（女）</a:t>
            </a:r>
          </a:p>
        </c:rich>
      </c:tx>
      <c:layout>
        <c:manualLayout>
          <c:xMode val="edge"/>
          <c:yMode val="edge"/>
          <c:x val="0.48398937407032311"/>
          <c:y val="1.533993518092743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657788539144471"/>
          <c:y val="0.10964201843190652"/>
          <c:w val="0.77966101694915235"/>
          <c:h val="0.81992481203007506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'S60'!$A$7</c:f>
              <c:strCache>
                <c:ptCount val="1"/>
                <c:pt idx="0">
                  <c:v>滋賀県</c:v>
                </c:pt>
              </c:strCache>
            </c:strRef>
          </c:tx>
          <c:spPr>
            <a:solidFill>
              <a:srgbClr val="FF963F">
                <a:alpha val="49804"/>
              </a:srgbClr>
            </a:solidFill>
            <a:ln w="2222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'S60'!$C$6:$T$6</c:f>
              <c:strCache>
                <c:ptCount val="18"/>
                <c:pt idx="0">
                  <c:v>0～4歳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75～79</c:v>
                </c:pt>
                <c:pt idx="16">
                  <c:v>80～84</c:v>
                </c:pt>
                <c:pt idx="17">
                  <c:v>85歳以上</c:v>
                </c:pt>
              </c:strCache>
            </c:strRef>
          </c:cat>
          <c:val>
            <c:numRef>
              <c:f>'S60'!$C$7:$T$7</c:f>
              <c:numCache>
                <c:formatCode>#,##0_ </c:formatCode>
                <c:ptCount val="18"/>
                <c:pt idx="0">
                  <c:v>37985</c:v>
                </c:pt>
                <c:pt idx="1">
                  <c:v>44169</c:v>
                </c:pt>
                <c:pt idx="2">
                  <c:v>49328</c:v>
                </c:pt>
                <c:pt idx="3">
                  <c:v>40936</c:v>
                </c:pt>
                <c:pt idx="4">
                  <c:v>36067</c:v>
                </c:pt>
                <c:pt idx="5">
                  <c:v>36156</c:v>
                </c:pt>
                <c:pt idx="6">
                  <c:v>42448</c:v>
                </c:pt>
                <c:pt idx="7">
                  <c:v>51169</c:v>
                </c:pt>
                <c:pt idx="8">
                  <c:v>41505</c:v>
                </c:pt>
                <c:pt idx="9">
                  <c:v>35389</c:v>
                </c:pt>
                <c:pt idx="10">
                  <c:v>35069</c:v>
                </c:pt>
                <c:pt idx="11">
                  <c:v>33194</c:v>
                </c:pt>
                <c:pt idx="12">
                  <c:v>28860</c:v>
                </c:pt>
                <c:pt idx="13">
                  <c:v>23942</c:v>
                </c:pt>
                <c:pt idx="14">
                  <c:v>21377</c:v>
                </c:pt>
                <c:pt idx="15">
                  <c:v>15174</c:v>
                </c:pt>
                <c:pt idx="16">
                  <c:v>9137</c:v>
                </c:pt>
                <c:pt idx="17">
                  <c:v>5149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1610649920"/>
        <c:axId val="-1610649376"/>
      </c:barChart>
      <c:catAx>
        <c:axId val="-1610649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 anchorCtr="0"/>
          <a:lstStyle/>
          <a:p>
            <a:pPr algn="ctr" rtl="0">
              <a:defRPr sz="90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10649376"/>
        <c:crosses val="autoZero"/>
        <c:auto val="1"/>
        <c:lblAlgn val="ctr"/>
        <c:lblOffset val="100"/>
        <c:tickLblSkip val="1"/>
        <c:noMultiLvlLbl val="0"/>
      </c:catAx>
      <c:valAx>
        <c:axId val="-1610649376"/>
        <c:scaling>
          <c:orientation val="minMax"/>
          <c:max val="6000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##0&quot;万&quot;;\-###0&quot;万&quot;;0;@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 anchorCtr="1"/>
          <a:lstStyle/>
          <a:p>
            <a:pPr algn="ctr" rtl="0">
              <a:defRPr sz="105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10649920"/>
        <c:crosses val="autoZero"/>
        <c:crossBetween val="between"/>
        <c:dispUnits>
          <c:builtInUnit val="tenThousands"/>
        </c:dispUnits>
      </c:valAx>
      <c:spPr>
        <a:noFill/>
        <a:ln w="12700">
          <a:solidFill>
            <a:sysClr val="windowText" lastClr="000000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 horzOverflow="overflow" anchor="ctr"/>
    <a:lstStyle/>
    <a:p>
      <a:pPr algn="ctr" rtl="0">
        <a:defRPr lang="ja-JP" altLang="en-US" sz="80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  <c:extLst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horzOverflow="overflow" anchor="ctr"/>
          <a:lstStyle/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滋賀県</a:t>
            </a:r>
            <a:endParaRPr lang="en-US" altLang="ja-JP" sz="1200" b="1" i="0" u="none" strike="noStrike" baseline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S UI Gothic"/>
            </a:endParaRPr>
          </a:p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（男）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6280295477594236E-2"/>
          <c:y val="9.9616955775264943E-2"/>
          <c:w val="0.89639322670471133"/>
          <c:h val="0.82316578848696531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'H2'!$A$4</c:f>
              <c:strCache>
                <c:ptCount val="1"/>
                <c:pt idx="0">
                  <c:v>滋賀県</c:v>
                </c:pt>
              </c:strCache>
            </c:strRef>
          </c:tx>
          <c:spPr>
            <a:solidFill>
              <a:srgbClr val="8BD000">
                <a:alpha val="49804"/>
              </a:srgbClr>
            </a:solidFill>
            <a:ln w="2222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'H2'!$C$3:$T$3</c:f>
              <c:strCache>
                <c:ptCount val="18"/>
                <c:pt idx="0">
                  <c:v>0～4歳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75～79</c:v>
                </c:pt>
                <c:pt idx="16">
                  <c:v>80～84</c:v>
                </c:pt>
                <c:pt idx="17">
                  <c:v>85歳以上</c:v>
                </c:pt>
              </c:strCache>
            </c:strRef>
          </c:cat>
          <c:val>
            <c:numRef>
              <c:f>'H2'!$C$4:$T$4</c:f>
              <c:numCache>
                <c:formatCode>#,##0_ </c:formatCode>
                <c:ptCount val="18"/>
                <c:pt idx="0">
                  <c:v>37446</c:v>
                </c:pt>
                <c:pt idx="1">
                  <c:v>42748</c:v>
                </c:pt>
                <c:pt idx="2">
                  <c:v>47828</c:v>
                </c:pt>
                <c:pt idx="3">
                  <c:v>50943</c:v>
                </c:pt>
                <c:pt idx="4">
                  <c:v>39124</c:v>
                </c:pt>
                <c:pt idx="5">
                  <c:v>38162</c:v>
                </c:pt>
                <c:pt idx="6">
                  <c:v>38126</c:v>
                </c:pt>
                <c:pt idx="7">
                  <c:v>44964</c:v>
                </c:pt>
                <c:pt idx="8">
                  <c:v>53844</c:v>
                </c:pt>
                <c:pt idx="9">
                  <c:v>44266</c:v>
                </c:pt>
                <c:pt idx="10">
                  <c:v>36789</c:v>
                </c:pt>
                <c:pt idx="11">
                  <c:v>35422</c:v>
                </c:pt>
                <c:pt idx="12">
                  <c:v>32753</c:v>
                </c:pt>
                <c:pt idx="13">
                  <c:v>20373</c:v>
                </c:pt>
                <c:pt idx="14">
                  <c:v>14911</c:v>
                </c:pt>
                <c:pt idx="15">
                  <c:v>11974</c:v>
                </c:pt>
                <c:pt idx="16">
                  <c:v>6954</c:v>
                </c:pt>
                <c:pt idx="17">
                  <c:v>3289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1610647744"/>
        <c:axId val="-1610647200"/>
      </c:barChart>
      <c:catAx>
        <c:axId val="-1610647744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txPr>
          <a:bodyPr horzOverflow="overflow" anchor="ctr"/>
          <a:lstStyle/>
          <a:p>
            <a:pPr algn="ctr" rtl="0">
              <a:defRPr sz="800">
                <a:solidFill>
                  <a:srgbClr val="000000"/>
                </a:solidFill>
              </a:defRPr>
            </a:pPr>
            <a:endParaRPr lang="ja-JP"/>
          </a:p>
        </c:txPr>
        <c:crossAx val="-1610647200"/>
        <c:crosses val="autoZero"/>
        <c:auto val="1"/>
        <c:lblAlgn val="ctr"/>
        <c:lblOffset val="100"/>
        <c:noMultiLvlLbl val="0"/>
      </c:catAx>
      <c:valAx>
        <c:axId val="-1610647200"/>
        <c:scaling>
          <c:orientation val="maxMin"/>
          <c:max val="6000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##0&quot;万&quot;;\-###0&quot;万&quot;;0;@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105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10647744"/>
        <c:crosses val="autoZero"/>
        <c:crossBetween val="between"/>
        <c:dispUnits>
          <c:builtInUnit val="tenThousands"/>
        </c:dispUnits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 horzOverflow="overflow" anchor="ctr"/>
    <a:lstStyle/>
    <a:p>
      <a:pPr algn="ctr" rtl="0">
        <a:defRPr lang="ja-JP" altLang="en-US" sz="80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  <c:extLst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horzOverflow="overflow" anchor="ctr"/>
          <a:lstStyle/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滋賀県</a:t>
            </a:r>
            <a:endParaRPr lang="en-US" altLang="ja-JP" sz="1200" b="1" i="0" u="none" strike="noStrike" baseline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S UI Gothic"/>
            </a:endParaRPr>
          </a:p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（女）</a:t>
            </a:r>
          </a:p>
        </c:rich>
      </c:tx>
      <c:layout>
        <c:manualLayout>
          <c:xMode val="edge"/>
          <c:yMode val="edge"/>
          <c:x val="0.48398926748855725"/>
          <c:y val="1.5339973098372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657788539144471"/>
          <c:y val="0.10964201843190652"/>
          <c:w val="0.77966101694915235"/>
          <c:h val="0.81992481203007506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'H2'!$A$7</c:f>
              <c:strCache>
                <c:ptCount val="1"/>
                <c:pt idx="0">
                  <c:v>滋賀県</c:v>
                </c:pt>
              </c:strCache>
            </c:strRef>
          </c:tx>
          <c:spPr>
            <a:solidFill>
              <a:srgbClr val="FF963F">
                <a:alpha val="50000"/>
              </a:srgbClr>
            </a:solidFill>
            <a:ln w="2222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'H2'!$C$6:$T$6</c:f>
              <c:strCache>
                <c:ptCount val="18"/>
                <c:pt idx="0">
                  <c:v>0～4歳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75～79</c:v>
                </c:pt>
                <c:pt idx="16">
                  <c:v>80～84</c:v>
                </c:pt>
                <c:pt idx="17">
                  <c:v>85歳以上</c:v>
                </c:pt>
              </c:strCache>
            </c:strRef>
          </c:cat>
          <c:val>
            <c:numRef>
              <c:f>'H2'!$C$7:$T$7</c:f>
              <c:numCache>
                <c:formatCode>#,##0_ </c:formatCode>
                <c:ptCount val="18"/>
                <c:pt idx="0">
                  <c:v>35551</c:v>
                </c:pt>
                <c:pt idx="1">
                  <c:v>40080</c:v>
                </c:pt>
                <c:pt idx="2">
                  <c:v>45605</c:v>
                </c:pt>
                <c:pt idx="3">
                  <c:v>49672</c:v>
                </c:pt>
                <c:pt idx="4">
                  <c:v>39805</c:v>
                </c:pt>
                <c:pt idx="5">
                  <c:v>38494</c:v>
                </c:pt>
                <c:pt idx="6">
                  <c:v>38864</c:v>
                </c:pt>
                <c:pt idx="7">
                  <c:v>44554</c:v>
                </c:pt>
                <c:pt idx="8">
                  <c:v>52380</c:v>
                </c:pt>
                <c:pt idx="9">
                  <c:v>41837</c:v>
                </c:pt>
                <c:pt idx="10">
                  <c:v>35788</c:v>
                </c:pt>
                <c:pt idx="11">
                  <c:v>35337</c:v>
                </c:pt>
                <c:pt idx="12">
                  <c:v>33108</c:v>
                </c:pt>
                <c:pt idx="13">
                  <c:v>28229</c:v>
                </c:pt>
                <c:pt idx="14">
                  <c:v>22860</c:v>
                </c:pt>
                <c:pt idx="15">
                  <c:v>19166</c:v>
                </c:pt>
                <c:pt idx="16">
                  <c:v>11843</c:v>
                </c:pt>
                <c:pt idx="17">
                  <c:v>7545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1610658624"/>
        <c:axId val="-1610656992"/>
      </c:barChart>
      <c:catAx>
        <c:axId val="-16106586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90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10656992"/>
        <c:crosses val="autoZero"/>
        <c:auto val="1"/>
        <c:lblAlgn val="ctr"/>
        <c:lblOffset val="100"/>
        <c:tickLblSkip val="1"/>
        <c:noMultiLvlLbl val="0"/>
      </c:catAx>
      <c:valAx>
        <c:axId val="-1610656992"/>
        <c:scaling>
          <c:orientation val="minMax"/>
          <c:max val="6000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##0&quot;万&quot;;\-###0&quot;万&quot;;0;@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105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10658624"/>
        <c:crosses val="autoZero"/>
        <c:crossBetween val="between"/>
        <c:dispUnits>
          <c:builtInUnit val="tenThousands"/>
        </c:dispUnits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 horzOverflow="overflow" anchor="ctr"/>
    <a:lstStyle/>
    <a:p>
      <a:pPr algn="ctr" rtl="0">
        <a:defRPr lang="ja-JP" altLang="en-US" sz="80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  <c:extLst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horzOverflow="overflow" anchor="ctr"/>
          <a:lstStyle/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滋賀県</a:t>
            </a:r>
            <a:endParaRPr lang="en-US" altLang="ja-JP" sz="1200" b="1" i="0" u="none" strike="noStrike" baseline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S UI Gothic"/>
            </a:endParaRPr>
          </a:p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（男）</a:t>
            </a:r>
          </a:p>
        </c:rich>
      </c:tx>
      <c:layout>
        <c:manualLayout>
          <c:xMode val="edge"/>
          <c:yMode val="edge"/>
          <c:x val="0.44036101958543067"/>
          <c:y val="1.277852917318086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6280295477594236E-2"/>
          <c:y val="9.9616955775264943E-2"/>
          <c:w val="0.89639322670471133"/>
          <c:h val="0.82316578848696531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'H7'!$A$4</c:f>
              <c:strCache>
                <c:ptCount val="1"/>
                <c:pt idx="0">
                  <c:v>滋賀県</c:v>
                </c:pt>
              </c:strCache>
            </c:strRef>
          </c:tx>
          <c:spPr>
            <a:solidFill>
              <a:srgbClr val="8BD000">
                <a:alpha val="49804"/>
              </a:srgbClr>
            </a:solidFill>
            <a:ln w="2222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'H7'!$C$3:$T$3</c:f>
              <c:strCache>
                <c:ptCount val="18"/>
                <c:pt idx="0">
                  <c:v>0～4歳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75～79</c:v>
                </c:pt>
                <c:pt idx="16">
                  <c:v>80～84</c:v>
                </c:pt>
                <c:pt idx="17">
                  <c:v>85歳以上</c:v>
                </c:pt>
              </c:strCache>
            </c:strRef>
          </c:cat>
          <c:val>
            <c:numRef>
              <c:f>'H7'!$C$4:$T$4</c:f>
              <c:numCache>
                <c:formatCode>#,##0_ </c:formatCode>
                <c:ptCount val="18"/>
                <c:pt idx="0">
                  <c:v>35049</c:v>
                </c:pt>
                <c:pt idx="1">
                  <c:v>39532</c:v>
                </c:pt>
                <c:pt idx="2">
                  <c:v>44048</c:v>
                </c:pt>
                <c:pt idx="3">
                  <c:v>47428</c:v>
                </c:pt>
                <c:pt idx="4">
                  <c:v>51260</c:v>
                </c:pt>
                <c:pt idx="5">
                  <c:v>43913</c:v>
                </c:pt>
                <c:pt idx="6">
                  <c:v>41116</c:v>
                </c:pt>
                <c:pt idx="7">
                  <c:v>40606</c:v>
                </c:pt>
                <c:pt idx="8">
                  <c:v>46792</c:v>
                </c:pt>
                <c:pt idx="9">
                  <c:v>54973</c:v>
                </c:pt>
                <c:pt idx="10">
                  <c:v>44523</c:v>
                </c:pt>
                <c:pt idx="11">
                  <c:v>36666</c:v>
                </c:pt>
                <c:pt idx="12">
                  <c:v>34381</c:v>
                </c:pt>
                <c:pt idx="13">
                  <c:v>30776</c:v>
                </c:pt>
                <c:pt idx="14">
                  <c:v>18449</c:v>
                </c:pt>
                <c:pt idx="15">
                  <c:v>12176</c:v>
                </c:pt>
                <c:pt idx="16">
                  <c:v>8207</c:v>
                </c:pt>
                <c:pt idx="17">
                  <c:v>4648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1610656448"/>
        <c:axId val="-1609026976"/>
      </c:barChart>
      <c:catAx>
        <c:axId val="-1610656448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txPr>
          <a:bodyPr horzOverflow="overflow" anchor="ctr"/>
          <a:lstStyle/>
          <a:p>
            <a:pPr algn="ctr" rtl="0">
              <a:defRPr sz="800">
                <a:solidFill>
                  <a:srgbClr val="000000"/>
                </a:solidFill>
              </a:defRPr>
            </a:pPr>
            <a:endParaRPr lang="ja-JP"/>
          </a:p>
        </c:txPr>
        <c:crossAx val="-1609026976"/>
        <c:crosses val="autoZero"/>
        <c:auto val="1"/>
        <c:lblAlgn val="ctr"/>
        <c:lblOffset val="100"/>
        <c:noMultiLvlLbl val="0"/>
      </c:catAx>
      <c:valAx>
        <c:axId val="-1609026976"/>
        <c:scaling>
          <c:orientation val="maxMin"/>
          <c:max val="6000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##0&quot;万&quot;;\-###0&quot;万&quot;;0;@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105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10656448"/>
        <c:crosses val="autoZero"/>
        <c:crossBetween val="between"/>
        <c:dispUnits>
          <c:builtInUnit val="tenThousands"/>
        </c:dispUnits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 horzOverflow="overflow" anchor="ctr"/>
    <a:lstStyle/>
    <a:p>
      <a:pPr algn="ctr" rtl="0">
        <a:defRPr lang="ja-JP" altLang="en-US" sz="80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  <c:extLst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horzOverflow="overflow" anchor="ctr"/>
          <a:lstStyle/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滋賀県</a:t>
            </a:r>
            <a:endParaRPr lang="en-US" altLang="ja-JP" sz="1200" b="1" i="0" u="none" strike="noStrike" baseline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S UI Gothic"/>
            </a:endParaRPr>
          </a:p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（女）</a:t>
            </a:r>
          </a:p>
        </c:rich>
      </c:tx>
      <c:layout>
        <c:manualLayout>
          <c:xMode val="edge"/>
          <c:yMode val="edge"/>
          <c:x val="0.48398932068779399"/>
          <c:y val="2.291557305336832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657788539144471"/>
          <c:y val="0.10964201843190652"/>
          <c:w val="0.77966101694915235"/>
          <c:h val="0.81992481203007506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'S25'!$A$7</c:f>
              <c:strCache>
                <c:ptCount val="1"/>
                <c:pt idx="0">
                  <c:v>滋賀県</c:v>
                </c:pt>
              </c:strCache>
            </c:strRef>
          </c:tx>
          <c:spPr>
            <a:solidFill>
              <a:srgbClr val="FF963F">
                <a:alpha val="50000"/>
              </a:srgbClr>
            </a:solidFill>
            <a:ln w="2222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'S25'!$C$6:$T$6</c:f>
              <c:strCache>
                <c:ptCount val="18"/>
                <c:pt idx="0">
                  <c:v>0～4歳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75～79</c:v>
                </c:pt>
                <c:pt idx="16">
                  <c:v>80～84</c:v>
                </c:pt>
                <c:pt idx="17">
                  <c:v>85歳以上</c:v>
                </c:pt>
              </c:strCache>
            </c:strRef>
          </c:cat>
          <c:val>
            <c:numRef>
              <c:f>'S25'!$C$7:$T$7</c:f>
              <c:numCache>
                <c:formatCode>#,##0_ </c:formatCode>
                <c:ptCount val="18"/>
                <c:pt idx="0">
                  <c:v>50714</c:v>
                </c:pt>
                <c:pt idx="1">
                  <c:v>45717</c:v>
                </c:pt>
                <c:pt idx="2">
                  <c:v>44030</c:v>
                </c:pt>
                <c:pt idx="3">
                  <c:v>46533</c:v>
                </c:pt>
                <c:pt idx="4">
                  <c:v>39867</c:v>
                </c:pt>
                <c:pt idx="5">
                  <c:v>32942</c:v>
                </c:pt>
                <c:pt idx="6">
                  <c:v>29132</c:v>
                </c:pt>
                <c:pt idx="7">
                  <c:v>28969</c:v>
                </c:pt>
                <c:pt idx="8">
                  <c:v>25382</c:v>
                </c:pt>
                <c:pt idx="9">
                  <c:v>22406</c:v>
                </c:pt>
                <c:pt idx="10">
                  <c:v>19003</c:v>
                </c:pt>
                <c:pt idx="11">
                  <c:v>16355</c:v>
                </c:pt>
                <c:pt idx="12">
                  <c:v>14878</c:v>
                </c:pt>
                <c:pt idx="13">
                  <c:v>13207</c:v>
                </c:pt>
                <c:pt idx="14">
                  <c:v>10355</c:v>
                </c:pt>
                <c:pt idx="15">
                  <c:v>5378</c:v>
                </c:pt>
                <c:pt idx="16">
                  <c:v>2394</c:v>
                </c:pt>
                <c:pt idx="17">
                  <c:v>798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1778663488"/>
        <c:axId val="-1778668384"/>
      </c:barChart>
      <c:catAx>
        <c:axId val="-1778663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90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778668384"/>
        <c:crosses val="autoZero"/>
        <c:auto val="1"/>
        <c:lblAlgn val="ctr"/>
        <c:lblOffset val="100"/>
        <c:tickLblSkip val="1"/>
        <c:noMultiLvlLbl val="0"/>
      </c:catAx>
      <c:valAx>
        <c:axId val="-1778668384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##0&quot;万&quot;;\-###0&quot;万&quot;;0;@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105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778663488"/>
        <c:crosses val="autoZero"/>
        <c:crossBetween val="between"/>
        <c:dispUnits>
          <c:builtInUnit val="tenThousands"/>
        </c:dispUnits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 horzOverflow="overflow" anchor="ctr"/>
    <a:lstStyle/>
    <a:p>
      <a:pPr algn="ctr" rtl="0">
        <a:defRPr lang="ja-JP" altLang="en-US" sz="80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  <c:extLst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horzOverflow="overflow" anchor="ctr"/>
          <a:lstStyle/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滋賀県</a:t>
            </a:r>
            <a:endParaRPr lang="en-US" altLang="ja-JP" sz="1200" b="1" i="0" u="none" strike="noStrike" baseline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S UI Gothic"/>
            </a:endParaRPr>
          </a:p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（女）</a:t>
            </a:r>
          </a:p>
        </c:rich>
      </c:tx>
      <c:layout>
        <c:manualLayout>
          <c:xMode val="edge"/>
          <c:yMode val="edge"/>
          <c:x val="0.48398920930427214"/>
          <c:y val="2.043049543049543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657788539144471"/>
          <c:y val="0.10964201843190652"/>
          <c:w val="0.77966101694915235"/>
          <c:h val="0.81992481203007506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'H7'!$A$7</c:f>
              <c:strCache>
                <c:ptCount val="1"/>
                <c:pt idx="0">
                  <c:v>滋賀県</c:v>
                </c:pt>
              </c:strCache>
            </c:strRef>
          </c:tx>
          <c:spPr>
            <a:solidFill>
              <a:srgbClr val="FF963F">
                <a:alpha val="49804"/>
              </a:srgbClr>
            </a:solidFill>
            <a:ln w="2222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'H7'!$C$6:$T$6</c:f>
              <c:strCache>
                <c:ptCount val="18"/>
                <c:pt idx="0">
                  <c:v>0～4歳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75～79</c:v>
                </c:pt>
                <c:pt idx="16">
                  <c:v>80～84</c:v>
                </c:pt>
                <c:pt idx="17">
                  <c:v>85歳以上</c:v>
                </c:pt>
              </c:strCache>
            </c:strRef>
          </c:cat>
          <c:val>
            <c:numRef>
              <c:f>'H7'!$C$7:$T$7</c:f>
              <c:numCache>
                <c:formatCode>#,##0_ </c:formatCode>
                <c:ptCount val="18"/>
                <c:pt idx="0">
                  <c:v>33637</c:v>
                </c:pt>
                <c:pt idx="1">
                  <c:v>37444</c:v>
                </c:pt>
                <c:pt idx="2">
                  <c:v>41312</c:v>
                </c:pt>
                <c:pt idx="3">
                  <c:v>45750</c:v>
                </c:pt>
                <c:pt idx="4">
                  <c:v>49506</c:v>
                </c:pt>
                <c:pt idx="5">
                  <c:v>42591</c:v>
                </c:pt>
                <c:pt idx="6">
                  <c:v>41370</c:v>
                </c:pt>
                <c:pt idx="7">
                  <c:v>40990</c:v>
                </c:pt>
                <c:pt idx="8">
                  <c:v>45852</c:v>
                </c:pt>
                <c:pt idx="9">
                  <c:v>53119</c:v>
                </c:pt>
                <c:pt idx="10">
                  <c:v>42274</c:v>
                </c:pt>
                <c:pt idx="11">
                  <c:v>36039</c:v>
                </c:pt>
                <c:pt idx="12">
                  <c:v>35306</c:v>
                </c:pt>
                <c:pt idx="13">
                  <c:v>32578</c:v>
                </c:pt>
                <c:pt idx="14">
                  <c:v>27290</c:v>
                </c:pt>
                <c:pt idx="15">
                  <c:v>20927</c:v>
                </c:pt>
                <c:pt idx="16">
                  <c:v>15511</c:v>
                </c:pt>
                <c:pt idx="17">
                  <c:v>10814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1609025888"/>
        <c:axId val="-1609026432"/>
      </c:barChart>
      <c:catAx>
        <c:axId val="-1609025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90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09026432"/>
        <c:crosses val="autoZero"/>
        <c:auto val="1"/>
        <c:lblAlgn val="ctr"/>
        <c:lblOffset val="100"/>
        <c:tickLblSkip val="1"/>
        <c:noMultiLvlLbl val="0"/>
      </c:catAx>
      <c:valAx>
        <c:axId val="-1609026432"/>
        <c:scaling>
          <c:orientation val="minMax"/>
          <c:max val="6000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##0&quot;万&quot;;\-###0&quot;万&quot;;0;@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105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09025888"/>
        <c:crosses val="autoZero"/>
        <c:crossBetween val="between"/>
        <c:dispUnits>
          <c:builtInUnit val="tenThousands"/>
        </c:dispUnits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 horzOverflow="overflow" anchor="ctr"/>
    <a:lstStyle/>
    <a:p>
      <a:pPr algn="ctr" rtl="0">
        <a:defRPr lang="ja-JP" altLang="en-US" sz="80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  <c:extLst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horzOverflow="overflow" anchor="ctr"/>
          <a:lstStyle/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滋賀県</a:t>
            </a:r>
            <a:endParaRPr lang="en-US" altLang="ja-JP" sz="1200" b="1" i="0" u="none" strike="noStrike" baseline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S UI Gothic"/>
            </a:endParaRPr>
          </a:p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（男）</a:t>
            </a:r>
          </a:p>
        </c:rich>
      </c:tx>
      <c:layout>
        <c:manualLayout>
          <c:xMode val="edge"/>
          <c:yMode val="edge"/>
          <c:x val="0.44066701349665388"/>
          <c:y val="1.268406880957517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6280295477594236E-2"/>
          <c:y val="9.9616955775264943E-2"/>
          <c:w val="0.89639322670471133"/>
          <c:h val="0.82316578848696531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'H12'!$A$4</c:f>
              <c:strCache>
                <c:ptCount val="1"/>
                <c:pt idx="0">
                  <c:v>滋賀県</c:v>
                </c:pt>
              </c:strCache>
            </c:strRef>
          </c:tx>
          <c:spPr>
            <a:solidFill>
              <a:srgbClr val="8BD000">
                <a:alpha val="49804"/>
              </a:srgbClr>
            </a:solidFill>
            <a:ln w="2222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'H12'!$C$3:$T$3</c:f>
              <c:strCache>
                <c:ptCount val="18"/>
                <c:pt idx="0">
                  <c:v>0～4歳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75～79</c:v>
                </c:pt>
                <c:pt idx="16">
                  <c:v>80～84</c:v>
                </c:pt>
                <c:pt idx="17">
                  <c:v>85歳以上</c:v>
                </c:pt>
              </c:strCache>
            </c:strRef>
          </c:cat>
          <c:val>
            <c:numRef>
              <c:f>'H12'!$C$4:$T$4</c:f>
              <c:numCache>
                <c:formatCode>#,##0_ </c:formatCode>
                <c:ptCount val="18"/>
                <c:pt idx="0">
                  <c:v>36370</c:v>
                </c:pt>
                <c:pt idx="1">
                  <c:v>36252</c:v>
                </c:pt>
                <c:pt idx="2">
                  <c:v>40316</c:v>
                </c:pt>
                <c:pt idx="3">
                  <c:v>44113</c:v>
                </c:pt>
                <c:pt idx="4">
                  <c:v>49610</c:v>
                </c:pt>
                <c:pt idx="5">
                  <c:v>53874</c:v>
                </c:pt>
                <c:pt idx="6">
                  <c:v>45918</c:v>
                </c:pt>
                <c:pt idx="7">
                  <c:v>43088</c:v>
                </c:pt>
                <c:pt idx="8">
                  <c:v>41719</c:v>
                </c:pt>
                <c:pt idx="9">
                  <c:v>47162</c:v>
                </c:pt>
                <c:pt idx="10">
                  <c:v>54532</c:v>
                </c:pt>
                <c:pt idx="11">
                  <c:v>43823</c:v>
                </c:pt>
                <c:pt idx="12">
                  <c:v>35823</c:v>
                </c:pt>
                <c:pt idx="13">
                  <c:v>32394</c:v>
                </c:pt>
                <c:pt idx="14">
                  <c:v>27570</c:v>
                </c:pt>
                <c:pt idx="15">
                  <c:v>15527</c:v>
                </c:pt>
                <c:pt idx="16">
                  <c:v>8723</c:v>
                </c:pt>
                <c:pt idx="17">
                  <c:v>6214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1609031328"/>
        <c:axId val="-1609033504"/>
      </c:barChart>
      <c:catAx>
        <c:axId val="-1609031328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txPr>
          <a:bodyPr horzOverflow="overflow" anchor="ctr"/>
          <a:lstStyle/>
          <a:p>
            <a:pPr algn="ctr" rtl="0">
              <a:defRPr sz="800">
                <a:solidFill>
                  <a:srgbClr val="000000"/>
                </a:solidFill>
              </a:defRPr>
            </a:pPr>
            <a:endParaRPr lang="ja-JP"/>
          </a:p>
        </c:txPr>
        <c:crossAx val="-1609033504"/>
        <c:crosses val="autoZero"/>
        <c:auto val="1"/>
        <c:lblAlgn val="ctr"/>
        <c:lblOffset val="100"/>
        <c:noMultiLvlLbl val="0"/>
      </c:catAx>
      <c:valAx>
        <c:axId val="-1609033504"/>
        <c:scaling>
          <c:orientation val="maxMin"/>
          <c:max val="6000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##0&quot;万&quot;;\-###0&quot;万&quot;;0;@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105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09031328"/>
        <c:crosses val="autoZero"/>
        <c:crossBetween val="between"/>
        <c:dispUnits>
          <c:builtInUnit val="tenThousands"/>
        </c:dispUnits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 horzOverflow="overflow" anchor="ctr"/>
    <a:lstStyle/>
    <a:p>
      <a:pPr algn="ctr" rtl="0">
        <a:defRPr lang="ja-JP" altLang="en-US" sz="80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  <c:extLst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horzOverflow="overflow" anchor="ctr"/>
          <a:lstStyle/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滋賀県</a:t>
            </a:r>
            <a:endParaRPr lang="en-US" altLang="ja-JP" sz="1200" b="1" i="0" u="none" strike="noStrike" baseline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S UI Gothic"/>
            </a:endParaRPr>
          </a:p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（女）</a:t>
            </a:r>
          </a:p>
        </c:rich>
      </c:tx>
      <c:layout>
        <c:manualLayout>
          <c:xMode val="edge"/>
          <c:yMode val="edge"/>
          <c:x val="0.48398918135570773"/>
          <c:y val="2.292652329749104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657788539144471"/>
          <c:y val="0.10964201843190652"/>
          <c:w val="0.77966101694915235"/>
          <c:h val="0.81992481203007506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'H12'!$A$7</c:f>
              <c:strCache>
                <c:ptCount val="1"/>
                <c:pt idx="0">
                  <c:v>滋賀県</c:v>
                </c:pt>
              </c:strCache>
            </c:strRef>
          </c:tx>
          <c:spPr>
            <a:solidFill>
              <a:srgbClr val="FF963F">
                <a:alpha val="50000"/>
              </a:srgbClr>
            </a:solidFill>
            <a:ln w="2222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'H12'!$C$6:$T$6</c:f>
              <c:strCache>
                <c:ptCount val="18"/>
                <c:pt idx="0">
                  <c:v>0～4歳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75～79</c:v>
                </c:pt>
                <c:pt idx="16">
                  <c:v>80～84</c:v>
                </c:pt>
                <c:pt idx="17">
                  <c:v>85歳以上</c:v>
                </c:pt>
              </c:strCache>
            </c:strRef>
          </c:cat>
          <c:val>
            <c:numRef>
              <c:f>'H12'!$C$7:$T$7</c:f>
              <c:numCache>
                <c:formatCode>#,##0_ </c:formatCode>
                <c:ptCount val="18"/>
                <c:pt idx="0">
                  <c:v>34418</c:v>
                </c:pt>
                <c:pt idx="1">
                  <c:v>34629</c:v>
                </c:pt>
                <c:pt idx="2">
                  <c:v>38087</c:v>
                </c:pt>
                <c:pt idx="3">
                  <c:v>41659</c:v>
                </c:pt>
                <c:pt idx="4">
                  <c:v>46027</c:v>
                </c:pt>
                <c:pt idx="5">
                  <c:v>51233</c:v>
                </c:pt>
                <c:pt idx="6">
                  <c:v>44882</c:v>
                </c:pt>
                <c:pt idx="7">
                  <c:v>43096</c:v>
                </c:pt>
                <c:pt idx="8">
                  <c:v>41927</c:v>
                </c:pt>
                <c:pt idx="9">
                  <c:v>46227</c:v>
                </c:pt>
                <c:pt idx="10">
                  <c:v>53233</c:v>
                </c:pt>
                <c:pt idx="11">
                  <c:v>42596</c:v>
                </c:pt>
                <c:pt idx="12">
                  <c:v>36087</c:v>
                </c:pt>
                <c:pt idx="13">
                  <c:v>34750</c:v>
                </c:pt>
                <c:pt idx="14">
                  <c:v>31264</c:v>
                </c:pt>
                <c:pt idx="15">
                  <c:v>25300</c:v>
                </c:pt>
                <c:pt idx="16">
                  <c:v>17704</c:v>
                </c:pt>
                <c:pt idx="17">
                  <c:v>16106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1609022624"/>
        <c:axId val="-1609035680"/>
      </c:barChart>
      <c:catAx>
        <c:axId val="-16090226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90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09035680"/>
        <c:crosses val="autoZero"/>
        <c:auto val="1"/>
        <c:lblAlgn val="ctr"/>
        <c:lblOffset val="100"/>
        <c:tickLblSkip val="1"/>
        <c:noMultiLvlLbl val="0"/>
      </c:catAx>
      <c:valAx>
        <c:axId val="-1609035680"/>
        <c:scaling>
          <c:orientation val="minMax"/>
          <c:max val="6000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##0&quot;万&quot;;\-###0&quot;万&quot;;0;@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105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09022624"/>
        <c:crosses val="autoZero"/>
        <c:crossBetween val="between"/>
        <c:dispUnits>
          <c:builtInUnit val="tenThousands"/>
        </c:dispUnits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 horzOverflow="overflow" anchor="ctr"/>
    <a:lstStyle/>
    <a:p>
      <a:pPr algn="ctr" rtl="0">
        <a:defRPr lang="ja-JP" altLang="en-US" sz="80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  <c:extLst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horzOverflow="overflow" anchor="ctr"/>
          <a:lstStyle/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滋賀県</a:t>
            </a:r>
            <a:endParaRPr lang="en-US" altLang="ja-JP" sz="1200" b="1" i="0" u="none" strike="noStrike" baseline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S UI Gothic"/>
            </a:endParaRPr>
          </a:p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（男）</a:t>
            </a:r>
          </a:p>
        </c:rich>
      </c:tx>
      <c:layout>
        <c:manualLayout>
          <c:xMode val="edge"/>
          <c:yMode val="edge"/>
          <c:x val="0.42814014628444041"/>
          <c:y val="1.022282174260591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6280295477594236E-2"/>
          <c:y val="9.9616955775264943E-2"/>
          <c:w val="0.89639322670471133"/>
          <c:h val="0.82316578848696531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'H17'!$A$4</c:f>
              <c:strCache>
                <c:ptCount val="1"/>
                <c:pt idx="0">
                  <c:v>滋賀県</c:v>
                </c:pt>
              </c:strCache>
            </c:strRef>
          </c:tx>
          <c:spPr>
            <a:solidFill>
              <a:srgbClr val="8BD000">
                <a:alpha val="50000"/>
              </a:srgbClr>
            </a:solidFill>
            <a:ln w="2222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'H17'!$C$3:$T$3</c:f>
              <c:strCache>
                <c:ptCount val="18"/>
                <c:pt idx="0">
                  <c:v>0～4歳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75～79</c:v>
                </c:pt>
                <c:pt idx="16">
                  <c:v>80～84</c:v>
                </c:pt>
                <c:pt idx="17">
                  <c:v>85歳以上</c:v>
                </c:pt>
              </c:strCache>
            </c:strRef>
          </c:cat>
          <c:val>
            <c:numRef>
              <c:f>'H17'!$C$4:$T$4</c:f>
              <c:numCache>
                <c:formatCode>#,##0_ </c:formatCode>
                <c:ptCount val="18"/>
                <c:pt idx="0">
                  <c:v>35808</c:v>
                </c:pt>
                <c:pt idx="1">
                  <c:v>37134</c:v>
                </c:pt>
                <c:pt idx="2">
                  <c:v>36522</c:v>
                </c:pt>
                <c:pt idx="3">
                  <c:v>41242</c:v>
                </c:pt>
                <c:pt idx="4">
                  <c:v>46138</c:v>
                </c:pt>
                <c:pt idx="5">
                  <c:v>47593</c:v>
                </c:pt>
                <c:pt idx="6">
                  <c:v>55312</c:v>
                </c:pt>
                <c:pt idx="7">
                  <c:v>46927</c:v>
                </c:pt>
                <c:pt idx="8">
                  <c:v>43663</c:v>
                </c:pt>
                <c:pt idx="9">
                  <c:v>41229</c:v>
                </c:pt>
                <c:pt idx="10">
                  <c:v>46479</c:v>
                </c:pt>
                <c:pt idx="11">
                  <c:v>53549</c:v>
                </c:pt>
                <c:pt idx="12">
                  <c:v>42732</c:v>
                </c:pt>
                <c:pt idx="13">
                  <c:v>33958</c:v>
                </c:pt>
                <c:pt idx="14">
                  <c:v>29620</c:v>
                </c:pt>
                <c:pt idx="15">
                  <c:v>23461</c:v>
                </c:pt>
                <c:pt idx="16">
                  <c:v>11622</c:v>
                </c:pt>
                <c:pt idx="17">
                  <c:v>7662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1609022080"/>
        <c:axId val="-1609034592"/>
      </c:barChart>
      <c:catAx>
        <c:axId val="-1609022080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txPr>
          <a:bodyPr horzOverflow="overflow" anchor="ctr"/>
          <a:lstStyle/>
          <a:p>
            <a:pPr algn="ctr" rtl="0">
              <a:defRPr sz="800">
                <a:solidFill>
                  <a:srgbClr val="000000"/>
                </a:solidFill>
              </a:defRPr>
            </a:pPr>
            <a:endParaRPr lang="ja-JP"/>
          </a:p>
        </c:txPr>
        <c:crossAx val="-1609034592"/>
        <c:crosses val="autoZero"/>
        <c:auto val="1"/>
        <c:lblAlgn val="ctr"/>
        <c:lblOffset val="100"/>
        <c:noMultiLvlLbl val="0"/>
      </c:catAx>
      <c:valAx>
        <c:axId val="-1609034592"/>
        <c:scaling>
          <c:orientation val="maxMin"/>
          <c:max val="6000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##0&quot;万&quot;;\-###0&quot;万&quot;;0;@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105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09022080"/>
        <c:crosses val="autoZero"/>
        <c:crossBetween val="between"/>
        <c:dispUnits>
          <c:builtInUnit val="tenThousands"/>
        </c:dispUnits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 horzOverflow="overflow" anchor="ctr"/>
    <a:lstStyle/>
    <a:p>
      <a:pPr algn="ctr" rtl="0">
        <a:defRPr lang="ja-JP" altLang="en-US" sz="80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  <c:extLst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horzOverflow="overflow" anchor="ctr"/>
          <a:lstStyle/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滋賀県</a:t>
            </a:r>
            <a:endParaRPr lang="en-US" altLang="ja-JP" sz="1200" b="1" i="0" u="none" strike="noStrike" baseline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S UI Gothic"/>
            </a:endParaRPr>
          </a:p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（女）</a:t>
            </a:r>
          </a:p>
        </c:rich>
      </c:tx>
      <c:layout>
        <c:manualLayout>
          <c:xMode val="edge"/>
          <c:yMode val="edge"/>
          <c:x val="0.48398932068779399"/>
          <c:y val="2.291577189214984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657788539144471"/>
          <c:y val="0.10964201843190652"/>
          <c:w val="0.77966101694915235"/>
          <c:h val="0.81992481203007506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'H17'!$A$7</c:f>
              <c:strCache>
                <c:ptCount val="1"/>
                <c:pt idx="0">
                  <c:v>滋賀県</c:v>
                </c:pt>
              </c:strCache>
            </c:strRef>
          </c:tx>
          <c:spPr>
            <a:solidFill>
              <a:srgbClr val="FF963F">
                <a:alpha val="49804"/>
              </a:srgbClr>
            </a:solidFill>
            <a:ln w="2222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'H17'!$C$6:$T$6</c:f>
              <c:strCache>
                <c:ptCount val="18"/>
                <c:pt idx="0">
                  <c:v>0～4歳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75～79</c:v>
                </c:pt>
                <c:pt idx="16">
                  <c:v>80～84</c:v>
                </c:pt>
                <c:pt idx="17">
                  <c:v>85歳以上</c:v>
                </c:pt>
              </c:strCache>
            </c:strRef>
          </c:cat>
          <c:val>
            <c:numRef>
              <c:f>'H17'!$C$7:$T$7</c:f>
              <c:numCache>
                <c:formatCode>#,##0_ </c:formatCode>
                <c:ptCount val="18"/>
                <c:pt idx="0">
                  <c:v>33635</c:v>
                </c:pt>
                <c:pt idx="1">
                  <c:v>35163</c:v>
                </c:pt>
                <c:pt idx="2">
                  <c:v>34885</c:v>
                </c:pt>
                <c:pt idx="3">
                  <c:v>38104</c:v>
                </c:pt>
                <c:pt idx="4">
                  <c:v>41294</c:v>
                </c:pt>
                <c:pt idx="5">
                  <c:v>45923</c:v>
                </c:pt>
                <c:pt idx="6">
                  <c:v>53079</c:v>
                </c:pt>
                <c:pt idx="7">
                  <c:v>45995</c:v>
                </c:pt>
                <c:pt idx="8">
                  <c:v>43548</c:v>
                </c:pt>
                <c:pt idx="9">
                  <c:v>41893</c:v>
                </c:pt>
                <c:pt idx="10">
                  <c:v>46135</c:v>
                </c:pt>
                <c:pt idx="11">
                  <c:v>53139</c:v>
                </c:pt>
                <c:pt idx="12">
                  <c:v>42598</c:v>
                </c:pt>
                <c:pt idx="13">
                  <c:v>35464</c:v>
                </c:pt>
                <c:pt idx="14">
                  <c:v>33688</c:v>
                </c:pt>
                <c:pt idx="15">
                  <c:v>29407</c:v>
                </c:pt>
                <c:pt idx="16">
                  <c:v>22243</c:v>
                </c:pt>
                <c:pt idx="17">
                  <c:v>22293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1609023168"/>
        <c:axId val="-1609021536"/>
      </c:barChart>
      <c:catAx>
        <c:axId val="-16090231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90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09021536"/>
        <c:crosses val="autoZero"/>
        <c:auto val="1"/>
        <c:lblAlgn val="ctr"/>
        <c:lblOffset val="100"/>
        <c:tickLblSkip val="1"/>
        <c:noMultiLvlLbl val="0"/>
      </c:catAx>
      <c:valAx>
        <c:axId val="-1609021536"/>
        <c:scaling>
          <c:orientation val="minMax"/>
          <c:max val="6000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##0&quot;万&quot;;\-###0&quot;万&quot;;0;@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105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09023168"/>
        <c:crosses val="autoZero"/>
        <c:crossBetween val="between"/>
        <c:dispUnits>
          <c:builtInUnit val="tenThousands"/>
        </c:dispUnits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 horzOverflow="overflow" anchor="ctr"/>
    <a:lstStyle/>
    <a:p>
      <a:pPr algn="ctr" rtl="0">
        <a:defRPr lang="ja-JP" altLang="en-US" sz="80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  <c:extLst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horzOverflow="overflow" anchor="ctr"/>
          <a:lstStyle/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滋賀県</a:t>
            </a:r>
            <a:endParaRPr lang="en-US" altLang="ja-JP" sz="1200" b="1" i="0" u="none" strike="noStrike" baseline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S UI Gothic"/>
            </a:endParaRPr>
          </a:p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（男）</a:t>
            </a:r>
          </a:p>
        </c:rich>
      </c:tx>
      <c:layout>
        <c:manualLayout>
          <c:xMode val="edge"/>
          <c:yMode val="edge"/>
          <c:x val="0.44036101958543067"/>
          <c:y val="1.278014685696942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6280295477594236E-2"/>
          <c:y val="9.9616955775264943E-2"/>
          <c:w val="0.89639322670471133"/>
          <c:h val="0.82316578848696531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'H22'!$A$4</c:f>
              <c:strCache>
                <c:ptCount val="1"/>
                <c:pt idx="0">
                  <c:v>滋賀県</c:v>
                </c:pt>
              </c:strCache>
            </c:strRef>
          </c:tx>
          <c:spPr>
            <a:solidFill>
              <a:srgbClr val="8BD000">
                <a:alpha val="50000"/>
              </a:srgbClr>
            </a:solidFill>
            <a:ln w="2222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'H22'!$C$3:$T$3</c:f>
              <c:strCache>
                <c:ptCount val="18"/>
                <c:pt idx="0">
                  <c:v>0～4歳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75～79</c:v>
                </c:pt>
                <c:pt idx="16">
                  <c:v>80～84</c:v>
                </c:pt>
                <c:pt idx="17">
                  <c:v>85歳以上</c:v>
                </c:pt>
              </c:strCache>
            </c:strRef>
          </c:cat>
          <c:val>
            <c:numRef>
              <c:f>'H22'!$C$4:$T$4</c:f>
              <c:numCache>
                <c:formatCode>#,##0_ </c:formatCode>
                <c:ptCount val="18"/>
                <c:pt idx="0">
                  <c:v>34582</c:v>
                </c:pt>
                <c:pt idx="1">
                  <c:v>36506</c:v>
                </c:pt>
                <c:pt idx="2">
                  <c:v>37408</c:v>
                </c:pt>
                <c:pt idx="3">
                  <c:v>37684</c:v>
                </c:pt>
                <c:pt idx="4">
                  <c:v>42151</c:v>
                </c:pt>
                <c:pt idx="5">
                  <c:v>41615</c:v>
                </c:pt>
                <c:pt idx="6">
                  <c:v>47724</c:v>
                </c:pt>
                <c:pt idx="7">
                  <c:v>55963</c:v>
                </c:pt>
                <c:pt idx="8">
                  <c:v>47134</c:v>
                </c:pt>
                <c:pt idx="9">
                  <c:v>43229</c:v>
                </c:pt>
                <c:pt idx="10">
                  <c:v>40604</c:v>
                </c:pt>
                <c:pt idx="11">
                  <c:v>45597</c:v>
                </c:pt>
                <c:pt idx="12">
                  <c:v>52164</c:v>
                </c:pt>
                <c:pt idx="13">
                  <c:v>40685</c:v>
                </c:pt>
                <c:pt idx="14">
                  <c:v>31336</c:v>
                </c:pt>
                <c:pt idx="15">
                  <c:v>25639</c:v>
                </c:pt>
                <c:pt idx="16">
                  <c:v>17882</c:v>
                </c:pt>
                <c:pt idx="17">
                  <c:v>10140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1609027520"/>
        <c:axId val="-1609035136"/>
      </c:barChart>
      <c:catAx>
        <c:axId val="-1609027520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txPr>
          <a:bodyPr horzOverflow="overflow" anchor="ctr"/>
          <a:lstStyle/>
          <a:p>
            <a:pPr algn="ctr" rtl="0">
              <a:defRPr sz="800">
                <a:solidFill>
                  <a:srgbClr val="000000"/>
                </a:solidFill>
              </a:defRPr>
            </a:pPr>
            <a:endParaRPr lang="ja-JP"/>
          </a:p>
        </c:txPr>
        <c:crossAx val="-1609035136"/>
        <c:crosses val="autoZero"/>
        <c:auto val="1"/>
        <c:lblAlgn val="ctr"/>
        <c:lblOffset val="100"/>
        <c:noMultiLvlLbl val="0"/>
      </c:catAx>
      <c:valAx>
        <c:axId val="-1609035136"/>
        <c:scaling>
          <c:orientation val="maxMin"/>
          <c:max val="6000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##0&quot;万&quot;;\-###0&quot;万&quot;;0;@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105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09027520"/>
        <c:crosses val="autoZero"/>
        <c:crossBetween val="between"/>
        <c:dispUnits>
          <c:builtInUnit val="tenThousands"/>
        </c:dispUnits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 horzOverflow="overflow" anchor="ctr"/>
    <a:lstStyle/>
    <a:p>
      <a:pPr algn="ctr" rtl="0">
        <a:defRPr lang="ja-JP" altLang="en-US" sz="80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  <c:extLst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horzOverflow="overflow" anchor="ctr"/>
          <a:lstStyle/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滋賀県</a:t>
            </a:r>
            <a:endParaRPr lang="en-US" altLang="ja-JP" sz="1200" b="1" i="0" u="none" strike="noStrike" baseline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S UI Gothic"/>
            </a:endParaRPr>
          </a:p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（女）</a:t>
            </a:r>
          </a:p>
        </c:rich>
      </c:tx>
      <c:layout>
        <c:manualLayout>
          <c:xMode val="edge"/>
          <c:yMode val="edge"/>
          <c:x val="0.48398930308042143"/>
          <c:y val="2.043421580425190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657788539144471"/>
          <c:y val="0.10964201843190652"/>
          <c:w val="0.77966101694915235"/>
          <c:h val="0.81992481203007506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'H22'!$A$7</c:f>
              <c:strCache>
                <c:ptCount val="1"/>
                <c:pt idx="0">
                  <c:v>滋賀県</c:v>
                </c:pt>
              </c:strCache>
            </c:strRef>
          </c:tx>
          <c:spPr>
            <a:solidFill>
              <a:srgbClr val="FF963F">
                <a:alpha val="49804"/>
              </a:srgbClr>
            </a:solidFill>
            <a:ln w="2222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'H22'!$C$6:$T$6</c:f>
              <c:strCache>
                <c:ptCount val="18"/>
                <c:pt idx="0">
                  <c:v>0～4歳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75～79</c:v>
                </c:pt>
                <c:pt idx="16">
                  <c:v>80～84</c:v>
                </c:pt>
                <c:pt idx="17">
                  <c:v>85歳以上</c:v>
                </c:pt>
              </c:strCache>
            </c:strRef>
          </c:cat>
          <c:val>
            <c:numRef>
              <c:f>'H22'!$C$7:$T$7</c:f>
              <c:numCache>
                <c:formatCode>#,##0_ </c:formatCode>
                <c:ptCount val="18"/>
                <c:pt idx="0">
                  <c:v>32667</c:v>
                </c:pt>
                <c:pt idx="1">
                  <c:v>34358</c:v>
                </c:pt>
                <c:pt idx="2">
                  <c:v>35232</c:v>
                </c:pt>
                <c:pt idx="3">
                  <c:v>35089</c:v>
                </c:pt>
                <c:pt idx="4">
                  <c:v>37293</c:v>
                </c:pt>
                <c:pt idx="5">
                  <c:v>39943</c:v>
                </c:pt>
                <c:pt idx="6">
                  <c:v>47051</c:v>
                </c:pt>
                <c:pt idx="7">
                  <c:v>54164</c:v>
                </c:pt>
                <c:pt idx="8">
                  <c:v>46473</c:v>
                </c:pt>
                <c:pt idx="9">
                  <c:v>43447</c:v>
                </c:pt>
                <c:pt idx="10">
                  <c:v>41657</c:v>
                </c:pt>
                <c:pt idx="11">
                  <c:v>45798</c:v>
                </c:pt>
                <c:pt idx="12">
                  <c:v>52803</c:v>
                </c:pt>
                <c:pt idx="13">
                  <c:v>41973</c:v>
                </c:pt>
                <c:pt idx="14">
                  <c:v>34505</c:v>
                </c:pt>
                <c:pt idx="15">
                  <c:v>31808</c:v>
                </c:pt>
                <c:pt idx="16">
                  <c:v>26108</c:v>
                </c:pt>
                <c:pt idx="17">
                  <c:v>28712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1609030784"/>
        <c:axId val="-1609034048"/>
      </c:barChart>
      <c:catAx>
        <c:axId val="-1609030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90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09034048"/>
        <c:crosses val="autoZero"/>
        <c:auto val="1"/>
        <c:lblAlgn val="ctr"/>
        <c:lblOffset val="100"/>
        <c:tickLblSkip val="1"/>
        <c:noMultiLvlLbl val="0"/>
      </c:catAx>
      <c:valAx>
        <c:axId val="-1609034048"/>
        <c:scaling>
          <c:orientation val="minMax"/>
          <c:max val="6000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##0&quot;万&quot;;\-###0&quot;万&quot;;0;@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105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09030784"/>
        <c:crosses val="autoZero"/>
        <c:crossBetween val="between"/>
        <c:dispUnits>
          <c:builtInUnit val="tenThousands"/>
        </c:dispUnits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 horzOverflow="overflow" anchor="ctr"/>
    <a:lstStyle/>
    <a:p>
      <a:pPr algn="ctr" rtl="0">
        <a:defRPr lang="ja-JP" altLang="en-US" sz="80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  <c:extLst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horzOverflow="overflow" anchor="ctr"/>
          <a:lstStyle/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滋賀県</a:t>
            </a:r>
            <a:endParaRPr lang="en-US" altLang="ja-JP" sz="1200" b="1" i="0" u="none" strike="noStrike" baseline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S UI Gothic"/>
            </a:endParaRPr>
          </a:p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（男）</a:t>
            </a:r>
          </a:p>
        </c:rich>
      </c:tx>
      <c:layout>
        <c:manualLayout>
          <c:xMode val="edge"/>
          <c:yMode val="edge"/>
          <c:x val="0.44066701349665388"/>
          <c:y val="1.268726198896308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6280295477594236E-2"/>
          <c:y val="9.9616955775264943E-2"/>
          <c:w val="0.89639322670471133"/>
          <c:h val="0.82316578848696531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'H27'!$A$4</c:f>
              <c:strCache>
                <c:ptCount val="1"/>
                <c:pt idx="0">
                  <c:v>滋賀県</c:v>
                </c:pt>
              </c:strCache>
            </c:strRef>
          </c:tx>
          <c:spPr>
            <a:solidFill>
              <a:srgbClr val="8BD000">
                <a:alpha val="49804"/>
              </a:srgbClr>
            </a:solidFill>
            <a:ln w="2222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'H27'!$C$3:$T$3</c:f>
              <c:strCache>
                <c:ptCount val="18"/>
                <c:pt idx="0">
                  <c:v>0～4歳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75～79</c:v>
                </c:pt>
                <c:pt idx="16">
                  <c:v>80～84</c:v>
                </c:pt>
                <c:pt idx="17">
                  <c:v>85歳以上</c:v>
                </c:pt>
              </c:strCache>
            </c:strRef>
          </c:cat>
          <c:val>
            <c:numRef>
              <c:f>'H27'!$C$4:$T$4</c:f>
              <c:numCache>
                <c:formatCode>#,##0_ </c:formatCode>
                <c:ptCount val="18"/>
                <c:pt idx="0">
                  <c:v>32824</c:v>
                </c:pt>
                <c:pt idx="1">
                  <c:v>35101</c:v>
                </c:pt>
                <c:pt idx="2">
                  <c:v>36663</c:v>
                </c:pt>
                <c:pt idx="3">
                  <c:v>38307</c:v>
                </c:pt>
                <c:pt idx="4">
                  <c:v>37554</c:v>
                </c:pt>
                <c:pt idx="5">
                  <c:v>38641</c:v>
                </c:pt>
                <c:pt idx="6">
                  <c:v>42007</c:v>
                </c:pt>
                <c:pt idx="7">
                  <c:v>48127</c:v>
                </c:pt>
                <c:pt idx="8">
                  <c:v>55957</c:v>
                </c:pt>
                <c:pt idx="9">
                  <c:v>46688</c:v>
                </c:pt>
                <c:pt idx="10">
                  <c:v>42589</c:v>
                </c:pt>
                <c:pt idx="11">
                  <c:v>39932</c:v>
                </c:pt>
                <c:pt idx="12">
                  <c:v>44277</c:v>
                </c:pt>
                <c:pt idx="13">
                  <c:v>49829</c:v>
                </c:pt>
                <c:pt idx="14">
                  <c:v>37605</c:v>
                </c:pt>
                <c:pt idx="15">
                  <c:v>27497</c:v>
                </c:pt>
                <c:pt idx="16">
                  <c:v>20071</c:v>
                </c:pt>
                <c:pt idx="17">
                  <c:v>15118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1609030240"/>
        <c:axId val="-1609032960"/>
      </c:barChart>
      <c:catAx>
        <c:axId val="-1609030240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txPr>
          <a:bodyPr horzOverflow="overflow" anchor="ctr"/>
          <a:lstStyle/>
          <a:p>
            <a:pPr algn="ctr" rtl="0">
              <a:defRPr sz="800">
                <a:solidFill>
                  <a:srgbClr val="000000"/>
                </a:solidFill>
              </a:defRPr>
            </a:pPr>
            <a:endParaRPr lang="ja-JP"/>
          </a:p>
        </c:txPr>
        <c:crossAx val="-1609032960"/>
        <c:crosses val="autoZero"/>
        <c:auto val="1"/>
        <c:lblAlgn val="ctr"/>
        <c:lblOffset val="100"/>
        <c:noMultiLvlLbl val="0"/>
      </c:catAx>
      <c:valAx>
        <c:axId val="-1609032960"/>
        <c:scaling>
          <c:orientation val="maxMin"/>
          <c:max val="6000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##0&quot;万&quot;;\-###0&quot;万&quot;;0;@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105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09030240"/>
        <c:crosses val="autoZero"/>
        <c:crossBetween val="between"/>
        <c:dispUnits>
          <c:builtInUnit val="tenThousands"/>
        </c:dispUnits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 horzOverflow="overflow" anchor="ctr"/>
    <a:lstStyle/>
    <a:p>
      <a:pPr algn="ctr" rtl="0">
        <a:defRPr lang="ja-JP" altLang="en-US" sz="80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  <c:extLst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horzOverflow="overflow" anchor="ctr"/>
          <a:lstStyle/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滋賀県</a:t>
            </a:r>
            <a:endParaRPr lang="en-US" altLang="ja-JP" sz="1200" b="1" i="0" u="none" strike="noStrike" baseline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S UI Gothic"/>
            </a:endParaRPr>
          </a:p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（女）</a:t>
            </a:r>
          </a:p>
        </c:rich>
      </c:tx>
      <c:layout>
        <c:manualLayout>
          <c:xMode val="edge"/>
          <c:yMode val="edge"/>
          <c:x val="0.48398918135570773"/>
          <c:y val="2.292652329749104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657788539144471"/>
          <c:y val="0.10964201843190652"/>
          <c:w val="0.77966101694915235"/>
          <c:h val="0.81992481203007506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'H27'!$A$7</c:f>
              <c:strCache>
                <c:ptCount val="1"/>
                <c:pt idx="0">
                  <c:v>滋賀県</c:v>
                </c:pt>
              </c:strCache>
            </c:strRef>
          </c:tx>
          <c:spPr>
            <a:solidFill>
              <a:srgbClr val="FF963F">
                <a:alpha val="50000"/>
              </a:srgbClr>
            </a:solidFill>
            <a:ln w="2222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'H27'!$C$6:$T$6</c:f>
              <c:strCache>
                <c:ptCount val="18"/>
                <c:pt idx="0">
                  <c:v>0～4歳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75～79</c:v>
                </c:pt>
                <c:pt idx="16">
                  <c:v>80～84</c:v>
                </c:pt>
                <c:pt idx="17">
                  <c:v>85歳以上</c:v>
                </c:pt>
              </c:strCache>
            </c:strRef>
          </c:cat>
          <c:val>
            <c:numRef>
              <c:f>'H27'!$C$7:$T$7</c:f>
              <c:numCache>
                <c:formatCode>#,##0_ </c:formatCode>
                <c:ptCount val="18"/>
                <c:pt idx="0">
                  <c:v>31266</c:v>
                </c:pt>
                <c:pt idx="1">
                  <c:v>33078</c:v>
                </c:pt>
                <c:pt idx="2">
                  <c:v>34518</c:v>
                </c:pt>
                <c:pt idx="3">
                  <c:v>35846</c:v>
                </c:pt>
                <c:pt idx="4">
                  <c:v>33919</c:v>
                </c:pt>
                <c:pt idx="5">
                  <c:v>35604</c:v>
                </c:pt>
                <c:pt idx="6">
                  <c:v>40390</c:v>
                </c:pt>
                <c:pt idx="7">
                  <c:v>47694</c:v>
                </c:pt>
                <c:pt idx="8">
                  <c:v>54416</c:v>
                </c:pt>
                <c:pt idx="9">
                  <c:v>46366</c:v>
                </c:pt>
                <c:pt idx="10">
                  <c:v>43050</c:v>
                </c:pt>
                <c:pt idx="11">
                  <c:v>41072</c:v>
                </c:pt>
                <c:pt idx="12">
                  <c:v>45284</c:v>
                </c:pt>
                <c:pt idx="13">
                  <c:v>51780</c:v>
                </c:pt>
                <c:pt idx="14">
                  <c:v>40323</c:v>
                </c:pt>
                <c:pt idx="15">
                  <c:v>32409</c:v>
                </c:pt>
                <c:pt idx="16">
                  <c:v>28318</c:v>
                </c:pt>
                <c:pt idx="17">
                  <c:v>34927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1609024800"/>
        <c:axId val="-1609032416"/>
      </c:barChart>
      <c:catAx>
        <c:axId val="-16090248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 anchorCtr="1"/>
          <a:lstStyle/>
          <a:p>
            <a:pPr algn="ctr" rtl="0">
              <a:defRPr sz="90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09032416"/>
        <c:crosses val="autoZero"/>
        <c:auto val="1"/>
        <c:lblAlgn val="ctr"/>
        <c:lblOffset val="100"/>
        <c:tickLblSkip val="1"/>
        <c:noMultiLvlLbl val="0"/>
      </c:catAx>
      <c:valAx>
        <c:axId val="-1609032416"/>
        <c:scaling>
          <c:orientation val="minMax"/>
          <c:max val="6000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##0&quot;万&quot;;\-###0&quot;万&quot;;0;@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105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09024800"/>
        <c:crosses val="autoZero"/>
        <c:crossBetween val="between"/>
        <c:dispUnits>
          <c:builtInUnit val="tenThousands"/>
        </c:dispUnits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 horzOverflow="overflow" anchor="ctr"/>
    <a:lstStyle/>
    <a:p>
      <a:pPr algn="ctr" rtl="0">
        <a:defRPr lang="ja-JP" altLang="en-US" sz="80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  <c:extLst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horzOverflow="overflow" anchor="ctr"/>
          <a:lstStyle/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滋賀県</a:t>
            </a:r>
            <a:endParaRPr lang="en-US" altLang="ja-JP" sz="1200" b="1" i="0" u="none" strike="noStrike" baseline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S UI Gothic"/>
            </a:endParaRPr>
          </a:p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（男）</a:t>
            </a:r>
          </a:p>
        </c:rich>
      </c:tx>
      <c:layout>
        <c:manualLayout>
          <c:xMode val="edge"/>
          <c:yMode val="edge"/>
          <c:x val="0.44066701349665388"/>
          <c:y val="1.268726198896308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6280295477594236E-2"/>
          <c:y val="9.9616955775264943E-2"/>
          <c:w val="0.89639322670471133"/>
          <c:h val="0.82316578848696531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'R2'!$A$4</c:f>
              <c:strCache>
                <c:ptCount val="1"/>
                <c:pt idx="0">
                  <c:v>滋賀県</c:v>
                </c:pt>
              </c:strCache>
            </c:strRef>
          </c:tx>
          <c:spPr>
            <a:solidFill>
              <a:srgbClr val="8BD000">
                <a:alpha val="49804"/>
              </a:srgbClr>
            </a:solidFill>
            <a:ln w="2222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'R2'!$C$3:$T$3</c:f>
              <c:strCache>
                <c:ptCount val="18"/>
                <c:pt idx="0">
                  <c:v>0～4歳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75～79</c:v>
                </c:pt>
                <c:pt idx="16">
                  <c:v>80～84</c:v>
                </c:pt>
                <c:pt idx="17">
                  <c:v>85歳以上</c:v>
                </c:pt>
              </c:strCache>
            </c:strRef>
          </c:cat>
          <c:val>
            <c:numRef>
              <c:f>'R2'!$C$4:$T$4</c:f>
              <c:numCache>
                <c:formatCode>#,##0_ </c:formatCode>
                <c:ptCount val="18"/>
                <c:pt idx="0">
                  <c:v>29164</c:v>
                </c:pt>
                <c:pt idx="1">
                  <c:v>33807</c:v>
                </c:pt>
                <c:pt idx="2">
                  <c:v>35401</c:v>
                </c:pt>
                <c:pt idx="3">
                  <c:v>36960</c:v>
                </c:pt>
                <c:pt idx="4">
                  <c:v>37834</c:v>
                </c:pt>
                <c:pt idx="5">
                  <c:v>34415</c:v>
                </c:pt>
                <c:pt idx="6">
                  <c:v>38018</c:v>
                </c:pt>
                <c:pt idx="7">
                  <c:v>42299</c:v>
                </c:pt>
                <c:pt idx="8">
                  <c:v>47910</c:v>
                </c:pt>
                <c:pt idx="9">
                  <c:v>55207</c:v>
                </c:pt>
                <c:pt idx="10">
                  <c:v>45796</c:v>
                </c:pt>
                <c:pt idx="11">
                  <c:v>41611</c:v>
                </c:pt>
                <c:pt idx="12">
                  <c:v>38569</c:v>
                </c:pt>
                <c:pt idx="13">
                  <c:v>42169</c:v>
                </c:pt>
                <c:pt idx="14">
                  <c:v>46062</c:v>
                </c:pt>
                <c:pt idx="15">
                  <c:v>33105</c:v>
                </c:pt>
                <c:pt idx="16">
                  <c:v>22238</c:v>
                </c:pt>
                <c:pt idx="17">
                  <c:v>19388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1609028064"/>
        <c:axId val="-1609031872"/>
      </c:barChart>
      <c:catAx>
        <c:axId val="-1609028064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txPr>
          <a:bodyPr horzOverflow="overflow" anchor="ctr"/>
          <a:lstStyle/>
          <a:p>
            <a:pPr algn="ctr" rtl="0">
              <a:defRPr sz="800">
                <a:solidFill>
                  <a:srgbClr val="000000"/>
                </a:solidFill>
              </a:defRPr>
            </a:pPr>
            <a:endParaRPr lang="ja-JP"/>
          </a:p>
        </c:txPr>
        <c:crossAx val="-1609031872"/>
        <c:crosses val="autoZero"/>
        <c:auto val="1"/>
        <c:lblAlgn val="ctr"/>
        <c:lblOffset val="100"/>
        <c:noMultiLvlLbl val="0"/>
      </c:catAx>
      <c:valAx>
        <c:axId val="-1609031872"/>
        <c:scaling>
          <c:orientation val="maxMin"/>
          <c:max val="6000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##0&quot;万&quot;;\-###0&quot;万&quot;;0;@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105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09028064"/>
        <c:crosses val="autoZero"/>
        <c:crossBetween val="between"/>
        <c:dispUnits>
          <c:builtInUnit val="tenThousands"/>
        </c:dispUnits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 horzOverflow="overflow" anchor="ctr"/>
    <a:lstStyle/>
    <a:p>
      <a:pPr algn="ctr" rtl="0">
        <a:defRPr lang="ja-JP" altLang="en-US" sz="80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  <c:extLst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horzOverflow="overflow" anchor="ctr"/>
          <a:lstStyle/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滋賀県</a:t>
            </a:r>
            <a:endParaRPr lang="en-US" altLang="ja-JP" sz="1200" b="1" i="0" u="none" strike="noStrike" baseline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S UI Gothic"/>
            </a:endParaRPr>
          </a:p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（男）</a:t>
            </a:r>
          </a:p>
        </c:rich>
      </c:tx>
      <c:layout>
        <c:manualLayout>
          <c:xMode val="edge"/>
          <c:yMode val="edge"/>
          <c:x val="0.44066701349665388"/>
          <c:y val="1.2684071343207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6280295477594236E-2"/>
          <c:y val="9.9616955775264943E-2"/>
          <c:w val="0.89639322670471133"/>
          <c:h val="0.82316578848696531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'S30'!$A$4</c:f>
              <c:strCache>
                <c:ptCount val="1"/>
                <c:pt idx="0">
                  <c:v>滋賀県</c:v>
                </c:pt>
              </c:strCache>
            </c:strRef>
          </c:tx>
          <c:spPr>
            <a:solidFill>
              <a:srgbClr val="8BD000">
                <a:alpha val="50000"/>
              </a:srgbClr>
            </a:solidFill>
            <a:ln w="2222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'S30'!$C$3:$T$3</c:f>
              <c:strCache>
                <c:ptCount val="18"/>
                <c:pt idx="0">
                  <c:v>0～4歳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75～79</c:v>
                </c:pt>
                <c:pt idx="16">
                  <c:v>80～84</c:v>
                </c:pt>
                <c:pt idx="17">
                  <c:v>85歳以上</c:v>
                </c:pt>
              </c:strCache>
            </c:strRef>
          </c:cat>
          <c:val>
            <c:numRef>
              <c:f>'S30'!$C$4:$T$4</c:f>
              <c:numCache>
                <c:formatCode>#,##0_ </c:formatCode>
                <c:ptCount val="18"/>
                <c:pt idx="0">
                  <c:v>41294</c:v>
                </c:pt>
                <c:pt idx="1">
                  <c:v>50496</c:v>
                </c:pt>
                <c:pt idx="2">
                  <c:v>45093</c:v>
                </c:pt>
                <c:pt idx="3">
                  <c:v>36411</c:v>
                </c:pt>
                <c:pt idx="4">
                  <c:v>36227</c:v>
                </c:pt>
                <c:pt idx="5">
                  <c:v>35304</c:v>
                </c:pt>
                <c:pt idx="6">
                  <c:v>23810</c:v>
                </c:pt>
                <c:pt idx="7">
                  <c:v>20816</c:v>
                </c:pt>
                <c:pt idx="8">
                  <c:v>22121</c:v>
                </c:pt>
                <c:pt idx="9">
                  <c:v>21767</c:v>
                </c:pt>
                <c:pt idx="10">
                  <c:v>20249</c:v>
                </c:pt>
                <c:pt idx="11">
                  <c:v>17544</c:v>
                </c:pt>
                <c:pt idx="12">
                  <c:v>13898</c:v>
                </c:pt>
                <c:pt idx="13">
                  <c:v>11053</c:v>
                </c:pt>
                <c:pt idx="14">
                  <c:v>7532</c:v>
                </c:pt>
                <c:pt idx="15">
                  <c:v>4307</c:v>
                </c:pt>
                <c:pt idx="16">
                  <c:v>1496</c:v>
                </c:pt>
                <c:pt idx="17">
                  <c:v>394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1778661856"/>
        <c:axId val="-1778667840"/>
      </c:barChart>
      <c:catAx>
        <c:axId val="-1778661856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txPr>
          <a:bodyPr horzOverflow="overflow" anchor="ctr"/>
          <a:lstStyle/>
          <a:p>
            <a:pPr algn="ctr" rtl="0">
              <a:defRPr sz="800">
                <a:solidFill>
                  <a:srgbClr val="000000"/>
                </a:solidFill>
              </a:defRPr>
            </a:pPr>
            <a:endParaRPr lang="ja-JP"/>
          </a:p>
        </c:txPr>
        <c:crossAx val="-1778667840"/>
        <c:crosses val="autoZero"/>
        <c:auto val="1"/>
        <c:lblAlgn val="ctr"/>
        <c:lblOffset val="100"/>
        <c:noMultiLvlLbl val="0"/>
      </c:catAx>
      <c:valAx>
        <c:axId val="-1778667840"/>
        <c:scaling>
          <c:orientation val="maxMin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##0&quot;万&quot;;\-###0&quot;万&quot;;0;@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105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778661856"/>
        <c:crosses val="autoZero"/>
        <c:crossBetween val="between"/>
        <c:dispUnits>
          <c:builtInUnit val="tenThousands"/>
        </c:dispUnits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 horzOverflow="overflow" anchor="ctr"/>
    <a:lstStyle/>
    <a:p>
      <a:pPr algn="ctr" rtl="0">
        <a:defRPr lang="ja-JP" altLang="en-US" sz="80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  <c:extLst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horzOverflow="overflow" anchor="ctr"/>
          <a:lstStyle/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滋賀県</a:t>
            </a:r>
            <a:endParaRPr lang="en-US" altLang="ja-JP" sz="1200" b="1" i="0" u="none" strike="noStrike" baseline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S UI Gothic"/>
            </a:endParaRPr>
          </a:p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（女）</a:t>
            </a:r>
          </a:p>
        </c:rich>
      </c:tx>
      <c:layout>
        <c:manualLayout>
          <c:xMode val="edge"/>
          <c:yMode val="edge"/>
          <c:x val="0.48398918135570773"/>
          <c:y val="2.292652329749104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657788539144471"/>
          <c:y val="0.10964201843190652"/>
          <c:w val="0.77966101694915235"/>
          <c:h val="0.81992481203007506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'R2'!$A$7</c:f>
              <c:strCache>
                <c:ptCount val="1"/>
                <c:pt idx="0">
                  <c:v>滋賀県</c:v>
                </c:pt>
              </c:strCache>
            </c:strRef>
          </c:tx>
          <c:spPr>
            <a:solidFill>
              <a:srgbClr val="FF963F">
                <a:alpha val="50000"/>
              </a:srgbClr>
            </a:solidFill>
            <a:ln w="2222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'R2'!$C$6:$T$6</c:f>
              <c:strCache>
                <c:ptCount val="18"/>
                <c:pt idx="0">
                  <c:v>0～4歳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75～79</c:v>
                </c:pt>
                <c:pt idx="16">
                  <c:v>80～84</c:v>
                </c:pt>
                <c:pt idx="17">
                  <c:v>85歳以上</c:v>
                </c:pt>
              </c:strCache>
            </c:strRef>
          </c:cat>
          <c:val>
            <c:numRef>
              <c:f>'R2'!$C$7:$T$7</c:f>
              <c:numCache>
                <c:formatCode>#,##0_ </c:formatCode>
                <c:ptCount val="18"/>
                <c:pt idx="0">
                  <c:v>27627</c:v>
                </c:pt>
                <c:pt idx="1">
                  <c:v>31987</c:v>
                </c:pt>
                <c:pt idx="2">
                  <c:v>33383</c:v>
                </c:pt>
                <c:pt idx="3">
                  <c:v>34390</c:v>
                </c:pt>
                <c:pt idx="4">
                  <c:v>33204</c:v>
                </c:pt>
                <c:pt idx="5">
                  <c:v>30847</c:v>
                </c:pt>
                <c:pt idx="6">
                  <c:v>35611</c:v>
                </c:pt>
                <c:pt idx="7">
                  <c:v>41152</c:v>
                </c:pt>
                <c:pt idx="8">
                  <c:v>47910</c:v>
                </c:pt>
                <c:pt idx="9">
                  <c:v>53940</c:v>
                </c:pt>
                <c:pt idx="10">
                  <c:v>45976</c:v>
                </c:pt>
                <c:pt idx="11">
                  <c:v>42601</c:v>
                </c:pt>
                <c:pt idx="12">
                  <c:v>40531</c:v>
                </c:pt>
                <c:pt idx="13">
                  <c:v>44327</c:v>
                </c:pt>
                <c:pt idx="14">
                  <c:v>50208</c:v>
                </c:pt>
                <c:pt idx="15">
                  <c:v>38092</c:v>
                </c:pt>
                <c:pt idx="16">
                  <c:v>29193</c:v>
                </c:pt>
                <c:pt idx="17">
                  <c:v>40529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1609025344"/>
        <c:axId val="-1609029696"/>
      </c:barChart>
      <c:catAx>
        <c:axId val="-1609025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 anchorCtr="1"/>
          <a:lstStyle/>
          <a:p>
            <a:pPr algn="ctr" rtl="0">
              <a:defRPr sz="90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09029696"/>
        <c:crosses val="autoZero"/>
        <c:auto val="1"/>
        <c:lblAlgn val="ctr"/>
        <c:lblOffset val="100"/>
        <c:tickLblSkip val="1"/>
        <c:noMultiLvlLbl val="0"/>
      </c:catAx>
      <c:valAx>
        <c:axId val="-1609029696"/>
        <c:scaling>
          <c:orientation val="minMax"/>
          <c:max val="6000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##0&quot;万&quot;;\-###0&quot;万&quot;;0;@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105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09025344"/>
        <c:crosses val="autoZero"/>
        <c:crossBetween val="between"/>
        <c:dispUnits>
          <c:builtInUnit val="tenThousands"/>
        </c:dispUnits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 horzOverflow="overflow" anchor="ctr"/>
    <a:lstStyle/>
    <a:p>
      <a:pPr algn="ctr" rtl="0">
        <a:defRPr lang="ja-JP" altLang="en-US" sz="80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  <c:extLst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horzOverflow="overflow" anchor="ctr"/>
          <a:lstStyle/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滋賀県</a:t>
            </a:r>
            <a:endParaRPr lang="en-US" altLang="ja-JP" sz="1200" b="1" i="0" u="none" strike="noStrike" baseline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S UI Gothic"/>
            </a:endParaRPr>
          </a:p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（女）</a:t>
            </a:r>
          </a:p>
        </c:rich>
      </c:tx>
      <c:layout>
        <c:manualLayout>
          <c:xMode val="edge"/>
          <c:yMode val="edge"/>
          <c:x val="0.48398927465105029"/>
          <c:y val="2.041356464551815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657788539144471"/>
          <c:y val="0.10964201843190652"/>
          <c:w val="0.77966101694915235"/>
          <c:h val="0.81992481203007506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'S30'!$A$7</c:f>
              <c:strCache>
                <c:ptCount val="1"/>
                <c:pt idx="0">
                  <c:v>滋賀県</c:v>
                </c:pt>
              </c:strCache>
            </c:strRef>
          </c:tx>
          <c:spPr>
            <a:solidFill>
              <a:srgbClr val="FF963F">
                <a:alpha val="49804"/>
              </a:srgbClr>
            </a:solidFill>
            <a:ln w="2222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'S30'!$C$6:$T$6</c:f>
              <c:strCache>
                <c:ptCount val="18"/>
                <c:pt idx="0">
                  <c:v>0～4歳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75～79</c:v>
                </c:pt>
                <c:pt idx="16">
                  <c:v>80～84</c:v>
                </c:pt>
                <c:pt idx="17">
                  <c:v>85歳以上</c:v>
                </c:pt>
              </c:strCache>
            </c:strRef>
          </c:cat>
          <c:val>
            <c:numRef>
              <c:f>'S30'!$C$7:$T$7</c:f>
              <c:numCache>
                <c:formatCode>#,##0_ </c:formatCode>
                <c:ptCount val="18"/>
                <c:pt idx="0">
                  <c:v>38858</c:v>
                </c:pt>
                <c:pt idx="1">
                  <c:v>48333</c:v>
                </c:pt>
                <c:pt idx="2">
                  <c:v>43721</c:v>
                </c:pt>
                <c:pt idx="3">
                  <c:v>42083</c:v>
                </c:pt>
                <c:pt idx="4">
                  <c:v>38659</c:v>
                </c:pt>
                <c:pt idx="5">
                  <c:v>34549</c:v>
                </c:pt>
                <c:pt idx="6">
                  <c:v>30512</c:v>
                </c:pt>
                <c:pt idx="7">
                  <c:v>27444</c:v>
                </c:pt>
                <c:pt idx="8">
                  <c:v>27388</c:v>
                </c:pt>
                <c:pt idx="9">
                  <c:v>23977</c:v>
                </c:pt>
                <c:pt idx="10">
                  <c:v>20968</c:v>
                </c:pt>
                <c:pt idx="11">
                  <c:v>17666</c:v>
                </c:pt>
                <c:pt idx="12">
                  <c:v>14710</c:v>
                </c:pt>
                <c:pt idx="13">
                  <c:v>12832</c:v>
                </c:pt>
                <c:pt idx="14">
                  <c:v>10637</c:v>
                </c:pt>
                <c:pt idx="15">
                  <c:v>7325</c:v>
                </c:pt>
                <c:pt idx="16">
                  <c:v>3065</c:v>
                </c:pt>
                <c:pt idx="17">
                  <c:v>1193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1778666752"/>
        <c:axId val="-1778665664"/>
      </c:barChart>
      <c:catAx>
        <c:axId val="-17786667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90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778665664"/>
        <c:crosses val="autoZero"/>
        <c:auto val="1"/>
        <c:lblAlgn val="ctr"/>
        <c:lblOffset val="100"/>
        <c:tickLblSkip val="1"/>
        <c:noMultiLvlLbl val="0"/>
      </c:catAx>
      <c:valAx>
        <c:axId val="-1778665664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##0&quot;万&quot;;\-###0&quot;万&quot;;0;@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105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778666752"/>
        <c:crosses val="autoZero"/>
        <c:crossBetween val="between"/>
        <c:dispUnits>
          <c:builtInUnit val="tenThousands"/>
        </c:dispUnits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 horzOverflow="overflow" anchor="ctr"/>
    <a:lstStyle/>
    <a:p>
      <a:pPr algn="ctr" rtl="0">
        <a:defRPr lang="ja-JP" altLang="en-US" sz="80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  <c:extLst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horzOverflow="overflow" anchor="ctr"/>
          <a:lstStyle/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滋賀県</a:t>
            </a:r>
            <a:endParaRPr lang="en-US" altLang="ja-JP" sz="1200" b="1" i="0" u="none" strike="noStrike" baseline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S UI Gothic"/>
            </a:endParaRPr>
          </a:p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（男）</a:t>
            </a:r>
          </a:p>
        </c:rich>
      </c:tx>
      <c:layout>
        <c:manualLayout>
          <c:xMode val="edge"/>
          <c:yMode val="edge"/>
          <c:x val="0.43155094440010638"/>
          <c:y val="1.276078881678880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6280295477594236E-2"/>
          <c:y val="9.9616955775264943E-2"/>
          <c:w val="0.89639322670471133"/>
          <c:h val="0.82316578848696531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'S35'!$A$4</c:f>
              <c:strCache>
                <c:ptCount val="1"/>
                <c:pt idx="0">
                  <c:v>滋賀県</c:v>
                </c:pt>
              </c:strCache>
            </c:strRef>
          </c:tx>
          <c:spPr>
            <a:solidFill>
              <a:srgbClr val="8BD000">
                <a:alpha val="49804"/>
              </a:srgbClr>
            </a:solidFill>
            <a:ln w="2222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'S35'!$C$3:$T$3</c:f>
              <c:strCache>
                <c:ptCount val="18"/>
                <c:pt idx="0">
                  <c:v>0～4歳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75～79</c:v>
                </c:pt>
                <c:pt idx="16">
                  <c:v>80～84</c:v>
                </c:pt>
                <c:pt idx="17">
                  <c:v>85歳以上</c:v>
                </c:pt>
              </c:strCache>
            </c:strRef>
          </c:cat>
          <c:val>
            <c:numRef>
              <c:f>'S35'!$C$4:$T$4</c:f>
              <c:numCache>
                <c:formatCode>#,##0_ </c:formatCode>
                <c:ptCount val="18"/>
                <c:pt idx="0">
                  <c:v>34096</c:v>
                </c:pt>
                <c:pt idx="1">
                  <c:v>40597</c:v>
                </c:pt>
                <c:pt idx="2">
                  <c:v>49530</c:v>
                </c:pt>
                <c:pt idx="3">
                  <c:v>35736</c:v>
                </c:pt>
                <c:pt idx="4">
                  <c:v>30195</c:v>
                </c:pt>
                <c:pt idx="5">
                  <c:v>33576</c:v>
                </c:pt>
                <c:pt idx="6">
                  <c:v>33745</c:v>
                </c:pt>
                <c:pt idx="7">
                  <c:v>22707</c:v>
                </c:pt>
                <c:pt idx="8">
                  <c:v>20030</c:v>
                </c:pt>
                <c:pt idx="9">
                  <c:v>21083</c:v>
                </c:pt>
                <c:pt idx="10">
                  <c:v>20556</c:v>
                </c:pt>
                <c:pt idx="11">
                  <c:v>18747</c:v>
                </c:pt>
                <c:pt idx="12">
                  <c:v>15673</c:v>
                </c:pt>
                <c:pt idx="13">
                  <c:v>11672</c:v>
                </c:pt>
                <c:pt idx="14">
                  <c:v>8126</c:v>
                </c:pt>
                <c:pt idx="15">
                  <c:v>4575</c:v>
                </c:pt>
                <c:pt idx="16">
                  <c:v>2059</c:v>
                </c:pt>
                <c:pt idx="17">
                  <c:v>578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1610657536"/>
        <c:axId val="-1610660800"/>
      </c:barChart>
      <c:catAx>
        <c:axId val="-1610657536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txPr>
          <a:bodyPr horzOverflow="overflow" anchor="ctr"/>
          <a:lstStyle/>
          <a:p>
            <a:pPr algn="ctr" rtl="0">
              <a:defRPr sz="800">
                <a:solidFill>
                  <a:srgbClr val="000000"/>
                </a:solidFill>
              </a:defRPr>
            </a:pPr>
            <a:endParaRPr lang="ja-JP"/>
          </a:p>
        </c:txPr>
        <c:crossAx val="-1610660800"/>
        <c:crosses val="autoZero"/>
        <c:auto val="1"/>
        <c:lblAlgn val="ctr"/>
        <c:lblOffset val="100"/>
        <c:noMultiLvlLbl val="0"/>
      </c:catAx>
      <c:valAx>
        <c:axId val="-1610660800"/>
        <c:scaling>
          <c:orientation val="maxMin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##0&quot;万&quot;;\-###0&quot;万&quot;;0;@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105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10657536"/>
        <c:crosses val="autoZero"/>
        <c:crossBetween val="between"/>
        <c:dispUnits>
          <c:builtInUnit val="tenThousands"/>
        </c:dispUnits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 horzOverflow="overflow" anchor="ctr"/>
    <a:lstStyle/>
    <a:p>
      <a:pPr algn="ctr" rtl="0">
        <a:defRPr lang="ja-JP" altLang="en-US" sz="80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  <c:extLst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horzOverflow="overflow" anchor="ctr"/>
          <a:lstStyle/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滋賀県</a:t>
            </a:r>
            <a:endParaRPr lang="en-US" altLang="ja-JP" sz="1200" b="1" i="0" u="none" strike="noStrike" baseline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S UI Gothic"/>
            </a:endParaRPr>
          </a:p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（女）</a:t>
            </a:r>
          </a:p>
        </c:rich>
      </c:tx>
      <c:layout>
        <c:manualLayout>
          <c:xMode val="edge"/>
          <c:yMode val="edge"/>
          <c:x val="0.48398922121775412"/>
          <c:y val="2.291577189214984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657788539144471"/>
          <c:y val="0.10964201843190652"/>
          <c:w val="0.77966101694915235"/>
          <c:h val="0.81992481203007506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'S35'!$A$7</c:f>
              <c:strCache>
                <c:ptCount val="1"/>
                <c:pt idx="0">
                  <c:v>滋賀県</c:v>
                </c:pt>
              </c:strCache>
            </c:strRef>
          </c:tx>
          <c:spPr>
            <a:solidFill>
              <a:srgbClr val="FF963F">
                <a:alpha val="49804"/>
              </a:srgbClr>
            </a:solidFill>
            <a:ln w="2222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'S35'!$C$6:$T$6</c:f>
              <c:strCache>
                <c:ptCount val="18"/>
                <c:pt idx="0">
                  <c:v>0～4歳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75～79</c:v>
                </c:pt>
                <c:pt idx="16">
                  <c:v>80～84</c:v>
                </c:pt>
                <c:pt idx="17">
                  <c:v>85歳以上</c:v>
                </c:pt>
              </c:strCache>
            </c:strRef>
          </c:cat>
          <c:val>
            <c:numRef>
              <c:f>'S35'!$C$7:$T$7</c:f>
              <c:numCache>
                <c:formatCode>#,##0_ </c:formatCode>
                <c:ptCount val="18"/>
                <c:pt idx="0">
                  <c:v>32578</c:v>
                </c:pt>
                <c:pt idx="1">
                  <c:v>38131</c:v>
                </c:pt>
                <c:pt idx="2">
                  <c:v>47395</c:v>
                </c:pt>
                <c:pt idx="3">
                  <c:v>42751</c:v>
                </c:pt>
                <c:pt idx="4">
                  <c:v>35356</c:v>
                </c:pt>
                <c:pt idx="5">
                  <c:v>33530</c:v>
                </c:pt>
                <c:pt idx="6">
                  <c:v>32405</c:v>
                </c:pt>
                <c:pt idx="7">
                  <c:v>29457</c:v>
                </c:pt>
                <c:pt idx="8">
                  <c:v>26361</c:v>
                </c:pt>
                <c:pt idx="9">
                  <c:v>26186</c:v>
                </c:pt>
                <c:pt idx="10">
                  <c:v>22650</c:v>
                </c:pt>
                <c:pt idx="11">
                  <c:v>19794</c:v>
                </c:pt>
                <c:pt idx="12">
                  <c:v>16175</c:v>
                </c:pt>
                <c:pt idx="13">
                  <c:v>12855</c:v>
                </c:pt>
                <c:pt idx="14">
                  <c:v>10549</c:v>
                </c:pt>
                <c:pt idx="15">
                  <c:v>7449</c:v>
                </c:pt>
                <c:pt idx="16">
                  <c:v>4222</c:v>
                </c:pt>
                <c:pt idx="17">
                  <c:v>1570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1610651552"/>
        <c:axId val="-1610659712"/>
      </c:barChart>
      <c:catAx>
        <c:axId val="-1610651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90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10659712"/>
        <c:crosses val="autoZero"/>
        <c:auto val="1"/>
        <c:lblAlgn val="ctr"/>
        <c:lblOffset val="100"/>
        <c:tickLblSkip val="1"/>
        <c:noMultiLvlLbl val="0"/>
      </c:catAx>
      <c:valAx>
        <c:axId val="-1610659712"/>
        <c:scaling>
          <c:orientation val="minMax"/>
          <c:max val="6000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##0&quot;万&quot;;\-###0&quot;万&quot;;0;@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105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10651552"/>
        <c:crosses val="autoZero"/>
        <c:crossBetween val="between"/>
        <c:dispUnits>
          <c:builtInUnit val="tenThousands"/>
        </c:dispUnits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 horzOverflow="overflow" anchor="ctr"/>
    <a:lstStyle/>
    <a:p>
      <a:pPr algn="ctr" rtl="0">
        <a:defRPr lang="ja-JP" altLang="en-US" sz="80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  <c:extLst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horzOverflow="overflow" anchor="ctr"/>
          <a:lstStyle/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滋賀県</a:t>
            </a:r>
            <a:endParaRPr lang="en-US" altLang="ja-JP" sz="1200" b="1" i="0" u="none" strike="noStrike" baseline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S UI Gothic"/>
            </a:endParaRPr>
          </a:p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（男）</a:t>
            </a:r>
            <a:endParaRPr lang="en-US" altLang="ja-JP" sz="1200" b="1" i="0" u="none" strike="noStrike" baseline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S UI Gothic"/>
            </a:endParaRPr>
          </a:p>
        </c:rich>
      </c:tx>
      <c:layout>
        <c:manualLayout>
          <c:xMode val="edge"/>
          <c:yMode val="edge"/>
          <c:x val="0.4403611177424212"/>
          <c:y val="1.277852917318086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6280295477594236E-2"/>
          <c:y val="9.9616955775264943E-2"/>
          <c:w val="0.89639322670471133"/>
          <c:h val="0.82316578848696531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'S40'!$A$4</c:f>
              <c:strCache>
                <c:ptCount val="1"/>
                <c:pt idx="0">
                  <c:v>滋賀県</c:v>
                </c:pt>
              </c:strCache>
            </c:strRef>
          </c:tx>
          <c:spPr>
            <a:solidFill>
              <a:srgbClr val="8BD000">
                <a:alpha val="50000"/>
              </a:srgbClr>
            </a:solidFill>
            <a:ln w="2222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'S40'!$C$3:$T$3</c:f>
              <c:strCache>
                <c:ptCount val="18"/>
                <c:pt idx="0">
                  <c:v>0～4歳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75～79</c:v>
                </c:pt>
                <c:pt idx="16">
                  <c:v>80～84</c:v>
                </c:pt>
                <c:pt idx="17">
                  <c:v>85歳以上</c:v>
                </c:pt>
              </c:strCache>
            </c:strRef>
          </c:cat>
          <c:val>
            <c:numRef>
              <c:f>'S40'!$C$4:$T$4</c:f>
              <c:numCache>
                <c:formatCode>#,##0_ </c:formatCode>
                <c:ptCount val="18"/>
                <c:pt idx="0">
                  <c:v>33833</c:v>
                </c:pt>
                <c:pt idx="1">
                  <c:v>33986</c:v>
                </c:pt>
                <c:pt idx="2">
                  <c:v>40341</c:v>
                </c:pt>
                <c:pt idx="3">
                  <c:v>44354</c:v>
                </c:pt>
                <c:pt idx="4">
                  <c:v>31856</c:v>
                </c:pt>
                <c:pt idx="5">
                  <c:v>30183</c:v>
                </c:pt>
                <c:pt idx="6">
                  <c:v>33244</c:v>
                </c:pt>
                <c:pt idx="7">
                  <c:v>33284</c:v>
                </c:pt>
                <c:pt idx="8">
                  <c:v>22384</c:v>
                </c:pt>
                <c:pt idx="9">
                  <c:v>19512</c:v>
                </c:pt>
                <c:pt idx="10">
                  <c:v>20172</c:v>
                </c:pt>
                <c:pt idx="11">
                  <c:v>19278</c:v>
                </c:pt>
                <c:pt idx="12">
                  <c:v>16910</c:v>
                </c:pt>
                <c:pt idx="13">
                  <c:v>13256</c:v>
                </c:pt>
                <c:pt idx="14">
                  <c:v>8816</c:v>
                </c:pt>
                <c:pt idx="15">
                  <c:v>5150</c:v>
                </c:pt>
                <c:pt idx="16">
                  <c:v>2155</c:v>
                </c:pt>
                <c:pt idx="17">
                  <c:v>788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1610652640"/>
        <c:axId val="-1610652096"/>
      </c:barChart>
      <c:catAx>
        <c:axId val="-1610652640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txPr>
          <a:bodyPr horzOverflow="overflow" anchor="ctr"/>
          <a:lstStyle/>
          <a:p>
            <a:pPr algn="ctr" rtl="0">
              <a:defRPr sz="800">
                <a:solidFill>
                  <a:srgbClr val="000000"/>
                </a:solidFill>
              </a:defRPr>
            </a:pPr>
            <a:endParaRPr lang="ja-JP"/>
          </a:p>
        </c:txPr>
        <c:crossAx val="-1610652096"/>
        <c:crosses val="autoZero"/>
        <c:auto val="1"/>
        <c:lblAlgn val="ctr"/>
        <c:lblOffset val="100"/>
        <c:noMultiLvlLbl val="0"/>
      </c:catAx>
      <c:valAx>
        <c:axId val="-1610652096"/>
        <c:scaling>
          <c:orientation val="maxMin"/>
          <c:max val="6000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##0&quot;万&quot;;\-###0&quot;万&quot;;0;@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105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10652640"/>
        <c:crosses val="autoZero"/>
        <c:crossBetween val="between"/>
        <c:dispUnits>
          <c:builtInUnit val="tenThousands"/>
        </c:dispUnits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 horzOverflow="overflow" anchor="ctr"/>
    <a:lstStyle/>
    <a:p>
      <a:pPr algn="ctr" rtl="0">
        <a:defRPr lang="ja-JP" altLang="en-US" sz="80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  <c:extLst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horzOverflow="overflow" anchor="ctr"/>
          <a:lstStyle/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滋賀県</a:t>
            </a:r>
            <a:endParaRPr lang="en-US" altLang="ja-JP" sz="1200" b="1" i="0" u="none" strike="noStrike" baseline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S UI Gothic"/>
            </a:endParaRPr>
          </a:p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（女）</a:t>
            </a:r>
          </a:p>
        </c:rich>
      </c:tx>
      <c:layout>
        <c:manualLayout>
          <c:xMode val="edge"/>
          <c:yMode val="edge"/>
          <c:x val="0.48398930308042143"/>
          <c:y val="2.045148254080627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657788539144471"/>
          <c:y val="0.10964201843190652"/>
          <c:w val="0.77966101694915235"/>
          <c:h val="0.81992481203007506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'S40'!$A$7</c:f>
              <c:strCache>
                <c:ptCount val="1"/>
                <c:pt idx="0">
                  <c:v>滋賀県</c:v>
                </c:pt>
              </c:strCache>
            </c:strRef>
          </c:tx>
          <c:spPr>
            <a:solidFill>
              <a:srgbClr val="FF963F">
                <a:alpha val="49804"/>
              </a:srgbClr>
            </a:solidFill>
            <a:ln w="2222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'S40'!$C$6:$T$6</c:f>
              <c:strCache>
                <c:ptCount val="18"/>
                <c:pt idx="0">
                  <c:v>0～4歳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75～79</c:v>
                </c:pt>
                <c:pt idx="16">
                  <c:v>80～84</c:v>
                </c:pt>
                <c:pt idx="17">
                  <c:v>85歳以上</c:v>
                </c:pt>
              </c:strCache>
            </c:strRef>
          </c:cat>
          <c:val>
            <c:numRef>
              <c:f>'S40'!$C$7:$T$7</c:f>
              <c:numCache>
                <c:formatCode>#,##0_ </c:formatCode>
                <c:ptCount val="18"/>
                <c:pt idx="0">
                  <c:v>32480</c:v>
                </c:pt>
                <c:pt idx="1">
                  <c:v>32698</c:v>
                </c:pt>
                <c:pt idx="2">
                  <c:v>37980</c:v>
                </c:pt>
                <c:pt idx="3">
                  <c:v>49590</c:v>
                </c:pt>
                <c:pt idx="4">
                  <c:v>36547</c:v>
                </c:pt>
                <c:pt idx="5">
                  <c:v>31270</c:v>
                </c:pt>
                <c:pt idx="6">
                  <c:v>32610</c:v>
                </c:pt>
                <c:pt idx="7">
                  <c:v>32034</c:v>
                </c:pt>
                <c:pt idx="8">
                  <c:v>28855</c:v>
                </c:pt>
                <c:pt idx="9">
                  <c:v>25763</c:v>
                </c:pt>
                <c:pt idx="10">
                  <c:v>25196</c:v>
                </c:pt>
                <c:pt idx="11">
                  <c:v>21481</c:v>
                </c:pt>
                <c:pt idx="12">
                  <c:v>18293</c:v>
                </c:pt>
                <c:pt idx="13">
                  <c:v>14342</c:v>
                </c:pt>
                <c:pt idx="14">
                  <c:v>10645</c:v>
                </c:pt>
                <c:pt idx="15">
                  <c:v>7659</c:v>
                </c:pt>
                <c:pt idx="16">
                  <c:v>4289</c:v>
                </c:pt>
                <c:pt idx="17">
                  <c:v>2151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1610653184"/>
        <c:axId val="-1610651008"/>
      </c:barChart>
      <c:catAx>
        <c:axId val="-1610653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90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10651008"/>
        <c:crosses val="autoZero"/>
        <c:auto val="1"/>
        <c:lblAlgn val="ctr"/>
        <c:lblOffset val="100"/>
        <c:tickLblSkip val="1"/>
        <c:noMultiLvlLbl val="0"/>
      </c:catAx>
      <c:valAx>
        <c:axId val="-1610651008"/>
        <c:scaling>
          <c:orientation val="minMax"/>
          <c:max val="6000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##0&quot;万&quot;;\-###0&quot;万&quot;;0;@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105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10653184"/>
        <c:crosses val="autoZero"/>
        <c:crossBetween val="between"/>
        <c:dispUnits>
          <c:builtInUnit val="tenThousands"/>
        </c:dispUnits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 horzOverflow="overflow" anchor="ctr"/>
    <a:lstStyle/>
    <a:p>
      <a:pPr algn="ctr" rtl="0">
        <a:defRPr lang="ja-JP" altLang="en-US" sz="80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  <c:extLst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horzOverflow="overflow" anchor="ctr"/>
          <a:lstStyle/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滋賀県</a:t>
            </a:r>
            <a:endParaRPr lang="en-US" altLang="ja-JP" sz="1200" b="1" i="0" u="none" strike="noStrike" baseline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S UI Gothic"/>
            </a:endParaRPr>
          </a:p>
          <a:p>
            <a:pPr algn="ctr" rtl="0">
              <a:defRPr sz="1200" b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r>
              <a:rPr lang="ja-JP" altLang="en-US" sz="1200" b="1" i="0" u="none" strike="noStrike" baseline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UI Gothic"/>
              </a:rPr>
              <a:t>（男）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6280295477594236E-2"/>
          <c:y val="9.9616955775264943E-2"/>
          <c:w val="0.89639322670471133"/>
          <c:h val="0.82316578848696531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'S45'!$A$4</c:f>
              <c:strCache>
                <c:ptCount val="1"/>
                <c:pt idx="0">
                  <c:v>滋賀県</c:v>
                </c:pt>
              </c:strCache>
            </c:strRef>
          </c:tx>
          <c:spPr>
            <a:solidFill>
              <a:srgbClr val="8BD000">
                <a:alpha val="49804"/>
              </a:srgbClr>
            </a:solidFill>
            <a:ln w="22225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'S45'!$C$3:$T$3</c:f>
              <c:strCache>
                <c:ptCount val="18"/>
                <c:pt idx="0">
                  <c:v>0～4歳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75～79</c:v>
                </c:pt>
                <c:pt idx="16">
                  <c:v>80～84</c:v>
                </c:pt>
                <c:pt idx="17">
                  <c:v>85歳以上</c:v>
                </c:pt>
              </c:strCache>
            </c:strRef>
          </c:cat>
          <c:val>
            <c:numRef>
              <c:f>'S45'!$C$4:$T$4</c:f>
              <c:numCache>
                <c:formatCode>#,##0_ </c:formatCode>
                <c:ptCount val="18"/>
                <c:pt idx="0">
                  <c:v>35865</c:v>
                </c:pt>
                <c:pt idx="1">
                  <c:v>34611</c:v>
                </c:pt>
                <c:pt idx="2">
                  <c:v>34246</c:v>
                </c:pt>
                <c:pt idx="3">
                  <c:v>38746</c:v>
                </c:pt>
                <c:pt idx="4">
                  <c:v>41435</c:v>
                </c:pt>
                <c:pt idx="5">
                  <c:v>33921</c:v>
                </c:pt>
                <c:pt idx="6">
                  <c:v>31504</c:v>
                </c:pt>
                <c:pt idx="7">
                  <c:v>33706</c:v>
                </c:pt>
                <c:pt idx="8">
                  <c:v>32988</c:v>
                </c:pt>
                <c:pt idx="9">
                  <c:v>22413</c:v>
                </c:pt>
                <c:pt idx="10">
                  <c:v>19080</c:v>
                </c:pt>
                <c:pt idx="11">
                  <c:v>19092</c:v>
                </c:pt>
                <c:pt idx="12">
                  <c:v>17763</c:v>
                </c:pt>
                <c:pt idx="13">
                  <c:v>14560</c:v>
                </c:pt>
                <c:pt idx="14">
                  <c:v>10431</c:v>
                </c:pt>
                <c:pt idx="15">
                  <c:v>5895</c:v>
                </c:pt>
                <c:pt idx="16">
                  <c:v>2702</c:v>
                </c:pt>
                <c:pt idx="17">
                  <c:v>927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1610661344"/>
        <c:axId val="-1610646656"/>
      </c:barChart>
      <c:catAx>
        <c:axId val="-1610661344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txPr>
          <a:bodyPr horzOverflow="overflow" anchor="ctr"/>
          <a:lstStyle/>
          <a:p>
            <a:pPr algn="ctr" rtl="0">
              <a:defRPr sz="800">
                <a:solidFill>
                  <a:srgbClr val="000000"/>
                </a:solidFill>
              </a:defRPr>
            </a:pPr>
            <a:endParaRPr lang="ja-JP"/>
          </a:p>
        </c:txPr>
        <c:crossAx val="-1610646656"/>
        <c:crosses val="autoZero"/>
        <c:auto val="1"/>
        <c:lblAlgn val="ctr"/>
        <c:lblOffset val="100"/>
        <c:noMultiLvlLbl val="0"/>
      </c:catAx>
      <c:valAx>
        <c:axId val="-1610646656"/>
        <c:scaling>
          <c:orientation val="maxMin"/>
          <c:max val="6000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##0&quot;万&quot;;\-###0&quot;万&quot;;0;@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horzOverflow="overflow" anchor="ctr"/>
          <a:lstStyle/>
          <a:p>
            <a:pPr algn="ctr" rtl="0">
              <a:defRPr sz="1050">
                <a:solidFill>
                  <a:srgbClr val="000000"/>
                </a:solidFill>
                <a:latin typeface="ＭＳ ゴシック"/>
                <a:ea typeface="ＭＳ ゴシック"/>
              </a:defRPr>
            </a:pPr>
            <a:endParaRPr lang="ja-JP"/>
          </a:p>
        </c:txPr>
        <c:crossAx val="-1610661344"/>
        <c:crosses val="autoZero"/>
        <c:crossBetween val="between"/>
        <c:dispUnits>
          <c:builtInUnit val="tenThousands"/>
        </c:dispUnits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 horzOverflow="overflow" anchor="ctr"/>
    <a:lstStyle/>
    <a:p>
      <a:pPr algn="ctr" rtl="0">
        <a:defRPr lang="ja-JP" altLang="en-US" sz="80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  <c:extLst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9413" cy="493554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3554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371173"/>
            <a:ext cx="2919413" cy="493553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173"/>
            <a:ext cx="2919412" cy="493553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656688BF-26EF-400E-A4A2-0BF84EA29D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20612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9413" cy="493554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3554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686380"/>
            <a:ext cx="5389563" cy="4440396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173"/>
            <a:ext cx="2919413" cy="493553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173"/>
            <a:ext cx="2919412" cy="493553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0B3EC705-4FC8-4710-98BF-67ADA9B554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32018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EC705-4FC8-4710-98BF-67ADA9B5549F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3214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3B3-4606-4FDF-B411-347D024B451F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F90DF-FDF8-4BE3-85F8-4FD13AC8A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846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3B3-4606-4FDF-B411-347D024B451F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F90DF-FDF8-4BE3-85F8-4FD13AC8A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992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3B3-4606-4FDF-B411-347D024B451F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F90DF-FDF8-4BE3-85F8-4FD13AC8A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238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3B3-4606-4FDF-B411-347D024B451F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F90DF-FDF8-4BE3-85F8-4FD13AC8A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30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3B3-4606-4FDF-B411-347D024B451F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F90DF-FDF8-4BE3-85F8-4FD13AC8A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794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3B3-4606-4FDF-B411-347D024B451F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F90DF-FDF8-4BE3-85F8-4FD13AC8A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0077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3B3-4606-4FDF-B411-347D024B451F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F90DF-FDF8-4BE3-85F8-4FD13AC8A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871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3B3-4606-4FDF-B411-347D024B451F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F90DF-FDF8-4BE3-85F8-4FD13AC8A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907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3B3-4606-4FDF-B411-347D024B451F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F90DF-FDF8-4BE3-85F8-4FD13AC8A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338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3B3-4606-4FDF-B411-347D024B451F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F90DF-FDF8-4BE3-85F8-4FD13AC8A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924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3B3-4606-4FDF-B411-347D024B451F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F90DF-FDF8-4BE3-85F8-4FD13AC8A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850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253B3-4606-4FDF-B411-347D024B451F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F90DF-FDF8-4BE3-85F8-4FD13AC8A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3329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491630"/>
            <a:ext cx="7772400" cy="1102519"/>
          </a:xfrm>
        </p:spPr>
        <p:txBody>
          <a:bodyPr/>
          <a:lstStyle/>
          <a:p>
            <a:r>
              <a:rPr kumimoji="1" lang="ja-JP" altLang="en-US" dirty="0" smtClean="0"/>
              <a:t>人口ピラミッドの移り変わり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715766"/>
            <a:ext cx="6400800" cy="131445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+mn-ea"/>
              </a:rPr>
              <a:t>昭和</a:t>
            </a:r>
            <a:r>
              <a:rPr kumimoji="1" lang="en-US" altLang="ja-JP" dirty="0" smtClean="0">
                <a:solidFill>
                  <a:schemeClr val="tx1"/>
                </a:solidFill>
                <a:latin typeface="+mn-ea"/>
              </a:rPr>
              <a:t>25</a:t>
            </a:r>
            <a:r>
              <a:rPr kumimoji="1" lang="ja-JP" altLang="en-US" dirty="0" smtClean="0">
                <a:solidFill>
                  <a:schemeClr val="tx1"/>
                </a:solidFill>
                <a:latin typeface="+mn-ea"/>
              </a:rPr>
              <a:t>年～</a:t>
            </a:r>
            <a:r>
              <a:rPr lang="ja-JP" altLang="en-US" dirty="0">
                <a:solidFill>
                  <a:schemeClr val="tx1"/>
                </a:solidFill>
                <a:latin typeface="+mn-ea"/>
              </a:rPr>
              <a:t>令和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２年</a:t>
            </a:r>
            <a:endParaRPr lang="en-US" altLang="ja-JP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+mn-ea"/>
              </a:rPr>
              <a:t>（ </a:t>
            </a:r>
            <a:r>
              <a:rPr lang="en-US" altLang="ja-JP" dirty="0" smtClean="0">
                <a:solidFill>
                  <a:schemeClr val="tx1"/>
                </a:solidFill>
                <a:latin typeface="+mn-ea"/>
              </a:rPr>
              <a:t>1950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年 </a:t>
            </a:r>
            <a:r>
              <a:rPr kumimoji="1" lang="ja-JP" altLang="en-US" dirty="0" smtClean="0">
                <a:solidFill>
                  <a:schemeClr val="tx1"/>
                </a:solidFill>
                <a:latin typeface="+mn-ea"/>
              </a:rPr>
              <a:t>～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  <a:latin typeface="+mn-ea"/>
              </a:rPr>
              <a:t>2020</a:t>
            </a:r>
            <a:r>
              <a:rPr kumimoji="1" lang="ja-JP" altLang="en-US" dirty="0" smtClean="0">
                <a:solidFill>
                  <a:schemeClr val="tx1"/>
                </a:solidFill>
                <a:latin typeface="+mn-ea"/>
              </a:rPr>
              <a:t>年 ）</a:t>
            </a:r>
            <a:endParaRPr kumimoji="1" lang="en-US" altLang="ja-JP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355976" y="438124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資料：「国勢調査」総務省統計局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412040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0"/>
    </mc:Choice>
    <mc:Fallback xmlns="">
      <p:transition spd="slow" advTm="25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-124291" y="3919"/>
            <a:ext cx="9392582" cy="5135662"/>
            <a:chOff x="0" y="0"/>
            <a:chExt cx="9392582" cy="5135662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0" y="0"/>
              <a:ext cx="9392582" cy="5135662"/>
              <a:chOff x="0" y="0"/>
              <a:chExt cx="9392582" cy="5135662"/>
            </a:xfrm>
          </p:grpSpPr>
          <p:grpSp>
            <p:nvGrpSpPr>
              <p:cNvPr id="10" name="グループ化 9"/>
              <p:cNvGrpSpPr/>
              <p:nvPr/>
            </p:nvGrpSpPr>
            <p:grpSpPr>
              <a:xfrm>
                <a:off x="0" y="84660"/>
                <a:ext cx="9392582" cy="5051002"/>
                <a:chOff x="0" y="84660"/>
                <a:chExt cx="7122062" cy="5195209"/>
              </a:xfrm>
            </p:grpSpPr>
            <p:graphicFrame>
              <p:nvGraphicFramePr>
                <p:cNvPr id="12" name="グラフ 11"/>
                <p:cNvGraphicFramePr/>
                <p:nvPr/>
              </p:nvGraphicFramePr>
              <p:xfrm>
                <a:off x="0" y="133003"/>
                <a:ext cx="3419475" cy="5146866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  <p:graphicFrame>
              <p:nvGraphicFramePr>
                <p:cNvPr id="13" name="グラフ 12"/>
                <p:cNvGraphicFramePr/>
                <p:nvPr/>
              </p:nvGraphicFramePr>
              <p:xfrm>
                <a:off x="3188237" y="84660"/>
                <a:ext cx="3933825" cy="5172785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</p:grpSp>
          <p:sp>
            <p:nvSpPr>
              <p:cNvPr id="11" name="テキスト ボックス 3"/>
              <p:cNvSpPr txBox="1"/>
              <p:nvPr/>
            </p:nvSpPr>
            <p:spPr>
              <a:xfrm>
                <a:off x="3246375" y="0"/>
                <a:ext cx="2899833" cy="492443"/>
              </a:xfrm>
              <a:prstGeom prst="rect">
                <a:avLst/>
              </a:prstGeom>
              <a:solidFill>
                <a:schemeClr val="lt1"/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>
                <a:noAutofit/>
              </a:bodyPr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2400" b="0">
                    <a:latin typeface="+mn-ea"/>
                    <a:ea typeface="+mn-ea"/>
                  </a:rPr>
                  <a:t>平成</a:t>
                </a:r>
                <a:r>
                  <a:rPr kumimoji="1" lang="en-US" altLang="ja-JP" sz="2400" b="0">
                    <a:latin typeface="+mn-ea"/>
                    <a:ea typeface="+mn-ea"/>
                  </a:rPr>
                  <a:t> 2</a:t>
                </a:r>
                <a:r>
                  <a:rPr kumimoji="1" lang="ja-JP" altLang="en-US" sz="2400" b="0">
                    <a:latin typeface="+mn-ea"/>
                    <a:ea typeface="+mn-ea"/>
                  </a:rPr>
                  <a:t>年（</a:t>
                </a:r>
                <a:r>
                  <a:rPr kumimoji="1" lang="en-US" altLang="ja-JP" sz="2400" b="0">
                    <a:latin typeface="+mn-ea"/>
                    <a:ea typeface="+mn-ea"/>
                  </a:rPr>
                  <a:t>1990</a:t>
                </a:r>
                <a:r>
                  <a:rPr kumimoji="1" lang="ja-JP" altLang="en-US" sz="2400" b="0">
                    <a:latin typeface="+mn-ea"/>
                    <a:ea typeface="+mn-ea"/>
                  </a:rPr>
                  <a:t>年）</a:t>
                </a:r>
              </a:p>
            </p:txBody>
          </p:sp>
        </p:grpSp>
        <p:sp>
          <p:nvSpPr>
            <p:cNvPr id="9" name="テキスト ボックス 6"/>
            <p:cNvSpPr txBox="1"/>
            <p:nvPr/>
          </p:nvSpPr>
          <p:spPr>
            <a:xfrm>
              <a:off x="4421125" y="4791288"/>
              <a:ext cx="550333" cy="3175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/>
                <a:t>（人）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5850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0"/>
    </mc:Choice>
    <mc:Fallback xmlns="">
      <p:transition spd="slow" advTm="25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-123671" y="2411"/>
            <a:ext cx="9391343" cy="5138678"/>
            <a:chOff x="0" y="0"/>
            <a:chExt cx="9391343" cy="5138678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0" y="0"/>
              <a:ext cx="9391343" cy="5138678"/>
              <a:chOff x="0" y="0"/>
              <a:chExt cx="9391343" cy="5138678"/>
            </a:xfrm>
          </p:grpSpPr>
          <p:grpSp>
            <p:nvGrpSpPr>
              <p:cNvPr id="10" name="グループ化 9"/>
              <p:cNvGrpSpPr/>
              <p:nvPr/>
            </p:nvGrpSpPr>
            <p:grpSpPr>
              <a:xfrm>
                <a:off x="0" y="87627"/>
                <a:ext cx="9391343" cy="5051051"/>
                <a:chOff x="0" y="87627"/>
                <a:chExt cx="7121031" cy="5189500"/>
              </a:xfrm>
            </p:grpSpPr>
            <p:graphicFrame>
              <p:nvGraphicFramePr>
                <p:cNvPr id="12" name="グラフ 11"/>
                <p:cNvGraphicFramePr/>
                <p:nvPr/>
              </p:nvGraphicFramePr>
              <p:xfrm>
                <a:off x="0" y="135968"/>
                <a:ext cx="3419475" cy="5141159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  <p:graphicFrame>
              <p:nvGraphicFramePr>
                <p:cNvPr id="13" name="グラフ 12"/>
                <p:cNvGraphicFramePr/>
                <p:nvPr/>
              </p:nvGraphicFramePr>
              <p:xfrm>
                <a:off x="3187206" y="87627"/>
                <a:ext cx="3933825" cy="516705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</p:grpSp>
          <p:sp>
            <p:nvSpPr>
              <p:cNvPr id="11" name="テキスト ボックス 3"/>
              <p:cNvSpPr txBox="1"/>
              <p:nvPr/>
            </p:nvSpPr>
            <p:spPr>
              <a:xfrm>
                <a:off x="3245755" y="0"/>
                <a:ext cx="2899833" cy="492443"/>
              </a:xfrm>
              <a:prstGeom prst="rect">
                <a:avLst/>
              </a:prstGeom>
              <a:solidFill>
                <a:schemeClr val="lt1"/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>
                <a:noAutofit/>
              </a:bodyPr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2400" b="0">
                    <a:latin typeface="+mn-ea"/>
                    <a:ea typeface="+mn-ea"/>
                  </a:rPr>
                  <a:t>平成</a:t>
                </a:r>
                <a:r>
                  <a:rPr kumimoji="1" lang="en-US" altLang="ja-JP" sz="2400" b="0">
                    <a:latin typeface="+mn-ea"/>
                    <a:ea typeface="+mn-ea"/>
                  </a:rPr>
                  <a:t> 7</a:t>
                </a:r>
                <a:r>
                  <a:rPr kumimoji="1" lang="ja-JP" altLang="en-US" sz="2400" b="0">
                    <a:latin typeface="+mn-ea"/>
                    <a:ea typeface="+mn-ea"/>
                  </a:rPr>
                  <a:t>年（</a:t>
                </a:r>
                <a:r>
                  <a:rPr kumimoji="1" lang="en-US" altLang="ja-JP" sz="2400" b="0">
                    <a:latin typeface="+mn-ea"/>
                    <a:ea typeface="+mn-ea"/>
                  </a:rPr>
                  <a:t>1995</a:t>
                </a:r>
                <a:r>
                  <a:rPr kumimoji="1" lang="ja-JP" altLang="en-US" sz="2400" b="0">
                    <a:latin typeface="+mn-ea"/>
                    <a:ea typeface="+mn-ea"/>
                  </a:rPr>
                  <a:t>年）</a:t>
                </a:r>
              </a:p>
            </p:txBody>
          </p:sp>
        </p:grpSp>
        <p:sp>
          <p:nvSpPr>
            <p:cNvPr id="9" name="テキスト ボックス 7"/>
            <p:cNvSpPr txBox="1"/>
            <p:nvPr/>
          </p:nvSpPr>
          <p:spPr>
            <a:xfrm>
              <a:off x="4420505" y="4794247"/>
              <a:ext cx="550333" cy="3175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/>
                <a:t>（人）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5850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0"/>
    </mc:Choice>
    <mc:Fallback xmlns="">
      <p:transition spd="slow" advTm="25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-126472" y="2408"/>
            <a:ext cx="9396943" cy="5138683"/>
            <a:chOff x="0" y="0"/>
            <a:chExt cx="9396943" cy="5138683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0" y="0"/>
              <a:ext cx="9396943" cy="5138683"/>
              <a:chOff x="0" y="0"/>
              <a:chExt cx="9396943" cy="5138683"/>
            </a:xfrm>
          </p:grpSpPr>
          <p:grpSp>
            <p:nvGrpSpPr>
              <p:cNvPr id="10" name="グループ化 9"/>
              <p:cNvGrpSpPr/>
              <p:nvPr/>
            </p:nvGrpSpPr>
            <p:grpSpPr>
              <a:xfrm>
                <a:off x="0" y="87632"/>
                <a:ext cx="9396943" cy="5051051"/>
                <a:chOff x="0" y="87632"/>
                <a:chExt cx="7125672" cy="5189499"/>
              </a:xfrm>
            </p:grpSpPr>
            <p:graphicFrame>
              <p:nvGraphicFramePr>
                <p:cNvPr id="12" name="グラフ 11"/>
                <p:cNvGraphicFramePr/>
                <p:nvPr/>
              </p:nvGraphicFramePr>
              <p:xfrm>
                <a:off x="0" y="135973"/>
                <a:ext cx="3419475" cy="5141158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  <p:graphicFrame>
              <p:nvGraphicFramePr>
                <p:cNvPr id="13" name="グラフ 12"/>
                <p:cNvGraphicFramePr/>
                <p:nvPr/>
              </p:nvGraphicFramePr>
              <p:xfrm>
                <a:off x="3191847" y="87632"/>
                <a:ext cx="3933825" cy="5167049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</p:grpSp>
          <p:sp>
            <p:nvSpPr>
              <p:cNvPr id="11" name="テキスト ボックス 3"/>
              <p:cNvSpPr txBox="1"/>
              <p:nvPr/>
            </p:nvSpPr>
            <p:spPr>
              <a:xfrm>
                <a:off x="3248556" y="0"/>
                <a:ext cx="2899833" cy="492443"/>
              </a:xfrm>
              <a:prstGeom prst="rect">
                <a:avLst/>
              </a:prstGeom>
              <a:solidFill>
                <a:schemeClr val="lt1"/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>
                <a:noAutofit/>
              </a:bodyPr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2400" b="0">
                    <a:latin typeface="+mn-ea"/>
                    <a:ea typeface="+mn-ea"/>
                  </a:rPr>
                  <a:t>平成</a:t>
                </a:r>
                <a:r>
                  <a:rPr kumimoji="1" lang="en-US" altLang="ja-JP" sz="2400" b="0">
                    <a:latin typeface="+mn-ea"/>
                    <a:ea typeface="+mn-ea"/>
                  </a:rPr>
                  <a:t>12</a:t>
                </a:r>
                <a:r>
                  <a:rPr kumimoji="1" lang="ja-JP" altLang="en-US" sz="2400" b="0">
                    <a:latin typeface="+mn-ea"/>
                    <a:ea typeface="+mn-ea"/>
                  </a:rPr>
                  <a:t>年（</a:t>
                </a:r>
                <a:r>
                  <a:rPr kumimoji="1" lang="en-US" altLang="ja-JP" sz="2400" b="0">
                    <a:latin typeface="+mn-ea"/>
                    <a:ea typeface="+mn-ea"/>
                  </a:rPr>
                  <a:t>2000</a:t>
                </a:r>
                <a:r>
                  <a:rPr kumimoji="1" lang="ja-JP" altLang="en-US" sz="2400" b="0">
                    <a:latin typeface="+mn-ea"/>
                    <a:ea typeface="+mn-ea"/>
                  </a:rPr>
                  <a:t>年）</a:t>
                </a:r>
              </a:p>
            </p:txBody>
          </p:sp>
        </p:grpSp>
        <p:sp>
          <p:nvSpPr>
            <p:cNvPr id="9" name="テキスト ボックス 7"/>
            <p:cNvSpPr txBox="1"/>
            <p:nvPr/>
          </p:nvSpPr>
          <p:spPr>
            <a:xfrm>
              <a:off x="4423306" y="4794252"/>
              <a:ext cx="550333" cy="3175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/>
                <a:t>（人）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5850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0"/>
    </mc:Choice>
    <mc:Fallback xmlns="">
      <p:transition spd="slow" advTm="25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/>
          <p:cNvGrpSpPr/>
          <p:nvPr/>
        </p:nvGrpSpPr>
        <p:grpSpPr>
          <a:xfrm>
            <a:off x="-124708" y="1558"/>
            <a:ext cx="9393417" cy="5140383"/>
            <a:chOff x="0" y="0"/>
            <a:chExt cx="9393417" cy="5140383"/>
          </a:xfrm>
        </p:grpSpPr>
        <p:grpSp>
          <p:nvGrpSpPr>
            <p:cNvPr id="13" name="グループ化 12"/>
            <p:cNvGrpSpPr/>
            <p:nvPr/>
          </p:nvGrpSpPr>
          <p:grpSpPr>
            <a:xfrm>
              <a:off x="0" y="0"/>
              <a:ext cx="9393417" cy="5140383"/>
              <a:chOff x="0" y="0"/>
              <a:chExt cx="9393417" cy="5140383"/>
            </a:xfrm>
          </p:grpSpPr>
          <p:grpSp>
            <p:nvGrpSpPr>
              <p:cNvPr id="15" name="グループ化 14"/>
              <p:cNvGrpSpPr/>
              <p:nvPr/>
            </p:nvGrpSpPr>
            <p:grpSpPr>
              <a:xfrm>
                <a:off x="0" y="80160"/>
                <a:ext cx="9393417" cy="5060223"/>
                <a:chOff x="0" y="80160"/>
                <a:chExt cx="7131409" cy="5198750"/>
              </a:xfrm>
            </p:grpSpPr>
            <p:graphicFrame>
              <p:nvGraphicFramePr>
                <p:cNvPr id="17" name="グラフ 16"/>
                <p:cNvGraphicFramePr/>
                <p:nvPr/>
              </p:nvGraphicFramePr>
              <p:xfrm>
                <a:off x="0" y="137922"/>
                <a:ext cx="3424565" cy="5140988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  <p:graphicFrame>
              <p:nvGraphicFramePr>
                <p:cNvPr id="18" name="グラフ 17"/>
                <p:cNvGraphicFramePr/>
                <p:nvPr/>
              </p:nvGraphicFramePr>
              <p:xfrm>
                <a:off x="3193023" y="80160"/>
                <a:ext cx="3938386" cy="5166878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</p:grpSp>
          <p:sp>
            <p:nvSpPr>
              <p:cNvPr id="16" name="テキスト ボックス 3"/>
              <p:cNvSpPr txBox="1"/>
              <p:nvPr/>
            </p:nvSpPr>
            <p:spPr>
              <a:xfrm>
                <a:off x="3246792" y="0"/>
                <a:ext cx="2899833" cy="492443"/>
              </a:xfrm>
              <a:prstGeom prst="rect">
                <a:avLst/>
              </a:prstGeom>
              <a:solidFill>
                <a:schemeClr val="lt1"/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>
                <a:noAutofit/>
              </a:bodyPr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2400" b="0">
                    <a:latin typeface="+mn-ea"/>
                    <a:ea typeface="+mn-ea"/>
                  </a:rPr>
                  <a:t>平成</a:t>
                </a:r>
                <a:r>
                  <a:rPr kumimoji="1" lang="en-US" altLang="ja-JP" sz="2400" b="0">
                    <a:latin typeface="+mn-ea"/>
                    <a:ea typeface="+mn-ea"/>
                  </a:rPr>
                  <a:t>17</a:t>
                </a:r>
                <a:r>
                  <a:rPr kumimoji="1" lang="ja-JP" altLang="en-US" sz="2400" b="0">
                    <a:latin typeface="+mn-ea"/>
                    <a:ea typeface="+mn-ea"/>
                  </a:rPr>
                  <a:t>年（</a:t>
                </a:r>
                <a:r>
                  <a:rPr kumimoji="1" lang="en-US" altLang="ja-JP" sz="2400" b="0">
                    <a:latin typeface="+mn-ea"/>
                    <a:ea typeface="+mn-ea"/>
                  </a:rPr>
                  <a:t>2005</a:t>
                </a:r>
                <a:r>
                  <a:rPr kumimoji="1" lang="ja-JP" altLang="en-US" sz="2400" b="0">
                    <a:latin typeface="+mn-ea"/>
                    <a:ea typeface="+mn-ea"/>
                  </a:rPr>
                  <a:t>年）</a:t>
                </a:r>
              </a:p>
            </p:txBody>
          </p:sp>
        </p:grpSp>
        <p:sp>
          <p:nvSpPr>
            <p:cNvPr id="14" name="テキスト ボックス 7"/>
            <p:cNvSpPr txBox="1"/>
            <p:nvPr/>
          </p:nvSpPr>
          <p:spPr>
            <a:xfrm>
              <a:off x="4421542" y="4794253"/>
              <a:ext cx="550333" cy="3175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/>
                <a:t>（人）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1402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0"/>
    </mc:Choice>
    <mc:Fallback xmlns="">
      <p:transition spd="slow" advTm="25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-128002" y="2092"/>
            <a:ext cx="9400005" cy="5139315"/>
            <a:chOff x="0" y="0"/>
            <a:chExt cx="9400005" cy="5139315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0" y="0"/>
              <a:ext cx="9400005" cy="5139315"/>
              <a:chOff x="0" y="0"/>
              <a:chExt cx="9400005" cy="5139315"/>
            </a:xfrm>
          </p:grpSpPr>
          <p:grpSp>
            <p:nvGrpSpPr>
              <p:cNvPr id="10" name="グループ化 9"/>
              <p:cNvGrpSpPr/>
              <p:nvPr/>
            </p:nvGrpSpPr>
            <p:grpSpPr>
              <a:xfrm>
                <a:off x="0" y="88268"/>
                <a:ext cx="9400005" cy="5051047"/>
                <a:chOff x="0" y="88268"/>
                <a:chExt cx="7127905" cy="5190148"/>
              </a:xfrm>
            </p:grpSpPr>
            <p:graphicFrame>
              <p:nvGraphicFramePr>
                <p:cNvPr id="12" name="グラフ 11"/>
                <p:cNvGraphicFramePr/>
                <p:nvPr/>
              </p:nvGraphicFramePr>
              <p:xfrm>
                <a:off x="0" y="136610"/>
                <a:ext cx="3419475" cy="5141806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  <p:graphicFrame>
              <p:nvGraphicFramePr>
                <p:cNvPr id="13" name="グラフ 12"/>
                <p:cNvGraphicFramePr/>
                <p:nvPr/>
              </p:nvGraphicFramePr>
              <p:xfrm>
                <a:off x="3194080" y="88268"/>
                <a:ext cx="3933825" cy="5167699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</p:grpSp>
          <p:sp>
            <p:nvSpPr>
              <p:cNvPr id="11" name="テキスト ボックス 3"/>
              <p:cNvSpPr txBox="1"/>
              <p:nvPr/>
            </p:nvSpPr>
            <p:spPr>
              <a:xfrm>
                <a:off x="3250086" y="0"/>
                <a:ext cx="2899833" cy="492443"/>
              </a:xfrm>
              <a:prstGeom prst="rect">
                <a:avLst/>
              </a:prstGeom>
              <a:solidFill>
                <a:schemeClr val="lt1"/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>
                <a:noAutofit/>
              </a:bodyPr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2400" b="0">
                    <a:latin typeface="+mn-ea"/>
                    <a:ea typeface="+mn-ea"/>
                  </a:rPr>
                  <a:t>平成</a:t>
                </a:r>
                <a:r>
                  <a:rPr kumimoji="1" lang="en-US" altLang="ja-JP" sz="2400" b="0">
                    <a:latin typeface="+mn-ea"/>
                    <a:ea typeface="+mn-ea"/>
                  </a:rPr>
                  <a:t>22</a:t>
                </a:r>
                <a:r>
                  <a:rPr kumimoji="1" lang="ja-JP" altLang="en-US" sz="2400" b="0">
                    <a:latin typeface="+mn-ea"/>
                    <a:ea typeface="+mn-ea"/>
                  </a:rPr>
                  <a:t>年（</a:t>
                </a:r>
                <a:r>
                  <a:rPr kumimoji="1" lang="en-US" altLang="ja-JP" sz="2400" b="0">
                    <a:latin typeface="+mn-ea"/>
                    <a:ea typeface="+mn-ea"/>
                  </a:rPr>
                  <a:t>2010</a:t>
                </a:r>
                <a:r>
                  <a:rPr kumimoji="1" lang="ja-JP" altLang="en-US" sz="2400" b="0">
                    <a:latin typeface="+mn-ea"/>
                    <a:ea typeface="+mn-ea"/>
                  </a:rPr>
                  <a:t>年）</a:t>
                </a:r>
              </a:p>
            </p:txBody>
          </p:sp>
        </p:grpSp>
        <p:sp>
          <p:nvSpPr>
            <p:cNvPr id="9" name="テキスト ボックス 7"/>
            <p:cNvSpPr txBox="1"/>
            <p:nvPr/>
          </p:nvSpPr>
          <p:spPr>
            <a:xfrm>
              <a:off x="4424836" y="4794251"/>
              <a:ext cx="550333" cy="3175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/>
                <a:t>（人）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1623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0"/>
    </mc:Choice>
    <mc:Fallback xmlns="">
      <p:transition spd="slow" advTm="25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-126471" y="1778"/>
            <a:ext cx="9396941" cy="5139943"/>
            <a:chOff x="0" y="0"/>
            <a:chExt cx="9396941" cy="5139943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0" y="0"/>
              <a:ext cx="9396941" cy="5139943"/>
              <a:chOff x="0" y="0"/>
              <a:chExt cx="9396941" cy="5139943"/>
            </a:xfrm>
          </p:grpSpPr>
          <p:grpSp>
            <p:nvGrpSpPr>
              <p:cNvPr id="10" name="グループ化 9"/>
              <p:cNvGrpSpPr/>
              <p:nvPr/>
            </p:nvGrpSpPr>
            <p:grpSpPr>
              <a:xfrm>
                <a:off x="0" y="88901"/>
                <a:ext cx="9396941" cy="5051042"/>
                <a:chOff x="0" y="88901"/>
                <a:chExt cx="7125672" cy="5190793"/>
              </a:xfrm>
            </p:grpSpPr>
            <p:graphicFrame>
              <p:nvGraphicFramePr>
                <p:cNvPr id="12" name="グラフ 11"/>
                <p:cNvGraphicFramePr/>
                <p:nvPr/>
              </p:nvGraphicFramePr>
              <p:xfrm>
                <a:off x="0" y="137243"/>
                <a:ext cx="3419475" cy="5142451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  <p:graphicFrame>
              <p:nvGraphicFramePr>
                <p:cNvPr id="13" name="グラフ 12"/>
                <p:cNvGraphicFramePr/>
                <p:nvPr/>
              </p:nvGraphicFramePr>
              <p:xfrm>
                <a:off x="3191847" y="88901"/>
                <a:ext cx="3933825" cy="5168347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</p:grpSp>
          <p:sp>
            <p:nvSpPr>
              <p:cNvPr id="11" name="テキスト ボックス 3"/>
              <p:cNvSpPr txBox="1"/>
              <p:nvPr/>
            </p:nvSpPr>
            <p:spPr>
              <a:xfrm>
                <a:off x="3248555" y="0"/>
                <a:ext cx="2899833" cy="492443"/>
              </a:xfrm>
              <a:prstGeom prst="rect">
                <a:avLst/>
              </a:prstGeom>
              <a:solidFill>
                <a:schemeClr val="lt1"/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>
                <a:noAutofit/>
              </a:bodyPr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2400" b="0">
                    <a:latin typeface="+mn-ea"/>
                    <a:ea typeface="+mn-ea"/>
                  </a:rPr>
                  <a:t>平成</a:t>
                </a:r>
                <a:r>
                  <a:rPr kumimoji="1" lang="en-US" altLang="ja-JP" sz="2400" b="0">
                    <a:latin typeface="+mn-ea"/>
                    <a:ea typeface="+mn-ea"/>
                  </a:rPr>
                  <a:t>27</a:t>
                </a:r>
                <a:r>
                  <a:rPr kumimoji="1" lang="ja-JP" altLang="en-US" sz="2400" b="0">
                    <a:latin typeface="+mn-ea"/>
                    <a:ea typeface="+mn-ea"/>
                  </a:rPr>
                  <a:t>年（</a:t>
                </a:r>
                <a:r>
                  <a:rPr kumimoji="1" lang="en-US" altLang="ja-JP" sz="2400" b="0">
                    <a:latin typeface="+mn-ea"/>
                    <a:ea typeface="+mn-ea"/>
                  </a:rPr>
                  <a:t>2015</a:t>
                </a:r>
                <a:r>
                  <a:rPr kumimoji="1" lang="ja-JP" altLang="en-US" sz="2400" b="0">
                    <a:latin typeface="+mn-ea"/>
                    <a:ea typeface="+mn-ea"/>
                  </a:rPr>
                  <a:t>年）</a:t>
                </a:r>
              </a:p>
            </p:txBody>
          </p:sp>
        </p:grpSp>
        <p:sp>
          <p:nvSpPr>
            <p:cNvPr id="9" name="テキスト ボックス 7"/>
            <p:cNvSpPr txBox="1"/>
            <p:nvPr/>
          </p:nvSpPr>
          <p:spPr>
            <a:xfrm>
              <a:off x="4423305" y="4794247"/>
              <a:ext cx="550333" cy="3175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/>
                <a:t>（人）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1623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0"/>
    </mc:Choice>
    <mc:Fallback xmlns="">
      <p:transition spd="slow" advTm="25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グループ化 17"/>
          <p:cNvGrpSpPr/>
          <p:nvPr/>
        </p:nvGrpSpPr>
        <p:grpSpPr>
          <a:xfrm>
            <a:off x="-126471" y="1778"/>
            <a:ext cx="9396941" cy="5139943"/>
            <a:chOff x="0" y="0"/>
            <a:chExt cx="9396941" cy="5139943"/>
          </a:xfrm>
        </p:grpSpPr>
        <p:grpSp>
          <p:nvGrpSpPr>
            <p:cNvPr id="19" name="グループ化 18"/>
            <p:cNvGrpSpPr/>
            <p:nvPr/>
          </p:nvGrpSpPr>
          <p:grpSpPr>
            <a:xfrm>
              <a:off x="0" y="0"/>
              <a:ext cx="9396941" cy="5139943"/>
              <a:chOff x="0" y="0"/>
              <a:chExt cx="9396941" cy="5139943"/>
            </a:xfrm>
          </p:grpSpPr>
          <p:grpSp>
            <p:nvGrpSpPr>
              <p:cNvPr id="21" name="グループ化 20"/>
              <p:cNvGrpSpPr/>
              <p:nvPr/>
            </p:nvGrpSpPr>
            <p:grpSpPr>
              <a:xfrm>
                <a:off x="0" y="88901"/>
                <a:ext cx="9396941" cy="5051042"/>
                <a:chOff x="0" y="88901"/>
                <a:chExt cx="7125672" cy="5190793"/>
              </a:xfrm>
            </p:grpSpPr>
            <p:graphicFrame>
              <p:nvGraphicFramePr>
                <p:cNvPr id="23" name="グラフ 22"/>
                <p:cNvGraphicFramePr/>
                <p:nvPr>
                  <p:extLst>
                    <p:ext uri="{D42A27DB-BD31-4B8C-83A1-F6EECF244321}">
                      <p14:modId xmlns:p14="http://schemas.microsoft.com/office/powerpoint/2010/main" val="1090819411"/>
                    </p:ext>
                  </p:extLst>
                </p:nvPr>
              </p:nvGraphicFramePr>
              <p:xfrm>
                <a:off x="0" y="137243"/>
                <a:ext cx="3419475" cy="5142451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  <p:graphicFrame>
              <p:nvGraphicFramePr>
                <p:cNvPr id="24" name="グラフ 23"/>
                <p:cNvGraphicFramePr/>
                <p:nvPr>
                  <p:extLst>
                    <p:ext uri="{D42A27DB-BD31-4B8C-83A1-F6EECF244321}">
                      <p14:modId xmlns:p14="http://schemas.microsoft.com/office/powerpoint/2010/main" val="2419990267"/>
                    </p:ext>
                  </p:extLst>
                </p:nvPr>
              </p:nvGraphicFramePr>
              <p:xfrm>
                <a:off x="3191847" y="88901"/>
                <a:ext cx="3933825" cy="5168347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</p:grpSp>
          <p:sp>
            <p:nvSpPr>
              <p:cNvPr id="22" name="テキスト ボックス 5"/>
              <p:cNvSpPr txBox="1"/>
              <p:nvPr/>
            </p:nvSpPr>
            <p:spPr>
              <a:xfrm>
                <a:off x="3248555" y="0"/>
                <a:ext cx="2899833" cy="492443"/>
              </a:xfrm>
              <a:prstGeom prst="rect">
                <a:avLst/>
              </a:prstGeom>
              <a:solidFill>
                <a:schemeClr val="lt1"/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>
                <a:noAutofit/>
              </a:bodyPr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2400" b="0">
                    <a:latin typeface="+mn-ea"/>
                    <a:ea typeface="+mn-ea"/>
                  </a:rPr>
                  <a:t>令和２年（</a:t>
                </a:r>
                <a:r>
                  <a:rPr kumimoji="1" lang="en-US" altLang="ja-JP" sz="2400" b="0">
                    <a:latin typeface="+mn-ea"/>
                    <a:ea typeface="+mn-ea"/>
                  </a:rPr>
                  <a:t>2020</a:t>
                </a:r>
                <a:r>
                  <a:rPr kumimoji="1" lang="ja-JP" altLang="en-US" sz="2400" b="0">
                    <a:latin typeface="+mn-ea"/>
                    <a:ea typeface="+mn-ea"/>
                  </a:rPr>
                  <a:t>年）</a:t>
                </a:r>
              </a:p>
            </p:txBody>
          </p:sp>
        </p:grpSp>
        <p:sp>
          <p:nvSpPr>
            <p:cNvPr id="20" name="テキスト ボックス 3"/>
            <p:cNvSpPr txBox="1"/>
            <p:nvPr/>
          </p:nvSpPr>
          <p:spPr>
            <a:xfrm>
              <a:off x="4423305" y="4794247"/>
              <a:ext cx="550333" cy="3175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/>
                <a:t>（人）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483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グループ化 18"/>
          <p:cNvGrpSpPr/>
          <p:nvPr/>
        </p:nvGrpSpPr>
        <p:grpSpPr>
          <a:xfrm>
            <a:off x="-124707" y="2410"/>
            <a:ext cx="9393414" cy="5138679"/>
            <a:chOff x="0" y="0"/>
            <a:chExt cx="9393414" cy="5138679"/>
          </a:xfrm>
        </p:grpSpPr>
        <p:grpSp>
          <p:nvGrpSpPr>
            <p:cNvPr id="20" name="グループ化 19"/>
            <p:cNvGrpSpPr/>
            <p:nvPr/>
          </p:nvGrpSpPr>
          <p:grpSpPr>
            <a:xfrm>
              <a:off x="0" y="0"/>
              <a:ext cx="9393414" cy="5138679"/>
              <a:chOff x="0" y="0"/>
              <a:chExt cx="9393414" cy="5138679"/>
            </a:xfrm>
          </p:grpSpPr>
          <p:grpSp>
            <p:nvGrpSpPr>
              <p:cNvPr id="22" name="グループ化 21"/>
              <p:cNvGrpSpPr/>
              <p:nvPr/>
            </p:nvGrpSpPr>
            <p:grpSpPr>
              <a:xfrm>
                <a:off x="0" y="84664"/>
                <a:ext cx="9393414" cy="5054015"/>
                <a:chOff x="0" y="84664"/>
                <a:chExt cx="9393414" cy="5054015"/>
              </a:xfrm>
            </p:grpSpPr>
            <p:graphicFrame>
              <p:nvGraphicFramePr>
                <p:cNvPr id="24" name="グラフ 23"/>
                <p:cNvGraphicFramePr/>
                <p:nvPr/>
              </p:nvGraphicFramePr>
              <p:xfrm>
                <a:off x="0" y="134679"/>
                <a:ext cx="4511347" cy="50040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  <p:graphicFrame>
              <p:nvGraphicFramePr>
                <p:cNvPr id="25" name="グラフ 24"/>
                <p:cNvGraphicFramePr/>
                <p:nvPr/>
              </p:nvGraphicFramePr>
              <p:xfrm>
                <a:off x="4205815" y="84664"/>
                <a:ext cx="5187599" cy="50292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</p:grpSp>
          <p:sp>
            <p:nvSpPr>
              <p:cNvPr id="23" name="テキスト ボックス 3"/>
              <p:cNvSpPr txBox="1"/>
              <p:nvPr/>
            </p:nvSpPr>
            <p:spPr>
              <a:xfrm>
                <a:off x="3246791" y="0"/>
                <a:ext cx="2899833" cy="492443"/>
              </a:xfrm>
              <a:prstGeom prst="rect">
                <a:avLst/>
              </a:prstGeom>
              <a:solidFill>
                <a:schemeClr val="lt1"/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>
                <a:noAutofit/>
              </a:bodyPr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2400" b="0">
                    <a:latin typeface="+mn-ea"/>
                    <a:ea typeface="+mn-ea"/>
                  </a:rPr>
                  <a:t>昭和</a:t>
                </a:r>
                <a:r>
                  <a:rPr kumimoji="1" lang="en-US" altLang="ja-JP" sz="2400" b="0">
                    <a:latin typeface="+mn-ea"/>
                    <a:ea typeface="+mn-ea"/>
                  </a:rPr>
                  <a:t>25</a:t>
                </a:r>
                <a:r>
                  <a:rPr kumimoji="1" lang="ja-JP" altLang="en-US" sz="2400" b="0">
                    <a:latin typeface="+mn-ea"/>
                    <a:ea typeface="+mn-ea"/>
                  </a:rPr>
                  <a:t>年（</a:t>
                </a:r>
                <a:r>
                  <a:rPr kumimoji="1" lang="en-US" altLang="ja-JP" sz="2400" b="0">
                    <a:latin typeface="+mn-ea"/>
                    <a:ea typeface="+mn-ea"/>
                  </a:rPr>
                  <a:t>1950</a:t>
                </a:r>
                <a:r>
                  <a:rPr kumimoji="1" lang="ja-JP" altLang="en-US" sz="2400" b="0">
                    <a:latin typeface="+mn-ea"/>
                    <a:ea typeface="+mn-ea"/>
                  </a:rPr>
                  <a:t>年）</a:t>
                </a:r>
              </a:p>
            </p:txBody>
          </p:sp>
        </p:grpSp>
        <p:sp>
          <p:nvSpPr>
            <p:cNvPr id="21" name="テキスト ボックス 2"/>
            <p:cNvSpPr txBox="1"/>
            <p:nvPr/>
          </p:nvSpPr>
          <p:spPr>
            <a:xfrm>
              <a:off x="4421541" y="4794250"/>
              <a:ext cx="550333" cy="3175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/>
                <a:t>（人）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2093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0"/>
    </mc:Choice>
    <mc:Fallback xmlns="">
      <p:transition spd="slow" advTm="25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-126471" y="2409"/>
            <a:ext cx="9396942" cy="5138681"/>
            <a:chOff x="0" y="0"/>
            <a:chExt cx="9396942" cy="5138681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0" y="0"/>
              <a:ext cx="9396942" cy="5138681"/>
              <a:chOff x="0" y="0"/>
              <a:chExt cx="9396942" cy="5138681"/>
            </a:xfrm>
          </p:grpSpPr>
          <p:grpSp>
            <p:nvGrpSpPr>
              <p:cNvPr id="10" name="グループ化 9"/>
              <p:cNvGrpSpPr/>
              <p:nvPr/>
            </p:nvGrpSpPr>
            <p:grpSpPr>
              <a:xfrm>
                <a:off x="0" y="87629"/>
                <a:ext cx="9396942" cy="5051052"/>
                <a:chOff x="0" y="87629"/>
                <a:chExt cx="7125673" cy="5189501"/>
              </a:xfrm>
            </p:grpSpPr>
            <p:graphicFrame>
              <p:nvGraphicFramePr>
                <p:cNvPr id="12" name="グラフ 11"/>
                <p:cNvGraphicFramePr/>
                <p:nvPr/>
              </p:nvGraphicFramePr>
              <p:xfrm>
                <a:off x="0" y="135971"/>
                <a:ext cx="3419475" cy="5141159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  <p:graphicFrame>
              <p:nvGraphicFramePr>
                <p:cNvPr id="13" name="グラフ 12"/>
                <p:cNvGraphicFramePr/>
                <p:nvPr/>
              </p:nvGraphicFramePr>
              <p:xfrm>
                <a:off x="3191848" y="87629"/>
                <a:ext cx="3933825" cy="516705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</p:grpSp>
          <p:sp>
            <p:nvSpPr>
              <p:cNvPr id="11" name="テキスト ボックス 3"/>
              <p:cNvSpPr txBox="1"/>
              <p:nvPr/>
            </p:nvSpPr>
            <p:spPr>
              <a:xfrm>
                <a:off x="3248555" y="0"/>
                <a:ext cx="2899833" cy="492443"/>
              </a:xfrm>
              <a:prstGeom prst="rect">
                <a:avLst/>
              </a:prstGeom>
              <a:solidFill>
                <a:schemeClr val="lt1"/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>
                <a:noAutofit/>
              </a:bodyPr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2400" b="0">
                    <a:latin typeface="+mn-ea"/>
                    <a:ea typeface="+mn-ea"/>
                  </a:rPr>
                  <a:t>昭和</a:t>
                </a:r>
                <a:r>
                  <a:rPr kumimoji="1" lang="en-US" altLang="ja-JP" sz="2400" b="0">
                    <a:latin typeface="+mn-ea"/>
                    <a:ea typeface="+mn-ea"/>
                  </a:rPr>
                  <a:t>30</a:t>
                </a:r>
                <a:r>
                  <a:rPr kumimoji="1" lang="ja-JP" altLang="en-US" sz="2400" b="0">
                    <a:latin typeface="+mn-ea"/>
                    <a:ea typeface="+mn-ea"/>
                  </a:rPr>
                  <a:t>年（</a:t>
                </a:r>
                <a:r>
                  <a:rPr kumimoji="1" lang="en-US" altLang="ja-JP" sz="2400" b="0">
                    <a:latin typeface="+mn-ea"/>
                    <a:ea typeface="+mn-ea"/>
                  </a:rPr>
                  <a:t>1955</a:t>
                </a:r>
                <a:r>
                  <a:rPr kumimoji="1" lang="ja-JP" altLang="en-US" sz="2400" b="0">
                    <a:latin typeface="+mn-ea"/>
                    <a:ea typeface="+mn-ea"/>
                  </a:rPr>
                  <a:t>年）</a:t>
                </a:r>
              </a:p>
            </p:txBody>
          </p:sp>
        </p:grpSp>
        <p:sp>
          <p:nvSpPr>
            <p:cNvPr id="9" name="テキスト ボックス 7"/>
            <p:cNvSpPr txBox="1"/>
            <p:nvPr/>
          </p:nvSpPr>
          <p:spPr>
            <a:xfrm>
              <a:off x="4423305" y="4794252"/>
              <a:ext cx="550333" cy="3175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/>
                <a:t>（人）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6780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0"/>
    </mc:Choice>
    <mc:Fallback xmlns="">
      <p:transition spd="slow" advTm="25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/>
          <p:cNvGrpSpPr/>
          <p:nvPr/>
        </p:nvGrpSpPr>
        <p:grpSpPr>
          <a:xfrm>
            <a:off x="-124164" y="2409"/>
            <a:ext cx="9392328" cy="5138682"/>
            <a:chOff x="0" y="0"/>
            <a:chExt cx="9392328" cy="5138682"/>
          </a:xfrm>
        </p:grpSpPr>
        <p:grpSp>
          <p:nvGrpSpPr>
            <p:cNvPr id="13" name="グループ化 12"/>
            <p:cNvGrpSpPr/>
            <p:nvPr/>
          </p:nvGrpSpPr>
          <p:grpSpPr>
            <a:xfrm>
              <a:off x="0" y="0"/>
              <a:ext cx="9392328" cy="5138682"/>
              <a:chOff x="0" y="0"/>
              <a:chExt cx="9392328" cy="5138682"/>
            </a:xfrm>
          </p:grpSpPr>
          <p:grpSp>
            <p:nvGrpSpPr>
              <p:cNvPr id="15" name="グループ化 14"/>
              <p:cNvGrpSpPr/>
              <p:nvPr/>
            </p:nvGrpSpPr>
            <p:grpSpPr>
              <a:xfrm>
                <a:off x="0" y="84664"/>
                <a:ext cx="9392328" cy="5054018"/>
                <a:chOff x="0" y="84664"/>
                <a:chExt cx="7130530" cy="5192546"/>
              </a:xfrm>
            </p:grpSpPr>
            <p:graphicFrame>
              <p:nvGraphicFramePr>
                <p:cNvPr id="17" name="グラフ 16"/>
                <p:cNvGraphicFramePr/>
                <p:nvPr/>
              </p:nvGraphicFramePr>
              <p:xfrm>
                <a:off x="0" y="136052"/>
                <a:ext cx="3424539" cy="5141158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  <p:graphicFrame>
              <p:nvGraphicFramePr>
                <p:cNvPr id="18" name="グラフ 17"/>
                <p:cNvGraphicFramePr/>
                <p:nvPr/>
              </p:nvGraphicFramePr>
              <p:xfrm>
                <a:off x="3192174" y="84664"/>
                <a:ext cx="3938356" cy="5167048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</p:grpSp>
          <p:sp>
            <p:nvSpPr>
              <p:cNvPr id="16" name="テキスト ボックス 3"/>
              <p:cNvSpPr txBox="1"/>
              <p:nvPr/>
            </p:nvSpPr>
            <p:spPr>
              <a:xfrm>
                <a:off x="3246248" y="0"/>
                <a:ext cx="2899833" cy="492443"/>
              </a:xfrm>
              <a:prstGeom prst="rect">
                <a:avLst/>
              </a:prstGeom>
              <a:solidFill>
                <a:schemeClr val="lt1"/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>
                <a:noAutofit/>
              </a:bodyPr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2400" b="0">
                    <a:latin typeface="+mn-ea"/>
                    <a:ea typeface="+mn-ea"/>
                  </a:rPr>
                  <a:t>昭和</a:t>
                </a:r>
                <a:r>
                  <a:rPr kumimoji="1" lang="en-US" altLang="ja-JP" sz="2400" b="0">
                    <a:latin typeface="+mn-ea"/>
                    <a:ea typeface="+mn-ea"/>
                  </a:rPr>
                  <a:t>35</a:t>
                </a:r>
                <a:r>
                  <a:rPr kumimoji="1" lang="ja-JP" altLang="en-US" sz="2400" b="0">
                    <a:latin typeface="+mn-ea"/>
                    <a:ea typeface="+mn-ea"/>
                  </a:rPr>
                  <a:t>年（</a:t>
                </a:r>
                <a:r>
                  <a:rPr kumimoji="1" lang="en-US" altLang="ja-JP" sz="2400" b="0">
                    <a:latin typeface="+mn-ea"/>
                    <a:ea typeface="+mn-ea"/>
                  </a:rPr>
                  <a:t>1960</a:t>
                </a:r>
                <a:r>
                  <a:rPr kumimoji="1" lang="ja-JP" altLang="en-US" sz="2400" b="0">
                    <a:latin typeface="+mn-ea"/>
                    <a:ea typeface="+mn-ea"/>
                  </a:rPr>
                  <a:t>年）</a:t>
                </a:r>
              </a:p>
            </p:txBody>
          </p:sp>
        </p:grpSp>
        <p:sp>
          <p:nvSpPr>
            <p:cNvPr id="14" name="テキスト ボックス 7"/>
            <p:cNvSpPr txBox="1"/>
            <p:nvPr/>
          </p:nvSpPr>
          <p:spPr>
            <a:xfrm>
              <a:off x="4420998" y="4794248"/>
              <a:ext cx="550333" cy="3175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 dirty="0"/>
                <a:t>（人）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5850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0"/>
    </mc:Choice>
    <mc:Fallback xmlns="">
      <p:transition spd="slow" advTm="25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-124291" y="3918"/>
            <a:ext cx="9392584" cy="5135664"/>
            <a:chOff x="0" y="0"/>
            <a:chExt cx="9392584" cy="5135664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0" y="0"/>
              <a:ext cx="9392584" cy="5135664"/>
              <a:chOff x="0" y="0"/>
              <a:chExt cx="9392584" cy="5135664"/>
            </a:xfrm>
          </p:grpSpPr>
          <p:grpSp>
            <p:nvGrpSpPr>
              <p:cNvPr id="10" name="グループ化 9"/>
              <p:cNvGrpSpPr/>
              <p:nvPr/>
            </p:nvGrpSpPr>
            <p:grpSpPr>
              <a:xfrm>
                <a:off x="0" y="84664"/>
                <a:ext cx="9392584" cy="5051000"/>
                <a:chOff x="0" y="84664"/>
                <a:chExt cx="7122060" cy="5195207"/>
              </a:xfrm>
            </p:grpSpPr>
            <p:graphicFrame>
              <p:nvGraphicFramePr>
                <p:cNvPr id="12" name="グラフ 11"/>
                <p:cNvGraphicFramePr/>
                <p:nvPr/>
              </p:nvGraphicFramePr>
              <p:xfrm>
                <a:off x="0" y="133005"/>
                <a:ext cx="3419475" cy="5146866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  <p:graphicFrame>
              <p:nvGraphicFramePr>
                <p:cNvPr id="13" name="グラフ 12"/>
                <p:cNvGraphicFramePr/>
                <p:nvPr/>
              </p:nvGraphicFramePr>
              <p:xfrm>
                <a:off x="3188235" y="84664"/>
                <a:ext cx="3933825" cy="5172785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</p:grpSp>
          <p:sp>
            <p:nvSpPr>
              <p:cNvPr id="11" name="テキスト ボックス 3"/>
              <p:cNvSpPr txBox="1"/>
              <p:nvPr/>
            </p:nvSpPr>
            <p:spPr>
              <a:xfrm>
                <a:off x="3246375" y="0"/>
                <a:ext cx="2899833" cy="492443"/>
              </a:xfrm>
              <a:prstGeom prst="rect">
                <a:avLst/>
              </a:prstGeom>
              <a:solidFill>
                <a:schemeClr val="lt1"/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>
                <a:noAutofit/>
              </a:bodyPr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2400" b="0">
                    <a:latin typeface="+mn-ea"/>
                    <a:ea typeface="+mn-ea"/>
                  </a:rPr>
                  <a:t>昭和</a:t>
                </a:r>
                <a:r>
                  <a:rPr kumimoji="1" lang="en-US" altLang="ja-JP" sz="2400" b="0">
                    <a:latin typeface="+mn-ea"/>
                    <a:ea typeface="+mn-ea"/>
                  </a:rPr>
                  <a:t>40</a:t>
                </a:r>
                <a:r>
                  <a:rPr kumimoji="1" lang="ja-JP" altLang="en-US" sz="2400" b="0">
                    <a:latin typeface="+mn-ea"/>
                    <a:ea typeface="+mn-ea"/>
                  </a:rPr>
                  <a:t>年（</a:t>
                </a:r>
                <a:r>
                  <a:rPr kumimoji="1" lang="en-US" altLang="ja-JP" sz="2400" b="0">
                    <a:latin typeface="+mn-ea"/>
                    <a:ea typeface="+mn-ea"/>
                  </a:rPr>
                  <a:t>1965</a:t>
                </a:r>
                <a:r>
                  <a:rPr kumimoji="1" lang="ja-JP" altLang="en-US" sz="2400" b="0">
                    <a:latin typeface="+mn-ea"/>
                    <a:ea typeface="+mn-ea"/>
                  </a:rPr>
                  <a:t>年）</a:t>
                </a:r>
              </a:p>
            </p:txBody>
          </p:sp>
        </p:grpSp>
        <p:sp>
          <p:nvSpPr>
            <p:cNvPr id="9" name="テキスト ボックス 7"/>
            <p:cNvSpPr txBox="1"/>
            <p:nvPr/>
          </p:nvSpPr>
          <p:spPr>
            <a:xfrm>
              <a:off x="4421125" y="4790044"/>
              <a:ext cx="550333" cy="3175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/>
                <a:t>（人）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5850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0"/>
    </mc:Choice>
    <mc:Fallback xmlns="">
      <p:transition spd="slow" advTm="25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-124763" y="2407"/>
            <a:ext cx="9393526" cy="5138685"/>
            <a:chOff x="0" y="0"/>
            <a:chExt cx="9393526" cy="5138685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0" y="0"/>
              <a:ext cx="9393526" cy="5138685"/>
              <a:chOff x="0" y="0"/>
              <a:chExt cx="9393526" cy="5138685"/>
            </a:xfrm>
          </p:grpSpPr>
          <p:grpSp>
            <p:nvGrpSpPr>
              <p:cNvPr id="10" name="グループ化 9"/>
              <p:cNvGrpSpPr/>
              <p:nvPr/>
            </p:nvGrpSpPr>
            <p:grpSpPr>
              <a:xfrm>
                <a:off x="0" y="87632"/>
                <a:ext cx="9393526" cy="5051053"/>
                <a:chOff x="0" y="87632"/>
                <a:chExt cx="7123082" cy="5189502"/>
              </a:xfrm>
            </p:grpSpPr>
            <p:graphicFrame>
              <p:nvGraphicFramePr>
                <p:cNvPr id="12" name="グラフ 11"/>
                <p:cNvGraphicFramePr/>
                <p:nvPr/>
              </p:nvGraphicFramePr>
              <p:xfrm>
                <a:off x="0" y="135974"/>
                <a:ext cx="3419475" cy="514116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  <p:graphicFrame>
              <p:nvGraphicFramePr>
                <p:cNvPr id="13" name="グラフ 12"/>
                <p:cNvGraphicFramePr/>
                <p:nvPr/>
              </p:nvGraphicFramePr>
              <p:xfrm>
                <a:off x="3189256" y="87632"/>
                <a:ext cx="3933826" cy="5167051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</p:grpSp>
          <p:sp>
            <p:nvSpPr>
              <p:cNvPr id="11" name="テキスト ボックス 3"/>
              <p:cNvSpPr txBox="1"/>
              <p:nvPr/>
            </p:nvSpPr>
            <p:spPr>
              <a:xfrm>
                <a:off x="3246847" y="0"/>
                <a:ext cx="2899833" cy="492443"/>
              </a:xfrm>
              <a:prstGeom prst="rect">
                <a:avLst/>
              </a:prstGeom>
              <a:solidFill>
                <a:schemeClr val="lt1"/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>
                <a:noAutofit/>
              </a:bodyPr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2400" b="0">
                    <a:latin typeface="+mn-ea"/>
                    <a:ea typeface="+mn-ea"/>
                  </a:rPr>
                  <a:t>昭和</a:t>
                </a:r>
                <a:r>
                  <a:rPr kumimoji="1" lang="en-US" altLang="ja-JP" sz="2400" b="0">
                    <a:latin typeface="+mn-ea"/>
                    <a:ea typeface="+mn-ea"/>
                  </a:rPr>
                  <a:t>45</a:t>
                </a:r>
                <a:r>
                  <a:rPr kumimoji="1" lang="ja-JP" altLang="en-US" sz="2400" b="0">
                    <a:latin typeface="+mn-ea"/>
                    <a:ea typeface="+mn-ea"/>
                  </a:rPr>
                  <a:t>年（</a:t>
                </a:r>
                <a:r>
                  <a:rPr kumimoji="1" lang="en-US" altLang="ja-JP" sz="2400" b="0">
                    <a:latin typeface="+mn-ea"/>
                    <a:ea typeface="+mn-ea"/>
                  </a:rPr>
                  <a:t>1970</a:t>
                </a:r>
                <a:r>
                  <a:rPr kumimoji="1" lang="ja-JP" altLang="en-US" sz="2400" b="0">
                    <a:latin typeface="+mn-ea"/>
                    <a:ea typeface="+mn-ea"/>
                  </a:rPr>
                  <a:t>年）</a:t>
                </a:r>
              </a:p>
            </p:txBody>
          </p:sp>
        </p:grpSp>
        <p:sp>
          <p:nvSpPr>
            <p:cNvPr id="9" name="テキスト ボックス 7"/>
            <p:cNvSpPr txBox="1"/>
            <p:nvPr/>
          </p:nvSpPr>
          <p:spPr>
            <a:xfrm>
              <a:off x="4421597" y="4794261"/>
              <a:ext cx="550333" cy="3175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/>
                <a:t>（人）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5850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0"/>
    </mc:Choice>
    <mc:Fallback xmlns="">
      <p:transition spd="slow" advTm="25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-124882" y="2406"/>
            <a:ext cx="9393764" cy="5138688"/>
            <a:chOff x="0" y="0"/>
            <a:chExt cx="9393764" cy="5138688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0" y="0"/>
              <a:ext cx="9393764" cy="5138688"/>
              <a:chOff x="0" y="0"/>
              <a:chExt cx="9393764" cy="5138688"/>
            </a:xfrm>
          </p:grpSpPr>
          <p:grpSp>
            <p:nvGrpSpPr>
              <p:cNvPr id="10" name="グループ化 9"/>
              <p:cNvGrpSpPr/>
              <p:nvPr/>
            </p:nvGrpSpPr>
            <p:grpSpPr>
              <a:xfrm>
                <a:off x="0" y="87635"/>
                <a:ext cx="9393764" cy="5051053"/>
                <a:chOff x="0" y="87635"/>
                <a:chExt cx="7131883" cy="5189502"/>
              </a:xfrm>
            </p:grpSpPr>
            <p:graphicFrame>
              <p:nvGraphicFramePr>
                <p:cNvPr id="12" name="グラフ 11"/>
                <p:cNvGraphicFramePr/>
                <p:nvPr/>
              </p:nvGraphicFramePr>
              <p:xfrm>
                <a:off x="0" y="135978"/>
                <a:ext cx="3424666" cy="5141159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  <p:graphicFrame>
              <p:nvGraphicFramePr>
                <p:cNvPr id="13" name="グラフ 12"/>
                <p:cNvGraphicFramePr/>
                <p:nvPr/>
              </p:nvGraphicFramePr>
              <p:xfrm>
                <a:off x="3193381" y="87635"/>
                <a:ext cx="3938502" cy="516705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</p:grpSp>
          <p:sp>
            <p:nvSpPr>
              <p:cNvPr id="11" name="テキスト ボックス 3"/>
              <p:cNvSpPr txBox="1"/>
              <p:nvPr/>
            </p:nvSpPr>
            <p:spPr>
              <a:xfrm>
                <a:off x="3246966" y="0"/>
                <a:ext cx="2899833" cy="492443"/>
              </a:xfrm>
              <a:prstGeom prst="rect">
                <a:avLst/>
              </a:prstGeom>
              <a:solidFill>
                <a:schemeClr val="lt1"/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>
                <a:noAutofit/>
              </a:bodyPr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2400" b="0">
                    <a:latin typeface="+mn-ea"/>
                    <a:ea typeface="+mn-ea"/>
                  </a:rPr>
                  <a:t>昭和</a:t>
                </a:r>
                <a:r>
                  <a:rPr kumimoji="1" lang="en-US" altLang="ja-JP" sz="2400" b="0">
                    <a:latin typeface="+mn-ea"/>
                    <a:ea typeface="+mn-ea"/>
                  </a:rPr>
                  <a:t>50</a:t>
                </a:r>
                <a:r>
                  <a:rPr kumimoji="1" lang="ja-JP" altLang="en-US" sz="2400" b="0">
                    <a:latin typeface="+mn-ea"/>
                    <a:ea typeface="+mn-ea"/>
                  </a:rPr>
                  <a:t>年（</a:t>
                </a:r>
                <a:r>
                  <a:rPr kumimoji="1" lang="en-US" altLang="ja-JP" sz="2400" b="0">
                    <a:latin typeface="+mn-ea"/>
                    <a:ea typeface="+mn-ea"/>
                  </a:rPr>
                  <a:t>1975</a:t>
                </a:r>
                <a:r>
                  <a:rPr kumimoji="1" lang="ja-JP" altLang="en-US" sz="2400" b="0">
                    <a:latin typeface="+mn-ea"/>
                    <a:ea typeface="+mn-ea"/>
                  </a:rPr>
                  <a:t>年）</a:t>
                </a:r>
              </a:p>
            </p:txBody>
          </p:sp>
        </p:grpSp>
        <p:sp>
          <p:nvSpPr>
            <p:cNvPr id="9" name="テキスト ボックス 7"/>
            <p:cNvSpPr txBox="1"/>
            <p:nvPr/>
          </p:nvSpPr>
          <p:spPr>
            <a:xfrm>
              <a:off x="4421716" y="4794249"/>
              <a:ext cx="550333" cy="3175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/>
                <a:t>（人）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5850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0"/>
    </mc:Choice>
    <mc:Fallback xmlns="">
      <p:transition spd="slow" advTm="25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-124707" y="3891"/>
            <a:ext cx="9393414" cy="5135717"/>
            <a:chOff x="0" y="0"/>
            <a:chExt cx="9393414" cy="5135717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0" y="0"/>
              <a:ext cx="9393414" cy="5135717"/>
              <a:chOff x="0" y="0"/>
              <a:chExt cx="9393414" cy="5135717"/>
            </a:xfrm>
          </p:grpSpPr>
          <p:grpSp>
            <p:nvGrpSpPr>
              <p:cNvPr id="10" name="グループ化 9"/>
              <p:cNvGrpSpPr/>
              <p:nvPr/>
            </p:nvGrpSpPr>
            <p:grpSpPr>
              <a:xfrm>
                <a:off x="0" y="84665"/>
                <a:ext cx="9393414" cy="5051052"/>
                <a:chOff x="0" y="84665"/>
                <a:chExt cx="7132339" cy="5189501"/>
              </a:xfrm>
            </p:grpSpPr>
            <p:graphicFrame>
              <p:nvGraphicFramePr>
                <p:cNvPr id="12" name="グラフ 11"/>
                <p:cNvGraphicFramePr/>
                <p:nvPr/>
              </p:nvGraphicFramePr>
              <p:xfrm>
                <a:off x="0" y="133007"/>
                <a:ext cx="3425011" cy="5141159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  <p:graphicFrame>
              <p:nvGraphicFramePr>
                <p:cNvPr id="13" name="グラフ 12"/>
                <p:cNvGraphicFramePr/>
                <p:nvPr/>
              </p:nvGraphicFramePr>
              <p:xfrm>
                <a:off x="3193439" y="84665"/>
                <a:ext cx="3938900" cy="516705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</p:grpSp>
          <p:sp>
            <p:nvSpPr>
              <p:cNvPr id="11" name="テキスト ボックス 3"/>
              <p:cNvSpPr txBox="1"/>
              <p:nvPr/>
            </p:nvSpPr>
            <p:spPr>
              <a:xfrm>
                <a:off x="3246791" y="0"/>
                <a:ext cx="2899833" cy="492443"/>
              </a:xfrm>
              <a:prstGeom prst="rect">
                <a:avLst/>
              </a:prstGeom>
              <a:solidFill>
                <a:schemeClr val="lt1"/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>
                <a:noAutofit/>
              </a:bodyPr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2400" b="0">
                    <a:latin typeface="+mn-ea"/>
                    <a:ea typeface="+mn-ea"/>
                  </a:rPr>
                  <a:t>昭和</a:t>
                </a:r>
                <a:r>
                  <a:rPr kumimoji="1" lang="en-US" altLang="ja-JP" sz="2400" b="0">
                    <a:latin typeface="+mn-ea"/>
                    <a:ea typeface="+mn-ea"/>
                  </a:rPr>
                  <a:t>55</a:t>
                </a:r>
                <a:r>
                  <a:rPr kumimoji="1" lang="ja-JP" altLang="en-US" sz="2400" b="0">
                    <a:latin typeface="+mn-ea"/>
                    <a:ea typeface="+mn-ea"/>
                  </a:rPr>
                  <a:t>年（</a:t>
                </a:r>
                <a:r>
                  <a:rPr kumimoji="1" lang="en-US" altLang="ja-JP" sz="2400" b="0">
                    <a:latin typeface="+mn-ea"/>
                    <a:ea typeface="+mn-ea"/>
                  </a:rPr>
                  <a:t>1980</a:t>
                </a:r>
                <a:r>
                  <a:rPr kumimoji="1" lang="ja-JP" altLang="en-US" sz="2400" b="0">
                    <a:latin typeface="+mn-ea"/>
                    <a:ea typeface="+mn-ea"/>
                  </a:rPr>
                  <a:t>年）</a:t>
                </a:r>
              </a:p>
            </p:txBody>
          </p:sp>
        </p:grpSp>
        <p:sp>
          <p:nvSpPr>
            <p:cNvPr id="9" name="テキスト ボックス 7"/>
            <p:cNvSpPr txBox="1"/>
            <p:nvPr/>
          </p:nvSpPr>
          <p:spPr>
            <a:xfrm>
              <a:off x="4421541" y="4783664"/>
              <a:ext cx="550333" cy="3175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/>
                <a:t>（人）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5850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0"/>
    </mc:Choice>
    <mc:Fallback xmlns="">
      <p:transition spd="slow" advTm="25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-124853" y="2410"/>
            <a:ext cx="9393706" cy="5138680"/>
            <a:chOff x="0" y="0"/>
            <a:chExt cx="9393706" cy="5138680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0" y="0"/>
              <a:ext cx="9393706" cy="5138680"/>
              <a:chOff x="0" y="0"/>
              <a:chExt cx="9393706" cy="5138680"/>
            </a:xfrm>
          </p:grpSpPr>
          <p:grpSp>
            <p:nvGrpSpPr>
              <p:cNvPr id="10" name="グループ化 9"/>
              <p:cNvGrpSpPr/>
              <p:nvPr/>
            </p:nvGrpSpPr>
            <p:grpSpPr>
              <a:xfrm>
                <a:off x="0" y="87627"/>
                <a:ext cx="9393706" cy="5051053"/>
                <a:chOff x="0" y="87627"/>
                <a:chExt cx="7122968" cy="5189502"/>
              </a:xfrm>
            </p:grpSpPr>
            <p:graphicFrame>
              <p:nvGraphicFramePr>
                <p:cNvPr id="12" name="グラフ 11"/>
                <p:cNvGraphicFramePr/>
                <p:nvPr/>
              </p:nvGraphicFramePr>
              <p:xfrm>
                <a:off x="0" y="135970"/>
                <a:ext cx="3419475" cy="5141159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  <p:graphicFrame>
              <p:nvGraphicFramePr>
                <p:cNvPr id="13" name="グラフ 12"/>
                <p:cNvGraphicFramePr/>
                <p:nvPr/>
              </p:nvGraphicFramePr>
              <p:xfrm>
                <a:off x="3189143" y="87627"/>
                <a:ext cx="3933825" cy="516705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</p:grpSp>
          <p:sp>
            <p:nvSpPr>
              <p:cNvPr id="11" name="テキスト ボックス 3"/>
              <p:cNvSpPr txBox="1"/>
              <p:nvPr/>
            </p:nvSpPr>
            <p:spPr>
              <a:xfrm>
                <a:off x="3246937" y="0"/>
                <a:ext cx="2899833" cy="492443"/>
              </a:xfrm>
              <a:prstGeom prst="rect">
                <a:avLst/>
              </a:prstGeom>
              <a:solidFill>
                <a:schemeClr val="lt1"/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>
                <a:noAutofit/>
              </a:bodyPr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2400" b="0">
                    <a:latin typeface="+mn-ea"/>
                    <a:ea typeface="+mn-ea"/>
                  </a:rPr>
                  <a:t>昭和</a:t>
                </a:r>
                <a:r>
                  <a:rPr kumimoji="1" lang="en-US" altLang="ja-JP" sz="2400" b="0">
                    <a:latin typeface="+mn-ea"/>
                    <a:ea typeface="+mn-ea"/>
                  </a:rPr>
                  <a:t>60</a:t>
                </a:r>
                <a:r>
                  <a:rPr kumimoji="1" lang="ja-JP" altLang="en-US" sz="2400" b="0">
                    <a:latin typeface="+mn-ea"/>
                    <a:ea typeface="+mn-ea"/>
                  </a:rPr>
                  <a:t>年（</a:t>
                </a:r>
                <a:r>
                  <a:rPr kumimoji="1" lang="en-US" altLang="ja-JP" sz="2400" b="0">
                    <a:latin typeface="+mn-ea"/>
                    <a:ea typeface="+mn-ea"/>
                  </a:rPr>
                  <a:t>1985</a:t>
                </a:r>
                <a:r>
                  <a:rPr kumimoji="1" lang="ja-JP" altLang="en-US" sz="2400" b="0">
                    <a:latin typeface="+mn-ea"/>
                    <a:ea typeface="+mn-ea"/>
                  </a:rPr>
                  <a:t>年）</a:t>
                </a:r>
              </a:p>
            </p:txBody>
          </p:sp>
        </p:grpSp>
        <p:sp>
          <p:nvSpPr>
            <p:cNvPr id="9" name="テキスト ボックス 7"/>
            <p:cNvSpPr txBox="1"/>
            <p:nvPr/>
          </p:nvSpPr>
          <p:spPr>
            <a:xfrm>
              <a:off x="4421687" y="4794253"/>
              <a:ext cx="550333" cy="3175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/>
                <a:t>（人）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5850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0"/>
    </mc:Choice>
    <mc:Fallback xmlns="">
      <p:transition spd="slow" advTm="25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295</Words>
  <Application>Microsoft Office PowerPoint</Application>
  <PresentationFormat>画面に合わせる (16:9)</PresentationFormat>
  <Paragraphs>95</Paragraphs>
  <Slides>16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1" baseType="lpstr">
      <vt:lpstr>ＭＳ Ｐゴシック</vt:lpstr>
      <vt:lpstr>MS UI Gothic</vt:lpstr>
      <vt:lpstr>Arial</vt:lpstr>
      <vt:lpstr>Calibri</vt:lpstr>
      <vt:lpstr>Office ​​テーマ</vt:lpstr>
      <vt:lpstr>人口ピラミッドの移り変わり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</dc:creator>
  <cp:lastModifiedBy>金正　尚也</cp:lastModifiedBy>
  <cp:revision>9</cp:revision>
  <cp:lastPrinted>2021-12-17T00:24:00Z</cp:lastPrinted>
  <dcterms:created xsi:type="dcterms:W3CDTF">2017-05-25T02:59:11Z</dcterms:created>
  <dcterms:modified xsi:type="dcterms:W3CDTF">2021-12-17T00:40:05Z</dcterms:modified>
</cp:coreProperties>
</file>