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8662" r:id="rId1"/>
    <p:sldMasterId id="2147488902" r:id="rId2"/>
  </p:sldMasterIdLst>
  <p:notesMasterIdLst>
    <p:notesMasterId r:id="rId16"/>
  </p:notesMasterIdLst>
  <p:handoutMasterIdLst>
    <p:handoutMasterId r:id="rId17"/>
  </p:handoutMasterIdLst>
  <p:sldIdLst>
    <p:sldId id="1687" r:id="rId3"/>
    <p:sldId id="1715" r:id="rId4"/>
    <p:sldId id="1734" r:id="rId5"/>
    <p:sldId id="1735" r:id="rId6"/>
    <p:sldId id="1795" r:id="rId7"/>
    <p:sldId id="1740" r:id="rId8"/>
    <p:sldId id="1742" r:id="rId9"/>
    <p:sldId id="1743" r:id="rId10"/>
    <p:sldId id="1744" r:id="rId11"/>
    <p:sldId id="1745" r:id="rId12"/>
    <p:sldId id="1746" r:id="rId13"/>
    <p:sldId id="1755" r:id="rId14"/>
    <p:sldId id="1796" r:id="rId15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北村　拓也" initials="北村　拓也" lastIdx="1" clrIdx="0">
    <p:extLst>
      <p:ext uri="{19B8F6BF-5375-455C-9EA6-DF929625EA0E}">
        <p15:presenceInfo xmlns:p15="http://schemas.microsoft.com/office/powerpoint/2012/main" userId="S-1-5-21-1030396762-312032870-26113423-503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66"/>
    <a:srgbClr val="FFFFCC"/>
    <a:srgbClr val="FFFF99"/>
    <a:srgbClr val="FF99FF"/>
    <a:srgbClr val="CCECFF"/>
    <a:srgbClr val="00CC99"/>
    <a:srgbClr val="009999"/>
    <a:srgbClr val="33CC33"/>
    <a:srgbClr val="FFCC99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濃色スタイル 2 - アクセント 5/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8" autoAdjust="0"/>
    <p:restoredTop sz="69604" autoAdjust="0"/>
  </p:normalViewPr>
  <p:slideViewPr>
    <p:cSldViewPr>
      <p:cViewPr varScale="1">
        <p:scale>
          <a:sx n="71" d="100"/>
          <a:sy n="71" d="100"/>
        </p:scale>
        <p:origin x="2646" y="72"/>
      </p:cViewPr>
      <p:guideLst>
        <p:guide orient="horz" pos="2205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18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1" tIns="45676" rIns="91351" bIns="4567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1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1" tIns="45676" rIns="91351" bIns="4567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1" tIns="45676" rIns="91351" bIns="4567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1" tIns="45676" rIns="91351" bIns="4567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fld id="{AD9FA466-F5B1-4C2E-BCDF-AB0A7F1F3D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1879841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1" tIns="45676" rIns="91351" bIns="4567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1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1" tIns="45676" rIns="91351" bIns="4567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1" y="4686300"/>
            <a:ext cx="5389563" cy="444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1" tIns="45676" rIns="91351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1" tIns="45676" rIns="91351" bIns="4567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1" tIns="45676" rIns="91351" bIns="4567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fld id="{539AE000-DE44-4A3F-B6C0-8CE386A92E6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95786619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9350" y="1233488"/>
            <a:ext cx="443706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これから研究協議を始めます。</a:t>
            </a:r>
          </a:p>
          <a:p>
            <a:endParaRPr kumimoji="1"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142331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そして、グルーピングし、タイトルを付けたり、つながり</a:t>
            </a:r>
            <a:r>
              <a:rPr kumimoji="1"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や</a:t>
            </a:r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関連を矢印等で表したりします。</a:t>
            </a:r>
            <a:endParaRPr kumimoji="1"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14828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そして、協議のまとめとして、見いだした</a:t>
            </a:r>
            <a:endParaRPr kumimoji="1"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□読み解く力」を「高めている」「発揮している」子どもの姿</a:t>
            </a:r>
          </a:p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□子どもの姿を生み出すための手立てや授業づくりの視点</a:t>
            </a:r>
          </a:p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を短冊に記入します。</a:t>
            </a:r>
            <a:endParaRPr kumimoji="1"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endParaRPr kumimoji="1"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全体共有では、短冊の内容を中心に、どのような協議が行われたのかを発表します。</a:t>
            </a:r>
            <a:endParaRPr kumimoji="1"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6063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全体交流です。○○グループ、発表をお願いします。</a:t>
            </a:r>
            <a:endParaRPr kumimoji="1" lang="en-US" altLang="ja-JP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ありがとうございました。</a:t>
            </a:r>
            <a:endParaRPr kumimoji="1" lang="en-US" altLang="ja-JP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グループで出た意見をまとめると、○○、○○、○○といったことが大切だと分かります。</a:t>
            </a:r>
            <a:endParaRPr kumimoji="1" lang="en-US" altLang="ja-JP" dirty="0" smtClean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0670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では、今日の授業研究会の振り返りです。</a:t>
            </a:r>
            <a:endParaRPr kumimoji="1" lang="en-US" altLang="ja-JP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授業参観、研究協議を踏まえ、明日から</a:t>
            </a:r>
            <a:r>
              <a:rPr kumimoji="1" lang="ja-JP" altLang="en-US" smtClean="0"/>
              <a:t>の授業づくりで実践すること</a:t>
            </a:r>
            <a:r>
              <a:rPr kumimoji="1" lang="ja-JP" altLang="en-US" dirty="0" smtClean="0"/>
              <a:t>を書いてください。</a:t>
            </a:r>
            <a:endParaRPr kumimoji="1" lang="en-US" altLang="ja-JP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書けたら、グループ内で宣言をしましょう。</a:t>
            </a:r>
            <a:endParaRPr kumimoji="1" lang="en-US" altLang="ja-JP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最後に、授業を提供していただいた○○先生に拍手をお願いします。</a:t>
            </a:r>
            <a:endParaRPr kumimoji="1" lang="en-US" altLang="ja-JP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これで、授業研究会を終わります。ありがとうございました。</a:t>
            </a:r>
            <a:endParaRPr kumimoji="1" lang="en-US" altLang="ja-JP" dirty="0" smtClean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02602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kern="1200" dirty="0" smtClean="0">
                <a:solidFill>
                  <a:schemeClr val="tx1"/>
                </a:solidFill>
                <a:latin typeface="+mn-ea"/>
                <a:ea typeface="ＭＳ Ｐ明朝" pitchFamily="18" charset="-128"/>
                <a:cs typeface="+mn-cs"/>
              </a:rPr>
              <a:t>「読み解く力」について、確認をします。</a:t>
            </a:r>
            <a:endParaRPr kumimoji="1" lang="en-US" altLang="ja-JP" sz="1200" kern="1200" dirty="0" smtClean="0">
              <a:solidFill>
                <a:schemeClr val="tx1"/>
              </a:solidFill>
              <a:latin typeface="+mn-ea"/>
              <a:ea typeface="ＭＳ Ｐ明朝" pitchFamily="18" charset="-128"/>
              <a:cs typeface="+mn-cs"/>
            </a:endParaRPr>
          </a:p>
          <a:p>
            <a:r>
              <a:rPr kumimoji="1" lang="ja-JP" altLang="en-US" sz="1200" kern="1200" dirty="0" smtClean="0">
                <a:solidFill>
                  <a:schemeClr val="tx1"/>
                </a:solidFill>
                <a:latin typeface="+mn-ea"/>
                <a:ea typeface="ＭＳ Ｐ明朝" pitchFamily="18" charset="-128"/>
                <a:cs typeface="+mn-cs"/>
              </a:rPr>
              <a:t>「読み解く力」には、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ea"/>
                <a:ea typeface="ＭＳ Ｐ明朝" pitchFamily="18" charset="-128"/>
                <a:cs typeface="+mn-cs"/>
              </a:rPr>
              <a:t>A</a:t>
            </a:r>
            <a:r>
              <a:rPr kumimoji="1" lang="ja-JP" altLang="en-US" sz="1200" kern="1200" dirty="0" smtClean="0">
                <a:solidFill>
                  <a:schemeClr val="tx1"/>
                </a:solidFill>
                <a:latin typeface="+mn-ea"/>
                <a:ea typeface="ＭＳ Ｐ明朝" pitchFamily="18" charset="-128"/>
                <a:cs typeface="+mn-cs"/>
              </a:rPr>
              <a:t>「主に文章や図、グラフから読み解き理解する力」と、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ea"/>
                <a:ea typeface="ＭＳ Ｐ明朝" pitchFamily="18" charset="-128"/>
                <a:cs typeface="+mn-cs"/>
              </a:rPr>
              <a:t>B</a:t>
            </a:r>
            <a:r>
              <a:rPr kumimoji="1" lang="ja-JP" altLang="en-US" sz="1200" kern="1200" dirty="0" smtClean="0">
                <a:solidFill>
                  <a:schemeClr val="tx1"/>
                </a:solidFill>
                <a:latin typeface="+mn-ea"/>
                <a:ea typeface="ＭＳ Ｐ明朝" pitchFamily="18" charset="-128"/>
                <a:cs typeface="+mn-cs"/>
              </a:rPr>
              <a:t>「主に他者とのやりとりから読み解き理解する力」の２つの側面があり、</a:t>
            </a:r>
            <a:endParaRPr kumimoji="1" lang="en-US" altLang="ja-JP" sz="1200" kern="1200" dirty="0" smtClean="0">
              <a:solidFill>
                <a:schemeClr val="tx1"/>
              </a:solidFill>
              <a:latin typeface="+mn-ea"/>
              <a:ea typeface="ＭＳ Ｐ明朝" pitchFamily="18" charset="-128"/>
              <a:cs typeface="+mn-cs"/>
            </a:endParaRPr>
          </a:p>
          <a:p>
            <a:r>
              <a:rPr kumimoji="1" lang="ja-JP" altLang="en-US" sz="1200" kern="1200" dirty="0" smtClean="0">
                <a:solidFill>
                  <a:schemeClr val="tx1"/>
                </a:solidFill>
                <a:latin typeface="+mn-ea"/>
                <a:ea typeface="ＭＳ Ｐ明朝" pitchFamily="18" charset="-128"/>
                <a:cs typeface="+mn-cs"/>
              </a:rPr>
              <a:t>「必要な情報を確かに取り出す、発見蓄積」、「情報を比較し、関連付けて整理する、分析、整理」、「自分なりに解決し、知識を再構築する、再構築」の</a:t>
            </a:r>
            <a:r>
              <a:rPr kumimoji="1" lang="en-US" altLang="ja-JP" sz="1200" kern="1200" dirty="0" smtClean="0">
                <a:solidFill>
                  <a:schemeClr val="tx1"/>
                </a:solidFill>
                <a:latin typeface="+mn-ea"/>
                <a:ea typeface="ＭＳ Ｐ明朝" pitchFamily="18" charset="-128"/>
                <a:cs typeface="+mn-cs"/>
              </a:rPr>
              <a:t>3</a:t>
            </a:r>
            <a:r>
              <a:rPr kumimoji="1" lang="ja-JP" altLang="en-US" sz="1200" kern="1200" dirty="0" err="1" smtClean="0">
                <a:solidFill>
                  <a:schemeClr val="tx1"/>
                </a:solidFill>
                <a:latin typeface="+mn-ea"/>
                <a:ea typeface="ＭＳ Ｐ明朝" pitchFamily="18" charset="-128"/>
                <a:cs typeface="+mn-cs"/>
              </a:rPr>
              <a:t>つの</a:t>
            </a:r>
            <a:r>
              <a:rPr kumimoji="1" lang="ja-JP" altLang="en-US" sz="1200" kern="1200" dirty="0" smtClean="0">
                <a:solidFill>
                  <a:schemeClr val="tx1"/>
                </a:solidFill>
                <a:latin typeface="+mn-ea"/>
                <a:ea typeface="ＭＳ Ｐ明朝" pitchFamily="18" charset="-128"/>
                <a:cs typeface="+mn-cs"/>
              </a:rPr>
              <a:t>プロセスが</a:t>
            </a:r>
            <a:r>
              <a:rPr kumimoji="1" lang="ja-JP" altLang="en-US" sz="1200" kern="1200" dirty="0" smtClean="0">
                <a:solidFill>
                  <a:schemeClr val="tx1"/>
                </a:solidFill>
                <a:latin typeface="+mn-ea"/>
                <a:ea typeface="ＭＳ Ｐ明朝" pitchFamily="18" charset="-128"/>
                <a:cs typeface="+mn-cs"/>
              </a:rPr>
              <a:t>あります。</a:t>
            </a:r>
            <a:endParaRPr kumimoji="1" lang="en-US" altLang="ja-JP" sz="1200" kern="1200" dirty="0" smtClean="0">
              <a:solidFill>
                <a:schemeClr val="tx1"/>
              </a:solidFill>
              <a:latin typeface="+mn-ea"/>
              <a:ea typeface="ＭＳ Ｐ明朝" pitchFamily="18" charset="-128"/>
              <a:cs typeface="+mn-cs"/>
            </a:endParaRPr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20979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授業参観の視点を確認します。</a:t>
            </a:r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96714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一つ目が、「読み解く力」を高め、発揮している子どもの姿</a:t>
            </a:r>
            <a:endParaRPr kumimoji="1" lang="en-US" altLang="ja-JP" dirty="0" smtClean="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r>
              <a:rPr kumimoji="1" lang="ja-JP" altLang="en-US" dirty="0" smtClean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二つ目が、その姿を生み出す有効な手立て・視点（ＩＣＴの活用にも注目してください）</a:t>
            </a:r>
            <a:endParaRPr kumimoji="1" lang="en-US" altLang="ja-JP" dirty="0" smtClean="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r>
              <a:rPr kumimoji="1" lang="ja-JP" altLang="en-US" dirty="0" smtClean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三つ目が、授業で見られた課題、それを改善する案　です。</a:t>
            </a:r>
            <a:endParaRPr kumimoji="1" lang="en-US" altLang="ja-JP" dirty="0" smtClean="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r>
              <a:rPr kumimoji="1" lang="ja-JP" altLang="en-US" dirty="0" smtClean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この三つの視点で協議を行いますので、必要に応じて記録をお願いします。</a:t>
            </a:r>
            <a:endParaRPr kumimoji="1" lang="en-US" altLang="ja-JP" dirty="0" smtClean="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endParaRPr kumimoji="1" lang="en-US" altLang="ja-JP" dirty="0" smtClean="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r>
              <a:rPr kumimoji="1" lang="ja-JP" altLang="en-US" dirty="0" smtClean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（</a:t>
            </a:r>
            <a:r>
              <a:rPr kumimoji="1" lang="en-US" altLang="ja-JP" dirty="0" smtClean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kumimoji="1" lang="ja-JP" altLang="en-US" dirty="0" smtClean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校内研究で目指す児童生徒の姿に合わせて、変更してください。）</a:t>
            </a:r>
            <a:endParaRPr kumimoji="1" lang="en-US" altLang="ja-JP" dirty="0" smtClean="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10722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では、研究協議に入ります。</a:t>
            </a:r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58675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まず授業者から、今日の授業の感想、成果や課題を発表していただきます。</a:t>
            </a:r>
            <a:endParaRPr kumimoji="1" lang="en-US" altLang="ja-JP" dirty="0" smtClean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4483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では、協議の進め方を説明します。</a:t>
            </a:r>
            <a:endParaRPr kumimoji="1"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黄色の付箋には、Ａの側面に関わる読み解く力を　高めたり、発揮している姿を</a:t>
            </a:r>
            <a:endParaRPr kumimoji="1"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桃色の付箋には、Ｂの側面に関わる読み解く力を　高めたり、発揮している姿を、</a:t>
            </a:r>
            <a:endParaRPr kumimoji="1"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そして、水色の付箋に、有効な手立てや視点や改善策をお書きください。</a:t>
            </a:r>
          </a:p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１枚に１項目。</a:t>
            </a:r>
            <a:endParaRPr kumimoji="1"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分かれば子どもの名前を挙げてください。</a:t>
            </a:r>
            <a:endParaRPr kumimoji="1"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また、左上に３つのプロセスを記入してください。</a:t>
            </a:r>
            <a:endParaRPr kumimoji="1"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では、時間を取りますので、よろしくお願いします。</a:t>
            </a:r>
          </a:p>
          <a:p>
            <a:endParaRPr kumimoji="1"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（</a:t>
            </a:r>
            <a:r>
              <a:rPr kumimoji="1" lang="en-US" altLang="ja-JP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※</a:t>
            </a:r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授業参観の視点に合わせて、変更してください。）</a:t>
            </a:r>
          </a:p>
          <a:p>
            <a:endParaRPr kumimoji="1"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28176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では、研究協議を始めます。</a:t>
            </a:r>
            <a:endParaRPr kumimoji="1"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一枚ずつ簡潔に説明しながら貼り、みんなで分析・整理しながら進めます。</a:t>
            </a:r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0621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まず、Ａ１のプロセスから子どもの姿を中心に、説明しながら付箋を貼っていきます。</a:t>
            </a:r>
            <a:endParaRPr kumimoji="1"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次に関連する有効だった手立てや改善策について貼っていきます。</a:t>
            </a:r>
            <a:endParaRPr kumimoji="1"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08011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74FD-05FA-48FC-B20C-E2B4F43436F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2022/2/28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64B3-81F8-43BD-869E-60F0F25F62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99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364AB-1AA7-45F9-8A54-E9B1E7732FE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2022/2/28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64B3-81F8-43BD-869E-60F0F25F62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575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ACA5D-0569-41B1-8386-BF57B1B2BF8C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2022/2/28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64B3-81F8-43BD-869E-60F0F25F62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658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C9CBA-FCEB-4A60-9CB0-CB39CFFA0C3D}" type="datetime1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39FDB-7A3C-4D59-BA84-2DE722051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474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32B6-483D-4D78-A6DF-4D33297BEF85}" type="datetime1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39FDB-7A3C-4D59-BA84-2DE722051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621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2166-BCE9-4FDA-8E53-19FC7175FC69}" type="datetime1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39FDB-7A3C-4D59-BA84-2DE722051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558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5CBC9-DE85-4BA7-92DE-A965BA35D9A6}" type="datetime1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39FDB-7A3C-4D59-BA84-2DE722051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474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2A811-9560-4DBB-9903-92ADA7B260F1}" type="datetime1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39FDB-7A3C-4D59-BA84-2DE722051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48332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4EB27-BCFC-4223-AAD5-4CA9B99FAD84}" type="datetime1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39FDB-7A3C-4D59-BA84-2DE722051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81747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0EDE3-77EB-4D49-B2FF-D54F9C3A7D00}" type="datetime1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39FDB-7A3C-4D59-BA84-2DE722051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5411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80CF-2F37-46B8-98B7-A5B8EFD033E5}" type="datetime1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39FDB-7A3C-4D59-BA84-2DE722051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334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BF59A-688F-4227-852B-C858E2A2184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2022/2/28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64B3-81F8-43BD-869E-60F0F25F62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171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61E7-B928-45CF-9DE8-4241EEB2A632}" type="datetime1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39FDB-7A3C-4D59-BA84-2DE722051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711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EE740-CBC0-4932-97CD-C55E2158680D}" type="datetime1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39FDB-7A3C-4D59-BA84-2DE722051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683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A8EFA-4567-41DE-869D-D2DF223C42AB}" type="datetime1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39FDB-7A3C-4D59-BA84-2DE722051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5330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90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90" y="4589468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0795-825A-4C8A-8655-8D216E778A6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2022/2/28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64B3-81F8-43BD-869E-60F0F25F62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20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BA427-4A90-48D2-8931-BD3BFC58F90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2022/2/28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64B3-81F8-43BD-869E-60F0F25F62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00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365129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E759C-ABFA-4733-97D4-3E0ABCC7CAD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2022/2/28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64B3-81F8-43BD-869E-60F0F25F62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425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DF887-98A7-43A8-A767-CC16B05120B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2022/2/28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64B3-81F8-43BD-869E-60F0F25F62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643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B11A-02BD-4599-B07E-5DDA7F78649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2022/2/28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64B3-81F8-43BD-869E-60F0F25F62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457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605D-AC14-4444-99ED-82D8E0C8E5BC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2022/2/28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64B3-81F8-43BD-869E-60F0F25F62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55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D3BDB-82B5-47AA-9F55-156F038BDCE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2022/2/28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64B3-81F8-43BD-869E-60F0F25F62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459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2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C82CF7A-5CFA-4EA7-8267-B98D142D859A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/>
              </a:rPr>
              <a:t>2022/2/28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2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F0864B3-81F8-43BD-869E-60F0F25F6296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324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663" r:id="rId1"/>
    <p:sldLayoutId id="2147488664" r:id="rId2"/>
    <p:sldLayoutId id="2147488665" r:id="rId3"/>
    <p:sldLayoutId id="2147488666" r:id="rId4"/>
    <p:sldLayoutId id="2147488667" r:id="rId5"/>
    <p:sldLayoutId id="2147488668" r:id="rId6"/>
    <p:sldLayoutId id="2147488669" r:id="rId7"/>
    <p:sldLayoutId id="2147488670" r:id="rId8"/>
    <p:sldLayoutId id="2147488671" r:id="rId9"/>
    <p:sldLayoutId id="2147488672" r:id="rId10"/>
    <p:sldLayoutId id="214748867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736C3-A3E3-43C0-BC56-C29F21C6E25E}" type="datetime1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39FDB-7A3C-4D59-BA84-2DE722051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32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903" r:id="rId1"/>
    <p:sldLayoutId id="2147488904" r:id="rId2"/>
    <p:sldLayoutId id="2147488905" r:id="rId3"/>
    <p:sldLayoutId id="2147488906" r:id="rId4"/>
    <p:sldLayoutId id="2147488907" r:id="rId5"/>
    <p:sldLayoutId id="2147488908" r:id="rId6"/>
    <p:sldLayoutId id="2147488909" r:id="rId7"/>
    <p:sldLayoutId id="2147488910" r:id="rId8"/>
    <p:sldLayoutId id="2147488911" r:id="rId9"/>
    <p:sldLayoutId id="2147488912" r:id="rId10"/>
    <p:sldLayoutId id="214748891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438632" y="1878557"/>
            <a:ext cx="7301720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3600" dirty="0" smtClean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「読み解く力」の視点を踏まえた</a:t>
            </a:r>
            <a:endParaRPr lang="en-US" altLang="ja-JP" sz="3600" dirty="0" smtClean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3600" dirty="0" smtClean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研究</a:t>
            </a:r>
            <a:r>
              <a:rPr lang="ja-JP" altLang="en-US" sz="3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協議</a:t>
            </a:r>
            <a:r>
              <a:rPr lang="ja-JP" altLang="en-US" sz="3600" dirty="0" smtClean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の進め方（例）</a:t>
            </a:r>
            <a:endParaRPr lang="en-US" altLang="ja-JP" sz="3600" dirty="0" smtClean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l="48682" t="29092" b="21075"/>
          <a:stretch/>
        </p:blipFill>
        <p:spPr>
          <a:xfrm>
            <a:off x="1386595" y="-99392"/>
            <a:ext cx="7579644" cy="704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5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グループ化 48"/>
          <p:cNvGrpSpPr/>
          <p:nvPr/>
        </p:nvGrpSpPr>
        <p:grpSpPr>
          <a:xfrm>
            <a:off x="107504" y="764704"/>
            <a:ext cx="8932467" cy="5988913"/>
            <a:chOff x="6318134" y="1123952"/>
            <a:chExt cx="8932467" cy="5988913"/>
          </a:xfrm>
        </p:grpSpPr>
        <p:pic>
          <p:nvPicPr>
            <p:cNvPr id="52" name="図 5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69483" y="2150498"/>
              <a:ext cx="6528855" cy="4029286"/>
            </a:xfrm>
            <a:prstGeom prst="rect">
              <a:avLst/>
            </a:prstGeom>
          </p:spPr>
        </p:pic>
        <p:sp>
          <p:nvSpPr>
            <p:cNvPr id="53" name="正方形/長方形 52"/>
            <p:cNvSpPr/>
            <p:nvPr/>
          </p:nvSpPr>
          <p:spPr>
            <a:xfrm>
              <a:off x="6318134" y="1123952"/>
              <a:ext cx="8932467" cy="5988913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xmlns="" id="{6F2B26CB-9ABE-4E55-8033-9BDF367DABEB}"/>
              </a:ext>
            </a:extLst>
          </p:cNvPr>
          <p:cNvSpPr/>
          <p:nvPr/>
        </p:nvSpPr>
        <p:spPr>
          <a:xfrm>
            <a:off x="4982930" y="4939047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xmlns="" id="{1C2F03BF-1C4E-45B8-84EA-6107687D76D2}"/>
              </a:ext>
            </a:extLst>
          </p:cNvPr>
          <p:cNvSpPr/>
          <p:nvPr/>
        </p:nvSpPr>
        <p:spPr>
          <a:xfrm>
            <a:off x="5410623" y="5550780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xmlns="" id="{285EAC33-948C-466C-BD99-65CD9D6D153E}"/>
              </a:ext>
            </a:extLst>
          </p:cNvPr>
          <p:cNvSpPr/>
          <p:nvPr/>
        </p:nvSpPr>
        <p:spPr>
          <a:xfrm>
            <a:off x="6464003" y="4973972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16" name="四角形: メモ 15">
            <a:extLst>
              <a:ext uri="{FF2B5EF4-FFF2-40B4-BE49-F238E27FC236}">
                <a16:creationId xmlns:a16="http://schemas.microsoft.com/office/drawing/2014/main" xmlns="" id="{FA6E3A95-4A20-4066-9AB3-228D3444D6B0}"/>
              </a:ext>
            </a:extLst>
          </p:cNvPr>
          <p:cNvSpPr/>
          <p:nvPr/>
        </p:nvSpPr>
        <p:spPr>
          <a:xfrm>
            <a:off x="6252871" y="5411353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18" name="四角形: メモ 17">
            <a:extLst>
              <a:ext uri="{FF2B5EF4-FFF2-40B4-BE49-F238E27FC236}">
                <a16:creationId xmlns:a16="http://schemas.microsoft.com/office/drawing/2014/main" xmlns="" id="{69DFAAF8-ECE3-4FB3-848B-6AF5784CF2E8}"/>
              </a:ext>
            </a:extLst>
          </p:cNvPr>
          <p:cNvSpPr/>
          <p:nvPr/>
        </p:nvSpPr>
        <p:spPr>
          <a:xfrm>
            <a:off x="2761828" y="3771801"/>
            <a:ext cx="648057" cy="504056"/>
          </a:xfrm>
          <a:prstGeom prst="foldedCorner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xmlns="" id="{831A9C4C-5FAC-4AC6-9B01-32E913EB2CBA}"/>
              </a:ext>
            </a:extLst>
          </p:cNvPr>
          <p:cNvSpPr/>
          <p:nvPr/>
        </p:nvSpPr>
        <p:spPr>
          <a:xfrm>
            <a:off x="3162670" y="3458654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0" name="四角形: メモ 19">
            <a:extLst>
              <a:ext uri="{FF2B5EF4-FFF2-40B4-BE49-F238E27FC236}">
                <a16:creationId xmlns:a16="http://schemas.microsoft.com/office/drawing/2014/main" xmlns="" id="{21DB5817-C4F9-4749-BCDE-2E9B9B47CD5B}"/>
              </a:ext>
            </a:extLst>
          </p:cNvPr>
          <p:cNvSpPr/>
          <p:nvPr/>
        </p:nvSpPr>
        <p:spPr>
          <a:xfrm>
            <a:off x="4917987" y="3354053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xmlns="" id="{64DD524A-AA77-4C56-865A-3EA7403636C8}"/>
              </a:ext>
            </a:extLst>
          </p:cNvPr>
          <p:cNvSpPr/>
          <p:nvPr/>
        </p:nvSpPr>
        <p:spPr>
          <a:xfrm>
            <a:off x="5355879" y="3661085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2" name="四角形: メモ 21">
            <a:extLst>
              <a:ext uri="{FF2B5EF4-FFF2-40B4-BE49-F238E27FC236}">
                <a16:creationId xmlns:a16="http://schemas.microsoft.com/office/drawing/2014/main" xmlns="" id="{D57A44B4-EFC9-43AF-8AAA-570161AFBCD2}"/>
              </a:ext>
            </a:extLst>
          </p:cNvPr>
          <p:cNvSpPr/>
          <p:nvPr/>
        </p:nvSpPr>
        <p:spPr>
          <a:xfrm>
            <a:off x="6377942" y="3429000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xmlns="" id="{AEC6012F-4ADE-4D07-81F3-911FFB2EA84E}"/>
              </a:ext>
            </a:extLst>
          </p:cNvPr>
          <p:cNvSpPr/>
          <p:nvPr/>
        </p:nvSpPr>
        <p:spPr>
          <a:xfrm>
            <a:off x="6166810" y="3866381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4" name="四角形: メモ 23">
            <a:extLst>
              <a:ext uri="{FF2B5EF4-FFF2-40B4-BE49-F238E27FC236}">
                <a16:creationId xmlns:a16="http://schemas.microsoft.com/office/drawing/2014/main" xmlns="" id="{AF5AFD46-2EBD-4AB4-9DE4-C224CA082FD9}"/>
              </a:ext>
            </a:extLst>
          </p:cNvPr>
          <p:cNvSpPr/>
          <p:nvPr/>
        </p:nvSpPr>
        <p:spPr>
          <a:xfrm>
            <a:off x="2153305" y="1860164"/>
            <a:ext cx="648057" cy="504056"/>
          </a:xfrm>
          <a:prstGeom prst="foldedCorner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xmlns="" id="{F057EEB4-F149-4D01-9667-7AAB3CB66703}"/>
              </a:ext>
            </a:extLst>
          </p:cNvPr>
          <p:cNvSpPr/>
          <p:nvPr/>
        </p:nvSpPr>
        <p:spPr>
          <a:xfrm>
            <a:off x="2299908" y="2289273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xmlns="" id="{7B3B7A58-0CE6-4A82-ABCE-2E7983C8CDA0}"/>
              </a:ext>
            </a:extLst>
          </p:cNvPr>
          <p:cNvSpPr/>
          <p:nvPr/>
        </p:nvSpPr>
        <p:spPr>
          <a:xfrm>
            <a:off x="3138814" y="1889818"/>
            <a:ext cx="648057" cy="504056"/>
          </a:xfrm>
          <a:prstGeom prst="foldedCorner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xmlns="" id="{B06EC12C-9557-4E00-BE5F-BA5C8C650558}"/>
              </a:ext>
            </a:extLst>
          </p:cNvPr>
          <p:cNvSpPr/>
          <p:nvPr/>
        </p:nvSpPr>
        <p:spPr>
          <a:xfrm>
            <a:off x="4894131" y="1785217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xmlns="" id="{9C147D07-E6B2-47A4-9E5F-581368938198}"/>
              </a:ext>
            </a:extLst>
          </p:cNvPr>
          <p:cNvSpPr/>
          <p:nvPr/>
        </p:nvSpPr>
        <p:spPr>
          <a:xfrm>
            <a:off x="5332023" y="2092249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xmlns="" id="{8D13CC81-7D93-4C34-8EE1-C68F569BC969}"/>
              </a:ext>
            </a:extLst>
          </p:cNvPr>
          <p:cNvSpPr/>
          <p:nvPr/>
        </p:nvSpPr>
        <p:spPr>
          <a:xfrm>
            <a:off x="6354086" y="1860164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xmlns="" id="{3771A493-C11D-45D4-9707-688D307D3CB2}"/>
              </a:ext>
            </a:extLst>
          </p:cNvPr>
          <p:cNvSpPr/>
          <p:nvPr/>
        </p:nvSpPr>
        <p:spPr>
          <a:xfrm>
            <a:off x="6142954" y="2297545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xmlns="" id="{19E33029-7171-4E74-847F-564BFC860385}"/>
              </a:ext>
            </a:extLst>
          </p:cNvPr>
          <p:cNvSpPr/>
          <p:nvPr/>
        </p:nvSpPr>
        <p:spPr>
          <a:xfrm>
            <a:off x="2699625" y="3354053"/>
            <a:ext cx="1197164" cy="1016384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prstClr val="white"/>
              </a:solidFill>
            </a:endParaRPr>
          </a:p>
        </p:txBody>
      </p:sp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xmlns="" id="{C602EE22-3E14-4A42-9743-8E62EBD54D14}"/>
              </a:ext>
            </a:extLst>
          </p:cNvPr>
          <p:cNvSpPr/>
          <p:nvPr/>
        </p:nvSpPr>
        <p:spPr>
          <a:xfrm>
            <a:off x="2077741" y="1806227"/>
            <a:ext cx="1819048" cy="1016384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prstClr val="white"/>
              </a:solidFill>
            </a:endParaRPr>
          </a:p>
        </p:txBody>
      </p:sp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xmlns="" id="{D01DB2F1-9309-4C91-A33E-2F7CFA6184EA}"/>
              </a:ext>
            </a:extLst>
          </p:cNvPr>
          <p:cNvSpPr/>
          <p:nvPr/>
        </p:nvSpPr>
        <p:spPr>
          <a:xfrm>
            <a:off x="4861070" y="3253926"/>
            <a:ext cx="1180791" cy="1016384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prstClr val="white"/>
              </a:solidFill>
            </a:endParaRPr>
          </a:p>
        </p:txBody>
      </p: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xmlns="" id="{73075CA5-7323-4368-8CDF-840952FFBE01}"/>
              </a:ext>
            </a:extLst>
          </p:cNvPr>
          <p:cNvSpPr/>
          <p:nvPr/>
        </p:nvSpPr>
        <p:spPr>
          <a:xfrm>
            <a:off x="4859898" y="1705305"/>
            <a:ext cx="2308610" cy="1160834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prstClr val="white"/>
              </a:solidFill>
            </a:endParaRPr>
          </a:p>
        </p:txBody>
      </p:sp>
      <p:sp>
        <p:nvSpPr>
          <p:cNvPr id="35" name="四角形: 角を丸くする 34">
            <a:extLst>
              <a:ext uri="{FF2B5EF4-FFF2-40B4-BE49-F238E27FC236}">
                <a16:creationId xmlns:a16="http://schemas.microsoft.com/office/drawing/2014/main" xmlns="" id="{5EB0D5BC-C8B7-4582-A3FF-5DA21005094A}"/>
              </a:ext>
            </a:extLst>
          </p:cNvPr>
          <p:cNvSpPr/>
          <p:nvPr/>
        </p:nvSpPr>
        <p:spPr>
          <a:xfrm>
            <a:off x="6077824" y="3383115"/>
            <a:ext cx="1090684" cy="1046242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prstClr val="white"/>
              </a:solidFill>
            </a:endParaRPr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xmlns="" id="{FE6BD3D9-7E1A-4AB4-8704-14F408BD104E}"/>
              </a:ext>
            </a:extLst>
          </p:cNvPr>
          <p:cNvSpPr/>
          <p:nvPr/>
        </p:nvSpPr>
        <p:spPr>
          <a:xfrm>
            <a:off x="6165876" y="4924405"/>
            <a:ext cx="1090684" cy="1046242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prstClr val="white"/>
              </a:solidFill>
            </a:endParaRPr>
          </a:p>
        </p:txBody>
      </p:sp>
      <p:sp>
        <p:nvSpPr>
          <p:cNvPr id="8" name="矢印: 上 7">
            <a:extLst>
              <a:ext uri="{FF2B5EF4-FFF2-40B4-BE49-F238E27FC236}">
                <a16:creationId xmlns:a16="http://schemas.microsoft.com/office/drawing/2014/main" xmlns="" id="{9AEC9C38-869E-413C-8977-B35E1D4A6FA8}"/>
              </a:ext>
            </a:extLst>
          </p:cNvPr>
          <p:cNvSpPr/>
          <p:nvPr/>
        </p:nvSpPr>
        <p:spPr>
          <a:xfrm rot="19653029">
            <a:off x="5344078" y="5281072"/>
            <a:ext cx="235323" cy="393911"/>
          </a:xfrm>
          <a:prstGeom prst="up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40" name="矢印: 上 39">
            <a:extLst>
              <a:ext uri="{FF2B5EF4-FFF2-40B4-BE49-F238E27FC236}">
                <a16:creationId xmlns:a16="http://schemas.microsoft.com/office/drawing/2014/main" xmlns="" id="{97F408CA-6D1E-4DA8-BA39-BB3B83FDC26F}"/>
              </a:ext>
            </a:extLst>
          </p:cNvPr>
          <p:cNvSpPr/>
          <p:nvPr/>
        </p:nvSpPr>
        <p:spPr>
          <a:xfrm rot="892385">
            <a:off x="5271874" y="4300723"/>
            <a:ext cx="315715" cy="657694"/>
          </a:xfrm>
          <a:prstGeom prst="up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41" name="矢印: 上 40">
            <a:extLst>
              <a:ext uri="{FF2B5EF4-FFF2-40B4-BE49-F238E27FC236}">
                <a16:creationId xmlns:a16="http://schemas.microsoft.com/office/drawing/2014/main" xmlns="" id="{C9DAA810-8A21-45FB-879E-5442B739F806}"/>
              </a:ext>
            </a:extLst>
          </p:cNvPr>
          <p:cNvSpPr/>
          <p:nvPr/>
        </p:nvSpPr>
        <p:spPr>
          <a:xfrm>
            <a:off x="6639441" y="4394323"/>
            <a:ext cx="266904" cy="522156"/>
          </a:xfrm>
          <a:prstGeom prst="up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43" name="矢印: 上 42">
            <a:extLst>
              <a:ext uri="{FF2B5EF4-FFF2-40B4-BE49-F238E27FC236}">
                <a16:creationId xmlns:a16="http://schemas.microsoft.com/office/drawing/2014/main" xmlns="" id="{F7E88A39-F321-40CD-9AB1-1C840813BE11}"/>
              </a:ext>
            </a:extLst>
          </p:cNvPr>
          <p:cNvSpPr/>
          <p:nvPr/>
        </p:nvSpPr>
        <p:spPr>
          <a:xfrm rot="10800000">
            <a:off x="6654579" y="2870596"/>
            <a:ext cx="266904" cy="522156"/>
          </a:xfrm>
          <a:prstGeom prst="up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44" name="矢印: 上 43">
            <a:extLst>
              <a:ext uri="{FF2B5EF4-FFF2-40B4-BE49-F238E27FC236}">
                <a16:creationId xmlns:a16="http://schemas.microsoft.com/office/drawing/2014/main" xmlns="" id="{BC77DFB5-71CB-4A8A-8EC0-4799472CFC18}"/>
              </a:ext>
            </a:extLst>
          </p:cNvPr>
          <p:cNvSpPr/>
          <p:nvPr/>
        </p:nvSpPr>
        <p:spPr>
          <a:xfrm>
            <a:off x="6338033" y="2870596"/>
            <a:ext cx="266904" cy="522156"/>
          </a:xfrm>
          <a:prstGeom prst="up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9" name="矢印: 環状 8">
            <a:extLst>
              <a:ext uri="{FF2B5EF4-FFF2-40B4-BE49-F238E27FC236}">
                <a16:creationId xmlns:a16="http://schemas.microsoft.com/office/drawing/2014/main" xmlns="" id="{C30A0D0E-EF17-4F3C-A80E-91D65C333C14}"/>
              </a:ext>
            </a:extLst>
          </p:cNvPr>
          <p:cNvSpPr/>
          <p:nvPr/>
        </p:nvSpPr>
        <p:spPr>
          <a:xfrm flipH="1">
            <a:off x="3450774" y="1069504"/>
            <a:ext cx="1547978" cy="1607333"/>
          </a:xfrm>
          <a:prstGeom prst="circular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prstClr val="black"/>
              </a:solidFill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xmlns="" id="{1997846D-845F-402A-948D-1F623A60A242}"/>
              </a:ext>
            </a:extLst>
          </p:cNvPr>
          <p:cNvSpPr txBox="1"/>
          <p:nvPr/>
        </p:nvSpPr>
        <p:spPr>
          <a:xfrm>
            <a:off x="2129618" y="1515201"/>
            <a:ext cx="1035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タイトル</a:t>
            </a:r>
          </a:p>
        </p:txBody>
      </p:sp>
      <p:sp>
        <p:nvSpPr>
          <p:cNvPr id="46" name="タイトル 1">
            <a:extLst>
              <a:ext uri="{FF2B5EF4-FFF2-40B4-BE49-F238E27FC236}">
                <a16:creationId xmlns:a16="http://schemas.microsoft.com/office/drawing/2014/main" xmlns="" id="{EFEEA8A9-CB11-4F7C-BE5E-C72D7BD29074}"/>
              </a:ext>
            </a:extLst>
          </p:cNvPr>
          <p:cNvSpPr txBox="1">
            <a:spLocks/>
          </p:cNvSpPr>
          <p:nvPr/>
        </p:nvSpPr>
        <p:spPr>
          <a:xfrm>
            <a:off x="988076" y="5744203"/>
            <a:ext cx="2978514" cy="757130"/>
          </a:xfrm>
          <a:prstGeom prst="rect">
            <a:avLst/>
          </a:prstGeom>
          <a:solidFill>
            <a:srgbClr val="FFCCCC"/>
          </a:solidFill>
          <a:ln w="57150">
            <a:noFill/>
          </a:ln>
        </p:spPr>
        <p:txBody>
          <a:bodyPr vert="horz" wrap="square" lIns="91440" tIns="45720" rIns="91440" bIns="45720" rtlCol="0" anchor="ctr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400" dirty="0" smtClean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メイリオ" panose="020B0604030504040204" pitchFamily="50" charset="-128"/>
              </a:rPr>
              <a:t>つながりや関連性を</a:t>
            </a:r>
            <a:endParaRPr lang="en-US" altLang="ja-JP" sz="2400" dirty="0" smtClean="0">
              <a:solidFill>
                <a:prstClr val="black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メイリオ" panose="020B0604030504040204" pitchFamily="50" charset="-128"/>
            </a:endParaRPr>
          </a:p>
          <a:p>
            <a:pPr algn="l"/>
            <a:r>
              <a:rPr lang="ja-JP" altLang="en-US" sz="2400" dirty="0" smtClean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メイリオ" panose="020B0604030504040204" pitchFamily="50" charset="-128"/>
              </a:rPr>
              <a:t>矢印等で表す</a:t>
            </a:r>
            <a:endParaRPr lang="en-US" altLang="ja-JP" sz="2400" dirty="0" smtClean="0">
              <a:solidFill>
                <a:prstClr val="black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xmlns="" id="{0A19E700-2927-4F3E-BD20-7A40462014DD}"/>
              </a:ext>
            </a:extLst>
          </p:cNvPr>
          <p:cNvSpPr txBox="1"/>
          <p:nvPr/>
        </p:nvSpPr>
        <p:spPr>
          <a:xfrm>
            <a:off x="2688606" y="3030081"/>
            <a:ext cx="1035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タイトル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xmlns="" id="{9930BA79-7845-43B8-B52A-280EF84D9D3B}"/>
              </a:ext>
            </a:extLst>
          </p:cNvPr>
          <p:cNvSpPr txBox="1"/>
          <p:nvPr/>
        </p:nvSpPr>
        <p:spPr>
          <a:xfrm>
            <a:off x="4866499" y="1401811"/>
            <a:ext cx="1035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タイトル</a:t>
            </a:r>
          </a:p>
        </p:txBody>
      </p:sp>
      <p:sp>
        <p:nvSpPr>
          <p:cNvPr id="42" name="四角形: メモ 16">
            <a:extLst>
              <a:ext uri="{FF2B5EF4-FFF2-40B4-BE49-F238E27FC236}">
                <a16:creationId xmlns:a16="http://schemas.microsoft.com/office/drawing/2014/main" xmlns="" id="{E5E22B14-8EA4-47A4-98F1-D4334272E063}"/>
              </a:ext>
            </a:extLst>
          </p:cNvPr>
          <p:cNvSpPr/>
          <p:nvPr/>
        </p:nvSpPr>
        <p:spPr>
          <a:xfrm>
            <a:off x="5434760" y="3013122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cxnSp>
        <p:nvCxnSpPr>
          <p:cNvPr id="55" name="直線コネクタ 54">
            <a:extLst>
              <a:ext uri="{FF2B5EF4-FFF2-40B4-BE49-F238E27FC236}">
                <a16:creationId xmlns="" xmlns:a16="http://schemas.microsoft.com/office/drawing/2014/main" id="{A2162779-F3A5-48CF-B3DD-9835D288DF6D}"/>
              </a:ext>
            </a:extLst>
          </p:cNvPr>
          <p:cNvCxnSpPr/>
          <p:nvPr/>
        </p:nvCxnSpPr>
        <p:spPr>
          <a:xfrm>
            <a:off x="-109146" y="674804"/>
            <a:ext cx="884809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="" xmlns:a16="http://schemas.microsoft.com/office/drawing/2014/main" id="{FD603130-DDE9-4EBD-8A04-361AAC620E1F}"/>
              </a:ext>
            </a:extLst>
          </p:cNvPr>
          <p:cNvCxnSpPr/>
          <p:nvPr/>
        </p:nvCxnSpPr>
        <p:spPr>
          <a:xfrm>
            <a:off x="1280650" y="611743"/>
            <a:ext cx="9524798" cy="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="" xmlns:a16="http://schemas.microsoft.com/office/drawing/2014/main" id="{D9611DCB-BD40-4C1E-8DBE-3F18AE9A55B0}"/>
              </a:ext>
            </a:extLst>
          </p:cNvPr>
          <p:cNvCxnSpPr/>
          <p:nvPr/>
        </p:nvCxnSpPr>
        <p:spPr>
          <a:xfrm>
            <a:off x="1629915" y="548680"/>
            <a:ext cx="8957239" cy="0"/>
          </a:xfrm>
          <a:prstGeom prst="line">
            <a:avLst/>
          </a:prstGeom>
          <a:ln w="158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="" xmlns:a16="http://schemas.microsoft.com/office/drawing/2014/main" id="{BFF423D2-4598-4099-A21A-49A9BB79CF76}"/>
              </a:ext>
            </a:extLst>
          </p:cNvPr>
          <p:cNvCxnSpPr/>
          <p:nvPr/>
        </p:nvCxnSpPr>
        <p:spPr>
          <a:xfrm>
            <a:off x="-996865" y="729983"/>
            <a:ext cx="95247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タイトル 1">
            <a:extLst>
              <a:ext uri="{FF2B5EF4-FFF2-40B4-BE49-F238E27FC236}">
                <a16:creationId xmlns:a16="http://schemas.microsoft.com/office/drawing/2014/main" xmlns="" id="{2DA5254C-E083-475C-B4DD-DDAF36ED604B}"/>
              </a:ext>
            </a:extLst>
          </p:cNvPr>
          <p:cNvSpPr txBox="1">
            <a:spLocks/>
          </p:cNvSpPr>
          <p:nvPr/>
        </p:nvSpPr>
        <p:spPr>
          <a:xfrm>
            <a:off x="5806607" y="841815"/>
            <a:ext cx="3107609" cy="757130"/>
          </a:xfrm>
          <a:prstGeom prst="rect">
            <a:avLst/>
          </a:prstGeom>
          <a:solidFill>
            <a:srgbClr val="FFCCCC"/>
          </a:solidFill>
          <a:ln w="57150">
            <a:noFill/>
          </a:ln>
        </p:spPr>
        <p:txBody>
          <a:bodyPr vert="horz" wrap="square" lIns="91440" tIns="45720" rIns="91440" bIns="45720" rtlCol="0" anchor="ctr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400" dirty="0" smtClean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メイリオ" panose="020B0604030504040204" pitchFamily="50" charset="-128"/>
              </a:rPr>
              <a:t>グループに分け、</a:t>
            </a:r>
            <a:endParaRPr lang="en-US" altLang="ja-JP" sz="2400" dirty="0">
              <a:solidFill>
                <a:prstClr val="black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メイリオ" panose="020B0604030504040204" pitchFamily="50" charset="-128"/>
            </a:endParaRPr>
          </a:p>
          <a:p>
            <a:pPr algn="l"/>
            <a:r>
              <a:rPr lang="ja-JP" altLang="en-US" sz="2400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メイリオ" panose="020B0604030504040204" pitchFamily="50" charset="-128"/>
              </a:rPr>
              <a:t>　　タイトルを</a:t>
            </a:r>
            <a:r>
              <a:rPr lang="ja-JP" altLang="en-US" sz="2400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メイリオ" panose="020B0604030504040204" pitchFamily="50" charset="-128"/>
              </a:rPr>
              <a:t>付ける</a:t>
            </a:r>
            <a:endParaRPr lang="en-US" altLang="ja-JP" sz="2400" dirty="0">
              <a:solidFill>
                <a:prstClr val="black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54" name="Text Box 5">
            <a:extLst>
              <a:ext uri="{FF2B5EF4-FFF2-40B4-BE49-F238E27FC236}">
                <a16:creationId xmlns="" xmlns:a16="http://schemas.microsoft.com/office/drawing/2014/main" id="{77F46164-D5F9-45EE-8865-136A27D0A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15" y="65064"/>
            <a:ext cx="878017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ja-JP"/>
            </a:defPPr>
            <a:lvl1pPr>
              <a:buFont typeface="Arial" charset="0"/>
              <a:buNone/>
              <a:defRPr sz="240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メイリオ" panose="020B0604030504040204" pitchFamily="50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ja-JP" altLang="en-US" sz="2800" dirty="0"/>
              <a:t>研究協議　～本日の授業から学ぶ～　　　　　　　　　　　　</a:t>
            </a:r>
          </a:p>
        </p:txBody>
      </p:sp>
    </p:spTree>
    <p:extLst>
      <p:ext uri="{BB962C8B-B14F-4D97-AF65-F5344CB8AC3E}">
        <p14:creationId xmlns:p14="http://schemas.microsoft.com/office/powerpoint/2010/main" val="3440644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0" grpId="0" animBg="1"/>
      <p:bldP spid="41" grpId="0" animBg="1"/>
      <p:bldP spid="43" grpId="0" animBg="1"/>
      <p:bldP spid="43" grpId="1" animBg="1"/>
      <p:bldP spid="44" grpId="0" animBg="1"/>
      <p:bldP spid="44" grpId="1" animBg="1"/>
      <p:bldP spid="9" grpId="0" animBg="1"/>
      <p:bldP spid="4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グループ化 53"/>
          <p:cNvGrpSpPr/>
          <p:nvPr/>
        </p:nvGrpSpPr>
        <p:grpSpPr>
          <a:xfrm>
            <a:off x="107504" y="764704"/>
            <a:ext cx="8932467" cy="5988913"/>
            <a:chOff x="6318134" y="1123952"/>
            <a:chExt cx="8932467" cy="5988913"/>
          </a:xfrm>
        </p:grpSpPr>
        <p:pic>
          <p:nvPicPr>
            <p:cNvPr id="55" name="図 5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69483" y="2150498"/>
              <a:ext cx="6528855" cy="4029286"/>
            </a:xfrm>
            <a:prstGeom prst="rect">
              <a:avLst/>
            </a:prstGeom>
          </p:spPr>
        </p:pic>
        <p:sp>
          <p:nvSpPr>
            <p:cNvPr id="56" name="正方形/長方形 55"/>
            <p:cNvSpPr/>
            <p:nvPr/>
          </p:nvSpPr>
          <p:spPr>
            <a:xfrm>
              <a:off x="6318134" y="1123952"/>
              <a:ext cx="8932467" cy="5988913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1" name="四角形: メモ 12">
            <a:extLst>
              <a:ext uri="{FF2B5EF4-FFF2-40B4-BE49-F238E27FC236}">
                <a16:creationId xmlns:a16="http://schemas.microsoft.com/office/drawing/2014/main" xmlns="" id="{6F2B26CB-9ABE-4E55-8033-9BDF367DABEB}"/>
              </a:ext>
            </a:extLst>
          </p:cNvPr>
          <p:cNvSpPr/>
          <p:nvPr/>
        </p:nvSpPr>
        <p:spPr>
          <a:xfrm>
            <a:off x="4982930" y="4939047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62" name="四角形: メモ 13">
            <a:extLst>
              <a:ext uri="{FF2B5EF4-FFF2-40B4-BE49-F238E27FC236}">
                <a16:creationId xmlns:a16="http://schemas.microsoft.com/office/drawing/2014/main" xmlns="" id="{1C2F03BF-1C4E-45B8-84EA-6107687D76D2}"/>
              </a:ext>
            </a:extLst>
          </p:cNvPr>
          <p:cNvSpPr/>
          <p:nvPr/>
        </p:nvSpPr>
        <p:spPr>
          <a:xfrm>
            <a:off x="5410623" y="5550780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63" name="四角形: メモ 14">
            <a:extLst>
              <a:ext uri="{FF2B5EF4-FFF2-40B4-BE49-F238E27FC236}">
                <a16:creationId xmlns:a16="http://schemas.microsoft.com/office/drawing/2014/main" xmlns="" id="{285EAC33-948C-466C-BD99-65CD9D6D153E}"/>
              </a:ext>
            </a:extLst>
          </p:cNvPr>
          <p:cNvSpPr/>
          <p:nvPr/>
        </p:nvSpPr>
        <p:spPr>
          <a:xfrm>
            <a:off x="6464003" y="4973972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64" name="四角形: メモ 15">
            <a:extLst>
              <a:ext uri="{FF2B5EF4-FFF2-40B4-BE49-F238E27FC236}">
                <a16:creationId xmlns:a16="http://schemas.microsoft.com/office/drawing/2014/main" xmlns="" id="{FA6E3A95-4A20-4066-9AB3-228D3444D6B0}"/>
              </a:ext>
            </a:extLst>
          </p:cNvPr>
          <p:cNvSpPr/>
          <p:nvPr/>
        </p:nvSpPr>
        <p:spPr>
          <a:xfrm>
            <a:off x="6252871" y="5411353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65" name="四角形: メモ 17">
            <a:extLst>
              <a:ext uri="{FF2B5EF4-FFF2-40B4-BE49-F238E27FC236}">
                <a16:creationId xmlns:a16="http://schemas.microsoft.com/office/drawing/2014/main" xmlns="" id="{69DFAAF8-ECE3-4FB3-848B-6AF5784CF2E8}"/>
              </a:ext>
            </a:extLst>
          </p:cNvPr>
          <p:cNvSpPr/>
          <p:nvPr/>
        </p:nvSpPr>
        <p:spPr>
          <a:xfrm>
            <a:off x="2761828" y="3771801"/>
            <a:ext cx="648057" cy="504056"/>
          </a:xfrm>
          <a:prstGeom prst="foldedCorner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66" name="四角形: メモ 18">
            <a:extLst>
              <a:ext uri="{FF2B5EF4-FFF2-40B4-BE49-F238E27FC236}">
                <a16:creationId xmlns:a16="http://schemas.microsoft.com/office/drawing/2014/main" xmlns="" id="{831A9C4C-5FAC-4AC6-9B01-32E913EB2CBA}"/>
              </a:ext>
            </a:extLst>
          </p:cNvPr>
          <p:cNvSpPr/>
          <p:nvPr/>
        </p:nvSpPr>
        <p:spPr>
          <a:xfrm>
            <a:off x="3162670" y="3458654"/>
            <a:ext cx="648057" cy="504056"/>
          </a:xfrm>
          <a:prstGeom prst="foldedCorner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67" name="四角形: メモ 19">
            <a:extLst>
              <a:ext uri="{FF2B5EF4-FFF2-40B4-BE49-F238E27FC236}">
                <a16:creationId xmlns:a16="http://schemas.microsoft.com/office/drawing/2014/main" xmlns="" id="{21DB5817-C4F9-4749-BCDE-2E9B9B47CD5B}"/>
              </a:ext>
            </a:extLst>
          </p:cNvPr>
          <p:cNvSpPr/>
          <p:nvPr/>
        </p:nvSpPr>
        <p:spPr>
          <a:xfrm>
            <a:off x="4917987" y="3354053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68" name="四角形: メモ 20">
            <a:extLst>
              <a:ext uri="{FF2B5EF4-FFF2-40B4-BE49-F238E27FC236}">
                <a16:creationId xmlns:a16="http://schemas.microsoft.com/office/drawing/2014/main" xmlns="" id="{64DD524A-AA77-4C56-865A-3EA7403636C8}"/>
              </a:ext>
            </a:extLst>
          </p:cNvPr>
          <p:cNvSpPr/>
          <p:nvPr/>
        </p:nvSpPr>
        <p:spPr>
          <a:xfrm>
            <a:off x="5355879" y="3661085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69" name="四角形: メモ 21">
            <a:extLst>
              <a:ext uri="{FF2B5EF4-FFF2-40B4-BE49-F238E27FC236}">
                <a16:creationId xmlns:a16="http://schemas.microsoft.com/office/drawing/2014/main" xmlns="" id="{D57A44B4-EFC9-43AF-8AAA-570161AFBCD2}"/>
              </a:ext>
            </a:extLst>
          </p:cNvPr>
          <p:cNvSpPr/>
          <p:nvPr/>
        </p:nvSpPr>
        <p:spPr>
          <a:xfrm>
            <a:off x="6377942" y="3429000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70" name="四角形: メモ 22">
            <a:extLst>
              <a:ext uri="{FF2B5EF4-FFF2-40B4-BE49-F238E27FC236}">
                <a16:creationId xmlns:a16="http://schemas.microsoft.com/office/drawing/2014/main" xmlns="" id="{AEC6012F-4ADE-4D07-81F3-911FFB2EA84E}"/>
              </a:ext>
            </a:extLst>
          </p:cNvPr>
          <p:cNvSpPr/>
          <p:nvPr/>
        </p:nvSpPr>
        <p:spPr>
          <a:xfrm>
            <a:off x="6166810" y="3866381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71" name="四角形: メモ 23">
            <a:extLst>
              <a:ext uri="{FF2B5EF4-FFF2-40B4-BE49-F238E27FC236}">
                <a16:creationId xmlns:a16="http://schemas.microsoft.com/office/drawing/2014/main" xmlns="" id="{AF5AFD46-2EBD-4AB4-9DE4-C224CA082FD9}"/>
              </a:ext>
            </a:extLst>
          </p:cNvPr>
          <p:cNvSpPr/>
          <p:nvPr/>
        </p:nvSpPr>
        <p:spPr>
          <a:xfrm>
            <a:off x="2153305" y="1860164"/>
            <a:ext cx="648057" cy="504056"/>
          </a:xfrm>
          <a:prstGeom prst="foldedCorner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72" name="四角形: メモ 24">
            <a:extLst>
              <a:ext uri="{FF2B5EF4-FFF2-40B4-BE49-F238E27FC236}">
                <a16:creationId xmlns:a16="http://schemas.microsoft.com/office/drawing/2014/main" xmlns="" id="{F057EEB4-F149-4D01-9667-7AAB3CB66703}"/>
              </a:ext>
            </a:extLst>
          </p:cNvPr>
          <p:cNvSpPr/>
          <p:nvPr/>
        </p:nvSpPr>
        <p:spPr>
          <a:xfrm>
            <a:off x="2299908" y="2289273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73" name="四角形: メモ 25">
            <a:extLst>
              <a:ext uri="{FF2B5EF4-FFF2-40B4-BE49-F238E27FC236}">
                <a16:creationId xmlns:a16="http://schemas.microsoft.com/office/drawing/2014/main" xmlns="" id="{7B3B7A58-0CE6-4A82-ABCE-2E7983C8CDA0}"/>
              </a:ext>
            </a:extLst>
          </p:cNvPr>
          <p:cNvSpPr/>
          <p:nvPr/>
        </p:nvSpPr>
        <p:spPr>
          <a:xfrm>
            <a:off x="3138814" y="1889818"/>
            <a:ext cx="648057" cy="504056"/>
          </a:xfrm>
          <a:prstGeom prst="foldedCorner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74" name="四角形: メモ 26">
            <a:extLst>
              <a:ext uri="{FF2B5EF4-FFF2-40B4-BE49-F238E27FC236}">
                <a16:creationId xmlns:a16="http://schemas.microsoft.com/office/drawing/2014/main" xmlns="" id="{B06EC12C-9557-4E00-BE5F-BA5C8C650558}"/>
              </a:ext>
            </a:extLst>
          </p:cNvPr>
          <p:cNvSpPr/>
          <p:nvPr/>
        </p:nvSpPr>
        <p:spPr>
          <a:xfrm>
            <a:off x="4894131" y="1785217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75" name="四角形: メモ 27">
            <a:extLst>
              <a:ext uri="{FF2B5EF4-FFF2-40B4-BE49-F238E27FC236}">
                <a16:creationId xmlns:a16="http://schemas.microsoft.com/office/drawing/2014/main" xmlns="" id="{9C147D07-E6B2-47A4-9E5F-581368938198}"/>
              </a:ext>
            </a:extLst>
          </p:cNvPr>
          <p:cNvSpPr/>
          <p:nvPr/>
        </p:nvSpPr>
        <p:spPr>
          <a:xfrm>
            <a:off x="5332023" y="2092249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76" name="四角形: メモ 28">
            <a:extLst>
              <a:ext uri="{FF2B5EF4-FFF2-40B4-BE49-F238E27FC236}">
                <a16:creationId xmlns:a16="http://schemas.microsoft.com/office/drawing/2014/main" xmlns="" id="{8D13CC81-7D93-4C34-8EE1-C68F569BC969}"/>
              </a:ext>
            </a:extLst>
          </p:cNvPr>
          <p:cNvSpPr/>
          <p:nvPr/>
        </p:nvSpPr>
        <p:spPr>
          <a:xfrm>
            <a:off x="6354086" y="1860164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77" name="四角形: メモ 29">
            <a:extLst>
              <a:ext uri="{FF2B5EF4-FFF2-40B4-BE49-F238E27FC236}">
                <a16:creationId xmlns:a16="http://schemas.microsoft.com/office/drawing/2014/main" xmlns="" id="{3771A493-C11D-45D4-9707-688D307D3CB2}"/>
              </a:ext>
            </a:extLst>
          </p:cNvPr>
          <p:cNvSpPr/>
          <p:nvPr/>
        </p:nvSpPr>
        <p:spPr>
          <a:xfrm>
            <a:off x="6142954" y="2297545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78" name="四角形: 角を丸くする 4">
            <a:extLst>
              <a:ext uri="{FF2B5EF4-FFF2-40B4-BE49-F238E27FC236}">
                <a16:creationId xmlns:a16="http://schemas.microsoft.com/office/drawing/2014/main" xmlns="" id="{19E33029-7171-4E74-847F-564BFC860385}"/>
              </a:ext>
            </a:extLst>
          </p:cNvPr>
          <p:cNvSpPr/>
          <p:nvPr/>
        </p:nvSpPr>
        <p:spPr>
          <a:xfrm>
            <a:off x="2699625" y="3354053"/>
            <a:ext cx="1197164" cy="1016384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prstClr val="white"/>
              </a:solidFill>
            </a:endParaRPr>
          </a:p>
        </p:txBody>
      </p:sp>
      <p:sp>
        <p:nvSpPr>
          <p:cNvPr id="79" name="四角形: 角を丸くする 30">
            <a:extLst>
              <a:ext uri="{FF2B5EF4-FFF2-40B4-BE49-F238E27FC236}">
                <a16:creationId xmlns:a16="http://schemas.microsoft.com/office/drawing/2014/main" xmlns="" id="{C602EE22-3E14-4A42-9743-8E62EBD54D14}"/>
              </a:ext>
            </a:extLst>
          </p:cNvPr>
          <p:cNvSpPr/>
          <p:nvPr/>
        </p:nvSpPr>
        <p:spPr>
          <a:xfrm>
            <a:off x="2077741" y="1806227"/>
            <a:ext cx="1819048" cy="1016384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prstClr val="white"/>
              </a:solidFill>
            </a:endParaRPr>
          </a:p>
        </p:txBody>
      </p:sp>
      <p:sp>
        <p:nvSpPr>
          <p:cNvPr id="80" name="四角形: 角を丸くする 31">
            <a:extLst>
              <a:ext uri="{FF2B5EF4-FFF2-40B4-BE49-F238E27FC236}">
                <a16:creationId xmlns:a16="http://schemas.microsoft.com/office/drawing/2014/main" xmlns="" id="{D01DB2F1-9309-4C91-A33E-2F7CFA6184EA}"/>
              </a:ext>
            </a:extLst>
          </p:cNvPr>
          <p:cNvSpPr/>
          <p:nvPr/>
        </p:nvSpPr>
        <p:spPr>
          <a:xfrm>
            <a:off x="4861070" y="3253926"/>
            <a:ext cx="1180791" cy="1016384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prstClr val="white"/>
              </a:solidFill>
            </a:endParaRPr>
          </a:p>
        </p:txBody>
      </p:sp>
      <p:sp>
        <p:nvSpPr>
          <p:cNvPr id="81" name="四角形: 角を丸くする 32">
            <a:extLst>
              <a:ext uri="{FF2B5EF4-FFF2-40B4-BE49-F238E27FC236}">
                <a16:creationId xmlns:a16="http://schemas.microsoft.com/office/drawing/2014/main" xmlns="" id="{73075CA5-7323-4368-8CDF-840952FFBE01}"/>
              </a:ext>
            </a:extLst>
          </p:cNvPr>
          <p:cNvSpPr/>
          <p:nvPr/>
        </p:nvSpPr>
        <p:spPr>
          <a:xfrm>
            <a:off x="4859898" y="1705305"/>
            <a:ext cx="2207787" cy="1200140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prstClr val="white"/>
              </a:solidFill>
            </a:endParaRPr>
          </a:p>
        </p:txBody>
      </p:sp>
      <p:sp>
        <p:nvSpPr>
          <p:cNvPr id="83" name="四角形: 角を丸くする 34">
            <a:extLst>
              <a:ext uri="{FF2B5EF4-FFF2-40B4-BE49-F238E27FC236}">
                <a16:creationId xmlns:a16="http://schemas.microsoft.com/office/drawing/2014/main" xmlns="" id="{5EB0D5BC-C8B7-4582-A3FF-5DA21005094A}"/>
              </a:ext>
            </a:extLst>
          </p:cNvPr>
          <p:cNvSpPr/>
          <p:nvPr/>
        </p:nvSpPr>
        <p:spPr>
          <a:xfrm>
            <a:off x="6077824" y="3383115"/>
            <a:ext cx="1090684" cy="1046242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prstClr val="white"/>
              </a:solidFill>
            </a:endParaRPr>
          </a:p>
        </p:txBody>
      </p:sp>
      <p:sp>
        <p:nvSpPr>
          <p:cNvPr id="84" name="四角形: 角を丸くする 36">
            <a:extLst>
              <a:ext uri="{FF2B5EF4-FFF2-40B4-BE49-F238E27FC236}">
                <a16:creationId xmlns:a16="http://schemas.microsoft.com/office/drawing/2014/main" xmlns="" id="{FE6BD3D9-7E1A-4AB4-8704-14F408BD104E}"/>
              </a:ext>
            </a:extLst>
          </p:cNvPr>
          <p:cNvSpPr/>
          <p:nvPr/>
        </p:nvSpPr>
        <p:spPr>
          <a:xfrm>
            <a:off x="6165876" y="4924405"/>
            <a:ext cx="1090684" cy="1046242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prstClr val="white"/>
              </a:solidFill>
            </a:endParaRPr>
          </a:p>
        </p:txBody>
      </p:sp>
      <p:sp>
        <p:nvSpPr>
          <p:cNvPr id="85" name="矢印: 上 7">
            <a:extLst>
              <a:ext uri="{FF2B5EF4-FFF2-40B4-BE49-F238E27FC236}">
                <a16:creationId xmlns:a16="http://schemas.microsoft.com/office/drawing/2014/main" xmlns="" id="{9AEC9C38-869E-413C-8977-B35E1D4A6FA8}"/>
              </a:ext>
            </a:extLst>
          </p:cNvPr>
          <p:cNvSpPr/>
          <p:nvPr/>
        </p:nvSpPr>
        <p:spPr>
          <a:xfrm rot="19653029">
            <a:off x="5344078" y="5281072"/>
            <a:ext cx="235323" cy="393911"/>
          </a:xfrm>
          <a:prstGeom prst="up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86" name="矢印: 上 39">
            <a:extLst>
              <a:ext uri="{FF2B5EF4-FFF2-40B4-BE49-F238E27FC236}">
                <a16:creationId xmlns:a16="http://schemas.microsoft.com/office/drawing/2014/main" xmlns="" id="{97F408CA-6D1E-4DA8-BA39-BB3B83FDC26F}"/>
              </a:ext>
            </a:extLst>
          </p:cNvPr>
          <p:cNvSpPr/>
          <p:nvPr/>
        </p:nvSpPr>
        <p:spPr>
          <a:xfrm rot="892385">
            <a:off x="5271874" y="4300723"/>
            <a:ext cx="315715" cy="657694"/>
          </a:xfrm>
          <a:prstGeom prst="up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87" name="矢印: 上 40">
            <a:extLst>
              <a:ext uri="{FF2B5EF4-FFF2-40B4-BE49-F238E27FC236}">
                <a16:creationId xmlns:a16="http://schemas.microsoft.com/office/drawing/2014/main" xmlns="" id="{C9DAA810-8A21-45FB-879E-5442B739F806}"/>
              </a:ext>
            </a:extLst>
          </p:cNvPr>
          <p:cNvSpPr/>
          <p:nvPr/>
        </p:nvSpPr>
        <p:spPr>
          <a:xfrm>
            <a:off x="6639441" y="4394323"/>
            <a:ext cx="266904" cy="522156"/>
          </a:xfrm>
          <a:prstGeom prst="up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88" name="矢印: 上 42">
            <a:extLst>
              <a:ext uri="{FF2B5EF4-FFF2-40B4-BE49-F238E27FC236}">
                <a16:creationId xmlns:a16="http://schemas.microsoft.com/office/drawing/2014/main" xmlns="" id="{F7E88A39-F321-40CD-9AB1-1C840813BE11}"/>
              </a:ext>
            </a:extLst>
          </p:cNvPr>
          <p:cNvSpPr/>
          <p:nvPr/>
        </p:nvSpPr>
        <p:spPr>
          <a:xfrm rot="10800000">
            <a:off x="6654579" y="2870596"/>
            <a:ext cx="266904" cy="522156"/>
          </a:xfrm>
          <a:prstGeom prst="up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89" name="矢印: 上 43">
            <a:extLst>
              <a:ext uri="{FF2B5EF4-FFF2-40B4-BE49-F238E27FC236}">
                <a16:creationId xmlns:a16="http://schemas.microsoft.com/office/drawing/2014/main" xmlns="" id="{BC77DFB5-71CB-4A8A-8EC0-4799472CFC18}"/>
              </a:ext>
            </a:extLst>
          </p:cNvPr>
          <p:cNvSpPr/>
          <p:nvPr/>
        </p:nvSpPr>
        <p:spPr>
          <a:xfrm>
            <a:off x="6338033" y="2870596"/>
            <a:ext cx="266904" cy="522156"/>
          </a:xfrm>
          <a:prstGeom prst="up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90" name="矢印: 環状 8">
            <a:extLst>
              <a:ext uri="{FF2B5EF4-FFF2-40B4-BE49-F238E27FC236}">
                <a16:creationId xmlns:a16="http://schemas.microsoft.com/office/drawing/2014/main" xmlns="" id="{C30A0D0E-EF17-4F3C-A80E-91D65C333C14}"/>
              </a:ext>
            </a:extLst>
          </p:cNvPr>
          <p:cNvSpPr/>
          <p:nvPr/>
        </p:nvSpPr>
        <p:spPr>
          <a:xfrm flipH="1">
            <a:off x="3450774" y="1069504"/>
            <a:ext cx="1547978" cy="1607333"/>
          </a:xfrm>
          <a:prstGeom prst="circular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prstClr val="black"/>
              </a:solidFill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xmlns="" id="{1997846D-845F-402A-948D-1F623A60A242}"/>
              </a:ext>
            </a:extLst>
          </p:cNvPr>
          <p:cNvSpPr txBox="1"/>
          <p:nvPr/>
        </p:nvSpPr>
        <p:spPr>
          <a:xfrm>
            <a:off x="2129618" y="1515201"/>
            <a:ext cx="1035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タイトル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xmlns="" id="{0A19E700-2927-4F3E-BD20-7A40462014DD}"/>
              </a:ext>
            </a:extLst>
          </p:cNvPr>
          <p:cNvSpPr txBox="1"/>
          <p:nvPr/>
        </p:nvSpPr>
        <p:spPr>
          <a:xfrm>
            <a:off x="2688606" y="3030081"/>
            <a:ext cx="1035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タイトル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xmlns="" id="{9930BA79-7845-43B8-B52A-280EF84D9D3B}"/>
              </a:ext>
            </a:extLst>
          </p:cNvPr>
          <p:cNvSpPr txBox="1"/>
          <p:nvPr/>
        </p:nvSpPr>
        <p:spPr>
          <a:xfrm>
            <a:off x="4995452" y="1401811"/>
            <a:ext cx="1035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タイトル</a:t>
            </a:r>
          </a:p>
        </p:txBody>
      </p:sp>
      <p:sp>
        <p:nvSpPr>
          <p:cNvPr id="94" name="四角形: メモ 16">
            <a:extLst>
              <a:ext uri="{FF2B5EF4-FFF2-40B4-BE49-F238E27FC236}">
                <a16:creationId xmlns:a16="http://schemas.microsoft.com/office/drawing/2014/main" xmlns="" id="{E5E22B14-8EA4-47A4-98F1-D4334272E063}"/>
              </a:ext>
            </a:extLst>
          </p:cNvPr>
          <p:cNvSpPr/>
          <p:nvPr/>
        </p:nvSpPr>
        <p:spPr>
          <a:xfrm>
            <a:off x="3495360" y="4125514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95" name="四角形: メモ 16">
            <a:extLst>
              <a:ext uri="{FF2B5EF4-FFF2-40B4-BE49-F238E27FC236}">
                <a16:creationId xmlns:a16="http://schemas.microsoft.com/office/drawing/2014/main" xmlns="" id="{E5E22B14-8EA4-47A4-98F1-D4334272E063}"/>
              </a:ext>
            </a:extLst>
          </p:cNvPr>
          <p:cNvSpPr/>
          <p:nvPr/>
        </p:nvSpPr>
        <p:spPr>
          <a:xfrm>
            <a:off x="5434760" y="3013122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96" name="四角形: メモ 16">
            <a:extLst>
              <a:ext uri="{FF2B5EF4-FFF2-40B4-BE49-F238E27FC236}">
                <a16:creationId xmlns:a16="http://schemas.microsoft.com/office/drawing/2014/main" xmlns="" id="{E5E22B14-8EA4-47A4-98F1-D4334272E063}"/>
              </a:ext>
            </a:extLst>
          </p:cNvPr>
          <p:cNvSpPr/>
          <p:nvPr/>
        </p:nvSpPr>
        <p:spPr>
          <a:xfrm>
            <a:off x="7021232" y="5542529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97" name="四角形: メモ 16">
            <a:extLst>
              <a:ext uri="{FF2B5EF4-FFF2-40B4-BE49-F238E27FC236}">
                <a16:creationId xmlns:a16="http://schemas.microsoft.com/office/drawing/2014/main" xmlns="" id="{E5E22B14-8EA4-47A4-98F1-D4334272E063}"/>
              </a:ext>
            </a:extLst>
          </p:cNvPr>
          <p:cNvSpPr/>
          <p:nvPr/>
        </p:nvSpPr>
        <p:spPr>
          <a:xfrm>
            <a:off x="6931566" y="4036611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98" name="四角形: メモ 16">
            <a:extLst>
              <a:ext uri="{FF2B5EF4-FFF2-40B4-BE49-F238E27FC236}">
                <a16:creationId xmlns:a16="http://schemas.microsoft.com/office/drawing/2014/main" xmlns="" id="{E5E22B14-8EA4-47A4-98F1-D4334272E063}"/>
              </a:ext>
            </a:extLst>
          </p:cNvPr>
          <p:cNvSpPr/>
          <p:nvPr/>
        </p:nvSpPr>
        <p:spPr>
          <a:xfrm>
            <a:off x="6961020" y="2482247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49" name="吹き出し: 角を丸めた四角形 48">
            <a:extLst>
              <a:ext uri="{FF2B5EF4-FFF2-40B4-BE49-F238E27FC236}">
                <a16:creationId xmlns:a16="http://schemas.microsoft.com/office/drawing/2014/main" xmlns="" id="{38426518-644A-4A99-9E10-75DB52830AD3}"/>
              </a:ext>
            </a:extLst>
          </p:cNvPr>
          <p:cNvSpPr/>
          <p:nvPr/>
        </p:nvSpPr>
        <p:spPr>
          <a:xfrm>
            <a:off x="230975" y="2643430"/>
            <a:ext cx="2035535" cy="962651"/>
          </a:xfrm>
          <a:prstGeom prst="wedgeRoundRectCallout">
            <a:avLst>
              <a:gd name="adj1" fmla="val 38336"/>
              <a:gd name="adj2" fmla="val -26840"/>
              <a:gd name="adj3" fmla="val 16667"/>
            </a:avLst>
          </a:prstGeom>
          <a:solidFill>
            <a:srgbClr val="FFC000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cxnSp>
        <p:nvCxnSpPr>
          <p:cNvPr id="58" name="直線コネクタ 57">
            <a:extLst>
              <a:ext uri="{FF2B5EF4-FFF2-40B4-BE49-F238E27FC236}">
                <a16:creationId xmlns="" xmlns:a16="http://schemas.microsoft.com/office/drawing/2014/main" id="{A2162779-F3A5-48CF-B3DD-9835D288DF6D}"/>
              </a:ext>
            </a:extLst>
          </p:cNvPr>
          <p:cNvCxnSpPr/>
          <p:nvPr/>
        </p:nvCxnSpPr>
        <p:spPr>
          <a:xfrm>
            <a:off x="-109146" y="674804"/>
            <a:ext cx="884809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>
            <a:extLst>
              <a:ext uri="{FF2B5EF4-FFF2-40B4-BE49-F238E27FC236}">
                <a16:creationId xmlns="" xmlns:a16="http://schemas.microsoft.com/office/drawing/2014/main" id="{FD603130-DDE9-4EBD-8A04-361AAC620E1F}"/>
              </a:ext>
            </a:extLst>
          </p:cNvPr>
          <p:cNvCxnSpPr/>
          <p:nvPr/>
        </p:nvCxnSpPr>
        <p:spPr>
          <a:xfrm>
            <a:off x="1280650" y="611743"/>
            <a:ext cx="9524798" cy="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>
            <a:extLst>
              <a:ext uri="{FF2B5EF4-FFF2-40B4-BE49-F238E27FC236}">
                <a16:creationId xmlns="" xmlns:a16="http://schemas.microsoft.com/office/drawing/2014/main" id="{D9611DCB-BD40-4C1E-8DBE-3F18AE9A55B0}"/>
              </a:ext>
            </a:extLst>
          </p:cNvPr>
          <p:cNvCxnSpPr/>
          <p:nvPr/>
        </p:nvCxnSpPr>
        <p:spPr>
          <a:xfrm>
            <a:off x="1629915" y="548680"/>
            <a:ext cx="8957239" cy="0"/>
          </a:xfrm>
          <a:prstGeom prst="line">
            <a:avLst/>
          </a:prstGeom>
          <a:ln w="158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="" xmlns:a16="http://schemas.microsoft.com/office/drawing/2014/main" id="{BFF423D2-4598-4099-A21A-49A9BB79CF76}"/>
              </a:ext>
            </a:extLst>
          </p:cNvPr>
          <p:cNvCxnSpPr/>
          <p:nvPr/>
        </p:nvCxnSpPr>
        <p:spPr>
          <a:xfrm>
            <a:off x="-996865" y="729983"/>
            <a:ext cx="95247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図 102">
            <a:extLst>
              <a:ext uri="{FF2B5EF4-FFF2-40B4-BE49-F238E27FC236}">
                <a16:creationId xmlns="" xmlns:a16="http://schemas.microsoft.com/office/drawing/2014/main" id="{0D575FF7-97CA-4173-BDBB-9F7F2FEA51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634" y="2244081"/>
            <a:ext cx="871364" cy="729257"/>
          </a:xfrm>
          <a:prstGeom prst="rect">
            <a:avLst/>
          </a:prstGeom>
          <a:noFill/>
        </p:spPr>
      </p:pic>
      <p:sp>
        <p:nvSpPr>
          <p:cNvPr id="105" name="タイトル 1">
            <a:extLst>
              <a:ext uri="{FF2B5EF4-FFF2-40B4-BE49-F238E27FC236}">
                <a16:creationId xmlns:a16="http://schemas.microsoft.com/office/drawing/2014/main" xmlns="" id="{5AD0C2B7-391D-4E01-BBD3-8A28165F599F}"/>
              </a:ext>
            </a:extLst>
          </p:cNvPr>
          <p:cNvSpPr txBox="1">
            <a:spLocks/>
          </p:cNvSpPr>
          <p:nvPr/>
        </p:nvSpPr>
        <p:spPr>
          <a:xfrm>
            <a:off x="38680" y="5837175"/>
            <a:ext cx="9080303" cy="97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noFill/>
          </a:ln>
        </p:spPr>
        <p:txBody>
          <a:bodyPr vert="horz" wrap="square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defRPr/>
            </a:pPr>
            <a:r>
              <a:rPr lang="ja-JP" altLang="en-US" sz="2400" b="1" dirty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□「読み解く力」を「高めている</a:t>
            </a:r>
            <a:r>
              <a:rPr lang="ja-JP" altLang="en-US" sz="2400" b="1" dirty="0" smtClean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」「</a:t>
            </a:r>
            <a:r>
              <a:rPr lang="ja-JP" altLang="en-US" sz="2400" b="1" dirty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発揮している」子どもの</a:t>
            </a:r>
            <a:r>
              <a:rPr lang="ja-JP" altLang="en-US" sz="2400" b="1" dirty="0" smtClean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姿</a:t>
            </a:r>
            <a:endParaRPr lang="en-US" altLang="ja-JP" sz="2400" b="1" dirty="0" smtClean="0">
              <a:solidFill>
                <a:prstClr val="black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メイリオ" panose="020B0604030504040204" pitchFamily="50" charset="-128"/>
            </a:endParaRPr>
          </a:p>
          <a:p>
            <a:pPr algn="l">
              <a:lnSpc>
                <a:spcPct val="100000"/>
              </a:lnSpc>
              <a:defRPr/>
            </a:pPr>
            <a:r>
              <a:rPr lang="ja-JP" altLang="en-US" sz="2400" b="1" dirty="0" smtClean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□子どもの姿を生み出すための手立てや授業づくりの視点</a:t>
            </a:r>
            <a:endParaRPr lang="en-US" altLang="ja-JP" sz="2400" b="1" dirty="0">
              <a:solidFill>
                <a:prstClr val="black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メイリオ" panose="020B0604030504040204" pitchFamily="50" charset="-128"/>
            </a:endParaRPr>
          </a:p>
        </p:txBody>
      </p:sp>
      <p:sp>
        <p:nvSpPr>
          <p:cNvPr id="2" name="上矢印 1"/>
          <p:cNvSpPr/>
          <p:nvPr/>
        </p:nvSpPr>
        <p:spPr>
          <a:xfrm>
            <a:off x="1280650" y="3402447"/>
            <a:ext cx="548348" cy="253813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吹き出し: 角を丸めた四角形 48">
            <a:extLst>
              <a:ext uri="{FF2B5EF4-FFF2-40B4-BE49-F238E27FC236}">
                <a16:creationId xmlns:a16="http://schemas.microsoft.com/office/drawing/2014/main" xmlns="" id="{38426518-644A-4A99-9E10-75DB52830AD3}"/>
              </a:ext>
            </a:extLst>
          </p:cNvPr>
          <p:cNvSpPr/>
          <p:nvPr/>
        </p:nvSpPr>
        <p:spPr>
          <a:xfrm>
            <a:off x="2887387" y="4548918"/>
            <a:ext cx="2035535" cy="962651"/>
          </a:xfrm>
          <a:prstGeom prst="wedgeRoundRectCallout">
            <a:avLst>
              <a:gd name="adj1" fmla="val 38336"/>
              <a:gd name="adj2" fmla="val -26840"/>
              <a:gd name="adj3" fmla="val 16667"/>
            </a:avLst>
          </a:prstGeom>
          <a:solidFill>
            <a:srgbClr val="FFC000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pic>
        <p:nvPicPr>
          <p:cNvPr id="101" name="図 100">
            <a:extLst>
              <a:ext uri="{FF2B5EF4-FFF2-40B4-BE49-F238E27FC236}">
                <a16:creationId xmlns="" xmlns:a16="http://schemas.microsoft.com/office/drawing/2014/main" id="{0D575FF7-97CA-4173-BDBB-9F7F2FEA51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840" y="4589004"/>
            <a:ext cx="871364" cy="729257"/>
          </a:xfrm>
          <a:prstGeom prst="rect">
            <a:avLst/>
          </a:prstGeom>
          <a:noFill/>
        </p:spPr>
      </p:pic>
      <p:sp>
        <p:nvSpPr>
          <p:cNvPr id="106" name="上矢印 105"/>
          <p:cNvSpPr/>
          <p:nvPr/>
        </p:nvSpPr>
        <p:spPr>
          <a:xfrm>
            <a:off x="4040726" y="5361464"/>
            <a:ext cx="548348" cy="609183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吹き出し: 角を丸めた四角形 48">
            <a:extLst>
              <a:ext uri="{FF2B5EF4-FFF2-40B4-BE49-F238E27FC236}">
                <a16:creationId xmlns:a16="http://schemas.microsoft.com/office/drawing/2014/main" xmlns="" id="{38426518-644A-4A99-9E10-75DB52830AD3}"/>
              </a:ext>
            </a:extLst>
          </p:cNvPr>
          <p:cNvSpPr/>
          <p:nvPr/>
        </p:nvSpPr>
        <p:spPr>
          <a:xfrm>
            <a:off x="7255594" y="4026916"/>
            <a:ext cx="2035535" cy="962651"/>
          </a:xfrm>
          <a:prstGeom prst="wedgeRoundRectCallout">
            <a:avLst>
              <a:gd name="adj1" fmla="val 38336"/>
              <a:gd name="adj2" fmla="val -26840"/>
              <a:gd name="adj3" fmla="val 16667"/>
            </a:avLst>
          </a:prstGeom>
          <a:solidFill>
            <a:srgbClr val="FFC000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pic>
        <p:nvPicPr>
          <p:cNvPr id="57" name="図 56">
            <a:extLst>
              <a:ext uri="{FF2B5EF4-FFF2-40B4-BE49-F238E27FC236}">
                <a16:creationId xmlns="" xmlns:a16="http://schemas.microsoft.com/office/drawing/2014/main" id="{0D575FF7-97CA-4173-BDBB-9F7F2FEA51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4180" y="3805893"/>
            <a:ext cx="871364" cy="729257"/>
          </a:xfrm>
          <a:prstGeom prst="rect">
            <a:avLst/>
          </a:prstGeom>
          <a:noFill/>
        </p:spPr>
      </p:pic>
      <p:sp>
        <p:nvSpPr>
          <p:cNvPr id="107" name="上矢印 106"/>
          <p:cNvSpPr/>
          <p:nvPr/>
        </p:nvSpPr>
        <p:spPr>
          <a:xfrm>
            <a:off x="7565669" y="4785168"/>
            <a:ext cx="548348" cy="1138923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Text Box 5">
            <a:extLst>
              <a:ext uri="{FF2B5EF4-FFF2-40B4-BE49-F238E27FC236}">
                <a16:creationId xmlns="" xmlns:a16="http://schemas.microsoft.com/office/drawing/2014/main" id="{77F46164-D5F9-45EE-8865-136A27D0A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15" y="65064"/>
            <a:ext cx="878017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ja-JP"/>
            </a:defPPr>
            <a:lvl1pPr>
              <a:buFont typeface="Arial" charset="0"/>
              <a:buNone/>
              <a:defRPr sz="240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メイリオ" panose="020B0604030504040204" pitchFamily="50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ja-JP" altLang="en-US" sz="2800" dirty="0"/>
              <a:t>研究協議　～本日の授業から学ぶ～　　　　　　　　　　　　</a:t>
            </a:r>
          </a:p>
        </p:txBody>
      </p:sp>
    </p:spTree>
    <p:extLst>
      <p:ext uri="{BB962C8B-B14F-4D97-AF65-F5344CB8AC3E}">
        <p14:creationId xmlns:p14="http://schemas.microsoft.com/office/powerpoint/2010/main" val="381927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6" grpId="0" animBg="1"/>
      <p:bldP spid="97" grpId="0" animBg="1"/>
      <p:bldP spid="98" grpId="0" animBg="1"/>
      <p:bldP spid="49" grpId="0" animBg="1"/>
      <p:bldP spid="108" grpId="0" animBg="1"/>
      <p:bldP spid="10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線コネクタ 9">
            <a:extLst>
              <a:ext uri="{FF2B5EF4-FFF2-40B4-BE49-F238E27FC236}">
                <a16:creationId xmlns="" xmlns:a16="http://schemas.microsoft.com/office/drawing/2014/main" id="{A2162779-F3A5-48CF-B3DD-9835D288DF6D}"/>
              </a:ext>
            </a:extLst>
          </p:cNvPr>
          <p:cNvCxnSpPr/>
          <p:nvPr/>
        </p:nvCxnSpPr>
        <p:spPr>
          <a:xfrm>
            <a:off x="-109146" y="674804"/>
            <a:ext cx="884809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="" xmlns:a16="http://schemas.microsoft.com/office/drawing/2014/main" id="{FD603130-DDE9-4EBD-8A04-361AAC620E1F}"/>
              </a:ext>
            </a:extLst>
          </p:cNvPr>
          <p:cNvCxnSpPr/>
          <p:nvPr/>
        </p:nvCxnSpPr>
        <p:spPr>
          <a:xfrm>
            <a:off x="1280650" y="611743"/>
            <a:ext cx="9524798" cy="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="" xmlns:a16="http://schemas.microsoft.com/office/drawing/2014/main" id="{D9611DCB-BD40-4C1E-8DBE-3F18AE9A55B0}"/>
              </a:ext>
            </a:extLst>
          </p:cNvPr>
          <p:cNvCxnSpPr/>
          <p:nvPr/>
        </p:nvCxnSpPr>
        <p:spPr>
          <a:xfrm>
            <a:off x="1629915" y="548680"/>
            <a:ext cx="8957239" cy="0"/>
          </a:xfrm>
          <a:prstGeom prst="line">
            <a:avLst/>
          </a:prstGeom>
          <a:ln w="158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="" xmlns:a16="http://schemas.microsoft.com/office/drawing/2014/main" id="{BFF423D2-4598-4099-A21A-49A9BB79CF76}"/>
              </a:ext>
            </a:extLst>
          </p:cNvPr>
          <p:cNvCxnSpPr/>
          <p:nvPr/>
        </p:nvCxnSpPr>
        <p:spPr>
          <a:xfrm>
            <a:off x="-996865" y="729983"/>
            <a:ext cx="95247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5">
            <a:extLst>
              <a:ext uri="{FF2B5EF4-FFF2-40B4-BE49-F238E27FC236}">
                <a16:creationId xmlns="" xmlns:a16="http://schemas.microsoft.com/office/drawing/2014/main" id="{77F46164-D5F9-45EE-8865-136A27D0A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15" y="65064"/>
            <a:ext cx="878017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ja-JP" altLang="en-US" sz="2800" b="1" dirty="0" smtClean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全体交流</a:t>
            </a:r>
            <a:r>
              <a:rPr lang="ja-JP" altLang="en-US" sz="2800" dirty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　　　</a:t>
            </a:r>
            <a:r>
              <a:rPr lang="ja-JP" altLang="en-US" sz="2800" dirty="0" smtClean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　</a:t>
            </a:r>
            <a:endParaRPr lang="ja-JP" altLang="en-US" sz="2400" b="1" dirty="0">
              <a:solidFill>
                <a:prstClr val="black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543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線コネクタ 9">
            <a:extLst>
              <a:ext uri="{FF2B5EF4-FFF2-40B4-BE49-F238E27FC236}">
                <a16:creationId xmlns="" xmlns:a16="http://schemas.microsoft.com/office/drawing/2014/main" id="{A2162779-F3A5-48CF-B3DD-9835D288DF6D}"/>
              </a:ext>
            </a:extLst>
          </p:cNvPr>
          <p:cNvCxnSpPr/>
          <p:nvPr/>
        </p:nvCxnSpPr>
        <p:spPr>
          <a:xfrm>
            <a:off x="-109146" y="674804"/>
            <a:ext cx="884809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="" xmlns:a16="http://schemas.microsoft.com/office/drawing/2014/main" id="{FD603130-DDE9-4EBD-8A04-361AAC620E1F}"/>
              </a:ext>
            </a:extLst>
          </p:cNvPr>
          <p:cNvCxnSpPr/>
          <p:nvPr/>
        </p:nvCxnSpPr>
        <p:spPr>
          <a:xfrm>
            <a:off x="1280650" y="611743"/>
            <a:ext cx="9524798" cy="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="" xmlns:a16="http://schemas.microsoft.com/office/drawing/2014/main" id="{D9611DCB-BD40-4C1E-8DBE-3F18AE9A55B0}"/>
              </a:ext>
            </a:extLst>
          </p:cNvPr>
          <p:cNvCxnSpPr/>
          <p:nvPr/>
        </p:nvCxnSpPr>
        <p:spPr>
          <a:xfrm>
            <a:off x="1629915" y="548680"/>
            <a:ext cx="8957239" cy="0"/>
          </a:xfrm>
          <a:prstGeom prst="line">
            <a:avLst/>
          </a:prstGeom>
          <a:ln w="158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="" xmlns:a16="http://schemas.microsoft.com/office/drawing/2014/main" id="{BFF423D2-4598-4099-A21A-49A9BB79CF76}"/>
              </a:ext>
            </a:extLst>
          </p:cNvPr>
          <p:cNvCxnSpPr/>
          <p:nvPr/>
        </p:nvCxnSpPr>
        <p:spPr>
          <a:xfrm>
            <a:off x="-996865" y="729983"/>
            <a:ext cx="95247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5">
            <a:extLst>
              <a:ext uri="{FF2B5EF4-FFF2-40B4-BE49-F238E27FC236}">
                <a16:creationId xmlns="" xmlns:a16="http://schemas.microsoft.com/office/drawing/2014/main" id="{77F46164-D5F9-45EE-8865-136A27D0A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15" y="65064"/>
            <a:ext cx="878017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ja-JP" altLang="en-US" sz="2800" b="1" dirty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振り返</a:t>
            </a:r>
            <a:r>
              <a:rPr lang="ja-JP" altLang="en-US" sz="2800" b="1" dirty="0" smtClean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り</a:t>
            </a:r>
            <a:r>
              <a:rPr lang="ja-JP" altLang="en-US" sz="2800" dirty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　　　</a:t>
            </a:r>
            <a:r>
              <a:rPr lang="ja-JP" altLang="en-US" sz="2800" dirty="0" smtClean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　</a:t>
            </a:r>
            <a:endParaRPr lang="ja-JP" altLang="en-US" sz="2400" b="1" dirty="0">
              <a:solidFill>
                <a:prstClr val="black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615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Box 5">
            <a:extLst>
              <a:ext uri="{FF2B5EF4-FFF2-40B4-BE49-F238E27FC236}">
                <a16:creationId xmlns="" xmlns:a16="http://schemas.microsoft.com/office/drawing/2014/main" id="{77F46164-D5F9-45EE-8865-136A27D0A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15" y="65064"/>
            <a:ext cx="9366286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「</a:t>
            </a:r>
            <a:r>
              <a:rPr lang="ja-JP" altLang="en-US" sz="2400" dirty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読み解く力」</a:t>
            </a:r>
            <a:r>
              <a:rPr lang="ja-JP" altLang="en-US" sz="2400" dirty="0" smtClean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のイメージ</a:t>
            </a:r>
            <a:r>
              <a:rPr lang="ja-JP" altLang="en-US" sz="2400" dirty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図</a:t>
            </a:r>
            <a:endParaRPr lang="ja-JP" altLang="en-US" sz="3600" b="1" dirty="0">
              <a:solidFill>
                <a:prstClr val="black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メイリオ" pitchFamily="50" charset="-128"/>
            </a:endParaRPr>
          </a:p>
        </p:txBody>
      </p:sp>
      <p:cxnSp>
        <p:nvCxnSpPr>
          <p:cNvPr id="48" name="直線コネクタ 47">
            <a:extLst>
              <a:ext uri="{FF2B5EF4-FFF2-40B4-BE49-F238E27FC236}">
                <a16:creationId xmlns="" xmlns:a16="http://schemas.microsoft.com/office/drawing/2014/main" id="{A2162779-F3A5-48CF-B3DD-9835D288DF6D}"/>
              </a:ext>
            </a:extLst>
          </p:cNvPr>
          <p:cNvCxnSpPr/>
          <p:nvPr/>
        </p:nvCxnSpPr>
        <p:spPr>
          <a:xfrm>
            <a:off x="-109146" y="674804"/>
            <a:ext cx="884809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="" xmlns:a16="http://schemas.microsoft.com/office/drawing/2014/main" id="{FD603130-DDE9-4EBD-8A04-361AAC620E1F}"/>
              </a:ext>
            </a:extLst>
          </p:cNvPr>
          <p:cNvCxnSpPr/>
          <p:nvPr/>
        </p:nvCxnSpPr>
        <p:spPr>
          <a:xfrm>
            <a:off x="1280650" y="611743"/>
            <a:ext cx="9524798" cy="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="" xmlns:a16="http://schemas.microsoft.com/office/drawing/2014/main" id="{D9611DCB-BD40-4C1E-8DBE-3F18AE9A55B0}"/>
              </a:ext>
            </a:extLst>
          </p:cNvPr>
          <p:cNvCxnSpPr/>
          <p:nvPr/>
        </p:nvCxnSpPr>
        <p:spPr>
          <a:xfrm>
            <a:off x="1629915" y="548680"/>
            <a:ext cx="8957239" cy="0"/>
          </a:xfrm>
          <a:prstGeom prst="line">
            <a:avLst/>
          </a:prstGeom>
          <a:ln w="158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="" xmlns:a16="http://schemas.microsoft.com/office/drawing/2014/main" id="{BFF423D2-4598-4099-A21A-49A9BB79CF76}"/>
              </a:ext>
            </a:extLst>
          </p:cNvPr>
          <p:cNvCxnSpPr/>
          <p:nvPr/>
        </p:nvCxnSpPr>
        <p:spPr>
          <a:xfrm>
            <a:off x="-996865" y="729983"/>
            <a:ext cx="95247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図 40">
            <a:extLst>
              <a:ext uri="{FF2B5EF4-FFF2-40B4-BE49-F238E27FC236}">
                <a16:creationId xmlns:a16="http://schemas.microsoft.com/office/drawing/2014/main" xmlns="" id="{C0A02965-6AEA-405A-A900-69AD2BC052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69" y="908720"/>
            <a:ext cx="8911261" cy="581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98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 txBox="1">
            <a:spLocks/>
          </p:cNvSpPr>
          <p:nvPr/>
        </p:nvSpPr>
        <p:spPr bwMode="auto">
          <a:xfrm>
            <a:off x="546203" y="980728"/>
            <a:ext cx="8571681" cy="2597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l">
              <a:defRPr/>
            </a:pPr>
            <a:r>
              <a:rPr lang="ja-JP" altLang="en-US" sz="5400" b="1" dirty="0" smtClean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メイリオ" panose="020B0604030504040204" pitchFamily="50" charset="-128"/>
              </a:rPr>
              <a:t>授業</a:t>
            </a:r>
            <a:r>
              <a:rPr lang="ja-JP" altLang="en-US" sz="5400" b="1" dirty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メイリオ" panose="020B0604030504040204" pitchFamily="50" charset="-128"/>
              </a:rPr>
              <a:t>参観</a:t>
            </a:r>
            <a:r>
              <a:rPr lang="ja-JP" altLang="en-US" sz="5400" b="1" dirty="0" smtClean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メイリオ" panose="020B0604030504040204" pitchFamily="50" charset="-128"/>
              </a:rPr>
              <a:t>の</a:t>
            </a:r>
            <a:r>
              <a:rPr lang="ja-JP" altLang="en-US" sz="5400" b="1" dirty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メイリオ" panose="020B0604030504040204" pitchFamily="50" charset="-128"/>
              </a:rPr>
              <a:t>視点</a:t>
            </a:r>
            <a:endParaRPr lang="ja-JP" altLang="en-US" sz="5400" b="1" dirty="0" smtClean="0">
              <a:solidFill>
                <a:prstClr val="black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メイリオ" panose="020B0604030504040204" pitchFamily="50" charset="-128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/>
          <a:srcRect r="15610" b="6102"/>
          <a:stretch/>
        </p:blipFill>
        <p:spPr>
          <a:xfrm rot="11700000">
            <a:off x="-189794" y="-999791"/>
            <a:ext cx="9479772" cy="8119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8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="" xmlns:a16="http://schemas.microsoft.com/office/drawing/2014/main" id="{13C4F2F1-20AA-496B-8580-EB3F2C77EE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15" y="65064"/>
            <a:ext cx="89640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授業</a:t>
            </a:r>
            <a:r>
              <a:rPr lang="ja-JP" altLang="en-US" sz="2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参観</a:t>
            </a:r>
            <a:r>
              <a:rPr lang="ja-JP" altLang="en-US" sz="28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の</a:t>
            </a:r>
            <a:r>
              <a:rPr lang="ja-JP" altLang="en-US" sz="2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視点</a:t>
            </a:r>
            <a:endParaRPr lang="ja-JP" altLang="en-US" sz="2000" b="1" dirty="0">
              <a:latin typeface="BIZ UDゴシック" panose="020B0400000000000000" pitchFamily="49" charset="-128"/>
              <a:ea typeface="BIZ UDゴシック" panose="020B0400000000000000" pitchFamily="49" charset="-128"/>
              <a:cs typeface="メイリオ" pitchFamily="50" charset="-128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="" xmlns:a16="http://schemas.microsoft.com/office/drawing/2014/main" id="{C76F1CB2-E702-4F47-808E-C37F4AD34C72}"/>
              </a:ext>
            </a:extLst>
          </p:cNvPr>
          <p:cNvCxnSpPr/>
          <p:nvPr/>
        </p:nvCxnSpPr>
        <p:spPr>
          <a:xfrm>
            <a:off x="-109146" y="674804"/>
            <a:ext cx="884809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="" xmlns:a16="http://schemas.microsoft.com/office/drawing/2014/main" id="{25AA19BF-83D9-4216-BE7C-149F33773E05}"/>
              </a:ext>
            </a:extLst>
          </p:cNvPr>
          <p:cNvCxnSpPr/>
          <p:nvPr/>
        </p:nvCxnSpPr>
        <p:spPr>
          <a:xfrm>
            <a:off x="1280650" y="611743"/>
            <a:ext cx="9524798" cy="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="" xmlns:a16="http://schemas.microsoft.com/office/drawing/2014/main" id="{A46DE168-1A90-4287-9C76-3B3EF924134D}"/>
              </a:ext>
            </a:extLst>
          </p:cNvPr>
          <p:cNvCxnSpPr/>
          <p:nvPr/>
        </p:nvCxnSpPr>
        <p:spPr>
          <a:xfrm>
            <a:off x="1629915" y="548680"/>
            <a:ext cx="8957239" cy="0"/>
          </a:xfrm>
          <a:prstGeom prst="line">
            <a:avLst/>
          </a:prstGeom>
          <a:ln w="158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="" xmlns:a16="http://schemas.microsoft.com/office/drawing/2014/main" id="{86DB2B1E-C5AE-4732-87B3-F425B9C778C8}"/>
              </a:ext>
            </a:extLst>
          </p:cNvPr>
          <p:cNvCxnSpPr/>
          <p:nvPr/>
        </p:nvCxnSpPr>
        <p:spPr>
          <a:xfrm>
            <a:off x="-996865" y="729983"/>
            <a:ext cx="95247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タイトル 1">
            <a:extLst>
              <a:ext uri="{FF2B5EF4-FFF2-40B4-BE49-F238E27FC236}">
                <a16:creationId xmlns:a16="http://schemas.microsoft.com/office/drawing/2014/main" xmlns="" id="{71D8EF62-2BD3-417F-B23F-771FF3DA13E4}"/>
              </a:ext>
            </a:extLst>
          </p:cNvPr>
          <p:cNvSpPr txBox="1">
            <a:spLocks/>
          </p:cNvSpPr>
          <p:nvPr/>
        </p:nvSpPr>
        <p:spPr>
          <a:xfrm>
            <a:off x="216488" y="908720"/>
            <a:ext cx="8748000" cy="1089529"/>
          </a:xfrm>
          <a:prstGeom prst="rect">
            <a:avLst/>
          </a:prstGeom>
          <a:solidFill>
            <a:schemeClr val="accent1">
              <a:lumMod val="60000"/>
              <a:lumOff val="40000"/>
              <a:alpha val="29020"/>
            </a:schemeClr>
          </a:solidFill>
          <a:ln w="57150">
            <a:noFill/>
          </a:ln>
        </p:spPr>
        <p:txBody>
          <a:bodyPr vert="horz" wrap="square" lIns="91440" tIns="45720" rIns="91440" bIns="45720" rtlCol="0" anchor="ctr" anchorCtr="0">
            <a:spAutoFit/>
          </a:bodyPr>
          <a:lstStyle>
            <a:defPPr>
              <a:defRPr lang="ja-JP"/>
            </a:defPPr>
            <a:lvl1pPr defTabSz="914400" eaLnBrk="1" fontAlgn="auto" latinLnBrk="0" hangingPunct="1">
              <a:lnSpc>
                <a:spcPct val="90000"/>
              </a:lnSpc>
              <a:spcAft>
                <a:spcPts val="0"/>
              </a:spcAft>
              <a:buNone/>
              <a:defRPr sz="2800">
                <a:solidFill>
                  <a:prstClr val="black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メイリオ" panose="020B0604030504040204" pitchFamily="50" charset="-128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446088" indent="-446088"/>
            <a:r>
              <a:rPr lang="ja-JP" altLang="en-US" sz="3600" dirty="0" smtClean="0"/>
              <a:t>□</a:t>
            </a:r>
            <a:r>
              <a:rPr lang="ja-JP" altLang="en-US" sz="3600" dirty="0"/>
              <a:t>「読み解く力」</a:t>
            </a:r>
            <a:r>
              <a:rPr lang="ja-JP" altLang="en-US" sz="3600" dirty="0" smtClean="0"/>
              <a:t>を「高めている」、</a:t>
            </a:r>
            <a:endParaRPr lang="en-US" altLang="ja-JP" sz="3600" dirty="0" smtClean="0"/>
          </a:p>
          <a:p>
            <a:pPr marL="446088" indent="-446088"/>
            <a:r>
              <a:rPr lang="ja-JP" altLang="en-US" sz="3600" dirty="0"/>
              <a:t>　「</a:t>
            </a:r>
            <a:r>
              <a:rPr lang="ja-JP" altLang="en-US" sz="3600" dirty="0" smtClean="0"/>
              <a:t>発揮している」子ども</a:t>
            </a:r>
            <a:r>
              <a:rPr lang="ja-JP" altLang="en-US" sz="3600" dirty="0"/>
              <a:t>の</a:t>
            </a:r>
            <a:r>
              <a:rPr lang="ja-JP" altLang="en-US" sz="3600" dirty="0" smtClean="0"/>
              <a:t>姿。</a:t>
            </a:r>
            <a:endParaRPr lang="en-US" altLang="ja-JP" sz="3600" dirty="0"/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xmlns="" id="{71D8EF62-2BD3-417F-B23F-771FF3DA13E4}"/>
              </a:ext>
            </a:extLst>
          </p:cNvPr>
          <p:cNvSpPr txBox="1">
            <a:spLocks/>
          </p:cNvSpPr>
          <p:nvPr/>
        </p:nvSpPr>
        <p:spPr>
          <a:xfrm>
            <a:off x="216488" y="2413196"/>
            <a:ext cx="8748000" cy="1588127"/>
          </a:xfrm>
          <a:prstGeom prst="rect">
            <a:avLst/>
          </a:prstGeom>
          <a:solidFill>
            <a:schemeClr val="accent1">
              <a:lumMod val="60000"/>
              <a:lumOff val="40000"/>
              <a:alpha val="29020"/>
            </a:schemeClr>
          </a:solidFill>
          <a:ln w="57150">
            <a:noFill/>
          </a:ln>
        </p:spPr>
        <p:txBody>
          <a:bodyPr vert="horz" wrap="square" lIns="91440" tIns="45720" rIns="91440" bIns="45720" rtlCol="0" anchor="ctr" anchorCtr="0">
            <a:spAutoFit/>
          </a:bodyPr>
          <a:lstStyle>
            <a:defPPr>
              <a:defRPr lang="ja-JP"/>
            </a:defPPr>
            <a:lvl1pPr marL="446088" indent="-446088" defTabSz="914400" eaLnBrk="1" fontAlgn="auto" latinLnBrk="0" hangingPunct="1">
              <a:lnSpc>
                <a:spcPct val="90000"/>
              </a:lnSpc>
              <a:spcAft>
                <a:spcPts val="0"/>
              </a:spcAft>
              <a:buNone/>
              <a:defRPr sz="3600">
                <a:solidFill>
                  <a:prstClr val="black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□「読み解く力」</a:t>
            </a:r>
            <a:r>
              <a:rPr lang="ja-JP" altLang="en-US" dirty="0" smtClean="0"/>
              <a:t>を「高めている」、　「発揮している」子ども</a:t>
            </a:r>
            <a:r>
              <a:rPr lang="ja-JP" altLang="en-US" dirty="0"/>
              <a:t>の姿</a:t>
            </a:r>
            <a:r>
              <a:rPr lang="ja-JP" altLang="en-US" dirty="0" smtClean="0"/>
              <a:t>を</a:t>
            </a:r>
            <a:endParaRPr lang="en-US" altLang="ja-JP" dirty="0" smtClean="0"/>
          </a:p>
          <a:p>
            <a:r>
              <a:rPr lang="ja-JP" altLang="en-US" dirty="0"/>
              <a:t>　 </a:t>
            </a:r>
            <a:r>
              <a:rPr lang="ja-JP" altLang="en-US" dirty="0" smtClean="0"/>
              <a:t> 生み出す</a:t>
            </a:r>
            <a:r>
              <a:rPr lang="ja-JP" altLang="en-US" dirty="0"/>
              <a:t>手立てや授業づくりの視点。</a:t>
            </a:r>
            <a:endParaRPr lang="en-US" altLang="ja-JP" dirty="0"/>
          </a:p>
        </p:txBody>
      </p:sp>
      <p:sp>
        <p:nvSpPr>
          <p:cNvPr id="16" name="タイトル 1">
            <a:extLst>
              <a:ext uri="{FF2B5EF4-FFF2-40B4-BE49-F238E27FC236}">
                <a16:creationId xmlns:a16="http://schemas.microsoft.com/office/drawing/2014/main" xmlns="" id="{71D8EF62-2BD3-417F-B23F-771FF3DA13E4}"/>
              </a:ext>
            </a:extLst>
          </p:cNvPr>
          <p:cNvSpPr txBox="1">
            <a:spLocks/>
          </p:cNvSpPr>
          <p:nvPr/>
        </p:nvSpPr>
        <p:spPr>
          <a:xfrm>
            <a:off x="198000" y="4416269"/>
            <a:ext cx="8748000" cy="598882"/>
          </a:xfrm>
          <a:prstGeom prst="rect">
            <a:avLst/>
          </a:prstGeom>
          <a:solidFill>
            <a:schemeClr val="accent1">
              <a:lumMod val="60000"/>
              <a:lumOff val="40000"/>
              <a:alpha val="29020"/>
            </a:schemeClr>
          </a:solidFill>
          <a:ln w="57150">
            <a:noFill/>
          </a:ln>
        </p:spPr>
        <p:txBody>
          <a:bodyPr vert="horz" wrap="square" lIns="91440" tIns="45720" rIns="91440" bIns="45720" rtlCol="0" anchor="ctr" anchorCtr="0">
            <a:spAutoFit/>
          </a:bodyPr>
          <a:lstStyle>
            <a:defPPr>
              <a:defRPr lang="ja-JP"/>
            </a:defPPr>
            <a:lvl1pPr marL="446088" indent="-446088" defTabSz="914400" eaLnBrk="1" fontAlgn="auto" latinLnBrk="0" hangingPunct="1">
              <a:lnSpc>
                <a:spcPct val="90000"/>
              </a:lnSpc>
              <a:spcAft>
                <a:spcPts val="0"/>
              </a:spcAft>
              <a:buNone/>
              <a:defRPr sz="3600">
                <a:solidFill>
                  <a:prstClr val="black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□　課題・改善案</a:t>
            </a:r>
            <a:endParaRPr lang="en-US" altLang="ja-JP" dirty="0"/>
          </a:p>
        </p:txBody>
      </p:sp>
      <p:sp>
        <p:nvSpPr>
          <p:cNvPr id="17" name="角丸四角形吹き出し 16"/>
          <p:cNvSpPr/>
          <p:nvPr/>
        </p:nvSpPr>
        <p:spPr>
          <a:xfrm>
            <a:off x="498900" y="5315033"/>
            <a:ext cx="3816000" cy="384680"/>
          </a:xfrm>
          <a:prstGeom prst="wedgeRoundRectCallout">
            <a:avLst>
              <a:gd name="adj1" fmla="val -53818"/>
              <a:gd name="adj2" fmla="val -3693"/>
              <a:gd name="adj3" fmla="val 16667"/>
            </a:avLst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 anchorCtr="0"/>
          <a:lstStyle/>
          <a:p>
            <a:pPr algn="ctr"/>
            <a:r>
              <a:rPr lang="ja-JP" altLang="en-US" sz="2400" b="1" dirty="0" smtClean="0">
                <a:solidFill>
                  <a:sysClr val="windowText" lastClr="0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こんな姿が見られた！</a:t>
            </a:r>
            <a:endParaRPr lang="en-US" altLang="ja-JP" sz="2400" b="1" dirty="0">
              <a:solidFill>
                <a:sysClr val="windowText" lastClr="00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8" name="角丸四角形吹き出し 17"/>
          <p:cNvSpPr/>
          <p:nvPr/>
        </p:nvSpPr>
        <p:spPr>
          <a:xfrm>
            <a:off x="971600" y="6034663"/>
            <a:ext cx="3866002" cy="384680"/>
          </a:xfrm>
          <a:prstGeom prst="wedgeRoundRectCallout">
            <a:avLst>
              <a:gd name="adj1" fmla="val -53818"/>
              <a:gd name="adj2" fmla="val -3693"/>
              <a:gd name="adj3" fmla="val 16667"/>
            </a:avLst>
          </a:prstGeom>
          <a:solidFill>
            <a:srgbClr val="FFCC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 anchorCtr="0"/>
          <a:lstStyle/>
          <a:p>
            <a:pPr algn="ctr"/>
            <a:r>
              <a:rPr lang="ja-JP" altLang="en-US" sz="2400" b="1" dirty="0" smtClean="0">
                <a:solidFill>
                  <a:sysClr val="windowText" lastClr="0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こんな姿も必要だったかも！</a:t>
            </a:r>
            <a:endParaRPr lang="en-US" altLang="ja-JP" sz="2400" b="1" dirty="0">
              <a:solidFill>
                <a:sysClr val="windowText" lastClr="00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9" name="角丸四角形吹き出し 18"/>
          <p:cNvSpPr/>
          <p:nvPr/>
        </p:nvSpPr>
        <p:spPr>
          <a:xfrm>
            <a:off x="5001888" y="5445224"/>
            <a:ext cx="3816000" cy="384680"/>
          </a:xfrm>
          <a:prstGeom prst="wedgeRoundRectCallout">
            <a:avLst>
              <a:gd name="adj1" fmla="val -53818"/>
              <a:gd name="adj2" fmla="val -3693"/>
              <a:gd name="adj3" fmla="val 16667"/>
            </a:avLst>
          </a:prstGeom>
          <a:solidFill>
            <a:srgbClr val="66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 anchorCtr="0"/>
          <a:lstStyle/>
          <a:p>
            <a:pPr algn="ctr"/>
            <a:r>
              <a:rPr lang="ja-JP" altLang="en-US" sz="2400" b="1" dirty="0" smtClean="0">
                <a:solidFill>
                  <a:sysClr val="windowText" lastClr="0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こ</a:t>
            </a:r>
            <a:r>
              <a:rPr lang="ja-JP" altLang="en-US" sz="2400" b="1" dirty="0">
                <a:solidFill>
                  <a:sysClr val="windowText" lastClr="0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の</a:t>
            </a:r>
            <a:r>
              <a:rPr lang="ja-JP" altLang="en-US" sz="2400" b="1" dirty="0" smtClean="0">
                <a:solidFill>
                  <a:sysClr val="windowText" lastClr="0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手立てが有効だった！！</a:t>
            </a:r>
            <a:endParaRPr lang="en-US" altLang="ja-JP" sz="2400" b="1" dirty="0">
              <a:solidFill>
                <a:sysClr val="windowText" lastClr="00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0" name="角丸四角形吹き出し 19"/>
          <p:cNvSpPr/>
          <p:nvPr/>
        </p:nvSpPr>
        <p:spPr>
          <a:xfrm>
            <a:off x="5291000" y="6201375"/>
            <a:ext cx="3237776" cy="384680"/>
          </a:xfrm>
          <a:prstGeom prst="wedgeRoundRectCallout">
            <a:avLst>
              <a:gd name="adj1" fmla="val -53818"/>
              <a:gd name="adj2" fmla="val -3693"/>
              <a:gd name="adj3" fmla="val 16667"/>
            </a:avLst>
          </a:prstGeom>
          <a:solidFill>
            <a:srgbClr val="FFCC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 anchorCtr="0"/>
          <a:lstStyle/>
          <a:p>
            <a:pPr algn="ctr"/>
            <a:r>
              <a:rPr lang="ja-JP" altLang="en-US" sz="2400" b="1" dirty="0" smtClean="0">
                <a:solidFill>
                  <a:sysClr val="windowText" lastClr="0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こんな</a:t>
            </a:r>
            <a:r>
              <a:rPr lang="ja-JP" altLang="en-US" sz="2400" b="1" dirty="0">
                <a:solidFill>
                  <a:sysClr val="windowText" lastClr="0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視点</a:t>
            </a:r>
            <a:r>
              <a:rPr lang="ja-JP" altLang="en-US" sz="2400" b="1" dirty="0" smtClean="0">
                <a:solidFill>
                  <a:sysClr val="windowText" lastClr="0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も必要</a:t>
            </a:r>
            <a:r>
              <a:rPr lang="ja-JP" altLang="en-US" sz="2400" b="1" dirty="0">
                <a:solidFill>
                  <a:sysClr val="windowText" lastClr="0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だ</a:t>
            </a:r>
            <a:r>
              <a:rPr lang="ja-JP" altLang="en-US" sz="2400" b="1" dirty="0" smtClean="0">
                <a:solidFill>
                  <a:sysClr val="windowText" lastClr="0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！！</a:t>
            </a:r>
            <a:endParaRPr lang="en-US" altLang="ja-JP" sz="2400" b="1" dirty="0">
              <a:solidFill>
                <a:sysClr val="windowText" lastClr="00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63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 txBox="1">
            <a:spLocks/>
          </p:cNvSpPr>
          <p:nvPr/>
        </p:nvSpPr>
        <p:spPr bwMode="auto">
          <a:xfrm>
            <a:off x="208135" y="980728"/>
            <a:ext cx="8571681" cy="2597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l">
              <a:defRPr/>
            </a:pPr>
            <a:r>
              <a:rPr lang="ja-JP" altLang="en-US" sz="5400" b="1" dirty="0" smtClean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メイリオ" panose="020B0604030504040204" pitchFamily="50" charset="-128"/>
              </a:rPr>
              <a:t>　研究協議</a:t>
            </a:r>
            <a:endParaRPr lang="en-US" altLang="ja-JP" sz="5400" b="1" dirty="0" smtClean="0">
              <a:solidFill>
                <a:prstClr val="black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メイリオ" panose="020B0604030504040204" pitchFamily="50" charset="-128"/>
            </a:endParaRPr>
          </a:p>
          <a:p>
            <a:pPr algn="l">
              <a:defRPr/>
            </a:pPr>
            <a:r>
              <a:rPr lang="ja-JP" altLang="en-US" sz="5400" b="1" dirty="0" smtClean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メイリオ" panose="020B0604030504040204" pitchFamily="50" charset="-128"/>
              </a:rPr>
              <a:t>　</a:t>
            </a:r>
            <a:r>
              <a:rPr lang="ja-JP" altLang="en-US" sz="4800" b="1" dirty="0" smtClean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メイリオ" panose="020B0604030504040204" pitchFamily="50" charset="-128"/>
              </a:rPr>
              <a:t>～本日の授業から学ぶ～</a:t>
            </a:r>
            <a:endParaRPr lang="en-US" altLang="ja-JP" sz="4800" b="1" dirty="0" smtClean="0">
              <a:solidFill>
                <a:prstClr val="black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メイリオ" panose="020B0604030504040204" pitchFamily="50" charset="-128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/>
          <a:srcRect r="15610" b="6102"/>
          <a:stretch/>
        </p:blipFill>
        <p:spPr>
          <a:xfrm rot="11700000">
            <a:off x="-189794" y="-999791"/>
            <a:ext cx="9479772" cy="8119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88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線コネクタ 9">
            <a:extLst>
              <a:ext uri="{FF2B5EF4-FFF2-40B4-BE49-F238E27FC236}">
                <a16:creationId xmlns="" xmlns:a16="http://schemas.microsoft.com/office/drawing/2014/main" id="{A2162779-F3A5-48CF-B3DD-9835D288DF6D}"/>
              </a:ext>
            </a:extLst>
          </p:cNvPr>
          <p:cNvCxnSpPr/>
          <p:nvPr/>
        </p:nvCxnSpPr>
        <p:spPr>
          <a:xfrm>
            <a:off x="-109146" y="674804"/>
            <a:ext cx="884809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="" xmlns:a16="http://schemas.microsoft.com/office/drawing/2014/main" id="{FD603130-DDE9-4EBD-8A04-361AAC620E1F}"/>
              </a:ext>
            </a:extLst>
          </p:cNvPr>
          <p:cNvCxnSpPr/>
          <p:nvPr/>
        </p:nvCxnSpPr>
        <p:spPr>
          <a:xfrm>
            <a:off x="1280650" y="611743"/>
            <a:ext cx="9524798" cy="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="" xmlns:a16="http://schemas.microsoft.com/office/drawing/2014/main" id="{D9611DCB-BD40-4C1E-8DBE-3F18AE9A55B0}"/>
              </a:ext>
            </a:extLst>
          </p:cNvPr>
          <p:cNvCxnSpPr/>
          <p:nvPr/>
        </p:nvCxnSpPr>
        <p:spPr>
          <a:xfrm>
            <a:off x="1629915" y="548680"/>
            <a:ext cx="8957239" cy="0"/>
          </a:xfrm>
          <a:prstGeom prst="line">
            <a:avLst/>
          </a:prstGeom>
          <a:ln w="158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="" xmlns:a16="http://schemas.microsoft.com/office/drawing/2014/main" id="{BFF423D2-4598-4099-A21A-49A9BB79CF76}"/>
              </a:ext>
            </a:extLst>
          </p:cNvPr>
          <p:cNvCxnSpPr/>
          <p:nvPr/>
        </p:nvCxnSpPr>
        <p:spPr>
          <a:xfrm>
            <a:off x="-996865" y="729983"/>
            <a:ext cx="95247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5">
            <a:extLst>
              <a:ext uri="{FF2B5EF4-FFF2-40B4-BE49-F238E27FC236}">
                <a16:creationId xmlns="" xmlns:a16="http://schemas.microsoft.com/office/drawing/2014/main" id="{77F46164-D5F9-45EE-8865-136A27D0A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15" y="65064"/>
            <a:ext cx="878017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ja-JP"/>
            </a:defPPr>
            <a:lvl1pPr eaLnBrk="1" hangingPunct="1">
              <a:buFontTx/>
              <a:buNone/>
              <a:defRPr sz="2800">
                <a:latin typeface="BIZ UDゴシック" panose="020B0400000000000000" pitchFamily="49" charset="-128"/>
                <a:ea typeface="BIZ UDゴシック" panose="020B0400000000000000" pitchFamily="49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ja-JP" altLang="en-US" dirty="0"/>
              <a:t>授業者より　　　　　　　　　　　　</a:t>
            </a:r>
          </a:p>
        </p:txBody>
      </p:sp>
    </p:spTree>
    <p:extLst>
      <p:ext uri="{BB962C8B-B14F-4D97-AF65-F5344CB8AC3E}">
        <p14:creationId xmlns:p14="http://schemas.microsoft.com/office/powerpoint/2010/main" val="335587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タイトル 1">
            <a:extLst>
              <a:ext uri="{FF2B5EF4-FFF2-40B4-BE49-F238E27FC236}">
                <a16:creationId xmlns:a16="http://schemas.microsoft.com/office/drawing/2014/main" xmlns="" id="{7D88E4AA-31CB-4CDD-8D59-A8AAB2EBB2EC}"/>
              </a:ext>
            </a:extLst>
          </p:cNvPr>
          <p:cNvSpPr txBox="1">
            <a:spLocks/>
          </p:cNvSpPr>
          <p:nvPr/>
        </p:nvSpPr>
        <p:spPr>
          <a:xfrm>
            <a:off x="-252536" y="5062301"/>
            <a:ext cx="9937104" cy="1563366"/>
          </a:xfrm>
          <a:prstGeom prst="rect">
            <a:avLst/>
          </a:prstGeom>
          <a:solidFill>
            <a:srgbClr val="FFCCFF"/>
          </a:solidFill>
          <a:ln w="57150">
            <a:noFill/>
          </a:ln>
        </p:spPr>
        <p:txBody>
          <a:bodyPr vert="horz" wrap="square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defRPr/>
            </a:pPr>
            <a:r>
              <a:rPr lang="ja-JP" altLang="en-US" sz="3200" dirty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　・</a:t>
            </a:r>
            <a:r>
              <a:rPr lang="ja-JP" altLang="en-US" sz="3200" dirty="0" smtClean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付箋を</a:t>
            </a:r>
            <a:r>
              <a:rPr lang="ja-JP" altLang="en-US" sz="3200" dirty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３</a:t>
            </a:r>
            <a:r>
              <a:rPr lang="ja-JP" altLang="en-US" sz="3200" dirty="0" smtClean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色。１枚に１項目。名前を挙げて</a:t>
            </a:r>
            <a:endParaRPr lang="en-US" altLang="ja-JP" sz="3200" dirty="0">
              <a:solidFill>
                <a:prstClr val="black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メイリオ" panose="020B0604030504040204" pitchFamily="50" charset="-128"/>
            </a:endParaRPr>
          </a:p>
          <a:p>
            <a:pPr algn="l">
              <a:lnSpc>
                <a:spcPct val="100000"/>
              </a:lnSpc>
              <a:defRPr/>
            </a:pPr>
            <a:r>
              <a:rPr lang="ja-JP" altLang="en-US" sz="3200" dirty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　　３つのプロセスは左上に</a:t>
            </a:r>
            <a:r>
              <a:rPr lang="ja-JP" altLang="en-US" sz="3200" dirty="0" smtClean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記入</a:t>
            </a:r>
            <a:endParaRPr lang="en-US" altLang="ja-JP" sz="3200" dirty="0">
              <a:solidFill>
                <a:prstClr val="black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メイリオ" panose="020B0604030504040204" pitchFamily="50" charset="-128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="" xmlns:a16="http://schemas.microsoft.com/office/drawing/2014/main" id="{0D575FF7-97CA-4173-BDBB-9F7F2FEA51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320" y="844032"/>
            <a:ext cx="1120141" cy="937462"/>
          </a:xfrm>
          <a:prstGeom prst="rect">
            <a:avLst/>
          </a:prstGeom>
          <a:noFill/>
        </p:spPr>
      </p:pic>
      <p:cxnSp>
        <p:nvCxnSpPr>
          <p:cNvPr id="22" name="直線コネクタ 21">
            <a:extLst>
              <a:ext uri="{FF2B5EF4-FFF2-40B4-BE49-F238E27FC236}">
                <a16:creationId xmlns="" xmlns:a16="http://schemas.microsoft.com/office/drawing/2014/main" id="{C76F1CB2-E702-4F47-808E-C37F4AD34C72}"/>
              </a:ext>
            </a:extLst>
          </p:cNvPr>
          <p:cNvCxnSpPr/>
          <p:nvPr/>
        </p:nvCxnSpPr>
        <p:spPr>
          <a:xfrm>
            <a:off x="-109146" y="674804"/>
            <a:ext cx="884809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="" xmlns:a16="http://schemas.microsoft.com/office/drawing/2014/main" id="{25AA19BF-83D9-4216-BE7C-149F33773E05}"/>
              </a:ext>
            </a:extLst>
          </p:cNvPr>
          <p:cNvCxnSpPr/>
          <p:nvPr/>
        </p:nvCxnSpPr>
        <p:spPr>
          <a:xfrm>
            <a:off x="1280650" y="611743"/>
            <a:ext cx="9524798" cy="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="" xmlns:a16="http://schemas.microsoft.com/office/drawing/2014/main" id="{A46DE168-1A90-4287-9C76-3B3EF924134D}"/>
              </a:ext>
            </a:extLst>
          </p:cNvPr>
          <p:cNvCxnSpPr/>
          <p:nvPr/>
        </p:nvCxnSpPr>
        <p:spPr>
          <a:xfrm>
            <a:off x="1629915" y="548680"/>
            <a:ext cx="8957239" cy="0"/>
          </a:xfrm>
          <a:prstGeom prst="line">
            <a:avLst/>
          </a:prstGeom>
          <a:ln w="158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="" xmlns:a16="http://schemas.microsoft.com/office/drawing/2014/main" id="{86DB2B1E-C5AE-4732-87B3-F425B9C778C8}"/>
              </a:ext>
            </a:extLst>
          </p:cNvPr>
          <p:cNvCxnSpPr/>
          <p:nvPr/>
        </p:nvCxnSpPr>
        <p:spPr>
          <a:xfrm>
            <a:off x="-996865" y="729983"/>
            <a:ext cx="95247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円形吹き出し 17"/>
          <p:cNvSpPr/>
          <p:nvPr/>
        </p:nvSpPr>
        <p:spPr>
          <a:xfrm>
            <a:off x="6323099" y="5907399"/>
            <a:ext cx="2415848" cy="864096"/>
          </a:xfrm>
          <a:prstGeom prst="wedgeEllipseCallout">
            <a:avLst>
              <a:gd name="adj1" fmla="val -64195"/>
              <a:gd name="adj2" fmla="val -32179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Ａ①、Ｂ②</a:t>
            </a:r>
            <a:endParaRPr lang="en-US" altLang="ja-JP" sz="2000" dirty="0">
              <a:solidFill>
                <a:prstClr val="black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algn="ctr"/>
            <a:r>
              <a:rPr lang="ja-JP" altLang="en-US" sz="2000" dirty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など</a:t>
            </a:r>
            <a:endParaRPr lang="en-US" altLang="ja-JP" sz="2000" dirty="0">
              <a:solidFill>
                <a:prstClr val="black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143808" y="1909174"/>
            <a:ext cx="2700000" cy="2656860"/>
            <a:chOff x="585083" y="2607439"/>
            <a:chExt cx="2136275" cy="2007973"/>
          </a:xfrm>
        </p:grpSpPr>
        <p:sp>
          <p:nvSpPr>
            <p:cNvPr id="27" name="四角形: メモ 15">
              <a:extLst>
                <a:ext uri="{FF2B5EF4-FFF2-40B4-BE49-F238E27FC236}">
                  <a16:creationId xmlns:a16="http://schemas.microsoft.com/office/drawing/2014/main" xmlns="" id="{88814021-0525-4936-8BCE-58A5147D8DBA}"/>
                </a:ext>
              </a:extLst>
            </p:cNvPr>
            <p:cNvSpPr/>
            <p:nvPr/>
          </p:nvSpPr>
          <p:spPr>
            <a:xfrm>
              <a:off x="585083" y="2607439"/>
              <a:ext cx="2136275" cy="2007973"/>
            </a:xfrm>
            <a:prstGeom prst="foldedCorner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en-US" altLang="ja-JP" sz="2800" dirty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  <a:cs typeface="メイリオ" panose="020B0604030504040204" pitchFamily="50" charset="-128"/>
                </a:rPr>
                <a:t>A</a:t>
              </a:r>
              <a:r>
                <a:rPr lang="ja-JP" altLang="en-US" sz="2800" dirty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  <a:cs typeface="メイリオ" panose="020B0604030504040204" pitchFamily="50" charset="-128"/>
                </a:rPr>
                <a:t>①　○○さん</a:t>
              </a:r>
              <a:endParaRPr lang="en-US" altLang="ja-JP" sz="2800" dirty="0">
                <a:solidFill>
                  <a:prstClr val="black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メイリオ" panose="020B0604030504040204" pitchFamily="50" charset="-128"/>
              </a:endParaRPr>
            </a:p>
            <a:p>
              <a:pPr>
                <a:lnSpc>
                  <a:spcPts val="1000"/>
                </a:lnSpc>
                <a:defRPr/>
              </a:pPr>
              <a:endParaRPr lang="en-US" altLang="ja-JP" sz="2800" dirty="0">
                <a:solidFill>
                  <a:prstClr val="black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メイリオ" panose="020B0604030504040204" pitchFamily="50" charset="-128"/>
              </a:endParaRPr>
            </a:p>
            <a:p>
              <a:pPr>
                <a:defRPr/>
              </a:pPr>
              <a:r>
                <a:rPr lang="ja-JP" altLang="en-US" sz="2800" dirty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  <a:cs typeface="メイリオ" panose="020B0604030504040204" pitchFamily="50" charset="-128"/>
                </a:rPr>
                <a:t>読み解く力を　高めたり、発揮している姿</a:t>
              </a: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1303092" y="4243861"/>
              <a:ext cx="1235490" cy="348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>
                <a:defRPr sz="2400">
                  <a:solidFill>
                    <a:prstClr val="black"/>
                  </a:solidFill>
                  <a:latin typeface="BIZ UDゴシック" panose="020B0400000000000000" pitchFamily="49" charset="-128"/>
                  <a:ea typeface="BIZ UDゴシック" panose="020B0400000000000000" pitchFamily="49" charset="-128"/>
                </a:defRPr>
              </a:lvl1pPr>
            </a:lstStyle>
            <a:p>
              <a:r>
                <a:rPr lang="ja-JP" altLang="en-US" dirty="0"/>
                <a:t>（黄色）</a:t>
              </a: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6012160" y="1901919"/>
            <a:ext cx="2918056" cy="2618246"/>
            <a:chOff x="2913228" y="2524302"/>
            <a:chExt cx="2093549" cy="2007972"/>
          </a:xfrm>
        </p:grpSpPr>
        <p:sp>
          <p:nvSpPr>
            <p:cNvPr id="30" name="四角形: メモ 16">
              <a:extLst>
                <a:ext uri="{FF2B5EF4-FFF2-40B4-BE49-F238E27FC236}">
                  <a16:creationId xmlns:a16="http://schemas.microsoft.com/office/drawing/2014/main" xmlns="" id="{7EACFE6F-E6A2-4F23-9AB1-16C3DC2E7B51}"/>
                </a:ext>
              </a:extLst>
            </p:cNvPr>
            <p:cNvSpPr/>
            <p:nvPr/>
          </p:nvSpPr>
          <p:spPr>
            <a:xfrm>
              <a:off x="2913228" y="2524302"/>
              <a:ext cx="2093549" cy="2007972"/>
            </a:xfrm>
            <a:prstGeom prst="foldedCorner">
              <a:avLst/>
            </a:prstGeom>
            <a:solidFill>
              <a:srgbClr val="CC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ja-JP" altLang="en-US" sz="2800" dirty="0" smtClea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  <a:cs typeface="メイリオ" panose="020B0604030504040204" pitchFamily="50" charset="-128"/>
                </a:rPr>
                <a:t>☆有効</a:t>
              </a:r>
              <a:r>
                <a:rPr lang="ja-JP" altLang="en-US" sz="2800" dirty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  <a:cs typeface="メイリオ" panose="020B0604030504040204" pitchFamily="50" charset="-128"/>
                </a:rPr>
                <a:t>な手立て　</a:t>
              </a:r>
              <a:endParaRPr lang="en-US" altLang="ja-JP" sz="2800" dirty="0">
                <a:solidFill>
                  <a:prstClr val="black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メイリオ" panose="020B0604030504040204" pitchFamily="50" charset="-128"/>
              </a:endParaRPr>
            </a:p>
            <a:p>
              <a:pPr>
                <a:defRPr/>
              </a:pPr>
              <a:r>
                <a:rPr lang="ja-JP" altLang="en-US" sz="2800" dirty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  <a:cs typeface="メイリオ" panose="020B0604030504040204" pitchFamily="50" charset="-128"/>
                </a:rPr>
                <a:t>　　　　や視点</a:t>
              </a:r>
              <a:endParaRPr lang="en-US" altLang="ja-JP" sz="2800" dirty="0">
                <a:solidFill>
                  <a:prstClr val="black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メイリオ" panose="020B0604030504040204" pitchFamily="50" charset="-128"/>
              </a:endParaRPr>
            </a:p>
            <a:p>
              <a:pPr>
                <a:lnSpc>
                  <a:spcPts val="1000"/>
                </a:lnSpc>
                <a:defRPr/>
              </a:pPr>
              <a:endParaRPr lang="en-US" altLang="ja-JP" sz="2800" dirty="0">
                <a:solidFill>
                  <a:prstClr val="black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メイリオ" panose="020B0604030504040204" pitchFamily="50" charset="-128"/>
              </a:endParaRPr>
            </a:p>
            <a:p>
              <a:pPr>
                <a:defRPr/>
              </a:pPr>
              <a:r>
                <a:rPr lang="ja-JP" altLang="en-US" sz="2800" dirty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  <a:cs typeface="メイリオ" panose="020B0604030504040204" pitchFamily="50" charset="-128"/>
                </a:rPr>
                <a:t>☆</a:t>
              </a:r>
              <a:r>
                <a:rPr lang="ja-JP" altLang="en-US" sz="2800" dirty="0" smtClea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  <a:cs typeface="メイリオ" panose="020B0604030504040204" pitchFamily="50" charset="-128"/>
                </a:rPr>
                <a:t>改善</a:t>
              </a:r>
              <a:r>
                <a:rPr lang="ja-JP" altLang="en-US" sz="2800" dirty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  <a:cs typeface="メイリオ" panose="020B0604030504040204" pitchFamily="50" charset="-128"/>
                </a:rPr>
                <a:t>策</a:t>
              </a:r>
              <a:endParaRPr lang="en-US" altLang="ja-JP" sz="2800" dirty="0">
                <a:solidFill>
                  <a:prstClr val="black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メイリオ" panose="020B060403050404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3642574" y="4165578"/>
              <a:ext cx="1075586" cy="354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 smtClean="0">
                  <a:solidFill>
                    <a:prstClr val="black"/>
                  </a:solidFill>
                  <a:latin typeface="BIZ UDゴシック" panose="020B0400000000000000" pitchFamily="49" charset="-128"/>
                  <a:ea typeface="BIZ UDゴシック" panose="020B0400000000000000" pitchFamily="49" charset="-128"/>
                </a:rPr>
                <a:t>（水色）</a:t>
              </a:r>
              <a:endParaRPr kumimoji="1" lang="ja-JP" altLang="en-US" sz="2400" dirty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endParaRPr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3086039" y="1902430"/>
            <a:ext cx="3136452" cy="2633649"/>
            <a:chOff x="585083" y="2607439"/>
            <a:chExt cx="2476836" cy="2007973"/>
          </a:xfrm>
        </p:grpSpPr>
        <p:sp>
          <p:nvSpPr>
            <p:cNvPr id="33" name="四角形: メモ 15">
              <a:extLst>
                <a:ext uri="{FF2B5EF4-FFF2-40B4-BE49-F238E27FC236}">
                  <a16:creationId xmlns:a16="http://schemas.microsoft.com/office/drawing/2014/main" xmlns="" id="{88814021-0525-4936-8BCE-58A5147D8DBA}"/>
                </a:ext>
              </a:extLst>
            </p:cNvPr>
            <p:cNvSpPr/>
            <p:nvPr/>
          </p:nvSpPr>
          <p:spPr>
            <a:xfrm>
              <a:off x="585083" y="2607439"/>
              <a:ext cx="2136275" cy="2007973"/>
            </a:xfrm>
            <a:prstGeom prst="foldedCorner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ja-JP" altLang="en-US" sz="2800" dirty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  <a:cs typeface="メイリオ" panose="020B0604030504040204" pitchFamily="50" charset="-128"/>
                </a:rPr>
                <a:t>Ｂ②　○○さん</a:t>
              </a:r>
              <a:endParaRPr lang="en-US" altLang="ja-JP" sz="2800" dirty="0">
                <a:solidFill>
                  <a:prstClr val="black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メイリオ" panose="020B0604030504040204" pitchFamily="50" charset="-128"/>
              </a:endParaRPr>
            </a:p>
            <a:p>
              <a:pPr>
                <a:lnSpc>
                  <a:spcPts val="1000"/>
                </a:lnSpc>
                <a:defRPr/>
              </a:pPr>
              <a:endParaRPr lang="en-US" altLang="ja-JP" sz="2800" dirty="0">
                <a:solidFill>
                  <a:prstClr val="black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メイリオ" panose="020B0604030504040204" pitchFamily="50" charset="-128"/>
              </a:endParaRPr>
            </a:p>
            <a:p>
              <a:pPr>
                <a:defRPr/>
              </a:pPr>
              <a:r>
                <a:rPr lang="ja-JP" altLang="en-US" sz="2800" dirty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  <a:cs typeface="メイリオ" panose="020B0604030504040204" pitchFamily="50" charset="-128"/>
                </a:rPr>
                <a:t>読み解く力を　高めたり、　　発揮している姿</a:t>
              </a: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1332510" y="4251290"/>
              <a:ext cx="1729409" cy="351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>
                <a:defRPr sz="2400">
                  <a:solidFill>
                    <a:prstClr val="black"/>
                  </a:solidFill>
                  <a:latin typeface="BIZ UDゴシック" panose="020B0400000000000000" pitchFamily="49" charset="-128"/>
                  <a:ea typeface="BIZ UDゴシック" panose="020B0400000000000000" pitchFamily="49" charset="-128"/>
                </a:defRPr>
              </a:lvl1pPr>
            </a:lstStyle>
            <a:p>
              <a:r>
                <a:rPr lang="ja-JP" altLang="en-US" dirty="0"/>
                <a:t>（桃色）</a:t>
              </a:r>
            </a:p>
          </p:txBody>
        </p:sp>
      </p:grpSp>
      <p:sp>
        <p:nvSpPr>
          <p:cNvPr id="36" name="円形吹き出し 35"/>
          <p:cNvSpPr/>
          <p:nvPr/>
        </p:nvSpPr>
        <p:spPr>
          <a:xfrm>
            <a:off x="2980164" y="928858"/>
            <a:ext cx="2158781" cy="864096"/>
          </a:xfrm>
          <a:prstGeom prst="wedgeEllipseCallout">
            <a:avLst>
              <a:gd name="adj1" fmla="val 43834"/>
              <a:gd name="adj2" fmla="val 7404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Ｂの側面に</a:t>
            </a:r>
            <a:endParaRPr lang="en-US" altLang="ja-JP" sz="2000" dirty="0">
              <a:solidFill>
                <a:prstClr val="black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algn="ctr"/>
            <a:r>
              <a:rPr lang="ja-JP" altLang="en-US" sz="2000" dirty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関わる</a:t>
            </a:r>
            <a:endParaRPr lang="en-US" altLang="ja-JP" sz="2000" dirty="0">
              <a:solidFill>
                <a:prstClr val="black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37" name="円形吹き出し 36"/>
          <p:cNvSpPr/>
          <p:nvPr/>
        </p:nvSpPr>
        <p:spPr>
          <a:xfrm>
            <a:off x="77718" y="917553"/>
            <a:ext cx="2190026" cy="864096"/>
          </a:xfrm>
          <a:prstGeom prst="wedgeEllipseCallout">
            <a:avLst>
              <a:gd name="adj1" fmla="val 32443"/>
              <a:gd name="adj2" fmla="val 7057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000" dirty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Ａ</a:t>
            </a:r>
            <a:r>
              <a:rPr kumimoji="1" lang="ja-JP" altLang="en-US" sz="2000" dirty="0" smtClean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の側面に</a:t>
            </a:r>
            <a:endParaRPr kumimoji="1" lang="en-US" altLang="ja-JP" sz="2000" dirty="0" smtClean="0">
              <a:solidFill>
                <a:prstClr val="black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000" dirty="0" smtClean="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関わる</a:t>
            </a:r>
            <a:endParaRPr kumimoji="1" lang="en-US" altLang="ja-JP" sz="2000" dirty="0" smtClean="0">
              <a:solidFill>
                <a:prstClr val="black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35" name="Text Box 5">
            <a:extLst>
              <a:ext uri="{FF2B5EF4-FFF2-40B4-BE49-F238E27FC236}">
                <a16:creationId xmlns="" xmlns:a16="http://schemas.microsoft.com/office/drawing/2014/main" id="{77F46164-D5F9-45EE-8865-136A27D0A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15" y="65064"/>
            <a:ext cx="878017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ja-JP"/>
            </a:defPPr>
            <a:lvl1pPr>
              <a:buFont typeface="Arial" charset="0"/>
              <a:buNone/>
              <a:defRPr sz="240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メイリオ" panose="020B0604030504040204" pitchFamily="50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ja-JP" altLang="en-US" sz="2800" dirty="0"/>
              <a:t>研究協議　～本日の授業から学ぶ～　　　　　　　　　　　　</a:t>
            </a:r>
          </a:p>
        </p:txBody>
      </p:sp>
    </p:spTree>
    <p:extLst>
      <p:ext uri="{BB962C8B-B14F-4D97-AF65-F5344CB8AC3E}">
        <p14:creationId xmlns:p14="http://schemas.microsoft.com/office/powerpoint/2010/main" val="155669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14" y="3573016"/>
            <a:ext cx="3348398" cy="3175085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3781254" y="4221088"/>
            <a:ext cx="51048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3600" b="1" dirty="0">
                <a:solidFill>
                  <a:srgbClr val="FF0066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・一枚ずつ簡潔に説明</a:t>
            </a:r>
            <a:endParaRPr kumimoji="1" lang="en-US" altLang="ja-JP" sz="3600" b="1" dirty="0">
              <a:solidFill>
                <a:srgbClr val="FF0066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メイリオ" panose="020B0604030504040204" pitchFamily="50" charset="-128"/>
            </a:endParaRPr>
          </a:p>
          <a:p>
            <a:r>
              <a:rPr kumimoji="1" lang="ja-JP" altLang="en-US" sz="3600" b="1" dirty="0">
                <a:solidFill>
                  <a:srgbClr val="FF0066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　しながら貼る。</a:t>
            </a:r>
            <a:endParaRPr kumimoji="1" lang="en-US" altLang="ja-JP" sz="3600" b="1" dirty="0">
              <a:solidFill>
                <a:srgbClr val="FF0066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メイリオ" panose="020B0604030504040204" pitchFamily="50" charset="-128"/>
            </a:endParaRPr>
          </a:p>
          <a:p>
            <a:r>
              <a:rPr kumimoji="1" lang="ja-JP" altLang="en-US" sz="3600" b="1" dirty="0">
                <a:solidFill>
                  <a:srgbClr val="FF0066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・貼りながら、付箋を</a:t>
            </a:r>
            <a:endParaRPr kumimoji="1" lang="en-US" altLang="ja-JP" sz="3600" b="1" dirty="0">
              <a:solidFill>
                <a:srgbClr val="FF0066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メイリオ" panose="020B0604030504040204" pitchFamily="50" charset="-128"/>
            </a:endParaRPr>
          </a:p>
          <a:p>
            <a:r>
              <a:rPr kumimoji="1" lang="ja-JP" altLang="en-US" sz="3600" b="1" dirty="0">
                <a:solidFill>
                  <a:srgbClr val="FF0066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　</a:t>
            </a:r>
            <a:r>
              <a:rPr lang="ja-JP" altLang="en-US" sz="3600" b="1" dirty="0" smtClean="0">
                <a:solidFill>
                  <a:srgbClr val="FF0066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分析・整理</a:t>
            </a:r>
            <a:endParaRPr kumimoji="1" lang="en-US" altLang="ja-JP" sz="3600" b="1" dirty="0">
              <a:solidFill>
                <a:srgbClr val="FF0066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メイリオ" panose="020B0604030504040204" pitchFamily="50" charset="-128"/>
            </a:endParaRPr>
          </a:p>
        </p:txBody>
      </p:sp>
      <p:sp>
        <p:nvSpPr>
          <p:cNvPr id="15" name="タイトル 1">
            <a:extLst>
              <a:ext uri="{FF2B5EF4-FFF2-40B4-BE49-F238E27FC236}">
                <a16:creationId xmlns:a16="http://schemas.microsoft.com/office/drawing/2014/main" xmlns="" id="{5AD0C2B7-391D-4E01-BBD3-8A28165F599F}"/>
              </a:ext>
            </a:extLst>
          </p:cNvPr>
          <p:cNvSpPr txBox="1">
            <a:spLocks/>
          </p:cNvSpPr>
          <p:nvPr/>
        </p:nvSpPr>
        <p:spPr>
          <a:xfrm>
            <a:off x="28659" y="853598"/>
            <a:ext cx="9080303" cy="97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noFill/>
          </a:ln>
        </p:spPr>
        <p:txBody>
          <a:bodyPr vert="horz" wrap="square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defRPr/>
            </a:pPr>
            <a:r>
              <a:rPr lang="ja-JP" altLang="en-US" sz="2400" dirty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□「読み解く力」を「高めている</a:t>
            </a:r>
            <a:r>
              <a:rPr lang="ja-JP" altLang="en-US" sz="2400" dirty="0" smtClean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」「</a:t>
            </a:r>
            <a:r>
              <a:rPr lang="ja-JP" altLang="en-US" sz="2400" dirty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発揮している」子どもの</a:t>
            </a:r>
            <a:r>
              <a:rPr lang="ja-JP" altLang="en-US" sz="2400" dirty="0" smtClean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姿</a:t>
            </a:r>
            <a:endParaRPr lang="en-US" altLang="ja-JP" sz="2400" dirty="0" smtClean="0">
              <a:solidFill>
                <a:prstClr val="black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メイリオ" panose="020B0604030504040204" pitchFamily="50" charset="-128"/>
            </a:endParaRPr>
          </a:p>
          <a:p>
            <a:pPr algn="l">
              <a:lnSpc>
                <a:spcPct val="100000"/>
              </a:lnSpc>
              <a:defRPr/>
            </a:pPr>
            <a:r>
              <a:rPr lang="ja-JP" altLang="en-US" sz="2400" dirty="0" smtClean="0">
                <a:solidFill>
                  <a:prstClr val="black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メイリオ" panose="020B0604030504040204" pitchFamily="50" charset="-128"/>
              </a:rPr>
              <a:t>□子どもの姿を生み出すための手立てや授業づくりの視点</a:t>
            </a:r>
            <a:endParaRPr lang="en-US" altLang="ja-JP" sz="2400" dirty="0">
              <a:solidFill>
                <a:prstClr val="black"/>
              </a:solidFill>
              <a:latin typeface="UD デジタル 教科書体 N-R" panose="02020400000000000000" pitchFamily="17" charset="-128"/>
              <a:ea typeface="UD デジタル 教科書体 N-R" panose="02020400000000000000" pitchFamily="17" charset="-128"/>
              <a:cs typeface="メイリオ" panose="020B0604030504040204" pitchFamily="50" charset="-128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="" xmlns:a16="http://schemas.microsoft.com/office/drawing/2014/main" id="{A2162779-F3A5-48CF-B3DD-9835D288DF6D}"/>
              </a:ext>
            </a:extLst>
          </p:cNvPr>
          <p:cNvCxnSpPr/>
          <p:nvPr/>
        </p:nvCxnSpPr>
        <p:spPr>
          <a:xfrm>
            <a:off x="-109146" y="674804"/>
            <a:ext cx="884809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="" xmlns:a16="http://schemas.microsoft.com/office/drawing/2014/main" id="{FD603130-DDE9-4EBD-8A04-361AAC620E1F}"/>
              </a:ext>
            </a:extLst>
          </p:cNvPr>
          <p:cNvCxnSpPr/>
          <p:nvPr/>
        </p:nvCxnSpPr>
        <p:spPr>
          <a:xfrm>
            <a:off x="1280650" y="611743"/>
            <a:ext cx="9524798" cy="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="" xmlns:a16="http://schemas.microsoft.com/office/drawing/2014/main" id="{D9611DCB-BD40-4C1E-8DBE-3F18AE9A55B0}"/>
              </a:ext>
            </a:extLst>
          </p:cNvPr>
          <p:cNvCxnSpPr/>
          <p:nvPr/>
        </p:nvCxnSpPr>
        <p:spPr>
          <a:xfrm>
            <a:off x="1629915" y="548680"/>
            <a:ext cx="8957239" cy="0"/>
          </a:xfrm>
          <a:prstGeom prst="line">
            <a:avLst/>
          </a:prstGeom>
          <a:ln w="158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="" xmlns:a16="http://schemas.microsoft.com/office/drawing/2014/main" id="{BFF423D2-4598-4099-A21A-49A9BB79CF76}"/>
              </a:ext>
            </a:extLst>
          </p:cNvPr>
          <p:cNvCxnSpPr/>
          <p:nvPr/>
        </p:nvCxnSpPr>
        <p:spPr>
          <a:xfrm>
            <a:off x="-996865" y="729983"/>
            <a:ext cx="95247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1800" y="1979216"/>
            <a:ext cx="6063223" cy="1881832"/>
          </a:xfrm>
          <a:prstGeom prst="rect">
            <a:avLst/>
          </a:prstGeom>
        </p:spPr>
      </p:pic>
      <p:sp>
        <p:nvSpPr>
          <p:cNvPr id="12" name="Text Box 5">
            <a:extLst>
              <a:ext uri="{FF2B5EF4-FFF2-40B4-BE49-F238E27FC236}">
                <a16:creationId xmlns="" xmlns:a16="http://schemas.microsoft.com/office/drawing/2014/main" id="{77F46164-D5F9-45EE-8865-136A27D0A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15" y="65064"/>
            <a:ext cx="878017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ja-JP"/>
            </a:defPPr>
            <a:lvl1pPr>
              <a:buFont typeface="Arial" charset="0"/>
              <a:buNone/>
              <a:defRPr sz="240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メイリオ" panose="020B0604030504040204" pitchFamily="50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ja-JP" altLang="en-US" sz="2800" dirty="0"/>
              <a:t>研究協議　～本日の授業から学ぶ～　　　　　　　　　　　　</a:t>
            </a:r>
          </a:p>
        </p:txBody>
      </p:sp>
    </p:spTree>
    <p:extLst>
      <p:ext uri="{BB962C8B-B14F-4D97-AF65-F5344CB8AC3E}">
        <p14:creationId xmlns:p14="http://schemas.microsoft.com/office/powerpoint/2010/main" val="388671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/>
          <p:cNvGrpSpPr/>
          <p:nvPr/>
        </p:nvGrpSpPr>
        <p:grpSpPr>
          <a:xfrm>
            <a:off x="105915" y="632951"/>
            <a:ext cx="8932467" cy="5988913"/>
            <a:chOff x="6318134" y="1123952"/>
            <a:chExt cx="8932467" cy="5988913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69483" y="2150498"/>
              <a:ext cx="6528855" cy="4029286"/>
            </a:xfrm>
            <a:prstGeom prst="rect">
              <a:avLst/>
            </a:prstGeom>
          </p:spPr>
        </p:pic>
        <p:sp>
          <p:nvSpPr>
            <p:cNvPr id="4" name="正方形/長方形 3"/>
            <p:cNvSpPr/>
            <p:nvPr/>
          </p:nvSpPr>
          <p:spPr>
            <a:xfrm>
              <a:off x="6318134" y="1123952"/>
              <a:ext cx="8932467" cy="5988913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prstClr val="white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endParaRPr>
            </a:p>
          </p:txBody>
        </p:sp>
      </p:grp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xmlns="" id="{6F2B26CB-9ABE-4E55-8033-9BDF367DABEB}"/>
              </a:ext>
            </a:extLst>
          </p:cNvPr>
          <p:cNvSpPr/>
          <p:nvPr/>
        </p:nvSpPr>
        <p:spPr>
          <a:xfrm>
            <a:off x="4982930" y="4939047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xmlns="" id="{1C2F03BF-1C4E-45B8-84EA-6107687D76D2}"/>
              </a:ext>
            </a:extLst>
          </p:cNvPr>
          <p:cNvSpPr/>
          <p:nvPr/>
        </p:nvSpPr>
        <p:spPr>
          <a:xfrm>
            <a:off x="5410623" y="5550780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xmlns="" id="{285EAC33-948C-466C-BD99-65CD9D6D153E}"/>
              </a:ext>
            </a:extLst>
          </p:cNvPr>
          <p:cNvSpPr/>
          <p:nvPr/>
        </p:nvSpPr>
        <p:spPr>
          <a:xfrm>
            <a:off x="6464003" y="4973972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16" name="四角形: メモ 15">
            <a:extLst>
              <a:ext uri="{FF2B5EF4-FFF2-40B4-BE49-F238E27FC236}">
                <a16:creationId xmlns:a16="http://schemas.microsoft.com/office/drawing/2014/main" xmlns="" id="{FA6E3A95-4A20-4066-9AB3-228D3444D6B0}"/>
              </a:ext>
            </a:extLst>
          </p:cNvPr>
          <p:cNvSpPr/>
          <p:nvPr/>
        </p:nvSpPr>
        <p:spPr>
          <a:xfrm>
            <a:off x="6252871" y="5411353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xmlns="" id="{E5E22B14-8EA4-47A4-98F1-D4334272E063}"/>
              </a:ext>
            </a:extLst>
          </p:cNvPr>
          <p:cNvSpPr/>
          <p:nvPr/>
        </p:nvSpPr>
        <p:spPr>
          <a:xfrm>
            <a:off x="1936857" y="3487376"/>
            <a:ext cx="648057" cy="504056"/>
          </a:xfrm>
          <a:prstGeom prst="foldedCorner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18" name="四角形: メモ 17">
            <a:extLst>
              <a:ext uri="{FF2B5EF4-FFF2-40B4-BE49-F238E27FC236}">
                <a16:creationId xmlns:a16="http://schemas.microsoft.com/office/drawing/2014/main" xmlns="" id="{69DFAAF8-ECE3-4FB3-848B-6AF5784CF2E8}"/>
              </a:ext>
            </a:extLst>
          </p:cNvPr>
          <p:cNvSpPr/>
          <p:nvPr/>
        </p:nvSpPr>
        <p:spPr>
          <a:xfrm>
            <a:off x="2761828" y="3771801"/>
            <a:ext cx="648057" cy="504056"/>
          </a:xfrm>
          <a:prstGeom prst="foldedCorner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xmlns="" id="{831A9C4C-5FAC-4AC6-9B01-32E913EB2CBA}"/>
              </a:ext>
            </a:extLst>
          </p:cNvPr>
          <p:cNvSpPr/>
          <p:nvPr/>
        </p:nvSpPr>
        <p:spPr>
          <a:xfrm>
            <a:off x="3162670" y="3458654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0" name="四角形: メモ 19">
            <a:extLst>
              <a:ext uri="{FF2B5EF4-FFF2-40B4-BE49-F238E27FC236}">
                <a16:creationId xmlns:a16="http://schemas.microsoft.com/office/drawing/2014/main" xmlns="" id="{21DB5817-C4F9-4749-BCDE-2E9B9B47CD5B}"/>
              </a:ext>
            </a:extLst>
          </p:cNvPr>
          <p:cNvSpPr/>
          <p:nvPr/>
        </p:nvSpPr>
        <p:spPr>
          <a:xfrm>
            <a:off x="4917987" y="3354053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xmlns="" id="{64DD524A-AA77-4C56-865A-3EA7403636C8}"/>
              </a:ext>
            </a:extLst>
          </p:cNvPr>
          <p:cNvSpPr/>
          <p:nvPr/>
        </p:nvSpPr>
        <p:spPr>
          <a:xfrm>
            <a:off x="5355879" y="3661085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2" name="四角形: メモ 21">
            <a:extLst>
              <a:ext uri="{FF2B5EF4-FFF2-40B4-BE49-F238E27FC236}">
                <a16:creationId xmlns:a16="http://schemas.microsoft.com/office/drawing/2014/main" xmlns="" id="{D57A44B4-EFC9-43AF-8AAA-570161AFBCD2}"/>
              </a:ext>
            </a:extLst>
          </p:cNvPr>
          <p:cNvSpPr/>
          <p:nvPr/>
        </p:nvSpPr>
        <p:spPr>
          <a:xfrm>
            <a:off x="6377942" y="3429000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xmlns="" id="{AEC6012F-4ADE-4D07-81F3-911FFB2EA84E}"/>
              </a:ext>
            </a:extLst>
          </p:cNvPr>
          <p:cNvSpPr/>
          <p:nvPr/>
        </p:nvSpPr>
        <p:spPr>
          <a:xfrm>
            <a:off x="6166810" y="3866381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4" name="四角形: メモ 23">
            <a:extLst>
              <a:ext uri="{FF2B5EF4-FFF2-40B4-BE49-F238E27FC236}">
                <a16:creationId xmlns:a16="http://schemas.microsoft.com/office/drawing/2014/main" xmlns="" id="{AF5AFD46-2EBD-4AB4-9DE4-C224CA082FD9}"/>
              </a:ext>
            </a:extLst>
          </p:cNvPr>
          <p:cNvSpPr/>
          <p:nvPr/>
        </p:nvSpPr>
        <p:spPr>
          <a:xfrm>
            <a:off x="2153305" y="1860164"/>
            <a:ext cx="648057" cy="504056"/>
          </a:xfrm>
          <a:prstGeom prst="foldedCorner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xmlns="" id="{F057EEB4-F149-4D01-9667-7AAB3CB66703}"/>
              </a:ext>
            </a:extLst>
          </p:cNvPr>
          <p:cNvSpPr/>
          <p:nvPr/>
        </p:nvSpPr>
        <p:spPr>
          <a:xfrm>
            <a:off x="2299908" y="2289273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6" name="四角形: メモ 25">
            <a:extLst>
              <a:ext uri="{FF2B5EF4-FFF2-40B4-BE49-F238E27FC236}">
                <a16:creationId xmlns:a16="http://schemas.microsoft.com/office/drawing/2014/main" xmlns="" id="{7B3B7A58-0CE6-4A82-ABCE-2E7983C8CDA0}"/>
              </a:ext>
            </a:extLst>
          </p:cNvPr>
          <p:cNvSpPr/>
          <p:nvPr/>
        </p:nvSpPr>
        <p:spPr>
          <a:xfrm>
            <a:off x="3138814" y="1889818"/>
            <a:ext cx="648057" cy="504056"/>
          </a:xfrm>
          <a:prstGeom prst="foldedCorner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xmlns="" id="{B06EC12C-9557-4E00-BE5F-BA5C8C650558}"/>
              </a:ext>
            </a:extLst>
          </p:cNvPr>
          <p:cNvSpPr/>
          <p:nvPr/>
        </p:nvSpPr>
        <p:spPr>
          <a:xfrm>
            <a:off x="4894131" y="1785217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8" name="四角形: メモ 27">
            <a:extLst>
              <a:ext uri="{FF2B5EF4-FFF2-40B4-BE49-F238E27FC236}">
                <a16:creationId xmlns:a16="http://schemas.microsoft.com/office/drawing/2014/main" xmlns="" id="{9C147D07-E6B2-47A4-9E5F-581368938198}"/>
              </a:ext>
            </a:extLst>
          </p:cNvPr>
          <p:cNvSpPr/>
          <p:nvPr/>
        </p:nvSpPr>
        <p:spPr>
          <a:xfrm>
            <a:off x="5332023" y="2092249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xmlns="" id="{8D13CC81-7D93-4C34-8EE1-C68F569BC969}"/>
              </a:ext>
            </a:extLst>
          </p:cNvPr>
          <p:cNvSpPr/>
          <p:nvPr/>
        </p:nvSpPr>
        <p:spPr>
          <a:xfrm>
            <a:off x="6354086" y="1860164"/>
            <a:ext cx="648057" cy="504056"/>
          </a:xfrm>
          <a:prstGeom prst="foldedCorne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30" name="四角形: メモ 29">
            <a:extLst>
              <a:ext uri="{FF2B5EF4-FFF2-40B4-BE49-F238E27FC236}">
                <a16:creationId xmlns:a16="http://schemas.microsoft.com/office/drawing/2014/main" xmlns="" id="{3771A493-C11D-45D4-9707-688D307D3CB2}"/>
              </a:ext>
            </a:extLst>
          </p:cNvPr>
          <p:cNvSpPr/>
          <p:nvPr/>
        </p:nvSpPr>
        <p:spPr>
          <a:xfrm>
            <a:off x="6142954" y="2297545"/>
            <a:ext cx="648057" cy="504056"/>
          </a:xfrm>
          <a:prstGeom prst="foldedCorner">
            <a:avLst/>
          </a:prstGeom>
          <a:solidFill>
            <a:srgbClr val="CC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cxnSp>
        <p:nvCxnSpPr>
          <p:cNvPr id="33" name="直線コネクタ 32">
            <a:extLst>
              <a:ext uri="{FF2B5EF4-FFF2-40B4-BE49-F238E27FC236}">
                <a16:creationId xmlns="" xmlns:a16="http://schemas.microsoft.com/office/drawing/2014/main" id="{A2162779-F3A5-48CF-B3DD-9835D288DF6D}"/>
              </a:ext>
            </a:extLst>
          </p:cNvPr>
          <p:cNvCxnSpPr/>
          <p:nvPr/>
        </p:nvCxnSpPr>
        <p:spPr>
          <a:xfrm>
            <a:off x="-109146" y="674804"/>
            <a:ext cx="884809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="" xmlns:a16="http://schemas.microsoft.com/office/drawing/2014/main" id="{FD603130-DDE9-4EBD-8A04-361AAC620E1F}"/>
              </a:ext>
            </a:extLst>
          </p:cNvPr>
          <p:cNvCxnSpPr/>
          <p:nvPr/>
        </p:nvCxnSpPr>
        <p:spPr>
          <a:xfrm>
            <a:off x="1280650" y="611743"/>
            <a:ext cx="9524798" cy="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="" xmlns:a16="http://schemas.microsoft.com/office/drawing/2014/main" id="{D9611DCB-BD40-4C1E-8DBE-3F18AE9A55B0}"/>
              </a:ext>
            </a:extLst>
          </p:cNvPr>
          <p:cNvCxnSpPr/>
          <p:nvPr/>
        </p:nvCxnSpPr>
        <p:spPr>
          <a:xfrm>
            <a:off x="1629915" y="548680"/>
            <a:ext cx="8957239" cy="0"/>
          </a:xfrm>
          <a:prstGeom prst="line">
            <a:avLst/>
          </a:prstGeom>
          <a:ln w="158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="" xmlns:a16="http://schemas.microsoft.com/office/drawing/2014/main" id="{BFF423D2-4598-4099-A21A-49A9BB79CF76}"/>
              </a:ext>
            </a:extLst>
          </p:cNvPr>
          <p:cNvCxnSpPr/>
          <p:nvPr/>
        </p:nvCxnSpPr>
        <p:spPr>
          <a:xfrm>
            <a:off x="-996865" y="729983"/>
            <a:ext cx="9524798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タイトル 1">
            <a:extLst>
              <a:ext uri="{FF2B5EF4-FFF2-40B4-BE49-F238E27FC236}">
                <a16:creationId xmlns:a16="http://schemas.microsoft.com/office/drawing/2014/main" xmlns="" id="{2DA5254C-E083-475C-B4DD-DDAF36ED604B}"/>
              </a:ext>
            </a:extLst>
          </p:cNvPr>
          <p:cNvSpPr txBox="1">
            <a:spLocks/>
          </p:cNvSpPr>
          <p:nvPr/>
        </p:nvSpPr>
        <p:spPr>
          <a:xfrm>
            <a:off x="331484" y="923753"/>
            <a:ext cx="4506860" cy="757130"/>
          </a:xfrm>
          <a:prstGeom prst="rect">
            <a:avLst/>
          </a:prstGeom>
          <a:solidFill>
            <a:srgbClr val="FFCCCC"/>
          </a:solidFill>
          <a:ln w="57150">
            <a:noFill/>
          </a:ln>
        </p:spPr>
        <p:txBody>
          <a:bodyPr vert="horz" wrap="square" lIns="91440" tIns="45720" rIns="91440" bIns="45720" rtlCol="0" anchor="ctr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400" dirty="0" smtClean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メイリオ" panose="020B0604030504040204" pitchFamily="50" charset="-128"/>
              </a:rPr>
              <a:t>子どもの姿を中心に</a:t>
            </a:r>
            <a:endParaRPr lang="en-US" altLang="ja-JP" sz="2400" dirty="0" smtClean="0">
              <a:solidFill>
                <a:prstClr val="black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メイリオ" panose="020B0604030504040204" pitchFamily="50" charset="-128"/>
            </a:endParaRPr>
          </a:p>
          <a:p>
            <a:pPr algn="l"/>
            <a:r>
              <a:rPr lang="ja-JP" altLang="en-US" sz="2400" dirty="0" smtClean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メイリオ" panose="020B0604030504040204" pitchFamily="50" charset="-128"/>
              </a:rPr>
              <a:t>説明しながら付箋を貼っていく</a:t>
            </a:r>
            <a:endParaRPr lang="en-US" altLang="ja-JP" sz="2400" dirty="0">
              <a:solidFill>
                <a:prstClr val="black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38" name="タイトル 1">
            <a:extLst>
              <a:ext uri="{FF2B5EF4-FFF2-40B4-BE49-F238E27FC236}">
                <a16:creationId xmlns:a16="http://schemas.microsoft.com/office/drawing/2014/main" xmlns="" id="{EFEEA8A9-CB11-4F7C-BE5E-C72D7BD29074}"/>
              </a:ext>
            </a:extLst>
          </p:cNvPr>
          <p:cNvSpPr txBox="1">
            <a:spLocks/>
          </p:cNvSpPr>
          <p:nvPr/>
        </p:nvSpPr>
        <p:spPr>
          <a:xfrm>
            <a:off x="339920" y="5709990"/>
            <a:ext cx="4132755" cy="757130"/>
          </a:xfrm>
          <a:prstGeom prst="rect">
            <a:avLst/>
          </a:prstGeom>
          <a:solidFill>
            <a:srgbClr val="FFCCCC"/>
          </a:solidFill>
          <a:ln w="57150">
            <a:noFill/>
          </a:ln>
        </p:spPr>
        <p:txBody>
          <a:bodyPr vert="horz" wrap="square" lIns="91440" tIns="45720" rIns="91440" bIns="45720" rtlCol="0" anchor="ctr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400" dirty="0" smtClean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メイリオ" panose="020B0604030504040204" pitchFamily="50" charset="-128"/>
              </a:rPr>
              <a:t>関連する有効だった手だて・改善策を貼っていく</a:t>
            </a:r>
            <a:endParaRPr lang="en-US" altLang="ja-JP" sz="2400" dirty="0" smtClean="0">
              <a:solidFill>
                <a:prstClr val="black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Text Box 5">
            <a:extLst>
              <a:ext uri="{FF2B5EF4-FFF2-40B4-BE49-F238E27FC236}">
                <a16:creationId xmlns="" xmlns:a16="http://schemas.microsoft.com/office/drawing/2014/main" id="{77F46164-D5F9-45EE-8865-136A27D0A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15" y="65064"/>
            <a:ext cx="878017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ja-JP"/>
            </a:defPPr>
            <a:lvl1pPr>
              <a:buFont typeface="Arial" charset="0"/>
              <a:buNone/>
              <a:defRPr sz="2400">
                <a:solidFill>
                  <a:prstClr val="black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メイリオ" panose="020B0604030504040204" pitchFamily="50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ja-JP" altLang="en-US" sz="2800" dirty="0"/>
              <a:t>研究協議　～本日の授業から学ぶ～　　　　　　　　　　　　</a:t>
            </a:r>
          </a:p>
        </p:txBody>
      </p:sp>
    </p:spTree>
    <p:extLst>
      <p:ext uri="{BB962C8B-B14F-4D97-AF65-F5344CB8AC3E}">
        <p14:creationId xmlns:p14="http://schemas.microsoft.com/office/powerpoint/2010/main" val="360582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1571</TotalTime>
  <Words>706</Words>
  <Application>Microsoft Office PowerPoint</Application>
  <PresentationFormat>画面に合わせる (4:3)</PresentationFormat>
  <Paragraphs>110</Paragraphs>
  <Slides>13</Slides>
  <Notes>13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29" baseType="lpstr">
      <vt:lpstr>BIZ UDPゴシック</vt:lpstr>
      <vt:lpstr>BIZ UDゴシック</vt:lpstr>
      <vt:lpstr>HGP創英角ｺﾞｼｯｸUB</vt:lpstr>
      <vt:lpstr>ＭＳ Ｐゴシック</vt:lpstr>
      <vt:lpstr>ＭＳ Ｐ明朝</vt:lpstr>
      <vt:lpstr>UD デジタル 教科書体 NK-B</vt:lpstr>
      <vt:lpstr>UD デジタル 教科書体 NP-B</vt:lpstr>
      <vt:lpstr>UD デジタル 教科書体 NP-R</vt:lpstr>
      <vt:lpstr>UD デジタル 教科書体 N-R</vt:lpstr>
      <vt:lpstr>メイリオ</vt:lpstr>
      <vt:lpstr>Arial</vt:lpstr>
      <vt:lpstr>Calibri</vt:lpstr>
      <vt:lpstr>Calibri Light</vt:lpstr>
      <vt:lpstr>Times New Roman</vt:lpstr>
      <vt:lpstr>Office テーマ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「教育課程部会における これまでの審議のまとめ」</dc:title>
  <dc:creator>文部科学省教育課程課</dc:creator>
  <cp:lastModifiedBy>北村　拓也</cp:lastModifiedBy>
  <cp:revision>924</cp:revision>
  <cp:lastPrinted>2022-02-28T10:12:57Z</cp:lastPrinted>
  <dcterms:created xsi:type="dcterms:W3CDTF">2007-11-03T17:30:29Z</dcterms:created>
  <dcterms:modified xsi:type="dcterms:W3CDTF">2022-02-28T10:13:23Z</dcterms:modified>
</cp:coreProperties>
</file>