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4"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豊川　浩気" initials="豊川　浩気" lastIdx="12" clrIdx="0">
    <p:extLst>
      <p:ext uri="{19B8F6BF-5375-455C-9EA6-DF929625EA0E}">
        <p15:presenceInfo xmlns:p15="http://schemas.microsoft.com/office/powerpoint/2012/main" userId="S::koki_toyokawa950@maff.go.jp::840ef200-09ad-42a4-a9b5-bc4e2d2e8a00" providerId="AD"/>
      </p:ext>
    </p:extLst>
  </p:cmAuthor>
  <p:cmAuthor id="2" name="堀田　昌弥" initials="堀田　昌弥" lastIdx="3" clrIdx="1">
    <p:extLst>
      <p:ext uri="{19B8F6BF-5375-455C-9EA6-DF929625EA0E}">
        <p15:presenceInfo xmlns:p15="http://schemas.microsoft.com/office/powerpoint/2012/main" userId="S::masaya_hotta300@maff.go.jp::22046aa2-4069-4b53-8153-5a78e3d9fd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11" autoAdjust="0"/>
    <p:restoredTop sz="94660"/>
  </p:normalViewPr>
  <p:slideViewPr>
    <p:cSldViewPr snapToGrid="0">
      <p:cViewPr varScale="1">
        <p:scale>
          <a:sx n="70" d="100"/>
          <a:sy n="70" d="100"/>
        </p:scale>
        <p:origin x="1832" y="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CF0A6C7-E7F0-41A5-A31E-E4C938032F93}" type="datetimeFigureOut">
              <a:rPr kumimoji="1" lang="ja-JP" altLang="en-US" smtClean="0"/>
              <a:t>2022/3/1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2035619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F0A6C7-E7F0-41A5-A31E-E4C938032F93}" type="datetimeFigureOut">
              <a:rPr kumimoji="1" lang="ja-JP" altLang="en-US" smtClean="0"/>
              <a:t>2022/3/1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2427743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F0A6C7-E7F0-41A5-A31E-E4C938032F93}" type="datetimeFigureOut">
              <a:rPr kumimoji="1" lang="ja-JP" altLang="en-US" smtClean="0"/>
              <a:t>2022/3/1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3592679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F0A6C7-E7F0-41A5-A31E-E4C938032F93}" type="datetimeFigureOut">
              <a:rPr kumimoji="1" lang="ja-JP" altLang="en-US" smtClean="0"/>
              <a:t>2022/3/1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629339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CF0A6C7-E7F0-41A5-A31E-E4C938032F93}" type="datetimeFigureOut">
              <a:rPr kumimoji="1" lang="ja-JP" altLang="en-US" smtClean="0"/>
              <a:t>2022/3/1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1025155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CF0A6C7-E7F0-41A5-A31E-E4C938032F93}" type="datetimeFigureOut">
              <a:rPr kumimoji="1" lang="ja-JP" altLang="en-US" smtClean="0"/>
              <a:t>2022/3/1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3165358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F0A6C7-E7F0-41A5-A31E-E4C938032F93}" type="datetimeFigureOut">
              <a:rPr kumimoji="1" lang="ja-JP" altLang="en-US" smtClean="0"/>
              <a:t>2022/3/1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1425033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CF0A6C7-E7F0-41A5-A31E-E4C938032F93}" type="datetimeFigureOut">
              <a:rPr kumimoji="1" lang="ja-JP" altLang="en-US" smtClean="0"/>
              <a:t>2022/3/1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1934905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F0A6C7-E7F0-41A5-A31E-E4C938032F93}" type="datetimeFigureOut">
              <a:rPr kumimoji="1" lang="ja-JP" altLang="en-US" smtClean="0"/>
              <a:t>2022/3/1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2506362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F0A6C7-E7F0-41A5-A31E-E4C938032F93}" type="datetimeFigureOut">
              <a:rPr kumimoji="1" lang="ja-JP" altLang="en-US" smtClean="0"/>
              <a:t>2022/3/1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1098023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F0A6C7-E7F0-41A5-A31E-E4C938032F93}" type="datetimeFigureOut">
              <a:rPr kumimoji="1" lang="ja-JP" altLang="en-US" smtClean="0"/>
              <a:t>2022/3/1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1857479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19000">
              <a:schemeClr val="accent4">
                <a:lumMod val="40000"/>
                <a:lumOff val="60000"/>
              </a:schemeClr>
            </a:gs>
            <a:gs pos="45000">
              <a:schemeClr val="accent4">
                <a:lumMod val="20000"/>
                <a:lumOff val="80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CF0A6C7-E7F0-41A5-A31E-E4C938032F93}" type="datetimeFigureOut">
              <a:rPr kumimoji="1" lang="ja-JP" altLang="en-US" smtClean="0"/>
              <a:t>2022/3/1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ECAD9F2-4F5C-4052-87B4-D7EE341BE0A1}" type="slidenum">
              <a:rPr kumimoji="1" lang="ja-JP" altLang="en-US" smtClean="0"/>
              <a:t>‹#›</a:t>
            </a:fld>
            <a:endParaRPr kumimoji="1" lang="ja-JP" altLang="en-US"/>
          </a:p>
        </p:txBody>
      </p:sp>
    </p:spTree>
    <p:extLst>
      <p:ext uri="{BB962C8B-B14F-4D97-AF65-F5344CB8AC3E}">
        <p14:creationId xmlns:p14="http://schemas.microsoft.com/office/powerpoint/2010/main" val="102481295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xmlns="" id="{9CFCD2FB-4542-4C81-BEE3-092EAD7074C1}"/>
              </a:ext>
            </a:extLst>
          </p:cNvPr>
          <p:cNvSpPr/>
          <p:nvPr/>
        </p:nvSpPr>
        <p:spPr>
          <a:xfrm>
            <a:off x="685371" y="2233535"/>
            <a:ext cx="5554139" cy="1658645"/>
          </a:xfrm>
          <a:prstGeom prst="roundRect">
            <a:avLst/>
          </a:prstGeom>
          <a:solidFill>
            <a:srgbClr val="FFFF00"/>
          </a:solidFill>
          <a:ln w="889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xmlns="" id="{36289DAD-DB1D-48F7-BE71-D976F9A8F989}"/>
              </a:ext>
            </a:extLst>
          </p:cNvPr>
          <p:cNvSpPr txBox="1"/>
          <p:nvPr/>
        </p:nvSpPr>
        <p:spPr>
          <a:xfrm>
            <a:off x="969147" y="2494872"/>
            <a:ext cx="5539626" cy="1200329"/>
          </a:xfrm>
          <a:prstGeom prst="rect">
            <a:avLst/>
          </a:prstGeom>
          <a:noFill/>
          <a:ln>
            <a:noFill/>
          </a:ln>
        </p:spPr>
        <p:txBody>
          <a:bodyPr wrap="square" rtlCol="0">
            <a:spAutoFit/>
          </a:bodyPr>
          <a:lstStyle/>
          <a:p>
            <a:r>
              <a:rPr kumimoji="1" lang="ja-JP" altLang="en-US" sz="3600" b="1" dirty="0"/>
              <a:t>使用後のミツバチは</a:t>
            </a:r>
            <a:endParaRPr kumimoji="1" lang="en-US" altLang="ja-JP" sz="3600" b="1" dirty="0"/>
          </a:p>
          <a:p>
            <a:r>
              <a:rPr kumimoji="1" lang="ja-JP" altLang="en-US" sz="3600" b="1"/>
              <a:t>確実に処置しましょう</a:t>
            </a:r>
            <a:r>
              <a:rPr kumimoji="1" lang="ja-JP" altLang="en-US" sz="3600" b="1" dirty="0"/>
              <a:t>！</a:t>
            </a:r>
            <a:endParaRPr kumimoji="1" lang="en-US" altLang="ja-JP" sz="3600" b="1" dirty="0"/>
          </a:p>
        </p:txBody>
      </p:sp>
      <p:sp>
        <p:nvSpPr>
          <p:cNvPr id="16" name="テキスト ボックス 15">
            <a:extLst>
              <a:ext uri="{FF2B5EF4-FFF2-40B4-BE49-F238E27FC236}">
                <a16:creationId xmlns:a16="http://schemas.microsoft.com/office/drawing/2014/main" xmlns="" id="{0DFFFB5F-4D37-44B3-9A6B-706107F9C6D8}"/>
              </a:ext>
            </a:extLst>
          </p:cNvPr>
          <p:cNvSpPr txBox="1"/>
          <p:nvPr/>
        </p:nvSpPr>
        <p:spPr>
          <a:xfrm>
            <a:off x="365574" y="4482283"/>
            <a:ext cx="6122579" cy="1405193"/>
          </a:xfrm>
          <a:prstGeom prst="rect">
            <a:avLst/>
          </a:prstGeom>
          <a:noFill/>
        </p:spPr>
        <p:txBody>
          <a:bodyPr wrap="square">
            <a:spAutoFit/>
          </a:bodyPr>
          <a:lstStyle/>
          <a:p>
            <a:pPr marL="266700" marR="0" lvl="0" indent="-266700" algn="l" defTabSz="457200" rtl="0" eaLnBrk="1" fontAlgn="auto" latinLnBrk="0" hangingPunct="1">
              <a:lnSpc>
                <a:spcPct val="15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どのように</a:t>
            </a:r>
            <a:r>
              <a:rPr lang="ja-JP" altLang="en-US" sz="2000" dirty="0">
                <a:solidFill>
                  <a:prstClr val="black"/>
                </a:solidFill>
                <a:latin typeface="HG丸ｺﾞｼｯｸM-PRO" panose="020F0600000000000000" pitchFamily="50" charset="-128"/>
                <a:ea typeface="HG丸ｺﾞｼｯｸM-PRO" panose="020F0600000000000000" pitchFamily="50" charset="-128"/>
              </a:rPr>
              <a:t>処置</a:t>
            </a:r>
            <a:r>
              <a:rPr kumimoji="0"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したら良いかわからないなど、お困りごとがあるときには、</a:t>
            </a:r>
            <a:r>
              <a:rPr lang="ja-JP" altLang="en-US" sz="2000" dirty="0">
                <a:solidFill>
                  <a:prstClr val="black"/>
                </a:solidFill>
                <a:latin typeface="HG丸ｺﾞｼｯｸM-PRO" panose="020F0600000000000000" pitchFamily="50" charset="-128"/>
                <a:ea typeface="HG丸ｺﾞｼｯｸM-PRO" panose="020F0600000000000000" pitchFamily="50" charset="-128"/>
              </a:rPr>
              <a:t>以下の連絡先又は</a:t>
            </a:r>
            <a:r>
              <a:rPr kumimoji="0"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お近くの家畜保健衛生所に相談</a:t>
            </a:r>
            <a:r>
              <a:rPr lang="ja-JP" altLang="en-US" sz="2000" dirty="0">
                <a:solidFill>
                  <a:prstClr val="black"/>
                </a:solidFill>
                <a:latin typeface="HG丸ｺﾞｼｯｸM-PRO" panose="020F0600000000000000" pitchFamily="50" charset="-128"/>
                <a:ea typeface="HG丸ｺﾞｼｯｸM-PRO" panose="020F0600000000000000" pitchFamily="50" charset="-128"/>
              </a:rPr>
              <a:t>してください</a:t>
            </a:r>
            <a:r>
              <a:rPr kumimoji="0"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p>
        </p:txBody>
      </p:sp>
      <p:sp>
        <p:nvSpPr>
          <p:cNvPr id="18" name="テキスト ボックス 17">
            <a:extLst>
              <a:ext uri="{FF2B5EF4-FFF2-40B4-BE49-F238E27FC236}">
                <a16:creationId xmlns:a16="http://schemas.microsoft.com/office/drawing/2014/main" xmlns="" id="{66964385-63A0-41FE-972A-2A421463045E}"/>
              </a:ext>
            </a:extLst>
          </p:cNvPr>
          <p:cNvSpPr txBox="1"/>
          <p:nvPr/>
        </p:nvSpPr>
        <p:spPr>
          <a:xfrm>
            <a:off x="685371" y="6722533"/>
            <a:ext cx="5534012" cy="707886"/>
          </a:xfrm>
          <a:prstGeom prst="rect">
            <a:avLst/>
          </a:prstGeom>
          <a:noFill/>
          <a:ln w="19050" cmpd="sng">
            <a:noFill/>
            <a:round/>
          </a:ln>
        </p:spPr>
        <p:txBody>
          <a:bodyPr wrap="square" rtlCol="0">
            <a:spAutoFit/>
          </a:bodyPr>
          <a:lstStyle/>
          <a:p>
            <a:r>
              <a:rPr kumimoji="1" lang="ja-JP" altLang="en-US" sz="2000" dirty="0"/>
              <a:t>（販売（貸付）元）</a:t>
            </a:r>
            <a:endParaRPr kumimoji="1" lang="en-US" altLang="ja-JP" sz="2000" dirty="0"/>
          </a:p>
          <a:p>
            <a:r>
              <a:rPr kumimoji="1" lang="ja-JP" altLang="en-US" sz="2000" dirty="0"/>
              <a:t>〇〇養蜂園（電話）〇〇－〇〇－〇〇〇〇</a:t>
            </a:r>
          </a:p>
        </p:txBody>
      </p:sp>
      <p:sp>
        <p:nvSpPr>
          <p:cNvPr id="19" name="テキスト ボックス 18">
            <a:extLst>
              <a:ext uri="{FF2B5EF4-FFF2-40B4-BE49-F238E27FC236}">
                <a16:creationId xmlns:a16="http://schemas.microsoft.com/office/drawing/2014/main" xmlns="" id="{069931ED-2668-46BF-BCAA-15B1D05A1FB0}"/>
              </a:ext>
            </a:extLst>
          </p:cNvPr>
          <p:cNvSpPr txBox="1"/>
          <p:nvPr/>
        </p:nvSpPr>
        <p:spPr>
          <a:xfrm>
            <a:off x="1441586" y="319328"/>
            <a:ext cx="5033214" cy="646331"/>
          </a:xfrm>
          <a:prstGeom prst="rect">
            <a:avLst/>
          </a:prstGeom>
          <a:noFill/>
          <a:ln>
            <a:solidFill>
              <a:schemeClr val="tx1"/>
            </a:solidFill>
            <a:prstDash val="lgDash"/>
          </a:ln>
        </p:spPr>
        <p:txBody>
          <a:bodyPr wrap="square" rtlCol="0">
            <a:spAutoFit/>
          </a:bodyPr>
          <a:lstStyle/>
          <a:p>
            <a:r>
              <a:rPr kumimoji="1" lang="en-US" altLang="ja-JP" dirty="0">
                <a:latin typeface="ＭＳ 明朝" panose="02020609040205080304" pitchFamily="17" charset="-128"/>
                <a:ea typeface="ＭＳ 明朝" panose="02020609040205080304" pitchFamily="17" charset="-128"/>
              </a:rPr>
              <a:t>※</a:t>
            </a:r>
            <a:r>
              <a:rPr kumimoji="1" lang="ja-JP" altLang="en-US" dirty="0">
                <a:latin typeface="ＭＳ 明朝" panose="02020609040205080304" pitchFamily="17" charset="-128"/>
                <a:ea typeface="ＭＳ 明朝" panose="02020609040205080304" pitchFamily="17" charset="-128"/>
              </a:rPr>
              <a:t>園芸農家へ販売（貸付）する巣箱への貼付用シールの参考例としてご活用下さい</a:t>
            </a:r>
          </a:p>
        </p:txBody>
      </p:sp>
      <p:pic>
        <p:nvPicPr>
          <p:cNvPr id="11" name="図 10">
            <a:extLst>
              <a:ext uri="{FF2B5EF4-FFF2-40B4-BE49-F238E27FC236}">
                <a16:creationId xmlns:a16="http://schemas.microsoft.com/office/drawing/2014/main" xmlns="" id="{A995852B-A0F9-4776-9478-09F0F83F60FF}"/>
              </a:ext>
            </a:extLst>
          </p:cNvPr>
          <p:cNvPicPr>
            <a:picLocks noChangeAspect="1"/>
          </p:cNvPicPr>
          <p:nvPr/>
        </p:nvPicPr>
        <p:blipFill rotWithShape="1">
          <a:blip r:embed="rId2"/>
          <a:srcRect l="16396" t="3500" b="94855"/>
          <a:stretch/>
        </p:blipFill>
        <p:spPr>
          <a:xfrm rot="5400000">
            <a:off x="-4865321" y="4865317"/>
            <a:ext cx="9906003" cy="175365"/>
          </a:xfrm>
          <a:prstGeom prst="rect">
            <a:avLst/>
          </a:prstGeom>
        </p:spPr>
      </p:pic>
      <p:pic>
        <p:nvPicPr>
          <p:cNvPr id="12" name="図 11">
            <a:extLst>
              <a:ext uri="{FF2B5EF4-FFF2-40B4-BE49-F238E27FC236}">
                <a16:creationId xmlns:a16="http://schemas.microsoft.com/office/drawing/2014/main" xmlns="" id="{F74390CC-C2BF-4F9D-AFAF-6E3A0473C6FE}"/>
              </a:ext>
            </a:extLst>
          </p:cNvPr>
          <p:cNvPicPr>
            <a:picLocks noChangeAspect="1"/>
          </p:cNvPicPr>
          <p:nvPr/>
        </p:nvPicPr>
        <p:blipFill rotWithShape="1">
          <a:blip r:embed="rId2"/>
          <a:srcRect l="16396" t="3500" b="94855"/>
          <a:stretch/>
        </p:blipFill>
        <p:spPr>
          <a:xfrm rot="5400000">
            <a:off x="1846186" y="4865319"/>
            <a:ext cx="9906003" cy="175365"/>
          </a:xfrm>
          <a:prstGeom prst="rect">
            <a:avLst/>
          </a:prstGeom>
        </p:spPr>
      </p:pic>
      <p:pic>
        <p:nvPicPr>
          <p:cNvPr id="14" name="図 13">
            <a:extLst>
              <a:ext uri="{FF2B5EF4-FFF2-40B4-BE49-F238E27FC236}">
                <a16:creationId xmlns:a16="http://schemas.microsoft.com/office/drawing/2014/main" xmlns="" id="{5210443F-57D7-4648-98DB-3EC0C3C91FAC}"/>
              </a:ext>
            </a:extLst>
          </p:cNvPr>
          <p:cNvPicPr>
            <a:picLocks noChangeAspect="1"/>
          </p:cNvPicPr>
          <p:nvPr/>
        </p:nvPicPr>
        <p:blipFill rotWithShape="1">
          <a:blip r:embed="rId2"/>
          <a:srcRect l="44837" t="3500" b="94855"/>
          <a:stretch/>
        </p:blipFill>
        <p:spPr>
          <a:xfrm rot="10800000">
            <a:off x="175363" y="9730634"/>
            <a:ext cx="6536142" cy="175365"/>
          </a:xfrm>
          <a:prstGeom prst="rect">
            <a:avLst/>
          </a:prstGeom>
        </p:spPr>
      </p:pic>
      <p:pic>
        <p:nvPicPr>
          <p:cNvPr id="17" name="図 16">
            <a:extLst>
              <a:ext uri="{FF2B5EF4-FFF2-40B4-BE49-F238E27FC236}">
                <a16:creationId xmlns:a16="http://schemas.microsoft.com/office/drawing/2014/main" xmlns="" id="{5BFCEF3C-DE1C-47D7-A3CE-81D9CBABADCB}"/>
              </a:ext>
            </a:extLst>
          </p:cNvPr>
          <p:cNvPicPr>
            <a:picLocks noChangeAspect="1"/>
          </p:cNvPicPr>
          <p:nvPr/>
        </p:nvPicPr>
        <p:blipFill rotWithShape="1">
          <a:blip r:embed="rId2"/>
          <a:srcRect l="44837" t="3500" b="94855"/>
          <a:stretch/>
        </p:blipFill>
        <p:spPr>
          <a:xfrm rot="10800000">
            <a:off x="160929" y="-2197"/>
            <a:ext cx="6536142" cy="175365"/>
          </a:xfrm>
          <a:prstGeom prst="rect">
            <a:avLst/>
          </a:prstGeom>
        </p:spPr>
      </p:pic>
      <p:pic>
        <p:nvPicPr>
          <p:cNvPr id="20" name="図 19">
            <a:extLst>
              <a:ext uri="{FF2B5EF4-FFF2-40B4-BE49-F238E27FC236}">
                <a16:creationId xmlns:a16="http://schemas.microsoft.com/office/drawing/2014/main" xmlns="" id="{BA8AAE1D-6609-4ECE-98D4-678E129D8127}"/>
              </a:ext>
            </a:extLst>
          </p:cNvPr>
          <p:cNvPicPr>
            <a:picLocks noChangeAspect="1"/>
          </p:cNvPicPr>
          <p:nvPr/>
        </p:nvPicPr>
        <p:blipFill>
          <a:blip r:embed="rId3"/>
          <a:stretch>
            <a:fillRect/>
          </a:stretch>
        </p:blipFill>
        <p:spPr>
          <a:xfrm flipH="1">
            <a:off x="2911751" y="1105258"/>
            <a:ext cx="850550" cy="776126"/>
          </a:xfrm>
          <a:prstGeom prst="rect">
            <a:avLst/>
          </a:prstGeom>
        </p:spPr>
      </p:pic>
      <p:pic>
        <p:nvPicPr>
          <p:cNvPr id="21" name="Picture 3" descr="C:\Documents and Settings\natsuko_arai\My Documents\My Pictures\print-i78.png">
            <a:extLst>
              <a:ext uri="{FF2B5EF4-FFF2-40B4-BE49-F238E27FC236}">
                <a16:creationId xmlns:a16="http://schemas.microsoft.com/office/drawing/2014/main" xmlns="" id="{34734B82-6C49-4A57-B559-AF8050CE7ED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r="78043" b="500"/>
          <a:stretch>
            <a:fillRect/>
          </a:stretch>
        </p:blipFill>
        <p:spPr bwMode="auto">
          <a:xfrm>
            <a:off x="2445184" y="7829686"/>
            <a:ext cx="800879" cy="499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グループ化 45">
            <a:extLst>
              <a:ext uri="{FF2B5EF4-FFF2-40B4-BE49-F238E27FC236}">
                <a16:creationId xmlns:a16="http://schemas.microsoft.com/office/drawing/2014/main" xmlns="" id="{EF9BBF3C-E59B-4B62-90E1-989BE6CD5136}"/>
              </a:ext>
            </a:extLst>
          </p:cNvPr>
          <p:cNvGrpSpPr>
            <a:grpSpLocks/>
          </p:cNvGrpSpPr>
          <p:nvPr/>
        </p:nvGrpSpPr>
        <p:grpSpPr bwMode="auto">
          <a:xfrm>
            <a:off x="1264523" y="8379392"/>
            <a:ext cx="1284906" cy="937099"/>
            <a:chOff x="2119182" y="3664474"/>
            <a:chExt cx="1378978" cy="810656"/>
          </a:xfrm>
        </p:grpSpPr>
        <p:sp>
          <p:nvSpPr>
            <p:cNvPr id="23" name="正方形/長方形 13">
              <a:extLst>
                <a:ext uri="{FF2B5EF4-FFF2-40B4-BE49-F238E27FC236}">
                  <a16:creationId xmlns:a16="http://schemas.microsoft.com/office/drawing/2014/main" xmlns="" id="{BFF73969-7E03-4340-9EB5-12E7192E6726}"/>
                </a:ext>
              </a:extLst>
            </p:cNvPr>
            <p:cNvSpPr/>
            <p:nvPr/>
          </p:nvSpPr>
          <p:spPr>
            <a:xfrm>
              <a:off x="2119444" y="3664556"/>
              <a:ext cx="1369645" cy="810574"/>
            </a:xfrm>
            <a:prstGeom prst="rect">
              <a:avLst/>
            </a:prstGeom>
            <a:solidFill>
              <a:srgbClr val="F79646">
                <a:lumMod val="50000"/>
              </a:srgbClr>
            </a:solidFill>
            <a:ln w="25400" cap="flat" cmpd="sng" algn="ctr">
              <a:solidFill>
                <a:srgbClr val="F79646">
                  <a:lumMod val="50000"/>
                </a:srgbClr>
              </a:solidFill>
              <a:prstDash val="solid"/>
            </a:ln>
            <a:effectLst/>
          </p:spPr>
          <p:txBody>
            <a:bodyPr anchor="ctr"/>
            <a:lstStyle/>
            <a:p>
              <a:pPr marL="0" marR="0" lvl="0" indent="0" algn="ctr" defTabSz="765735" rtl="0" eaLnBrk="1" fontAlgn="base" latinLnBrk="0" hangingPunct="1">
                <a:lnSpc>
                  <a:spcPct val="100000"/>
                </a:lnSpc>
                <a:spcBef>
                  <a:spcPct val="0"/>
                </a:spcBef>
                <a:spcAft>
                  <a:spcPct val="0"/>
                </a:spcAft>
                <a:buClrTx/>
                <a:buSzTx/>
                <a:buFontTx/>
                <a:buNone/>
                <a:tabLst/>
                <a:defRPr/>
              </a:pPr>
              <a:endParaRPr kumimoji="0" lang="ja-JP" altLang="en-US" sz="1508" b="0" i="0" u="none" strike="noStrike" kern="0" cap="none" spc="0" normalizeH="0" baseline="0" noProof="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cxnSp>
          <p:nvCxnSpPr>
            <p:cNvPr id="24" name="直線コネクタ 23">
              <a:extLst>
                <a:ext uri="{FF2B5EF4-FFF2-40B4-BE49-F238E27FC236}">
                  <a16:creationId xmlns:a16="http://schemas.microsoft.com/office/drawing/2014/main" xmlns="" id="{83109787-7151-4E81-A03C-E6A4F041A71D}"/>
                </a:ext>
              </a:extLst>
            </p:cNvPr>
            <p:cNvCxnSpPr/>
            <p:nvPr/>
          </p:nvCxnSpPr>
          <p:spPr>
            <a:xfrm>
              <a:off x="2119444" y="3850859"/>
              <a:ext cx="1369645" cy="0"/>
            </a:xfrm>
            <a:prstGeom prst="line">
              <a:avLst/>
            </a:prstGeom>
            <a:noFill/>
            <a:ln w="9525" cap="flat" cmpd="sng" algn="ctr">
              <a:solidFill>
                <a:sysClr val="windowText" lastClr="000000">
                  <a:shade val="95000"/>
                  <a:satMod val="105000"/>
                </a:sysClr>
              </a:solidFill>
              <a:prstDash val="solid"/>
            </a:ln>
            <a:effectLst/>
          </p:spPr>
        </p:cxnSp>
        <p:cxnSp>
          <p:nvCxnSpPr>
            <p:cNvPr id="25" name="直線コネクタ 24">
              <a:extLst>
                <a:ext uri="{FF2B5EF4-FFF2-40B4-BE49-F238E27FC236}">
                  <a16:creationId xmlns:a16="http://schemas.microsoft.com/office/drawing/2014/main" xmlns="" id="{3AB4D9BD-1649-4FC7-AAC1-2A912E7A1F13}"/>
                </a:ext>
              </a:extLst>
            </p:cNvPr>
            <p:cNvCxnSpPr/>
            <p:nvPr/>
          </p:nvCxnSpPr>
          <p:spPr>
            <a:xfrm>
              <a:off x="2122570" y="3919495"/>
              <a:ext cx="1369645" cy="3269"/>
            </a:xfrm>
            <a:prstGeom prst="line">
              <a:avLst/>
            </a:prstGeom>
            <a:noFill/>
            <a:ln w="9525" cap="flat" cmpd="sng" algn="ctr">
              <a:solidFill>
                <a:sysClr val="windowText" lastClr="000000">
                  <a:shade val="95000"/>
                  <a:satMod val="105000"/>
                </a:sysClr>
              </a:solidFill>
              <a:prstDash val="solid"/>
            </a:ln>
            <a:effectLst/>
          </p:spPr>
        </p:cxnSp>
        <p:cxnSp>
          <p:nvCxnSpPr>
            <p:cNvPr id="26" name="直線コネクタ 25">
              <a:extLst>
                <a:ext uri="{FF2B5EF4-FFF2-40B4-BE49-F238E27FC236}">
                  <a16:creationId xmlns:a16="http://schemas.microsoft.com/office/drawing/2014/main" xmlns="" id="{9D9C474E-8EDA-4D89-B69D-D49E31A2C3CF}"/>
                </a:ext>
              </a:extLst>
            </p:cNvPr>
            <p:cNvCxnSpPr/>
            <p:nvPr/>
          </p:nvCxnSpPr>
          <p:spPr>
            <a:xfrm rot="5400000">
              <a:off x="2096190" y="4161501"/>
              <a:ext cx="496803" cy="6254"/>
            </a:xfrm>
            <a:prstGeom prst="line">
              <a:avLst/>
            </a:prstGeom>
            <a:noFill/>
            <a:ln w="9525" cap="flat" cmpd="sng" algn="ctr">
              <a:solidFill>
                <a:sysClr val="windowText" lastClr="000000">
                  <a:shade val="95000"/>
                  <a:satMod val="105000"/>
                </a:sysClr>
              </a:solidFill>
              <a:prstDash val="solid"/>
            </a:ln>
            <a:effectLst/>
          </p:spPr>
        </p:cxnSp>
        <p:cxnSp>
          <p:nvCxnSpPr>
            <p:cNvPr id="27" name="直線コネクタ 26">
              <a:extLst>
                <a:ext uri="{FF2B5EF4-FFF2-40B4-BE49-F238E27FC236}">
                  <a16:creationId xmlns:a16="http://schemas.microsoft.com/office/drawing/2014/main" xmlns="" id="{4F71D41E-A982-433A-98D1-8CDC5CA922C7}"/>
                </a:ext>
              </a:extLst>
            </p:cNvPr>
            <p:cNvCxnSpPr/>
            <p:nvPr/>
          </p:nvCxnSpPr>
          <p:spPr>
            <a:xfrm>
              <a:off x="2128824" y="4413031"/>
              <a:ext cx="1369645" cy="0"/>
            </a:xfrm>
            <a:prstGeom prst="line">
              <a:avLst/>
            </a:prstGeom>
            <a:noFill/>
            <a:ln w="9525" cap="flat" cmpd="sng" algn="ctr">
              <a:solidFill>
                <a:sysClr val="windowText" lastClr="000000">
                  <a:shade val="95000"/>
                  <a:satMod val="105000"/>
                </a:sysClr>
              </a:solidFill>
              <a:prstDash val="solid"/>
            </a:ln>
            <a:effectLst/>
          </p:spPr>
        </p:cxnSp>
        <p:cxnSp>
          <p:nvCxnSpPr>
            <p:cNvPr id="28" name="直線コネクタ 27">
              <a:extLst>
                <a:ext uri="{FF2B5EF4-FFF2-40B4-BE49-F238E27FC236}">
                  <a16:creationId xmlns:a16="http://schemas.microsoft.com/office/drawing/2014/main" xmlns="" id="{ACB26687-F312-495A-B8BD-6950ABA52553}"/>
                </a:ext>
              </a:extLst>
            </p:cNvPr>
            <p:cNvCxnSpPr/>
            <p:nvPr/>
          </p:nvCxnSpPr>
          <p:spPr>
            <a:xfrm rot="5400000">
              <a:off x="3010778" y="4159727"/>
              <a:ext cx="500071" cy="0"/>
            </a:xfrm>
            <a:prstGeom prst="line">
              <a:avLst/>
            </a:prstGeom>
            <a:noFill/>
            <a:ln w="9525" cap="flat" cmpd="sng" algn="ctr">
              <a:solidFill>
                <a:sysClr val="windowText" lastClr="000000">
                  <a:shade val="95000"/>
                  <a:satMod val="105000"/>
                </a:sysClr>
              </a:solidFill>
              <a:prstDash val="solid"/>
            </a:ln>
            <a:effectLst/>
          </p:spPr>
        </p:cxnSp>
        <p:cxnSp>
          <p:nvCxnSpPr>
            <p:cNvPr id="29" name="直線コネクタ 28">
              <a:extLst>
                <a:ext uri="{FF2B5EF4-FFF2-40B4-BE49-F238E27FC236}">
                  <a16:creationId xmlns:a16="http://schemas.microsoft.com/office/drawing/2014/main" xmlns="" id="{4A87ED72-9502-45A4-A3A0-8F1474979933}"/>
                </a:ext>
              </a:extLst>
            </p:cNvPr>
            <p:cNvCxnSpPr/>
            <p:nvPr/>
          </p:nvCxnSpPr>
          <p:spPr>
            <a:xfrm>
              <a:off x="2347717" y="4223461"/>
              <a:ext cx="913097" cy="0"/>
            </a:xfrm>
            <a:prstGeom prst="line">
              <a:avLst/>
            </a:prstGeom>
            <a:noFill/>
            <a:ln w="9525" cap="flat" cmpd="sng" algn="ctr">
              <a:solidFill>
                <a:sysClr val="windowText" lastClr="000000">
                  <a:shade val="95000"/>
                  <a:satMod val="105000"/>
                </a:sysClr>
              </a:solidFill>
              <a:prstDash val="solid"/>
            </a:ln>
            <a:effectLst/>
          </p:spPr>
        </p:cxnSp>
      </p:grpSp>
      <p:pic>
        <p:nvPicPr>
          <p:cNvPr id="30" name="Picture 4" descr="C:\Documents and Settings\natsuko_arai\My Documents\My Pictures\print-i80.png">
            <a:extLst>
              <a:ext uri="{FF2B5EF4-FFF2-40B4-BE49-F238E27FC236}">
                <a16:creationId xmlns:a16="http://schemas.microsoft.com/office/drawing/2014/main" xmlns="" id="{537963E8-E8F6-4F60-AAD9-5754CCF3285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l="77254" t="10161"/>
          <a:stretch>
            <a:fillRect/>
          </a:stretch>
        </p:blipFill>
        <p:spPr bwMode="auto">
          <a:xfrm>
            <a:off x="382237" y="8193368"/>
            <a:ext cx="658476" cy="4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2">
            <a:extLst>
              <a:ext uri="{FF2B5EF4-FFF2-40B4-BE49-F238E27FC236}">
                <a16:creationId xmlns:a16="http://schemas.microsoft.com/office/drawing/2014/main" xmlns="" id="{01B4A622-C61E-47E2-9A6E-79A71CEAB898}"/>
              </a:ext>
            </a:extLst>
          </p:cNvPr>
          <p:cNvSpPr>
            <a:spLocks noChangeAspect="1" noChangeArrowheads="1"/>
          </p:cNvSpPr>
          <p:nvPr/>
        </p:nvSpPr>
        <p:spPr bwMode="auto">
          <a:xfrm>
            <a:off x="3354090" y="473859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9" name="図 8" descr="図形, 円&#10;&#10;自動的に生成された説明">
            <a:extLst>
              <a:ext uri="{FF2B5EF4-FFF2-40B4-BE49-F238E27FC236}">
                <a16:creationId xmlns:a16="http://schemas.microsoft.com/office/drawing/2014/main" xmlns="" id="{69675726-BDE0-4446-B56E-10CFFB168E6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2555411" y="7829686"/>
            <a:ext cx="4003664" cy="1893434"/>
          </a:xfrm>
          <a:prstGeom prst="rect">
            <a:avLst/>
          </a:prstGeom>
        </p:spPr>
      </p:pic>
      <p:sp>
        <p:nvSpPr>
          <p:cNvPr id="10" name="テキスト ボックス 9">
            <a:extLst>
              <a:ext uri="{FF2B5EF4-FFF2-40B4-BE49-F238E27FC236}">
                <a16:creationId xmlns:a16="http://schemas.microsoft.com/office/drawing/2014/main" xmlns="" id="{7D444168-C747-4BD3-A857-F2375E5EEE5F}"/>
              </a:ext>
            </a:extLst>
          </p:cNvPr>
          <p:cNvSpPr txBox="1"/>
          <p:nvPr/>
        </p:nvSpPr>
        <p:spPr>
          <a:xfrm>
            <a:off x="3570575" y="8286356"/>
            <a:ext cx="2753222" cy="923330"/>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ミツバチの病気を発生させないためにも確実な処置をお願いします！</a:t>
            </a:r>
          </a:p>
        </p:txBody>
      </p:sp>
      <p:sp>
        <p:nvSpPr>
          <p:cNvPr id="4" name="正方形/長方形 3">
            <a:extLst>
              <a:ext uri="{FF2B5EF4-FFF2-40B4-BE49-F238E27FC236}">
                <a16:creationId xmlns:a16="http://schemas.microsoft.com/office/drawing/2014/main" xmlns="" id="{D60EA326-AA06-4689-813B-F4E6B8CDDD7B}"/>
              </a:ext>
            </a:extLst>
          </p:cNvPr>
          <p:cNvSpPr/>
          <p:nvPr/>
        </p:nvSpPr>
        <p:spPr>
          <a:xfrm>
            <a:off x="412023" y="6541235"/>
            <a:ext cx="6109271" cy="1116611"/>
          </a:xfrm>
          <a:prstGeom prst="rect">
            <a:avLst/>
          </a:prstGeom>
          <a:noFill/>
          <a:ln w="635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210854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5856</TotalTime>
  <Words>62</Words>
  <Application>Microsoft Office PowerPoint</Application>
  <PresentationFormat>A4 210 x 297 mm</PresentationFormat>
  <Paragraphs>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明朝</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堀田　昌弥</dc:creator>
  <cp:lastModifiedBy>w</cp:lastModifiedBy>
  <cp:revision>181</cp:revision>
  <cp:lastPrinted>2022-03-01T02:03:28Z</cp:lastPrinted>
  <dcterms:created xsi:type="dcterms:W3CDTF">2022-01-17T09:50:12Z</dcterms:created>
  <dcterms:modified xsi:type="dcterms:W3CDTF">2022-03-01T02:03:42Z</dcterms:modified>
</cp:coreProperties>
</file>