
<file path=[Content_Types].xml><?xml version="1.0" encoding="utf-8"?>
<Types xmlns="http://schemas.openxmlformats.org/package/2006/content-types"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12" r:id="rId2"/>
    <p:sldId id="313" r:id="rId3"/>
    <p:sldId id="314" r:id="rId4"/>
    <p:sldId id="315" r:id="rId5"/>
  </p:sldIdLst>
  <p:sldSz cx="6858000" cy="9906000" type="A4"/>
  <p:notesSz cx="6735763" cy="9866313"/>
  <p:defaultTextStyle>
    <a:defPPr>
      <a:defRPr lang="ja-JP"/>
    </a:defPPr>
    <a:lvl1pPr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457200"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914400"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371600"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1828800"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FF66"/>
    <a:srgbClr val="CCFF99"/>
    <a:srgbClr val="CCECFF"/>
    <a:srgbClr val="99CCFF"/>
    <a:srgbClr val="FFFF99"/>
    <a:srgbClr val="FFFFCC"/>
    <a:srgbClr val="99CC00"/>
    <a:srgbClr val="CCFF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56" autoAdjust="0"/>
    <p:restoredTop sz="94585" autoAdjust="0"/>
  </p:normalViewPr>
  <p:slideViewPr>
    <p:cSldViewPr>
      <p:cViewPr varScale="1">
        <p:scale>
          <a:sx n="66" d="100"/>
          <a:sy n="66" d="100"/>
        </p:scale>
        <p:origin x="2416" y="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70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1"/>
            <a:ext cx="291941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1013"/>
            <a:ext cx="2919413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69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C699E045-043A-4F63-BE80-A973E823D7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318393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1"/>
            <a:ext cx="291941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89150" y="739775"/>
            <a:ext cx="25590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49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1" y="4686300"/>
            <a:ext cx="5389563" cy="444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1013"/>
            <a:ext cx="2919413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49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481D37A5-90C1-4B5A-B242-A9616B3F0EE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828492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1D37A5-90C1-4B5A-B242-A9616B3F0EEE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43861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72722-918F-4019-BE70-99BBACB9D24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51490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7F09C-D417-4EF2-9C5B-7CC846F27D8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3955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952F4-88B9-439A-AF08-DFC627045C2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83137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3505200" y="2311400"/>
            <a:ext cx="3009900" cy="31924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3505200" y="5656263"/>
            <a:ext cx="3009900" cy="319246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6B614-E60C-48D4-AA86-C15760DE1F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70880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タイトルと 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sz="quarter"/>
          </p:nvPr>
        </p:nvSpPr>
        <p:spPr>
          <a:xfrm>
            <a:off x="342900" y="396875"/>
            <a:ext cx="6172200" cy="1651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342900" y="2311400"/>
            <a:ext cx="3009900" cy="31924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3505200" y="2311400"/>
            <a:ext cx="3009900" cy="31924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342900" y="5656263"/>
            <a:ext cx="3009900" cy="319246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505200" y="5656263"/>
            <a:ext cx="3009900" cy="319246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760C3-E00C-4FC9-BA78-818E9EF3A9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01276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342900" y="396875"/>
            <a:ext cx="6172200" cy="8451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C211A-CC1E-472F-A932-5EBACD0355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12802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D27CE-47C0-48E8-A444-CFD66E2895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94763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E6615A-1A90-4CD6-9DAD-109C3BD787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1595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59F59-C9BD-4328-8EB0-A34C167F78D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8517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C8F4D-B751-4150-A3FD-6FB38C9DBCD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69542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91F227-0138-4729-AF79-EC67494FD75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34459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C083E-A3FB-46AD-AFA9-579F49D545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23735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B16C82-AA5A-435C-B660-573241A550E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9637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1C8EA-2B0E-4C58-9F21-50F2191FAA5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34306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514600" y="9067800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kumimoji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C6563D06-7529-4225-923B-0808EE80A04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______1.xls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______2.xls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86" name="Text Box 4"/>
          <p:cNvSpPr txBox="1">
            <a:spLocks noChangeArrowheads="1"/>
          </p:cNvSpPr>
          <p:nvPr/>
        </p:nvSpPr>
        <p:spPr bwMode="auto">
          <a:xfrm>
            <a:off x="152400" y="609600"/>
            <a:ext cx="315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HG丸ｺﾞｼｯｸM-PRO" pitchFamily="50" charset="-128"/>
                <a:ea typeface="HG丸ｺﾞｼｯｸM-PRO" pitchFamily="50" charset="-128"/>
              </a:rPr>
              <a:t>畜種別家畜飼養状況（累年）</a:t>
            </a:r>
          </a:p>
        </p:txBody>
      </p:sp>
      <p:sp>
        <p:nvSpPr>
          <p:cNvPr id="24287" name="Rectangle 7"/>
          <p:cNvSpPr>
            <a:spLocks noChangeArrowheads="1"/>
          </p:cNvSpPr>
          <p:nvPr/>
        </p:nvSpPr>
        <p:spPr bwMode="auto">
          <a:xfrm>
            <a:off x="0" y="0"/>
            <a:ext cx="6858000" cy="382147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資料編</a:t>
            </a:r>
          </a:p>
        </p:txBody>
      </p:sp>
      <p:sp>
        <p:nvSpPr>
          <p:cNvPr id="24288" name="Text Box 1100"/>
          <p:cNvSpPr txBox="1">
            <a:spLocks noChangeArrowheads="1"/>
          </p:cNvSpPr>
          <p:nvPr/>
        </p:nvSpPr>
        <p:spPr bwMode="auto">
          <a:xfrm>
            <a:off x="2895600" y="9677400"/>
            <a:ext cx="914400" cy="24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－ 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 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－</a:t>
            </a:r>
          </a:p>
        </p:txBody>
      </p:sp>
      <p:sp>
        <p:nvSpPr>
          <p:cNvPr id="24289" name="Text Box 4"/>
          <p:cNvSpPr txBox="1">
            <a:spLocks noChangeArrowheads="1"/>
          </p:cNvSpPr>
          <p:nvPr/>
        </p:nvSpPr>
        <p:spPr bwMode="auto">
          <a:xfrm>
            <a:off x="3272933" y="491175"/>
            <a:ext cx="3549650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毎年</a:t>
            </a:r>
            <a: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90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日時点。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肉用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牛の戸数については肉向乳牛を含む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。平成</a:t>
            </a:r>
            <a: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24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年は肉向乳牛のみの調査を行っていない。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086014"/>
              </p:ext>
            </p:extLst>
          </p:nvPr>
        </p:nvGraphicFramePr>
        <p:xfrm>
          <a:off x="161365" y="1108034"/>
          <a:ext cx="6436166" cy="8589962"/>
        </p:xfrm>
        <a:graphic>
          <a:graphicData uri="http://schemas.openxmlformats.org/drawingml/2006/table">
            <a:tbl>
              <a:tblPr/>
              <a:tblGrid>
                <a:gridCol w="381002"/>
                <a:gridCol w="381000"/>
                <a:gridCol w="533400"/>
                <a:gridCol w="504312"/>
                <a:gridCol w="533400"/>
                <a:gridCol w="609600"/>
                <a:gridCol w="457200"/>
                <a:gridCol w="294271"/>
                <a:gridCol w="315329"/>
                <a:gridCol w="533400"/>
                <a:gridCol w="609600"/>
                <a:gridCol w="533400"/>
                <a:gridCol w="750252"/>
              </a:tblGrid>
              <a:tr h="139106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区分</a:t>
                      </a:r>
                    </a:p>
                  </a:txBody>
                  <a:tcPr marL="6824" marR="6824" marT="6824" marB="0" anchor="ctr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乳用牛</a:t>
                      </a:r>
                    </a:p>
                  </a:txBody>
                  <a:tcPr marL="6824" marR="6824" marT="6824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肉用牛</a:t>
                      </a:r>
                    </a:p>
                  </a:txBody>
                  <a:tcPr marL="6824" marR="6824" marT="6824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ctr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豚</a:t>
                      </a:r>
                    </a:p>
                  </a:txBody>
                  <a:tcPr marL="6824" marR="6824" marT="6824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鶏</a:t>
                      </a:r>
                    </a:p>
                  </a:txBody>
                  <a:tcPr marL="6824" marR="6824" marT="6824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41633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うち肉向乳牛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41633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年別</a:t>
                      </a: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戸数</a:t>
                      </a:r>
                    </a:p>
                  </a:txBody>
                  <a:tcPr marL="6824" marR="6824" marT="6824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頭数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戸数</a:t>
                      </a:r>
                    </a:p>
                  </a:txBody>
                  <a:tcPr marL="6824" marR="6824" marT="6824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頭数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戸数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頭数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戸数</a:t>
                      </a:r>
                    </a:p>
                  </a:txBody>
                  <a:tcPr marL="6824" marR="6824" marT="6824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頭数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戸数</a:t>
                      </a:r>
                    </a:p>
                  </a:txBody>
                  <a:tcPr marL="6824" marR="6824" marT="6824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羽数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83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平成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元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258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8,883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246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20,387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119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12,477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50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16,621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130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1,161,540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633">
                <a:tc>
                  <a:txBody>
                    <a:bodyPr/>
                    <a:lstStyle/>
                    <a:p>
                      <a:pPr algn="ctr" fontAlgn="b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 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253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8,807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246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19,909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121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10,182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48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15,715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123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1,085,479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633">
                <a:tc>
                  <a:txBody>
                    <a:bodyPr/>
                    <a:lstStyle/>
                    <a:p>
                      <a:pPr algn="ctr" fontAlgn="b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 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244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8,477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244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21,641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114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10,162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43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14,758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116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1,079,708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633">
                <a:tc rowSpan="2">
                  <a:txBody>
                    <a:bodyPr/>
                    <a:lstStyle/>
                    <a:p>
                      <a:pPr algn="ctr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 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227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8,197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236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21,979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110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9,453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40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14,449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108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1,097,900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633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 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201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7,809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226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20,647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96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7,103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35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13,973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106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1,097,052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63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 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191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7,421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216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21,015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89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6,986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31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12,778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99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1,101,610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63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 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182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6,961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201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20,260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87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6,567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30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11,872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94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1,036,443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63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 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174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6,996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183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18,390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67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5,385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28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11,305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90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1,091,312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63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 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165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6,758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171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17,040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―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4,432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28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10,682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90 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1,133,082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63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 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157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6,774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151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17,181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58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4,330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27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10,815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89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1,073,640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63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 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151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6,484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149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17,522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61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4,738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26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10,804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92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1,034,096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63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 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143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6,203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147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17,490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50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4,217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24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9,710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86 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1,061,590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63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13 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136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5,970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138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17,269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42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3,582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25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9,689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79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986,209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63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14 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133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5,960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136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16,925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44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3,477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25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10,733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73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1,060,572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63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15 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127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5,858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140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15,956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38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2,858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25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11,350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73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1,012,576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63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16 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119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5,474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127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16,398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33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2,185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24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10,793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73 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975,891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2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 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112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5,444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127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16,617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32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2,036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23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9,733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70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930,435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2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18 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102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4,929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122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17,483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25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2,005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22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10,590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67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926,130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2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19 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100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5,000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120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17,855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23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1,896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9,884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70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928,361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2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 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94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4,658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121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18,053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21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1,957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16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9,740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67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816,041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2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21 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86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4,316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116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17,644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1,383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10,022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63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752,013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63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22 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80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4,129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111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17,956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1,355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15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9,514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61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709,596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63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23 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76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4,096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109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17,566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19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1,278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8,074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60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709,732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63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24 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71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3,842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104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17,530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-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-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7,605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56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611,153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63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25 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71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3,618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109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17,836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14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784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7,485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59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580,492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63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26 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68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3,536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114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17,710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766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8,213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55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493,768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63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27 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66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3,350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103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17,790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460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7,098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47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491,853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63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28 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54 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3072 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96 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17,358 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 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148 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 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6,027 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45 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472,599 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63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29 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51 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2,977 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97 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18,498 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 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196 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 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5,834 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42 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478,051 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87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30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50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2,813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94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19,677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138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3,829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43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451,772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363"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３１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47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2,705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89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20,262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117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4,096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42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445,550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63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令和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２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45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2,684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95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20,759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109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3,377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40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419,037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799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152400" y="609600"/>
            <a:ext cx="1784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800">
                <a:ea typeface="HG丸ｺﾞｼｯｸM-PRO" pitchFamily="50" charset="-128"/>
              </a:rPr>
              <a:t>畜産関係県機関</a:t>
            </a:r>
          </a:p>
        </p:txBody>
      </p:sp>
      <p:sp>
        <p:nvSpPr>
          <p:cNvPr id="24579" name="Rectangle 4"/>
          <p:cNvSpPr>
            <a:spLocks noChangeArrowheads="1"/>
          </p:cNvSpPr>
          <p:nvPr/>
        </p:nvSpPr>
        <p:spPr bwMode="auto">
          <a:xfrm>
            <a:off x="0" y="0"/>
            <a:ext cx="6858000" cy="5334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000" b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資料編</a:t>
            </a:r>
          </a:p>
        </p:txBody>
      </p:sp>
      <p:sp>
        <p:nvSpPr>
          <p:cNvPr id="24580" name="AutoShape 6"/>
          <p:cNvSpPr>
            <a:spLocks noChangeArrowheads="1"/>
          </p:cNvSpPr>
          <p:nvPr/>
        </p:nvSpPr>
        <p:spPr bwMode="auto">
          <a:xfrm>
            <a:off x="609600" y="1662113"/>
            <a:ext cx="990600" cy="3810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None/>
            </a:pP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畜産課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581" name="AutoShape 7"/>
          <p:cNvSpPr>
            <a:spLocks noChangeArrowheads="1"/>
          </p:cNvSpPr>
          <p:nvPr/>
        </p:nvSpPr>
        <p:spPr bwMode="auto">
          <a:xfrm>
            <a:off x="609600" y="3948113"/>
            <a:ext cx="990600" cy="3810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None/>
            </a:pP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農政課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582" name="AutoShape 8"/>
          <p:cNvSpPr>
            <a:spLocks noChangeArrowheads="1"/>
          </p:cNvSpPr>
          <p:nvPr/>
        </p:nvSpPr>
        <p:spPr bwMode="auto">
          <a:xfrm>
            <a:off x="609600" y="7834313"/>
            <a:ext cx="1295400" cy="3810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None/>
            </a:pPr>
            <a:r>
              <a:rPr lang="zh-TW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農業</a:t>
            </a:r>
            <a:r>
              <a:rPr lang="zh-TW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経営課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583" name="AutoShape 9"/>
          <p:cNvSpPr>
            <a:spLocks noChangeArrowheads="1"/>
          </p:cNvSpPr>
          <p:nvPr/>
        </p:nvSpPr>
        <p:spPr bwMode="auto">
          <a:xfrm>
            <a:off x="609600" y="8991600"/>
            <a:ext cx="2057400" cy="33655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食のブランド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推進課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584" name="AutoShape 10"/>
          <p:cNvSpPr>
            <a:spLocks noChangeArrowheads="1"/>
          </p:cNvSpPr>
          <p:nvPr/>
        </p:nvSpPr>
        <p:spPr bwMode="auto">
          <a:xfrm>
            <a:off x="1066800" y="2195513"/>
            <a:ext cx="1905000" cy="38100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None/>
            </a:pPr>
            <a:r>
              <a:rPr lang="zh-TW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家畜保健</a:t>
            </a:r>
            <a:r>
              <a:rPr lang="zh-TW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衛生所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585" name="AutoShape 11"/>
          <p:cNvSpPr>
            <a:spLocks noChangeArrowheads="1"/>
          </p:cNvSpPr>
          <p:nvPr/>
        </p:nvSpPr>
        <p:spPr bwMode="auto">
          <a:xfrm>
            <a:off x="1600200" y="2728913"/>
            <a:ext cx="1371600" cy="3810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北西部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支所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586" name="AutoShape 12"/>
          <p:cNvSpPr>
            <a:spLocks noChangeArrowheads="1"/>
          </p:cNvSpPr>
          <p:nvPr/>
        </p:nvSpPr>
        <p:spPr bwMode="auto">
          <a:xfrm>
            <a:off x="1066800" y="3262313"/>
            <a:ext cx="1905000" cy="38100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畜産技術振興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センター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587" name="AutoShape 13"/>
          <p:cNvSpPr>
            <a:spLocks noChangeArrowheads="1"/>
          </p:cNvSpPr>
          <p:nvPr/>
        </p:nvSpPr>
        <p:spPr bwMode="auto">
          <a:xfrm>
            <a:off x="1066800" y="7148513"/>
            <a:ext cx="1905000" cy="45720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　島</a:t>
            </a:r>
            <a:endParaRPr lang="ja-JP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農業</a:t>
            </a:r>
            <a:r>
              <a:rPr lang="zh-TW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農村振興</a:t>
            </a:r>
            <a:r>
              <a:rPr lang="zh-TW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事務所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588" name="AutoShape 14"/>
          <p:cNvSpPr>
            <a:spLocks noChangeArrowheads="1"/>
          </p:cNvSpPr>
          <p:nvPr/>
        </p:nvSpPr>
        <p:spPr bwMode="auto">
          <a:xfrm>
            <a:off x="1066800" y="6615113"/>
            <a:ext cx="1905000" cy="45720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湖　北</a:t>
            </a:r>
            <a:endParaRPr lang="ja-JP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zh-TW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農業農村振興</a:t>
            </a:r>
            <a:r>
              <a:rPr lang="zh-TW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事務所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589" name="AutoShape 15"/>
          <p:cNvSpPr>
            <a:spLocks noChangeArrowheads="1"/>
          </p:cNvSpPr>
          <p:nvPr/>
        </p:nvSpPr>
        <p:spPr bwMode="auto">
          <a:xfrm>
            <a:off x="1066800" y="6081713"/>
            <a:ext cx="1905000" cy="45720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湖　東</a:t>
            </a:r>
            <a:endParaRPr lang="ja-JP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zh-TW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農業農村振興</a:t>
            </a:r>
            <a:r>
              <a:rPr lang="zh-TW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事務所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590" name="AutoShape 16"/>
          <p:cNvSpPr>
            <a:spLocks noChangeArrowheads="1"/>
          </p:cNvSpPr>
          <p:nvPr/>
        </p:nvSpPr>
        <p:spPr bwMode="auto">
          <a:xfrm>
            <a:off x="1066800" y="5548313"/>
            <a:ext cx="1905000" cy="45720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zh-TW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東近江</a:t>
            </a:r>
            <a:endParaRPr lang="zh-TW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zh-TW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農業農村振興</a:t>
            </a:r>
            <a:r>
              <a:rPr lang="zh-TW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事務所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591" name="AutoShape 17"/>
          <p:cNvSpPr>
            <a:spLocks noChangeArrowheads="1"/>
          </p:cNvSpPr>
          <p:nvPr/>
        </p:nvSpPr>
        <p:spPr bwMode="auto">
          <a:xfrm>
            <a:off x="1066800" y="5014913"/>
            <a:ext cx="1905000" cy="45720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甲　賀</a:t>
            </a:r>
            <a:endParaRPr lang="ja-JP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zh-TW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農業農村振興</a:t>
            </a:r>
            <a:r>
              <a:rPr lang="zh-TW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事務所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592" name="AutoShape 18"/>
          <p:cNvSpPr>
            <a:spLocks noChangeArrowheads="1"/>
          </p:cNvSpPr>
          <p:nvPr/>
        </p:nvSpPr>
        <p:spPr bwMode="auto">
          <a:xfrm>
            <a:off x="1066800" y="4481513"/>
            <a:ext cx="1905000" cy="45720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大津・南部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農業農村振興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事務所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593" name="AutoShape 19"/>
          <p:cNvSpPr>
            <a:spLocks noChangeArrowheads="1"/>
          </p:cNvSpPr>
          <p:nvPr/>
        </p:nvSpPr>
        <p:spPr bwMode="auto">
          <a:xfrm>
            <a:off x="1066800" y="8367713"/>
            <a:ext cx="1905000" cy="395286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農業技術振興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センター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594" name="Rectangle 20"/>
          <p:cNvSpPr>
            <a:spLocks noChangeArrowheads="1"/>
          </p:cNvSpPr>
          <p:nvPr/>
        </p:nvSpPr>
        <p:spPr bwMode="auto">
          <a:xfrm>
            <a:off x="76200" y="1052513"/>
            <a:ext cx="1371600" cy="3810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None/>
            </a:pPr>
            <a:r>
              <a:rPr lang="zh-TW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農政</a:t>
            </a:r>
            <a:r>
              <a:rPr lang="zh-TW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水産部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610" name="Line 36"/>
          <p:cNvSpPr>
            <a:spLocks noChangeShapeType="1"/>
          </p:cNvSpPr>
          <p:nvPr/>
        </p:nvSpPr>
        <p:spPr bwMode="auto">
          <a:xfrm>
            <a:off x="304800" y="1433513"/>
            <a:ext cx="0" cy="7786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11" name="Line 37"/>
          <p:cNvSpPr>
            <a:spLocks noChangeShapeType="1"/>
          </p:cNvSpPr>
          <p:nvPr/>
        </p:nvSpPr>
        <p:spPr bwMode="auto">
          <a:xfrm>
            <a:off x="304800" y="189071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12" name="Line 38"/>
          <p:cNvSpPr>
            <a:spLocks noChangeShapeType="1"/>
          </p:cNvSpPr>
          <p:nvPr/>
        </p:nvSpPr>
        <p:spPr bwMode="auto">
          <a:xfrm>
            <a:off x="304800" y="417671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13" name="Line 39"/>
          <p:cNvSpPr>
            <a:spLocks noChangeShapeType="1"/>
          </p:cNvSpPr>
          <p:nvPr/>
        </p:nvSpPr>
        <p:spPr bwMode="auto">
          <a:xfrm>
            <a:off x="304800" y="806291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14" name="Line 40"/>
          <p:cNvSpPr>
            <a:spLocks noChangeShapeType="1"/>
          </p:cNvSpPr>
          <p:nvPr/>
        </p:nvSpPr>
        <p:spPr bwMode="auto">
          <a:xfrm>
            <a:off x="304800" y="9220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15" name="Line 41"/>
          <p:cNvSpPr>
            <a:spLocks noChangeShapeType="1"/>
          </p:cNvSpPr>
          <p:nvPr/>
        </p:nvSpPr>
        <p:spPr bwMode="auto">
          <a:xfrm>
            <a:off x="838200" y="2043113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16" name="Line 42"/>
          <p:cNvSpPr>
            <a:spLocks noChangeShapeType="1"/>
          </p:cNvSpPr>
          <p:nvPr/>
        </p:nvSpPr>
        <p:spPr bwMode="auto">
          <a:xfrm>
            <a:off x="838200" y="4329113"/>
            <a:ext cx="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17" name="Line 43"/>
          <p:cNvSpPr>
            <a:spLocks noChangeShapeType="1"/>
          </p:cNvSpPr>
          <p:nvPr/>
        </p:nvSpPr>
        <p:spPr bwMode="auto">
          <a:xfrm>
            <a:off x="838200" y="2424113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18" name="Line 44"/>
          <p:cNvSpPr>
            <a:spLocks noChangeShapeType="1"/>
          </p:cNvSpPr>
          <p:nvPr/>
        </p:nvSpPr>
        <p:spPr bwMode="auto">
          <a:xfrm>
            <a:off x="838200" y="3490913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19" name="Line 45"/>
          <p:cNvSpPr>
            <a:spLocks noChangeShapeType="1"/>
          </p:cNvSpPr>
          <p:nvPr/>
        </p:nvSpPr>
        <p:spPr bwMode="auto">
          <a:xfrm>
            <a:off x="838200" y="4786313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20" name="Line 46"/>
          <p:cNvSpPr>
            <a:spLocks noChangeShapeType="1"/>
          </p:cNvSpPr>
          <p:nvPr/>
        </p:nvSpPr>
        <p:spPr bwMode="auto">
          <a:xfrm>
            <a:off x="838200" y="5319713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21" name="Line 47"/>
          <p:cNvSpPr>
            <a:spLocks noChangeShapeType="1"/>
          </p:cNvSpPr>
          <p:nvPr/>
        </p:nvSpPr>
        <p:spPr bwMode="auto">
          <a:xfrm>
            <a:off x="838200" y="5776913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22" name="Line 48"/>
          <p:cNvSpPr>
            <a:spLocks noChangeShapeType="1"/>
          </p:cNvSpPr>
          <p:nvPr/>
        </p:nvSpPr>
        <p:spPr bwMode="auto">
          <a:xfrm>
            <a:off x="838200" y="6310313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23" name="Line 49"/>
          <p:cNvSpPr>
            <a:spLocks noChangeShapeType="1"/>
          </p:cNvSpPr>
          <p:nvPr/>
        </p:nvSpPr>
        <p:spPr bwMode="auto">
          <a:xfrm>
            <a:off x="838200" y="6767513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24" name="Line 50"/>
          <p:cNvSpPr>
            <a:spLocks noChangeShapeType="1"/>
          </p:cNvSpPr>
          <p:nvPr/>
        </p:nvSpPr>
        <p:spPr bwMode="auto">
          <a:xfrm>
            <a:off x="838200" y="7300913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25" name="Line 51"/>
          <p:cNvSpPr>
            <a:spLocks noChangeShapeType="1"/>
          </p:cNvSpPr>
          <p:nvPr/>
        </p:nvSpPr>
        <p:spPr bwMode="auto">
          <a:xfrm>
            <a:off x="1295400" y="25765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26" name="Line 52"/>
          <p:cNvSpPr>
            <a:spLocks noChangeShapeType="1"/>
          </p:cNvSpPr>
          <p:nvPr/>
        </p:nvSpPr>
        <p:spPr bwMode="auto">
          <a:xfrm>
            <a:off x="1295400" y="295751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27" name="Line 53"/>
          <p:cNvSpPr>
            <a:spLocks noChangeShapeType="1"/>
          </p:cNvSpPr>
          <p:nvPr/>
        </p:nvSpPr>
        <p:spPr bwMode="auto">
          <a:xfrm>
            <a:off x="838200" y="8215313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28" name="Line 54"/>
          <p:cNvSpPr>
            <a:spLocks noChangeShapeType="1"/>
          </p:cNvSpPr>
          <p:nvPr/>
        </p:nvSpPr>
        <p:spPr bwMode="auto">
          <a:xfrm>
            <a:off x="838200" y="8520113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29" name="Text Box 196"/>
          <p:cNvSpPr txBox="1">
            <a:spLocks noChangeArrowheads="1"/>
          </p:cNvSpPr>
          <p:nvPr/>
        </p:nvSpPr>
        <p:spPr bwMode="auto">
          <a:xfrm>
            <a:off x="3133092" y="1728960"/>
            <a:ext cx="1936750" cy="7940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〒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520-8577</a:t>
            </a:r>
            <a:b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大津市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京町四丁目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1-1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〒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520-1611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高島市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今津町弘川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249-1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〒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520-8577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大津市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京町四丁目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1-1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〒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525-0034</a:t>
            </a: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草津市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草津三丁目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14-75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〒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527-0023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東近江市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八日市緑町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7-23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〒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526-0033</a:t>
            </a: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長浜市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平方町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1152-2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〒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520-8577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大津市京町四丁目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1-1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〒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521-1301</a:t>
            </a: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近江八幡市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安土町大中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516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〒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520-8577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大津市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京町四丁目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1-1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630" name="Text Box 197"/>
          <p:cNvSpPr txBox="1">
            <a:spLocks noChangeArrowheads="1"/>
          </p:cNvSpPr>
          <p:nvPr/>
        </p:nvSpPr>
        <p:spPr bwMode="auto">
          <a:xfrm>
            <a:off x="5096830" y="1676400"/>
            <a:ext cx="1704313" cy="7786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TEL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077-528-3851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077-528-4883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TEL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0748-37-7511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0748-37-4821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TEL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0740-22-2145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0740-22-6681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TEL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0748-52-1221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0748-53-2434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TEL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077-528-3811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077-528-4880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TEL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077-567-5412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077-562-8144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TEL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0748-63-6126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0748-63-2983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TEL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0748-22-7715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0748-22-1234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TEL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0749-27-2213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0749-23-0821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TEL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0749-65-6613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0749-65-5867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TEL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0740-22-6025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0740-22-3099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TEL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077-528-3830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077-528-4882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TEL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0748-46-3081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0748-46-3567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TEL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077-528-3890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077-528-4881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631" name="Text Box 198"/>
          <p:cNvSpPr txBox="1">
            <a:spLocks noChangeArrowheads="1"/>
          </p:cNvSpPr>
          <p:nvPr/>
        </p:nvSpPr>
        <p:spPr bwMode="auto">
          <a:xfrm>
            <a:off x="2895600" y="9644390"/>
            <a:ext cx="9144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－ 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21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－</a:t>
            </a:r>
          </a:p>
        </p:txBody>
      </p:sp>
      <p:sp>
        <p:nvSpPr>
          <p:cNvPr id="41" name="Text Box 196"/>
          <p:cNvSpPr txBox="1">
            <a:spLocks noChangeArrowheads="1"/>
          </p:cNvSpPr>
          <p:nvPr/>
        </p:nvSpPr>
        <p:spPr bwMode="auto">
          <a:xfrm>
            <a:off x="3124200" y="2278350"/>
            <a:ext cx="1936750" cy="7325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〒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523-0813</a:t>
            </a:r>
            <a:b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近江八幡市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西本郷町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226-1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〒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529-1651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蒲生郡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日野町山本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695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〒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528-0005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甲賀市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水口町水口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6200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2" name="Text Box 196"/>
          <p:cNvSpPr txBox="1">
            <a:spLocks noChangeArrowheads="1"/>
          </p:cNvSpPr>
          <p:nvPr/>
        </p:nvSpPr>
        <p:spPr bwMode="auto">
          <a:xfrm>
            <a:off x="3155952" y="6221105"/>
            <a:ext cx="19367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〒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522-0071</a:t>
            </a:r>
            <a:b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彦根市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元町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4-1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3" name="Text Box 196"/>
          <p:cNvSpPr txBox="1">
            <a:spLocks noChangeArrowheads="1"/>
          </p:cNvSpPr>
          <p:nvPr/>
        </p:nvSpPr>
        <p:spPr bwMode="auto">
          <a:xfrm>
            <a:off x="3124200" y="7297579"/>
            <a:ext cx="19367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〒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520-1621</a:t>
            </a:r>
            <a:b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高島市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今津町今津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1758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7406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152400" y="609600"/>
            <a:ext cx="2241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800" dirty="0">
                <a:ea typeface="HG丸ｺﾞｼｯｸM-PRO" pitchFamily="50" charset="-128"/>
              </a:rPr>
              <a:t>畜産関係団体等一覧</a:t>
            </a:r>
          </a:p>
        </p:txBody>
      </p:sp>
      <p:sp>
        <p:nvSpPr>
          <p:cNvPr id="25603" name="Rectangle 7"/>
          <p:cNvSpPr>
            <a:spLocks noChangeArrowheads="1"/>
          </p:cNvSpPr>
          <p:nvPr/>
        </p:nvSpPr>
        <p:spPr bwMode="auto">
          <a:xfrm>
            <a:off x="0" y="0"/>
            <a:ext cx="6858000" cy="5334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000" b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資料編</a:t>
            </a:r>
          </a:p>
        </p:txBody>
      </p:sp>
      <p:graphicFrame>
        <p:nvGraphicFramePr>
          <p:cNvPr id="25604" name="Object 2565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561959428"/>
              </p:ext>
            </p:extLst>
          </p:nvPr>
        </p:nvGraphicFramePr>
        <p:xfrm>
          <a:off x="532606" y="1047147"/>
          <a:ext cx="5842815" cy="838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ワークシート" r:id="rId3" imgW="6477182" imgH="9290026" progId="Excel.Sheet.8">
                  <p:embed/>
                </p:oleObj>
              </mc:Choice>
              <mc:Fallback>
                <p:oleObj name="ワークシート" r:id="rId3" imgW="6477182" imgH="929002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606" y="1047147"/>
                        <a:ext cx="5842815" cy="8380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5" name="Text Box 2567"/>
          <p:cNvSpPr txBox="1">
            <a:spLocks noChangeArrowheads="1"/>
          </p:cNvSpPr>
          <p:nvPr/>
        </p:nvSpPr>
        <p:spPr bwMode="auto">
          <a:xfrm>
            <a:off x="2895600" y="9664700"/>
            <a:ext cx="9144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－ 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22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－</a:t>
            </a:r>
          </a:p>
        </p:txBody>
      </p:sp>
    </p:spTree>
    <p:extLst>
      <p:ext uri="{BB962C8B-B14F-4D97-AF65-F5344CB8AC3E}">
        <p14:creationId xmlns:p14="http://schemas.microsoft.com/office/powerpoint/2010/main" val="301098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656"/>
          <p:cNvSpPr txBox="1">
            <a:spLocks noChangeArrowheads="1"/>
          </p:cNvSpPr>
          <p:nvPr/>
        </p:nvSpPr>
        <p:spPr bwMode="auto">
          <a:xfrm>
            <a:off x="2895600" y="9665100"/>
            <a:ext cx="914400" cy="24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－ </a:t>
            </a:r>
            <a:r>
              <a:rPr lang="en-US" altLang="ja-JP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23 </a:t>
            </a:r>
            <a:r>
              <a:rPr lang="ja-JP" altLang="en-US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－</a:t>
            </a:r>
          </a:p>
        </p:txBody>
      </p:sp>
      <p:graphicFrame>
        <p:nvGraphicFramePr>
          <p:cNvPr id="5" name="Object 654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297109523"/>
              </p:ext>
            </p:extLst>
          </p:nvPr>
        </p:nvGraphicFramePr>
        <p:xfrm>
          <a:off x="363934" y="685800"/>
          <a:ext cx="5977731" cy="88796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8" name="ワークシート" r:id="rId3" imgW="6470647" imgH="9061319" progId="Excel.Sheet.8">
                  <p:embed/>
                </p:oleObj>
              </mc:Choice>
              <mc:Fallback>
                <p:oleObj name="ワークシート" r:id="rId3" imgW="6470647" imgH="9061319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934" y="685800"/>
                        <a:ext cx="5977731" cy="88796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443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1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1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5080</TotalTime>
  <Words>547</Words>
  <Application>Microsoft Office PowerPoint</Application>
  <PresentationFormat>A4 210 x 297 mm</PresentationFormat>
  <Paragraphs>578</Paragraphs>
  <Slides>4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HG丸ｺﾞｼｯｸM-PRO</vt:lpstr>
      <vt:lpstr>ＭＳ Ｐゴシック</vt:lpstr>
      <vt:lpstr>ＭＳ Ｐ明朝</vt:lpstr>
      <vt:lpstr>Arial</vt:lpstr>
      <vt:lpstr>標準デザイン</vt:lpstr>
      <vt:lpstr>ワークシート</vt:lpstr>
      <vt:lpstr>Microsoft Excel 97-2003 ワークシート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井口　信行</dc:creator>
  <cp:lastModifiedBy>楠居　里奈</cp:lastModifiedBy>
  <cp:revision>312</cp:revision>
  <cp:lastPrinted>2021-03-22T04:59:25Z</cp:lastPrinted>
  <dcterms:created xsi:type="dcterms:W3CDTF">1601-01-01T00:00:00Z</dcterms:created>
  <dcterms:modified xsi:type="dcterms:W3CDTF">2021-11-05T01:05:44Z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