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14" r:id="rId4"/>
    <p:sldId id="315" r:id="rId5"/>
  </p:sldIdLst>
  <p:sldSz cx="6858000" cy="9906000" type="A4"/>
  <p:notesSz cx="6735763" cy="9866313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66" d="100"/>
          <a:sy n="66" d="100"/>
        </p:scale>
        <p:origin x="2416" y="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D37A5-90C1-4B5A-B242-A9616B3F0EE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86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__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__2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6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畜種別家畜飼養状況（累年）</a:t>
            </a:r>
          </a:p>
        </p:txBody>
      </p:sp>
      <p:sp>
        <p:nvSpPr>
          <p:cNvPr id="24287" name="Rectangle 7"/>
          <p:cNvSpPr>
            <a:spLocks noChangeArrowheads="1"/>
          </p:cNvSpPr>
          <p:nvPr/>
        </p:nvSpPr>
        <p:spPr bwMode="auto">
          <a:xfrm>
            <a:off x="0" y="0"/>
            <a:ext cx="6858000" cy="38214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sp>
        <p:nvSpPr>
          <p:cNvPr id="24288" name="Text Box 1100"/>
          <p:cNvSpPr txBox="1">
            <a:spLocks noChangeArrowheads="1"/>
          </p:cNvSpPr>
          <p:nvPr/>
        </p:nvSpPr>
        <p:spPr bwMode="auto">
          <a:xfrm>
            <a:off x="2895600" y="9677400"/>
            <a:ext cx="914400" cy="24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24289" name="Text Box 4"/>
          <p:cNvSpPr txBox="1">
            <a:spLocks noChangeArrowheads="1"/>
          </p:cNvSpPr>
          <p:nvPr/>
        </p:nvSpPr>
        <p:spPr bwMode="auto">
          <a:xfrm>
            <a:off x="3272933" y="491175"/>
            <a:ext cx="35496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毎年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9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日時点。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肉用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牛の戸数については肉向乳牛を含む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。平成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年は肉向乳牛のみの調査を行っていない。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086014"/>
              </p:ext>
            </p:extLst>
          </p:nvPr>
        </p:nvGraphicFramePr>
        <p:xfrm>
          <a:off x="161365" y="1108034"/>
          <a:ext cx="6436166" cy="8589962"/>
        </p:xfrm>
        <a:graphic>
          <a:graphicData uri="http://schemas.openxmlformats.org/drawingml/2006/table">
            <a:tbl>
              <a:tblPr/>
              <a:tblGrid>
                <a:gridCol w="381002"/>
                <a:gridCol w="381000"/>
                <a:gridCol w="533400"/>
                <a:gridCol w="504312"/>
                <a:gridCol w="533400"/>
                <a:gridCol w="609600"/>
                <a:gridCol w="457200"/>
                <a:gridCol w="294271"/>
                <a:gridCol w="315329"/>
                <a:gridCol w="533400"/>
                <a:gridCol w="609600"/>
                <a:gridCol w="533400"/>
                <a:gridCol w="750252"/>
              </a:tblGrid>
              <a:tr h="139106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区分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乳用牛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肉用牛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豚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鶏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1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うち肉向乳牛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1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年別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羽数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元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8,883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20,387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16,621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1,161,540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ctr" fontAlgn="b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8,807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19,909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10,182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15,715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1,085,479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ctr" fontAlgn="b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21,641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10,162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14,758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1,079,708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8,197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21,979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9,453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14,449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1,097,900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7,809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20,647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7,103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13,973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1,097,052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7,421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21,015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6,986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12,778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1,101,610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6,961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20,260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6,567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11,872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1,036,443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18,390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5,385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11,305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1,091,312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6,758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17,040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4,432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10,682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1,133,082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6,774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17,181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4,330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10,815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1,073,640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6,484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17,522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4,738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10,804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1,034,096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6,203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17,490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4,217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1,061,590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5,970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17,269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3,582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9,689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986,209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5,960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16,925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10,733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1,060,572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5,858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15,956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2,858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11,350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1,012,576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5,474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16,398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2,185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10,793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975,891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5,444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16,617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930,435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4,929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17,483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10,590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926,130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5,000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17,855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1,896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9,884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928,361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4,658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18,053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1,957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816,041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4,316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17,644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1,383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10,022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752,013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4,129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17,956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1,355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9,514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709,596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4,096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17,566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1,278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8,074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709,732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3,842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17,530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7,605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611,153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3,618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17,836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7,485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580,492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3,536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17,710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766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8,213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493,768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3,350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17,790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7,098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491,853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3072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17,358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6,027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472,599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2,977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18,498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5,834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478,051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2,813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19,677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3,829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451,772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63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３１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2,705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20,262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4,096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445,550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2,684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20,759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3,377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419,037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ea typeface="HG丸ｺﾞｼｯｸM-PRO" pitchFamily="50" charset="-128"/>
              </a:rPr>
              <a:t>畜産関係県機関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609600" y="1662113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609600" y="3948113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農政課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2" name="AutoShape 8"/>
          <p:cNvSpPr>
            <a:spLocks noChangeArrowheads="1"/>
          </p:cNvSpPr>
          <p:nvPr/>
        </p:nvSpPr>
        <p:spPr bwMode="auto">
          <a:xfrm>
            <a:off x="609600" y="7834313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経営課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609600" y="8991600"/>
            <a:ext cx="2057400" cy="33655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食のブランド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1066800" y="2195513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家畜保健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1600200" y="2728913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北西部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1066800" y="3262313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畜産技術振興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7" name="AutoShape 13"/>
          <p:cNvSpPr>
            <a:spLocks noChangeArrowheads="1"/>
          </p:cNvSpPr>
          <p:nvPr/>
        </p:nvSpPr>
        <p:spPr bwMode="auto">
          <a:xfrm>
            <a:off x="1066800" y="71485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　島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</a:t>
            </a: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8" name="AutoShape 14"/>
          <p:cNvSpPr>
            <a:spLocks noChangeArrowheads="1"/>
          </p:cNvSpPr>
          <p:nvPr/>
        </p:nvSpPr>
        <p:spPr bwMode="auto">
          <a:xfrm>
            <a:off x="1066800" y="66151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湖　北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9" name="AutoShape 15"/>
          <p:cNvSpPr>
            <a:spLocks noChangeArrowheads="1"/>
          </p:cNvSpPr>
          <p:nvPr/>
        </p:nvSpPr>
        <p:spPr bwMode="auto">
          <a:xfrm>
            <a:off x="1066800" y="60817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湖　東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1066800" y="55483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東近江</a:t>
            </a:r>
            <a:endParaRPr lang="zh-TW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1" name="AutoShape 17"/>
          <p:cNvSpPr>
            <a:spLocks noChangeArrowheads="1"/>
          </p:cNvSpPr>
          <p:nvPr/>
        </p:nvSpPr>
        <p:spPr bwMode="auto">
          <a:xfrm>
            <a:off x="1066800" y="50149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　賀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2" name="AutoShape 18"/>
          <p:cNvSpPr>
            <a:spLocks noChangeArrowheads="1"/>
          </p:cNvSpPr>
          <p:nvPr/>
        </p:nvSpPr>
        <p:spPr bwMode="auto">
          <a:xfrm>
            <a:off x="1066800" y="44815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大津・南部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3" name="AutoShape 19"/>
          <p:cNvSpPr>
            <a:spLocks noChangeArrowheads="1"/>
          </p:cNvSpPr>
          <p:nvPr/>
        </p:nvSpPr>
        <p:spPr bwMode="auto">
          <a:xfrm>
            <a:off x="1066800" y="8367713"/>
            <a:ext cx="1905000" cy="39528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農業技術振興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76200" y="1052513"/>
            <a:ext cx="1371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農政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水産部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10" name="Line 36"/>
          <p:cNvSpPr>
            <a:spLocks noChangeShapeType="1"/>
          </p:cNvSpPr>
          <p:nvPr/>
        </p:nvSpPr>
        <p:spPr bwMode="auto">
          <a:xfrm>
            <a:off x="304800" y="1433513"/>
            <a:ext cx="0" cy="778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1" name="Line 37"/>
          <p:cNvSpPr>
            <a:spLocks noChangeShapeType="1"/>
          </p:cNvSpPr>
          <p:nvPr/>
        </p:nvSpPr>
        <p:spPr bwMode="auto">
          <a:xfrm>
            <a:off x="304800" y="189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38"/>
          <p:cNvSpPr>
            <a:spLocks noChangeShapeType="1"/>
          </p:cNvSpPr>
          <p:nvPr/>
        </p:nvSpPr>
        <p:spPr bwMode="auto">
          <a:xfrm>
            <a:off x="304800" y="4176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304800" y="80629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304800" y="922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838200" y="204311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838200" y="4329113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838200" y="2424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838200" y="3490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>
            <a:off x="838200" y="47863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>
            <a:off x="838200" y="5319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>
            <a:off x="838200" y="5776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2" name="Line 48"/>
          <p:cNvSpPr>
            <a:spLocks noChangeShapeType="1"/>
          </p:cNvSpPr>
          <p:nvPr/>
        </p:nvSpPr>
        <p:spPr bwMode="auto">
          <a:xfrm>
            <a:off x="838200" y="63103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3" name="Line 49"/>
          <p:cNvSpPr>
            <a:spLocks noChangeShapeType="1"/>
          </p:cNvSpPr>
          <p:nvPr/>
        </p:nvSpPr>
        <p:spPr bwMode="auto">
          <a:xfrm>
            <a:off x="838200" y="67675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>
            <a:off x="838200" y="7300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>
            <a:off x="1295400" y="2576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>
            <a:off x="1295400" y="2957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7" name="Line 53"/>
          <p:cNvSpPr>
            <a:spLocks noChangeShapeType="1"/>
          </p:cNvSpPr>
          <p:nvPr/>
        </p:nvSpPr>
        <p:spPr bwMode="auto">
          <a:xfrm>
            <a:off x="838200" y="8215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8" name="Line 54"/>
          <p:cNvSpPr>
            <a:spLocks noChangeShapeType="1"/>
          </p:cNvSpPr>
          <p:nvPr/>
        </p:nvSpPr>
        <p:spPr bwMode="auto">
          <a:xfrm>
            <a:off x="838200" y="8520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9" name="Text Box 196"/>
          <p:cNvSpPr txBox="1">
            <a:spLocks noChangeArrowheads="1"/>
          </p:cNvSpPr>
          <p:nvPr/>
        </p:nvSpPr>
        <p:spPr bwMode="auto">
          <a:xfrm>
            <a:off x="3133092" y="1728960"/>
            <a:ext cx="1936750" cy="794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520-1611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高島市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今津町弘川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249-1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525-0034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草津市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草津三丁目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14-75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527-0023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東近江市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八日市緑町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7-23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526-0033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長浜市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平方町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1152-2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521-1301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近江八幡市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安土町大中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516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30" name="Text Box 197"/>
          <p:cNvSpPr txBox="1">
            <a:spLocks noChangeArrowheads="1"/>
          </p:cNvSpPr>
          <p:nvPr/>
        </p:nvSpPr>
        <p:spPr bwMode="auto">
          <a:xfrm>
            <a:off x="5096830" y="1676400"/>
            <a:ext cx="1704313" cy="778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077-528-3851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0748-37-7511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0748-37-4821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0740-22-2145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0740-22-6681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0748-52-1221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0748-53-2434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077-528-3811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077-567-5412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077-562-8144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0748-63-6126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0748-63-2983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0748-22-7715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0748-22-1234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0749-27-2213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0749-23-0821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0749-65-6613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0749-65-5867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0740-22-6025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0740-22-3099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077-528-3830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0748-46-3081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0748-46-3567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077-528-3890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31" name="Text Box 198"/>
          <p:cNvSpPr txBox="1">
            <a:spLocks noChangeArrowheads="1"/>
          </p:cNvSpPr>
          <p:nvPr/>
        </p:nvSpPr>
        <p:spPr bwMode="auto">
          <a:xfrm>
            <a:off x="2895600" y="9644390"/>
            <a:ext cx="9144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－</a:t>
            </a:r>
          </a:p>
        </p:txBody>
      </p:sp>
      <p:sp>
        <p:nvSpPr>
          <p:cNvPr id="41" name="Text Box 196"/>
          <p:cNvSpPr txBox="1">
            <a:spLocks noChangeArrowheads="1"/>
          </p:cNvSpPr>
          <p:nvPr/>
        </p:nvSpPr>
        <p:spPr bwMode="auto">
          <a:xfrm>
            <a:off x="3124200" y="2278350"/>
            <a:ext cx="1936750" cy="732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523-0813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近江八幡市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西本郷町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226-1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529-1651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蒲生郡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日野町山本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695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528-0005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甲賀市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水口町水口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Text Box 196"/>
          <p:cNvSpPr txBox="1">
            <a:spLocks noChangeArrowheads="1"/>
          </p:cNvSpPr>
          <p:nvPr/>
        </p:nvSpPr>
        <p:spPr bwMode="auto">
          <a:xfrm>
            <a:off x="3155952" y="6221105"/>
            <a:ext cx="1936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522-0071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彦根市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元町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Text Box 196"/>
          <p:cNvSpPr txBox="1">
            <a:spLocks noChangeArrowheads="1"/>
          </p:cNvSpPr>
          <p:nvPr/>
        </p:nvSpPr>
        <p:spPr bwMode="auto">
          <a:xfrm>
            <a:off x="3124200" y="7297579"/>
            <a:ext cx="1936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520-1621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高島市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今津町今津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1758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4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畜産関係団体等一覧</a:t>
            </a: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graphicFrame>
        <p:nvGraphicFramePr>
          <p:cNvPr id="25604" name="Object 256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61959428"/>
              </p:ext>
            </p:extLst>
          </p:nvPr>
        </p:nvGraphicFramePr>
        <p:xfrm>
          <a:off x="532606" y="1047147"/>
          <a:ext cx="5842815" cy="838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ワークシート" r:id="rId3" imgW="6477182" imgH="9290026" progId="Excel.Sheet.8">
                  <p:embed/>
                </p:oleObj>
              </mc:Choice>
              <mc:Fallback>
                <p:oleObj name="ワークシート" r:id="rId3" imgW="6477182" imgH="92900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" y="1047147"/>
                        <a:ext cx="5842815" cy="838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2567"/>
          <p:cNvSpPr txBox="1">
            <a:spLocks noChangeArrowheads="1"/>
          </p:cNvSpPr>
          <p:nvPr/>
        </p:nvSpPr>
        <p:spPr bwMode="auto">
          <a:xfrm>
            <a:off x="2895600" y="9664700"/>
            <a:ext cx="9144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－</a:t>
            </a:r>
          </a:p>
        </p:txBody>
      </p:sp>
    </p:spTree>
    <p:extLst>
      <p:ext uri="{BB962C8B-B14F-4D97-AF65-F5344CB8AC3E}">
        <p14:creationId xmlns:p14="http://schemas.microsoft.com/office/powerpoint/2010/main" val="30109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656"/>
          <p:cNvSpPr txBox="1">
            <a:spLocks noChangeArrowheads="1"/>
          </p:cNvSpPr>
          <p:nvPr/>
        </p:nvSpPr>
        <p:spPr bwMode="auto">
          <a:xfrm>
            <a:off x="2895600" y="9665100"/>
            <a:ext cx="914400" cy="24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 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graphicFrame>
        <p:nvGraphicFramePr>
          <p:cNvPr id="5" name="Object 65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7109523"/>
              </p:ext>
            </p:extLst>
          </p:nvPr>
        </p:nvGraphicFramePr>
        <p:xfrm>
          <a:off x="363934" y="685800"/>
          <a:ext cx="5977731" cy="887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ワークシート" r:id="rId3" imgW="6470647" imgH="9061319" progId="Excel.Sheet.8">
                  <p:embed/>
                </p:oleObj>
              </mc:Choice>
              <mc:Fallback>
                <p:oleObj name="ワークシート" r:id="rId3" imgW="6470647" imgH="906131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34" y="685800"/>
                        <a:ext cx="5977731" cy="8879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4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5080</TotalTime>
  <Words>547</Words>
  <Application>Microsoft Office PowerPoint</Application>
  <PresentationFormat>A4 210 x 297 mm</PresentationFormat>
  <Paragraphs>578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HG丸ｺﾞｼｯｸM-PRO</vt:lpstr>
      <vt:lpstr>ＭＳ Ｐゴシック</vt:lpstr>
      <vt:lpstr>ＭＳ Ｐ明朝</vt:lpstr>
      <vt:lpstr>Arial</vt:lpstr>
      <vt:lpstr>標準デザイン</vt:lpstr>
      <vt:lpstr>ワークシート</vt:lpstr>
      <vt:lpstr>Microsoft Excel 97-2003 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312</cp:revision>
  <cp:lastPrinted>2021-03-22T04:59:25Z</cp:lastPrinted>
  <dcterms:created xsi:type="dcterms:W3CDTF">1601-01-01T00:00:00Z</dcterms:created>
  <dcterms:modified xsi:type="dcterms:W3CDTF">2021-11-05T01:05:44Z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