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310" r:id="rId2"/>
    <p:sldId id="311" r:id="rId3"/>
  </p:sldIdLst>
  <p:sldSz cx="6858000" cy="9906000" type="A4"/>
  <p:notesSz cx="6735763" cy="9866313"/>
  <p:defaultTextStyle>
    <a:defPPr>
      <a:defRPr lang="ja-JP"/>
    </a:defPPr>
    <a:lvl1pPr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1pPr>
    <a:lvl2pPr marL="4572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2pPr>
    <a:lvl3pPr marL="9144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3pPr>
    <a:lvl4pPr marL="13716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4pPr>
    <a:lvl5pPr marL="18288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66"/>
    <a:srgbClr val="CCFF99"/>
    <a:srgbClr val="CCECFF"/>
    <a:srgbClr val="99CCFF"/>
    <a:srgbClr val="FFFF99"/>
    <a:srgbClr val="FFFFCC"/>
    <a:srgbClr val="99CC00"/>
    <a:srgbClr val="CC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94585" autoAdjust="0"/>
  </p:normalViewPr>
  <p:slideViewPr>
    <p:cSldViewPr>
      <p:cViewPr varScale="1">
        <p:scale>
          <a:sx n="73" d="100"/>
          <a:sy n="73" d="100"/>
        </p:scale>
        <p:origin x="3348" y="52"/>
      </p:cViewPr>
      <p:guideLst>
        <p:guide orient="horz" pos="3120"/>
        <p:guide pos="2160"/>
      </p:guideLst>
    </p:cSldViewPr>
  </p:slideViewPr>
  <p:notesTextViewPr>
    <p:cViewPr>
      <p:scale>
        <a:sx n="100" d="100"/>
        <a:sy n="100" d="100"/>
      </p:scale>
      <p:origin x="0" y="0"/>
    </p:cViewPr>
  </p:notesTextViewPr>
  <p:sorterViewPr>
    <p:cViewPr>
      <p:scale>
        <a:sx n="100" d="100"/>
        <a:sy n="100" d="100"/>
      </p:scale>
      <p:origin x="0" y="47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2" y="3"/>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t"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6979" name="Rectangle 3"/>
          <p:cNvSpPr>
            <a:spLocks noGrp="1" noChangeArrowheads="1"/>
          </p:cNvSpPr>
          <p:nvPr>
            <p:ph type="dt" sz="quarter" idx="1"/>
          </p:nvPr>
        </p:nvSpPr>
        <p:spPr bwMode="auto">
          <a:xfrm>
            <a:off x="3814763" y="3"/>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t"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6980" name="Rectangle 4"/>
          <p:cNvSpPr>
            <a:spLocks noGrp="1" noChangeArrowheads="1"/>
          </p:cNvSpPr>
          <p:nvPr>
            <p:ph type="ftr" sz="quarter" idx="2"/>
          </p:nvPr>
        </p:nvSpPr>
        <p:spPr bwMode="auto">
          <a:xfrm>
            <a:off x="2" y="9371014"/>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b"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6981" name="Rectangle 5"/>
          <p:cNvSpPr>
            <a:spLocks noGrp="1" noChangeArrowheads="1"/>
          </p:cNvSpPr>
          <p:nvPr>
            <p:ph type="sldNum" sz="quarter" idx="3"/>
          </p:nvPr>
        </p:nvSpPr>
        <p:spPr bwMode="auto">
          <a:xfrm>
            <a:off x="3814763" y="9371014"/>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b"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fld id="{C699E045-043A-4F63-BE80-A973E823D7B7}" type="slidenum">
              <a:rPr lang="en-US" altLang="ja-JP"/>
              <a:pPr>
                <a:defRPr/>
              </a:pPr>
              <a:t>‹#›</a:t>
            </a:fld>
            <a:endParaRPr lang="en-US" altLang="ja-JP"/>
          </a:p>
        </p:txBody>
      </p:sp>
    </p:spTree>
    <p:extLst>
      <p:ext uri="{BB962C8B-B14F-4D97-AF65-F5344CB8AC3E}">
        <p14:creationId xmlns:p14="http://schemas.microsoft.com/office/powerpoint/2010/main" val="2231839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2" y="3"/>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t"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4931" name="Rectangle 3"/>
          <p:cNvSpPr>
            <a:spLocks noGrp="1" noChangeArrowheads="1"/>
          </p:cNvSpPr>
          <p:nvPr>
            <p:ph type="dt" idx="1"/>
          </p:nvPr>
        </p:nvSpPr>
        <p:spPr bwMode="auto">
          <a:xfrm>
            <a:off x="3814763" y="3"/>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t"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29700" name="Rectangle 4"/>
          <p:cNvSpPr>
            <a:spLocks noGrp="1" noRot="1" noChangeAspect="1" noChangeArrowheads="1" noTextEdit="1"/>
          </p:cNvSpPr>
          <p:nvPr>
            <p:ph type="sldImg" idx="2"/>
          </p:nvPr>
        </p:nvSpPr>
        <p:spPr bwMode="auto">
          <a:xfrm>
            <a:off x="2087563" y="738188"/>
            <a:ext cx="2562225"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p:cNvSpPr>
            <a:spLocks noGrp="1" noChangeArrowheads="1"/>
          </p:cNvSpPr>
          <p:nvPr>
            <p:ph type="body" sz="quarter" idx="3"/>
          </p:nvPr>
        </p:nvSpPr>
        <p:spPr bwMode="auto">
          <a:xfrm>
            <a:off x="673102"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4934" name="Rectangle 6"/>
          <p:cNvSpPr>
            <a:spLocks noGrp="1" noChangeArrowheads="1"/>
          </p:cNvSpPr>
          <p:nvPr>
            <p:ph type="ftr" sz="quarter" idx="4"/>
          </p:nvPr>
        </p:nvSpPr>
        <p:spPr bwMode="auto">
          <a:xfrm>
            <a:off x="2" y="9371014"/>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b"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4935" name="Rectangle 7"/>
          <p:cNvSpPr>
            <a:spLocks noGrp="1" noChangeArrowheads="1"/>
          </p:cNvSpPr>
          <p:nvPr>
            <p:ph type="sldNum" sz="quarter" idx="5"/>
          </p:nvPr>
        </p:nvSpPr>
        <p:spPr bwMode="auto">
          <a:xfrm>
            <a:off x="3814763" y="9371014"/>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b"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fld id="{481D37A5-90C1-4B5A-B242-A9616B3F0EEE}" type="slidenum">
              <a:rPr lang="en-US" altLang="ja-JP"/>
              <a:pPr>
                <a:defRPr/>
              </a:pPr>
              <a:t>‹#›</a:t>
            </a:fld>
            <a:endParaRPr lang="en-US" altLang="ja-JP"/>
          </a:p>
        </p:txBody>
      </p:sp>
    </p:spTree>
    <p:extLst>
      <p:ext uri="{BB962C8B-B14F-4D97-AF65-F5344CB8AC3E}">
        <p14:creationId xmlns:p14="http://schemas.microsoft.com/office/powerpoint/2010/main" val="1882849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xfrm>
            <a:off x="2087563" y="738188"/>
            <a:ext cx="2562225" cy="3702050"/>
          </a:xfrm>
          <a:ln/>
        </p:spPr>
      </p:sp>
      <p:sp>
        <p:nvSpPr>
          <p:cNvPr id="5123" name="ノート プレースホルダー 2"/>
          <p:cNvSpPr>
            <a:spLocks noGrp="1"/>
          </p:cNvSpPr>
          <p:nvPr>
            <p:ph type="body" idx="1"/>
          </p:nvPr>
        </p:nvSpPr>
        <p:spPr>
          <a:noFill/>
        </p:spPr>
        <p:txBody>
          <a:bodyPr/>
          <a:lstStyle/>
          <a:p>
            <a:endParaRPr lang="ja-JP" altLang="en-US" dirty="0" smtClean="0">
              <a:ea typeface="ＭＳ Ｐ明朝" charset="-128"/>
            </a:endParaRPr>
          </a:p>
        </p:txBody>
      </p:sp>
      <p:sp>
        <p:nvSpPr>
          <p:cNvPr id="5124" name="スライド番号プレースホルダー 3"/>
          <p:cNvSpPr>
            <a:spLocks noGrp="1"/>
          </p:cNvSpPr>
          <p:nvPr>
            <p:ph type="sldNum" sz="quarter" idx="5"/>
          </p:nvPr>
        </p:nvSpPr>
        <p:spPr>
          <a:noFill/>
        </p:spPr>
        <p:txBody>
          <a:bodyPr/>
          <a:lstStyle>
            <a:lvl1pPr algn="l" eaLnBrk="0" hangingPunct="0">
              <a:spcBef>
                <a:spcPct val="30000"/>
              </a:spcBef>
              <a:defRPr kumimoji="1" sz="1200">
                <a:solidFill>
                  <a:schemeClr val="tx1"/>
                </a:solidFill>
                <a:latin typeface="Arial" charset="0"/>
                <a:ea typeface="ＭＳ Ｐ明朝" charset="-128"/>
              </a:defRPr>
            </a:lvl1pPr>
            <a:lvl2pPr marL="726275" indent="-279337" algn="l" eaLnBrk="0" hangingPunct="0">
              <a:spcBef>
                <a:spcPct val="30000"/>
              </a:spcBef>
              <a:defRPr kumimoji="1" sz="1200">
                <a:solidFill>
                  <a:schemeClr val="tx1"/>
                </a:solidFill>
                <a:latin typeface="Arial" charset="0"/>
                <a:ea typeface="ＭＳ Ｐ明朝" charset="-128"/>
              </a:defRPr>
            </a:lvl2pPr>
            <a:lvl3pPr marL="1117346" indent="-223470" algn="l" eaLnBrk="0" hangingPunct="0">
              <a:spcBef>
                <a:spcPct val="30000"/>
              </a:spcBef>
              <a:defRPr kumimoji="1" sz="1200">
                <a:solidFill>
                  <a:schemeClr val="tx1"/>
                </a:solidFill>
                <a:latin typeface="Arial" charset="0"/>
                <a:ea typeface="ＭＳ Ｐ明朝" charset="-128"/>
              </a:defRPr>
            </a:lvl3pPr>
            <a:lvl4pPr marL="1564285" indent="-223470" algn="l" eaLnBrk="0" hangingPunct="0">
              <a:spcBef>
                <a:spcPct val="30000"/>
              </a:spcBef>
              <a:defRPr kumimoji="1" sz="1200">
                <a:solidFill>
                  <a:schemeClr val="tx1"/>
                </a:solidFill>
                <a:latin typeface="Arial" charset="0"/>
                <a:ea typeface="ＭＳ Ｐ明朝" charset="-128"/>
              </a:defRPr>
            </a:lvl4pPr>
            <a:lvl5pPr marL="2011223" indent="-223470" algn="l" eaLnBrk="0" hangingPunct="0">
              <a:spcBef>
                <a:spcPct val="30000"/>
              </a:spcBef>
              <a:defRPr kumimoji="1" sz="1200">
                <a:solidFill>
                  <a:schemeClr val="tx1"/>
                </a:solidFill>
                <a:latin typeface="Arial" charset="0"/>
                <a:ea typeface="ＭＳ Ｐ明朝" charset="-128"/>
              </a:defRPr>
            </a:lvl5pPr>
            <a:lvl6pPr marL="2458162" indent="-223470" eaLnBrk="0" fontAlgn="base" hangingPunct="0">
              <a:spcBef>
                <a:spcPct val="30000"/>
              </a:spcBef>
              <a:spcAft>
                <a:spcPct val="0"/>
              </a:spcAft>
              <a:defRPr kumimoji="1" sz="1200">
                <a:solidFill>
                  <a:schemeClr val="tx1"/>
                </a:solidFill>
                <a:latin typeface="Arial" charset="0"/>
                <a:ea typeface="ＭＳ Ｐ明朝" charset="-128"/>
              </a:defRPr>
            </a:lvl6pPr>
            <a:lvl7pPr marL="2905099" indent="-223470" eaLnBrk="0" fontAlgn="base" hangingPunct="0">
              <a:spcBef>
                <a:spcPct val="30000"/>
              </a:spcBef>
              <a:spcAft>
                <a:spcPct val="0"/>
              </a:spcAft>
              <a:defRPr kumimoji="1" sz="1200">
                <a:solidFill>
                  <a:schemeClr val="tx1"/>
                </a:solidFill>
                <a:latin typeface="Arial" charset="0"/>
                <a:ea typeface="ＭＳ Ｐ明朝" charset="-128"/>
              </a:defRPr>
            </a:lvl7pPr>
            <a:lvl8pPr marL="3352039" indent="-223470" eaLnBrk="0" fontAlgn="base" hangingPunct="0">
              <a:spcBef>
                <a:spcPct val="30000"/>
              </a:spcBef>
              <a:spcAft>
                <a:spcPct val="0"/>
              </a:spcAft>
              <a:defRPr kumimoji="1" sz="1200">
                <a:solidFill>
                  <a:schemeClr val="tx1"/>
                </a:solidFill>
                <a:latin typeface="Arial" charset="0"/>
                <a:ea typeface="ＭＳ Ｐ明朝" charset="-128"/>
              </a:defRPr>
            </a:lvl8pPr>
            <a:lvl9pPr marL="3798978" indent="-223470" eaLnBrk="0" fontAlgn="base" hangingPunct="0">
              <a:spcBef>
                <a:spcPct val="30000"/>
              </a:spcBef>
              <a:spcAft>
                <a:spcPct val="0"/>
              </a:spcAft>
              <a:defRPr kumimoji="1" sz="1200">
                <a:solidFill>
                  <a:schemeClr val="tx1"/>
                </a:solidFill>
                <a:latin typeface="Arial" charset="0"/>
                <a:ea typeface="ＭＳ Ｐ明朝" charset="-128"/>
              </a:defRPr>
            </a:lvl9pPr>
          </a:lstStyle>
          <a:p>
            <a:pPr algn="r" eaLnBrk="1" hangingPunct="1">
              <a:spcBef>
                <a:spcPct val="0"/>
              </a:spcBef>
            </a:pPr>
            <a:fld id="{5858842E-C963-4977-84EE-19C465CCE0E0}" type="slidenum">
              <a:rPr lang="ja-JP" altLang="en-US" smtClean="0">
                <a:ea typeface="ＭＳ Ｐゴシック" charset="-128"/>
              </a:rPr>
              <a:pPr algn="r" eaLnBrk="1" hangingPunct="1">
                <a:spcBef>
                  <a:spcPct val="0"/>
                </a:spcBef>
              </a:pPr>
              <a:t>1</a:t>
            </a:fld>
            <a:endParaRPr lang="ja-JP" altLang="en-US" smtClean="0">
              <a:ea typeface="ＭＳ Ｐゴシック" charset="-128"/>
            </a:endParaRPr>
          </a:p>
        </p:txBody>
      </p:sp>
    </p:spTree>
    <p:extLst>
      <p:ext uri="{BB962C8B-B14F-4D97-AF65-F5344CB8AC3E}">
        <p14:creationId xmlns:p14="http://schemas.microsoft.com/office/powerpoint/2010/main" val="1675850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B9172722-918F-4019-BE70-99BBACB9D24B}" type="slidenum">
              <a:rPr lang="en-US" altLang="ja-JP"/>
              <a:pPr>
                <a:defRPr/>
              </a:pPr>
              <a:t>‹#›</a:t>
            </a:fld>
            <a:endParaRPr lang="en-US" altLang="ja-JP"/>
          </a:p>
        </p:txBody>
      </p:sp>
    </p:spTree>
    <p:extLst>
      <p:ext uri="{BB962C8B-B14F-4D97-AF65-F5344CB8AC3E}">
        <p14:creationId xmlns:p14="http://schemas.microsoft.com/office/powerpoint/2010/main" val="85149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4777F09C-D417-4EF2-9C5B-7CC846F27D8E}" type="slidenum">
              <a:rPr lang="en-US" altLang="ja-JP"/>
              <a:pPr>
                <a:defRPr/>
              </a:pPr>
              <a:t>‹#›</a:t>
            </a:fld>
            <a:endParaRPr lang="en-US" altLang="ja-JP"/>
          </a:p>
        </p:txBody>
      </p:sp>
    </p:spTree>
    <p:extLst>
      <p:ext uri="{BB962C8B-B14F-4D97-AF65-F5344CB8AC3E}">
        <p14:creationId xmlns:p14="http://schemas.microsoft.com/office/powerpoint/2010/main" val="53395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875"/>
            <a:ext cx="4476750" cy="84518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861952F4-88B9-439A-AF08-DFC627045C29}" type="slidenum">
              <a:rPr lang="en-US" altLang="ja-JP"/>
              <a:pPr>
                <a:defRPr/>
              </a:pPr>
              <a:t>‹#›</a:t>
            </a:fld>
            <a:endParaRPr lang="en-US" altLang="ja-JP"/>
          </a:p>
        </p:txBody>
      </p:sp>
    </p:spTree>
    <p:extLst>
      <p:ext uri="{BB962C8B-B14F-4D97-AF65-F5344CB8AC3E}">
        <p14:creationId xmlns:p14="http://schemas.microsoft.com/office/powerpoint/2010/main" val="398313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0"/>
            <a:ext cx="3009900" cy="65373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3505200" y="2311400"/>
            <a:ext cx="3009900" cy="31924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3505200" y="5656263"/>
            <a:ext cx="3009900" cy="3192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sldNum" sz="quarter" idx="10"/>
          </p:nvPr>
        </p:nvSpPr>
        <p:spPr>
          <a:ln/>
        </p:spPr>
        <p:txBody>
          <a:bodyPr/>
          <a:lstStyle>
            <a:lvl1pPr>
              <a:defRPr/>
            </a:lvl1pPr>
          </a:lstStyle>
          <a:p>
            <a:pPr>
              <a:defRPr/>
            </a:pPr>
            <a:fld id="{1B46B614-E60C-48D4-AA86-C15760DE1F2A}" type="slidenum">
              <a:rPr lang="en-US" altLang="ja-JP"/>
              <a:pPr>
                <a:defRPr/>
              </a:pPr>
              <a:t>‹#›</a:t>
            </a:fld>
            <a:endParaRPr lang="en-US" altLang="ja-JP"/>
          </a:p>
        </p:txBody>
      </p:sp>
    </p:spTree>
    <p:extLst>
      <p:ext uri="{BB962C8B-B14F-4D97-AF65-F5344CB8AC3E}">
        <p14:creationId xmlns:p14="http://schemas.microsoft.com/office/powerpoint/2010/main" val="3927088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342900" y="396875"/>
            <a:ext cx="6172200" cy="1651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342900" y="2311400"/>
            <a:ext cx="3009900" cy="31924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3505200" y="2311400"/>
            <a:ext cx="3009900" cy="31924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342900" y="5656263"/>
            <a:ext cx="3009900" cy="3192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3505200" y="5656263"/>
            <a:ext cx="3009900" cy="3192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E48760C3-E00C-4FC9-BA78-818E9EF3A931}" type="slidenum">
              <a:rPr lang="en-US" altLang="ja-JP"/>
              <a:pPr>
                <a:defRPr/>
              </a:pPr>
              <a:t>‹#›</a:t>
            </a:fld>
            <a:endParaRPr lang="en-US" altLang="ja-JP"/>
          </a:p>
        </p:txBody>
      </p:sp>
    </p:spTree>
    <p:extLst>
      <p:ext uri="{BB962C8B-B14F-4D97-AF65-F5344CB8AC3E}">
        <p14:creationId xmlns:p14="http://schemas.microsoft.com/office/powerpoint/2010/main" val="314012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342900" y="396875"/>
            <a:ext cx="6172200" cy="84518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98CC211A-CC1E-472F-A932-5EBACD03551A}" type="slidenum">
              <a:rPr lang="en-US" altLang="ja-JP"/>
              <a:pPr>
                <a:defRPr/>
              </a:pPr>
              <a:t>‹#›</a:t>
            </a:fld>
            <a:endParaRPr lang="en-US" altLang="ja-JP"/>
          </a:p>
        </p:txBody>
      </p:sp>
    </p:spTree>
    <p:extLst>
      <p:ext uri="{BB962C8B-B14F-4D97-AF65-F5344CB8AC3E}">
        <p14:creationId xmlns:p14="http://schemas.microsoft.com/office/powerpoint/2010/main" val="141280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0D9D27CE-47C0-48E8-A444-CFD66E28952A}" type="slidenum">
              <a:rPr lang="en-US" altLang="ja-JP"/>
              <a:pPr>
                <a:defRPr/>
              </a:pPr>
              <a:t>‹#›</a:t>
            </a:fld>
            <a:endParaRPr lang="en-US" altLang="ja-JP"/>
          </a:p>
        </p:txBody>
      </p:sp>
    </p:spTree>
    <p:extLst>
      <p:ext uri="{BB962C8B-B14F-4D97-AF65-F5344CB8AC3E}">
        <p14:creationId xmlns:p14="http://schemas.microsoft.com/office/powerpoint/2010/main" val="189476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00E6615A-1A90-4CD6-9DAD-109C3BD78741}" type="slidenum">
              <a:rPr lang="en-US" altLang="ja-JP"/>
              <a:pPr>
                <a:defRPr/>
              </a:pPr>
              <a:t>‹#›</a:t>
            </a:fld>
            <a:endParaRPr lang="en-US" altLang="ja-JP"/>
          </a:p>
        </p:txBody>
      </p:sp>
    </p:spTree>
    <p:extLst>
      <p:ext uri="{BB962C8B-B14F-4D97-AF65-F5344CB8AC3E}">
        <p14:creationId xmlns:p14="http://schemas.microsoft.com/office/powerpoint/2010/main" val="219159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2E159F59-C9BD-4328-8EB0-A34C167F78D6}" type="slidenum">
              <a:rPr lang="en-US" altLang="ja-JP"/>
              <a:pPr>
                <a:defRPr/>
              </a:pPr>
              <a:t>‹#›</a:t>
            </a:fld>
            <a:endParaRPr lang="en-US" altLang="ja-JP"/>
          </a:p>
        </p:txBody>
      </p:sp>
    </p:spTree>
    <p:extLst>
      <p:ext uri="{BB962C8B-B14F-4D97-AF65-F5344CB8AC3E}">
        <p14:creationId xmlns:p14="http://schemas.microsoft.com/office/powerpoint/2010/main" val="325851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62FC8F4D-B751-4150-A3FD-6FB38C9DBCD2}" type="slidenum">
              <a:rPr lang="en-US" altLang="ja-JP"/>
              <a:pPr>
                <a:defRPr/>
              </a:pPr>
              <a:t>‹#›</a:t>
            </a:fld>
            <a:endParaRPr lang="en-US" altLang="ja-JP"/>
          </a:p>
        </p:txBody>
      </p:sp>
    </p:spTree>
    <p:extLst>
      <p:ext uri="{BB962C8B-B14F-4D97-AF65-F5344CB8AC3E}">
        <p14:creationId xmlns:p14="http://schemas.microsoft.com/office/powerpoint/2010/main" val="86954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0391F227-0138-4729-AF79-EC67494FD75D}" type="slidenum">
              <a:rPr lang="en-US" altLang="ja-JP"/>
              <a:pPr>
                <a:defRPr/>
              </a:pPr>
              <a:t>‹#›</a:t>
            </a:fld>
            <a:endParaRPr lang="en-US" altLang="ja-JP"/>
          </a:p>
        </p:txBody>
      </p:sp>
    </p:spTree>
    <p:extLst>
      <p:ext uri="{BB962C8B-B14F-4D97-AF65-F5344CB8AC3E}">
        <p14:creationId xmlns:p14="http://schemas.microsoft.com/office/powerpoint/2010/main" val="143445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64C083E-A3FB-46AD-AFA9-579F49D5459D}" type="slidenum">
              <a:rPr lang="en-US" altLang="ja-JP"/>
              <a:pPr>
                <a:defRPr/>
              </a:pPr>
              <a:t>‹#›</a:t>
            </a:fld>
            <a:endParaRPr lang="en-US" altLang="ja-JP"/>
          </a:p>
        </p:txBody>
      </p:sp>
    </p:spTree>
    <p:extLst>
      <p:ext uri="{BB962C8B-B14F-4D97-AF65-F5344CB8AC3E}">
        <p14:creationId xmlns:p14="http://schemas.microsoft.com/office/powerpoint/2010/main" val="312373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62B16C82-AA5A-435C-B660-573241A550EC}" type="slidenum">
              <a:rPr lang="en-US" altLang="ja-JP"/>
              <a:pPr>
                <a:defRPr/>
              </a:pPr>
              <a:t>‹#›</a:t>
            </a:fld>
            <a:endParaRPr lang="en-US" altLang="ja-JP"/>
          </a:p>
        </p:txBody>
      </p:sp>
    </p:spTree>
    <p:extLst>
      <p:ext uri="{BB962C8B-B14F-4D97-AF65-F5344CB8AC3E}">
        <p14:creationId xmlns:p14="http://schemas.microsoft.com/office/powerpoint/2010/main" val="323963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65D1C8EA-2B0E-4C58-9F21-50F2191FAA57}" type="slidenum">
              <a:rPr lang="en-US" altLang="ja-JP"/>
              <a:pPr>
                <a:defRPr/>
              </a:pPr>
              <a:t>‹#›</a:t>
            </a:fld>
            <a:endParaRPr lang="en-US" altLang="ja-JP"/>
          </a:p>
        </p:txBody>
      </p:sp>
    </p:spTree>
    <p:extLst>
      <p:ext uri="{BB962C8B-B14F-4D97-AF65-F5344CB8AC3E}">
        <p14:creationId xmlns:p14="http://schemas.microsoft.com/office/powerpoint/2010/main" val="83430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0" name="Rectangle 6"/>
          <p:cNvSpPr>
            <a:spLocks noGrp="1" noChangeArrowheads="1"/>
          </p:cNvSpPr>
          <p:nvPr>
            <p:ph type="sldNum" sz="quarter" idx="4"/>
          </p:nvPr>
        </p:nvSpPr>
        <p:spPr bwMode="auto">
          <a:xfrm>
            <a:off x="2514600" y="9067800"/>
            <a:ext cx="16002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kumimoji="0">
                <a:latin typeface="Arial" charset="0"/>
                <a:ea typeface="ＭＳ Ｐゴシック" pitchFamily="50" charset="-128"/>
              </a:defRPr>
            </a:lvl1pPr>
          </a:lstStyle>
          <a:p>
            <a:pPr>
              <a:defRPr/>
            </a:pPr>
            <a:fld id="{C6563D06-7529-4225-923B-0808EE80A04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8"/>
          <p:cNvSpPr>
            <a:spLocks noChangeArrowheads="1"/>
          </p:cNvSpPr>
          <p:nvPr/>
        </p:nvSpPr>
        <p:spPr bwMode="auto">
          <a:xfrm>
            <a:off x="534986" y="3436938"/>
            <a:ext cx="2503487" cy="2968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00000"/>
              </a:lnSpc>
              <a:spcBef>
                <a:spcPct val="0"/>
              </a:spcBef>
              <a:buFontTx/>
              <a:buNone/>
            </a:pP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和牛</a:t>
            </a: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近江牛</a:t>
            </a: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および 乳牛</a:t>
            </a:r>
            <a:r>
              <a:rPr lang="ja-JP" altLang="en-US" sz="1400" dirty="0">
                <a:latin typeface="HG丸ｺﾞｼｯｸM-PRO" panose="020F0600000000000000" pitchFamily="50" charset="-128"/>
                <a:ea typeface="HG丸ｺﾞｼｯｸM-PRO" panose="020F0600000000000000" pitchFamily="50" charset="-128"/>
              </a:rPr>
              <a:t>の研究</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7" name="Text Box 4"/>
          <p:cNvSpPr txBox="1">
            <a:spLocks noChangeArrowheads="1"/>
          </p:cNvSpPr>
          <p:nvPr/>
        </p:nvSpPr>
        <p:spPr bwMode="auto">
          <a:xfrm>
            <a:off x="915906" y="7259184"/>
            <a:ext cx="1598612" cy="18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p>
            <a:pPr>
              <a:lnSpc>
                <a:spcPct val="100000"/>
              </a:lnSpc>
              <a:spcBef>
                <a:spcPct val="0"/>
              </a:spcBef>
              <a:defRPr/>
            </a:pPr>
            <a:r>
              <a:rPr lang="ja-JP" altLang="en-US" sz="1000" dirty="0">
                <a:latin typeface="HG丸ｺﾞｼｯｸM-PRO" panose="020F0600000000000000" pitchFamily="50" charset="-128"/>
                <a:ea typeface="HG丸ｺﾞｼｯｸM-PRO" panose="020F0600000000000000" pitchFamily="50" charset="-128"/>
                <a:cs typeface="ＭＳ Ｐゴシック" pitchFamily="50" charset="-128"/>
              </a:rPr>
              <a:t>近江牛</a:t>
            </a:r>
            <a:r>
              <a:rPr lang="ja-JP" altLang="en-US" sz="1000" dirty="0" smtClean="0">
                <a:latin typeface="HG丸ｺﾞｼｯｸM-PRO" panose="020F0600000000000000" pitchFamily="50" charset="-128"/>
                <a:ea typeface="HG丸ｺﾞｼｯｸM-PRO" panose="020F0600000000000000" pitchFamily="50" charset="-128"/>
                <a:cs typeface="ＭＳ Ｐゴシック" pitchFamily="50" charset="-128"/>
              </a:rPr>
              <a:t>の飼料給与試験</a:t>
            </a:r>
            <a:endParaRPr lang="ja-JP" sz="1800" dirty="0">
              <a:latin typeface="HG丸ｺﾞｼｯｸM-PRO" panose="020F0600000000000000" pitchFamily="50" charset="-128"/>
              <a:ea typeface="HG丸ｺﾞｼｯｸM-PRO" panose="020F0600000000000000" pitchFamily="50" charset="-128"/>
              <a:cs typeface="ＭＳ Ｐゴシック" pitchFamily="50" charset="-128"/>
            </a:endParaRPr>
          </a:p>
        </p:txBody>
      </p:sp>
      <p:pic>
        <p:nvPicPr>
          <p:cNvPr id="2061" name="図 20" descr="本館"/>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7962" y="611816"/>
            <a:ext cx="2535238" cy="1883456"/>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図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776" y="8052279"/>
            <a:ext cx="1810403" cy="1332342"/>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5"/>
          <p:cNvSpPr txBox="1">
            <a:spLocks noChangeArrowheads="1"/>
          </p:cNvSpPr>
          <p:nvPr/>
        </p:nvSpPr>
        <p:spPr bwMode="auto">
          <a:xfrm>
            <a:off x="836775" y="9389710"/>
            <a:ext cx="3484087"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自給飼料の収穫・調製</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26" name="Text Box 15"/>
          <p:cNvSpPr txBox="1">
            <a:spLocks noChangeArrowheads="1"/>
          </p:cNvSpPr>
          <p:nvPr/>
        </p:nvSpPr>
        <p:spPr bwMode="auto">
          <a:xfrm>
            <a:off x="4860925" y="9338579"/>
            <a:ext cx="1082675" cy="266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試験</a:t>
            </a:r>
            <a:r>
              <a:rPr lang="ja-JP" altLang="en-US" sz="1000" dirty="0" err="1" smtClean="0">
                <a:latin typeface="HG丸ｺﾞｼｯｸM-PRO" panose="020F0600000000000000" pitchFamily="50" charset="-128"/>
                <a:ea typeface="HG丸ｺﾞｼｯｸM-PRO" panose="020F0600000000000000" pitchFamily="50" charset="-128"/>
              </a:rPr>
              <a:t>ほ</a:t>
            </a:r>
            <a:r>
              <a:rPr lang="ja-JP" altLang="en-US" sz="1000" dirty="0" smtClean="0">
                <a:latin typeface="HG丸ｺﾞｼｯｸM-PRO" panose="020F0600000000000000" pitchFamily="50" charset="-128"/>
                <a:ea typeface="HG丸ｺﾞｼｯｸM-PRO" panose="020F0600000000000000" pitchFamily="50" charset="-128"/>
              </a:rPr>
              <a:t>場の牧草</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27" name="Text Box 15"/>
          <p:cNvSpPr txBox="1">
            <a:spLocks noChangeArrowheads="1"/>
          </p:cNvSpPr>
          <p:nvPr/>
        </p:nvSpPr>
        <p:spPr bwMode="auto">
          <a:xfrm>
            <a:off x="1600200" y="5334000"/>
            <a:ext cx="2108270"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経膣採卵と体外受精による胚生産</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2067" name="Rectangle 8"/>
          <p:cNvSpPr>
            <a:spLocks noChangeArrowheads="1"/>
          </p:cNvSpPr>
          <p:nvPr/>
        </p:nvSpPr>
        <p:spPr bwMode="auto">
          <a:xfrm>
            <a:off x="309563" y="7468234"/>
            <a:ext cx="1784350" cy="296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00000"/>
              </a:lnSpc>
              <a:spcBef>
                <a:spcPct val="0"/>
              </a:spcBef>
              <a:buFontTx/>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飼料作物の研究</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0" name="Text Box 12"/>
          <p:cNvSpPr txBox="1">
            <a:spLocks noChangeArrowheads="1"/>
          </p:cNvSpPr>
          <p:nvPr/>
        </p:nvSpPr>
        <p:spPr bwMode="auto">
          <a:xfrm>
            <a:off x="260350" y="2667000"/>
            <a:ext cx="6337300" cy="709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algn="l" eaLnBrk="1" hangingPunct="1">
              <a:defRPr/>
            </a:pPr>
            <a:r>
              <a:rPr lang="ja-JP" altLang="en-US" sz="1200" dirty="0" smtClean="0">
                <a:solidFill>
                  <a:srgbClr val="000000"/>
                </a:solidFill>
                <a:latin typeface="+mn-ea"/>
                <a:ea typeface="+mn-ea"/>
              </a:rPr>
              <a:t>　</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滋賀県の伝統ある牛肉ブランド「</a:t>
            </a:r>
            <a:r>
              <a:rPr lang="ja-JP" altLang="en-US" sz="1200" dirty="0">
                <a:solidFill>
                  <a:srgbClr val="000000"/>
                </a:solidFill>
                <a:latin typeface="HG丸ｺﾞｼｯｸM-PRO" panose="020F0600000000000000" pitchFamily="50" charset="-128"/>
                <a:ea typeface="HG丸ｺﾞｼｯｸM-PRO" panose="020F0600000000000000" pitchFamily="50" charset="-128"/>
              </a:rPr>
              <a:t>近江牛</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」の品質向上と生産性の効率化に着目した生産技術、和牛胚の効率的生産技術および乳牛への効果的な定時授精技術、さらには水田の効率的活用による自給飼料の生産拡大技術開発など、多面的な試験研究に</a:t>
            </a:r>
            <a:r>
              <a:rPr lang="ja-JP" altLang="en-US" sz="1200" dirty="0">
                <a:solidFill>
                  <a:srgbClr val="000000"/>
                </a:solidFill>
                <a:latin typeface="HG丸ｺﾞｼｯｸM-PRO" panose="020F0600000000000000" pitchFamily="50" charset="-128"/>
                <a:ea typeface="HG丸ｺﾞｼｯｸM-PRO" panose="020F0600000000000000" pitchFamily="50" charset="-128"/>
              </a:rPr>
              <a:t>取り組んでいます</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1200"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228600" y="727075"/>
            <a:ext cx="3482975" cy="1330325"/>
          </a:xfrm>
          <a:prstGeom prst="round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spcBef>
                <a:spcPct val="0"/>
              </a:spcBef>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環境との調和に配慮した畜産技術と安全・安心で良質な畜産物の生産を推進するため</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、生産</a:t>
            </a:r>
            <a:r>
              <a:rPr lang="ja-JP" altLang="en-US" sz="1200" dirty="0">
                <a:solidFill>
                  <a:schemeClr val="tx1"/>
                </a:solidFill>
                <a:latin typeface="HG丸ｺﾞｼｯｸM-PRO" panose="020F0600000000000000" pitchFamily="50" charset="-128"/>
                <a:ea typeface="HG丸ｺﾞｼｯｸM-PRO" panose="020F0600000000000000" pitchFamily="50" charset="-128"/>
              </a:rPr>
              <a:t>現場に直結する実用的な技術</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開発および技術指導、優良家畜</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譲渡や後継者育成に努めています</a:t>
            </a: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32" name="正方形/長方形 31"/>
          <p:cNvSpPr/>
          <p:nvPr/>
        </p:nvSpPr>
        <p:spPr>
          <a:xfrm>
            <a:off x="361514" y="3811886"/>
            <a:ext cx="2795588" cy="26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①</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和牛胚の効率的生産技術の</a:t>
            </a:r>
            <a:r>
              <a:rPr lang="ja-JP" altLang="en-US" sz="1200" dirty="0">
                <a:solidFill>
                  <a:schemeClr val="tx1"/>
                </a:solidFill>
                <a:latin typeface="HG丸ｺﾞｼｯｸM-PRO" panose="020F0600000000000000" pitchFamily="50" charset="-128"/>
                <a:ea typeface="HG丸ｺﾞｼｯｸM-PRO" panose="020F0600000000000000" pitchFamily="50" charset="-128"/>
              </a:rPr>
              <a:t>研究</a:t>
            </a:r>
          </a:p>
        </p:txBody>
      </p:sp>
      <p:sp>
        <p:nvSpPr>
          <p:cNvPr id="33" name="正方形/長方形 32"/>
          <p:cNvSpPr/>
          <p:nvPr/>
        </p:nvSpPr>
        <p:spPr>
          <a:xfrm>
            <a:off x="533400" y="7620000"/>
            <a:ext cx="3765417" cy="605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00000"/>
              </a:lnSpc>
              <a:spcBef>
                <a:spcPts val="600"/>
              </a:spcBef>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①</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水田の効率的活用による自給飼料生産拡大の研究</a:t>
            </a:r>
            <a:endParaRPr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4429757" y="7787877"/>
            <a:ext cx="2043113" cy="26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②牧草類の系統適応性試験</a:t>
            </a:r>
          </a:p>
        </p:txBody>
      </p:sp>
      <p:pic>
        <p:nvPicPr>
          <p:cNvPr id="2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5806" y="8095100"/>
            <a:ext cx="1640524" cy="1246699"/>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76" name="Text Box 37"/>
          <p:cNvSpPr txBox="1">
            <a:spLocks noChangeArrowheads="1"/>
          </p:cNvSpPr>
          <p:nvPr/>
        </p:nvSpPr>
        <p:spPr bwMode="auto">
          <a:xfrm>
            <a:off x="2895600" y="9645650"/>
            <a:ext cx="914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18 </a:t>
            </a:r>
            <a:r>
              <a:rPr lang="ja-JP" altLang="en-US" sz="1000" dirty="0">
                <a:latin typeface="HG丸ｺﾞｼｯｸM-PRO" panose="020F0600000000000000" pitchFamily="50" charset="-128"/>
                <a:ea typeface="HG丸ｺﾞｼｯｸM-PRO" panose="020F0600000000000000" pitchFamily="50" charset="-128"/>
              </a:rPr>
              <a:t>－</a:t>
            </a:r>
          </a:p>
        </p:txBody>
      </p:sp>
      <p:sp>
        <p:nvSpPr>
          <p:cNvPr id="35" name="Rectangle 31"/>
          <p:cNvSpPr>
            <a:spLocks noChangeArrowheads="1"/>
          </p:cNvSpPr>
          <p:nvPr/>
        </p:nvSpPr>
        <p:spPr bwMode="auto">
          <a:xfrm>
            <a:off x="0" y="0"/>
            <a:ext cx="6858000" cy="457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試験研究と技術指導</a:t>
            </a: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＜畜産技術振興センター＞</a:t>
            </a:r>
            <a:endParaRPr lang="ja-JP" altLang="en-US" sz="2000" b="1" dirty="0">
              <a:latin typeface="HG丸ｺﾞｼｯｸM-PRO" panose="020F0600000000000000" pitchFamily="50" charset="-128"/>
              <a:ea typeface="HG丸ｺﾞｼｯｸM-PRO" panose="020F0600000000000000" pitchFamily="50" charset="-128"/>
            </a:endParaRPr>
          </a:p>
        </p:txBody>
      </p:sp>
      <p:sp>
        <p:nvSpPr>
          <p:cNvPr id="36" name="Text Box 4"/>
          <p:cNvSpPr txBox="1">
            <a:spLocks noChangeArrowheads="1"/>
          </p:cNvSpPr>
          <p:nvPr/>
        </p:nvSpPr>
        <p:spPr bwMode="auto">
          <a:xfrm>
            <a:off x="103218" y="2283023"/>
            <a:ext cx="14414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smtClean="0">
                <a:ea typeface="HG丸ｺﾞｼｯｸM-PRO" pitchFamily="50" charset="-128"/>
              </a:rPr>
              <a:t>（１）試験研究</a:t>
            </a:r>
            <a:endParaRPr lang="ja-JP" altLang="en-US" sz="1400" dirty="0">
              <a:ea typeface="HG丸ｺﾞｼｯｸM-PRO" pitchFamily="50" charset="-128"/>
            </a:endParaRPr>
          </a:p>
        </p:txBody>
      </p:sp>
      <p:pic>
        <p:nvPicPr>
          <p:cNvPr id="38" name="Picture 7" descr="C:\Users\w233846\Desktop\移植可能胚.jpg"/>
          <p:cNvPicPr>
            <a:picLocks noChangeAspect="1" noChangeArrowheads="1"/>
          </p:cNvPicPr>
          <p:nvPr/>
        </p:nvPicPr>
        <p:blipFill>
          <a:blip r:embed="rId6">
            <a:extLst>
              <a:ext uri="{28A0092B-C50C-407E-A947-70E740481C1C}">
                <a14:useLocalDpi xmlns:a14="http://schemas.microsoft.com/office/drawing/2010/main" val="0"/>
              </a:ext>
            </a:extLst>
          </a:blip>
          <a:srcRect l="6668" t="22041" r="19005" b="18687"/>
          <a:stretch>
            <a:fillRect/>
          </a:stretch>
        </p:blipFill>
        <p:spPr bwMode="auto">
          <a:xfrm>
            <a:off x="4648200" y="4039810"/>
            <a:ext cx="1548130" cy="127012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20100531ロールベーラ収穫EF3900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665" t="28927" r="20665" b="-28927"/>
          <a:stretch/>
        </p:blipFill>
        <p:spPr bwMode="auto">
          <a:xfrm>
            <a:off x="2260305" y="8084351"/>
            <a:ext cx="2060558" cy="182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15"/>
          <p:cNvSpPr txBox="1">
            <a:spLocks noChangeArrowheads="1"/>
          </p:cNvSpPr>
          <p:nvPr/>
        </p:nvSpPr>
        <p:spPr bwMode="auto">
          <a:xfrm>
            <a:off x="5093559" y="5257800"/>
            <a:ext cx="569387"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和牛胚</a:t>
            </a:r>
            <a:endParaRPr lang="ja-JP" altLang="en-US" sz="10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221" y="4042284"/>
            <a:ext cx="1760735" cy="1320551"/>
          </a:xfrm>
          <a:prstGeom prst="rect">
            <a:avLst/>
          </a:prstGeom>
        </p:spPr>
      </p:pic>
      <p:pic>
        <p:nvPicPr>
          <p:cNvPr id="40"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9254" y="4936356"/>
            <a:ext cx="566599" cy="61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descr="P10404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5832475"/>
            <a:ext cx="1754025" cy="138588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3384" y="5815890"/>
            <a:ext cx="914400" cy="139858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 Box 15"/>
          <p:cNvSpPr txBox="1">
            <a:spLocks noChangeArrowheads="1"/>
          </p:cNvSpPr>
          <p:nvPr/>
        </p:nvSpPr>
        <p:spPr bwMode="auto">
          <a:xfrm>
            <a:off x="4158313" y="7234518"/>
            <a:ext cx="1534835"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a:latin typeface="HG丸ｺﾞｼｯｸM-PRO" panose="020F0600000000000000" pitchFamily="50" charset="-128"/>
                <a:ea typeface="HG丸ｺﾞｼｯｸM-PRO" panose="020F0600000000000000" pitchFamily="50" charset="-128"/>
              </a:rPr>
              <a:t>育成牛</a:t>
            </a:r>
            <a:r>
              <a:rPr lang="ja-JP" altLang="en-US" sz="1000" dirty="0" smtClean="0">
                <a:latin typeface="HG丸ｺﾞｼｯｸM-PRO" panose="020F0600000000000000" pitchFamily="50" charset="-128"/>
                <a:ea typeface="HG丸ｺﾞｼｯｸM-PRO" panose="020F0600000000000000" pitchFamily="50" charset="-128"/>
              </a:rPr>
              <a:t>の飼料給与試験</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45" name="Text Box 15"/>
          <p:cNvSpPr txBox="1">
            <a:spLocks noChangeArrowheads="1"/>
          </p:cNvSpPr>
          <p:nvPr/>
        </p:nvSpPr>
        <p:spPr bwMode="auto">
          <a:xfrm>
            <a:off x="2811159" y="7214478"/>
            <a:ext cx="95885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algn="ctr" eaLnBrk="0" fontAlgn="base" hangingPunct="0">
              <a:lnSpc>
                <a:spcPct val="110000"/>
              </a:lnSpc>
              <a:spcBef>
                <a:spcPct val="50000"/>
              </a:spcBef>
              <a:spcAft>
                <a:spcPct val="0"/>
              </a:spcAft>
              <a:defRPr kumimoji="1" sz="1400">
                <a:solidFill>
                  <a:schemeClr val="tx1"/>
                </a:solidFill>
                <a:latin typeface="Arial" charset="0"/>
                <a:ea typeface="ＭＳ Ｐゴシック" charset="-128"/>
              </a:defRPr>
            </a:lvl6pPr>
            <a:lvl7pPr marL="2971800" indent="-228600" algn="ctr" eaLnBrk="0" fontAlgn="base" hangingPunct="0">
              <a:lnSpc>
                <a:spcPct val="110000"/>
              </a:lnSpc>
              <a:spcBef>
                <a:spcPct val="50000"/>
              </a:spcBef>
              <a:spcAft>
                <a:spcPct val="0"/>
              </a:spcAft>
              <a:defRPr kumimoji="1" sz="1400">
                <a:solidFill>
                  <a:schemeClr val="tx1"/>
                </a:solidFill>
                <a:latin typeface="Arial" charset="0"/>
                <a:ea typeface="ＭＳ Ｐゴシック" charset="-128"/>
              </a:defRPr>
            </a:lvl7pPr>
            <a:lvl8pPr marL="3429000" indent="-228600" algn="ctr" eaLnBrk="0" fontAlgn="base" hangingPunct="0">
              <a:lnSpc>
                <a:spcPct val="110000"/>
              </a:lnSpc>
              <a:spcBef>
                <a:spcPct val="50000"/>
              </a:spcBef>
              <a:spcAft>
                <a:spcPct val="0"/>
              </a:spcAft>
              <a:defRPr kumimoji="1" sz="1400">
                <a:solidFill>
                  <a:schemeClr val="tx1"/>
                </a:solidFill>
                <a:latin typeface="Arial" charset="0"/>
                <a:ea typeface="ＭＳ Ｐゴシック" charset="-128"/>
              </a:defRPr>
            </a:lvl8pPr>
            <a:lvl9pPr marL="3886200" indent="-228600" algn="ctr" eaLnBrk="0" fontAlgn="base" hangingPunct="0">
              <a:lnSpc>
                <a:spcPct val="110000"/>
              </a:lnSpc>
              <a:spcBef>
                <a:spcPct val="50000"/>
              </a:spcBef>
              <a:spcAft>
                <a:spcPct val="0"/>
              </a:spcAft>
              <a:defRPr kumimoji="1" sz="1400">
                <a:solidFill>
                  <a:schemeClr val="tx1"/>
                </a:solidFill>
                <a:latin typeface="Arial" charset="0"/>
                <a:ea typeface="ＭＳ Ｐゴシック" charset="-128"/>
              </a:defRPr>
            </a:lvl9pPr>
          </a:lstStyle>
          <a:p>
            <a:pPr algn="l" eaLnBrk="1" hangingPunct="1">
              <a:lnSpc>
                <a:spcPct val="100000"/>
              </a:lnSpc>
              <a:defRPr/>
            </a:pPr>
            <a:r>
              <a:rPr lang="ja-JP" altLang="en-US" sz="1000" dirty="0" smtClean="0">
                <a:latin typeface="HG丸ｺﾞｼｯｸM-PRO" panose="020F0600000000000000" pitchFamily="50" charset="-128"/>
                <a:ea typeface="HG丸ｺﾞｼｯｸM-PRO" panose="020F0600000000000000" pitchFamily="50" charset="-128"/>
              </a:rPr>
              <a:t>牛枝</a:t>
            </a:r>
            <a:r>
              <a:rPr lang="ja-JP" altLang="en-US" sz="1000" dirty="0">
                <a:latin typeface="HG丸ｺﾞｼｯｸM-PRO" panose="020F0600000000000000" pitchFamily="50" charset="-128"/>
                <a:ea typeface="HG丸ｺﾞｼｯｸM-PRO" panose="020F0600000000000000" pitchFamily="50" charset="-128"/>
              </a:rPr>
              <a:t>肉の調査</a:t>
            </a:r>
          </a:p>
        </p:txBody>
      </p:sp>
      <p:sp>
        <p:nvSpPr>
          <p:cNvPr id="46" name="正方形/長方形 45"/>
          <p:cNvSpPr/>
          <p:nvPr/>
        </p:nvSpPr>
        <p:spPr>
          <a:xfrm>
            <a:off x="381000" y="5562600"/>
            <a:ext cx="2043112" cy="26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②</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和牛飼育技術</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の研究</a:t>
            </a:r>
          </a:p>
        </p:txBody>
      </p:sp>
      <p:sp>
        <p:nvSpPr>
          <p:cNvPr id="47" name="正方形/長方形 46"/>
          <p:cNvSpPr/>
          <p:nvPr/>
        </p:nvSpPr>
        <p:spPr>
          <a:xfrm>
            <a:off x="3733800" y="5558904"/>
            <a:ext cx="2198371" cy="26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③</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乳牛飼育技術の研究</a:t>
            </a:r>
            <a:endParaRPr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12" cstate="print">
            <a:extLst>
              <a:ext uri="{28A0092B-C50C-407E-A947-70E740481C1C}">
                <a14:useLocalDpi xmlns:a14="http://schemas.microsoft.com/office/drawing/2010/main" val="0"/>
              </a:ext>
            </a:extLst>
          </a:blip>
          <a:srcRect t="5739" r="-174" b="17535"/>
          <a:stretch/>
        </p:blipFill>
        <p:spPr>
          <a:xfrm>
            <a:off x="2851388" y="4056668"/>
            <a:ext cx="1266840" cy="1296000"/>
          </a:xfrm>
          <a:prstGeom prst="rect">
            <a:avLst/>
          </a:prstGeom>
        </p:spPr>
      </p:pic>
      <p:pic>
        <p:nvPicPr>
          <p:cNvPr id="48" name="図 47"/>
          <p:cNvPicPr>
            <a:picLocks noChangeAspect="1"/>
          </p:cNvPicPr>
          <p:nvPr/>
        </p:nvPicPr>
        <p:blipFill rotWithShape="1">
          <a:blip r:embed="rId13"/>
          <a:srcRect l="-4" t="28624" r="59885" b="11372"/>
          <a:stretch/>
        </p:blipFill>
        <p:spPr>
          <a:xfrm>
            <a:off x="4362786" y="5825587"/>
            <a:ext cx="1253828" cy="1410556"/>
          </a:xfrm>
          <a:prstGeom prst="rect">
            <a:avLst/>
          </a:prstGeom>
        </p:spPr>
      </p:pic>
    </p:spTree>
    <p:extLst>
      <p:ext uri="{BB962C8B-B14F-4D97-AF65-F5344CB8AC3E}">
        <p14:creationId xmlns:p14="http://schemas.microsoft.com/office/powerpoint/2010/main" val="2470904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7" descr="図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36" y="1377334"/>
            <a:ext cx="1892357" cy="152400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0"/>
          <p:cNvSpPr txBox="1">
            <a:spLocks noChangeArrowheads="1"/>
          </p:cNvSpPr>
          <p:nvPr/>
        </p:nvSpPr>
        <p:spPr bwMode="auto">
          <a:xfrm>
            <a:off x="819895" y="2862590"/>
            <a:ext cx="1338828"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人工</a:t>
            </a:r>
            <a:r>
              <a:rPr lang="ja-JP" altLang="en-US" sz="1000" dirty="0">
                <a:latin typeface="HG丸ｺﾞｼｯｸM-PRO" panose="020F0600000000000000" pitchFamily="50" charset="-128"/>
                <a:ea typeface="HG丸ｺﾞｼｯｸM-PRO" panose="020F0600000000000000" pitchFamily="50" charset="-128"/>
              </a:rPr>
              <a:t>哺乳中</a:t>
            </a:r>
            <a:r>
              <a:rPr lang="ja-JP" altLang="en-US" sz="1000" dirty="0" smtClean="0">
                <a:latin typeface="HG丸ｺﾞｼｯｸM-PRO" panose="020F0600000000000000" pitchFamily="50" charset="-128"/>
                <a:ea typeface="HG丸ｺﾞｼｯｸM-PRO" panose="020F0600000000000000" pitchFamily="50" charset="-128"/>
              </a:rPr>
              <a:t>の和子牛</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32" name="Text Box 19"/>
          <p:cNvSpPr txBox="1">
            <a:spLocks noChangeArrowheads="1"/>
          </p:cNvSpPr>
          <p:nvPr/>
        </p:nvSpPr>
        <p:spPr bwMode="auto">
          <a:xfrm>
            <a:off x="2635250" y="2854652"/>
            <a:ext cx="2012950" cy="240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a:latin typeface="HG丸ｺﾞｼｯｸM-PRO" panose="020F0600000000000000" pitchFamily="50" charset="-128"/>
                <a:ea typeface="HG丸ｺﾞｼｯｸM-PRO" panose="020F0600000000000000" pitchFamily="50" charset="-128"/>
              </a:rPr>
              <a:t>県内で生まれた乳用牛の雌子牛</a:t>
            </a:r>
          </a:p>
        </p:txBody>
      </p:sp>
      <p:sp>
        <p:nvSpPr>
          <p:cNvPr id="40" name="Text Box 36"/>
          <p:cNvSpPr txBox="1">
            <a:spLocks noChangeArrowheads="1"/>
          </p:cNvSpPr>
          <p:nvPr/>
        </p:nvSpPr>
        <p:spPr bwMode="auto">
          <a:xfrm>
            <a:off x="1447800" y="4800600"/>
            <a:ext cx="763649"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algn="l" eaLnBrk="1" hangingPunct="1">
              <a:defRPr/>
            </a:pPr>
            <a:r>
              <a:rPr lang="ja-JP" altLang="en-US" sz="1000" dirty="0" smtClean="0">
                <a:latin typeface="HG丸ｺﾞｼｯｸM-PRO" panose="020F0600000000000000" pitchFamily="50" charset="-128"/>
                <a:ea typeface="HG丸ｺﾞｼｯｸM-PRO" panose="020F0600000000000000" pitchFamily="50" charset="-128"/>
              </a:rPr>
              <a:t>和牛胚</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21" name="Text Box 12"/>
          <p:cNvSpPr txBox="1">
            <a:spLocks noChangeArrowheads="1"/>
          </p:cNvSpPr>
          <p:nvPr/>
        </p:nvSpPr>
        <p:spPr bwMode="auto">
          <a:xfrm>
            <a:off x="356911" y="685800"/>
            <a:ext cx="6192837" cy="357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200" dirty="0" smtClean="0">
                <a:solidFill>
                  <a:srgbClr val="000000"/>
                </a:solidFill>
                <a:latin typeface="+mn-ea"/>
                <a:ea typeface="+mn-ea"/>
              </a:rPr>
              <a:t>　</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良質</a:t>
            </a:r>
            <a:r>
              <a:rPr lang="ja-JP" altLang="en-US" sz="1200" dirty="0">
                <a:solidFill>
                  <a:srgbClr val="000000"/>
                </a:solidFill>
                <a:latin typeface="HG丸ｺﾞｼｯｸM-PRO" panose="020F0600000000000000" pitchFamily="50" charset="-128"/>
                <a:ea typeface="HG丸ｺﾞｼｯｸM-PRO" panose="020F0600000000000000" pitchFamily="50" charset="-128"/>
              </a:rPr>
              <a:t>な畜産物を効率的に生産する</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ための優秀な家畜を県内の農家</a:t>
            </a:r>
            <a:r>
              <a:rPr lang="ja-JP" altLang="en-US" sz="1200" dirty="0">
                <a:solidFill>
                  <a:srgbClr val="000000"/>
                </a:solidFill>
                <a:latin typeface="HG丸ｺﾞｼｯｸM-PRO" panose="020F0600000000000000" pitchFamily="50" charset="-128"/>
                <a:ea typeface="HG丸ｺﾞｼｯｸM-PRO" panose="020F0600000000000000" pitchFamily="50" charset="-128"/>
              </a:rPr>
              <a:t>へ譲渡しています。</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22" name="Rectangle 8"/>
          <p:cNvSpPr>
            <a:spLocks noChangeArrowheads="1"/>
          </p:cNvSpPr>
          <p:nvPr/>
        </p:nvSpPr>
        <p:spPr bwMode="auto">
          <a:xfrm>
            <a:off x="177523" y="1033790"/>
            <a:ext cx="2225675" cy="2968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l">
              <a:lnSpc>
                <a:spcPct val="100000"/>
              </a:lnSpc>
              <a:spcBef>
                <a:spcPct val="0"/>
              </a:spcBef>
              <a:defRPr/>
            </a:pP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和牛</a:t>
            </a:r>
            <a:r>
              <a:rPr lang="ja-JP" altLang="en-US" sz="1200" dirty="0" smtClean="0">
                <a:latin typeface="HG丸ｺﾞｼｯｸM-PRO" panose="020F0600000000000000" pitchFamily="50" charset="-128"/>
                <a:ea typeface="HG丸ｺﾞｼｯｸM-PRO" panose="020F0600000000000000" pitchFamily="50" charset="-128"/>
              </a:rPr>
              <a:t>繁殖素</a:t>
            </a:r>
            <a:r>
              <a:rPr lang="ja-JP" altLang="en-US" sz="1200" dirty="0">
                <a:latin typeface="HG丸ｺﾞｼｯｸM-PRO" panose="020F0600000000000000" pitchFamily="50" charset="-128"/>
                <a:ea typeface="HG丸ｺﾞｼｯｸM-PRO" panose="020F0600000000000000" pitchFamily="50" charset="-128"/>
              </a:rPr>
              <a:t>牛の譲渡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3" name="Rectangle 8"/>
          <p:cNvSpPr>
            <a:spLocks noChangeArrowheads="1"/>
          </p:cNvSpPr>
          <p:nvPr/>
        </p:nvSpPr>
        <p:spPr bwMode="auto">
          <a:xfrm>
            <a:off x="2684186" y="1033790"/>
            <a:ext cx="1303337" cy="298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l">
              <a:lnSpc>
                <a:spcPct val="100000"/>
              </a:lnSpc>
              <a:spcBef>
                <a:spcPct val="0"/>
              </a:spcBef>
              <a:defRPr/>
            </a:pP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乳牛</a:t>
            </a:r>
            <a:r>
              <a:rPr lang="ja-JP" altLang="en-US" sz="1200" dirty="0">
                <a:latin typeface="HG丸ｺﾞｼｯｸM-PRO" panose="020F0600000000000000" pitchFamily="50" charset="-128"/>
                <a:ea typeface="HG丸ｺﾞｼｯｸM-PRO" panose="020F0600000000000000" pitchFamily="50" charset="-128"/>
              </a:rPr>
              <a:t>の</a:t>
            </a:r>
            <a:r>
              <a:rPr lang="ja-JP" altLang="en-US" sz="1200" dirty="0" smtClean="0">
                <a:latin typeface="HG丸ｺﾞｼｯｸM-PRO" panose="020F0600000000000000" pitchFamily="50" charset="-128"/>
                <a:ea typeface="HG丸ｺﾞｼｯｸM-PRO" panose="020F0600000000000000" pitchFamily="50" charset="-128"/>
              </a:rPr>
              <a:t>育成・譲渡</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30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523" y="1386859"/>
            <a:ext cx="1870770" cy="150495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8"/>
          <p:cNvSpPr>
            <a:spLocks noChangeArrowheads="1"/>
          </p:cNvSpPr>
          <p:nvPr/>
        </p:nvSpPr>
        <p:spPr bwMode="auto">
          <a:xfrm>
            <a:off x="4444723" y="1033790"/>
            <a:ext cx="2468830" cy="298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spcBef>
                <a:spcPct val="0"/>
              </a:spcBef>
              <a:defRPr/>
            </a:pP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「近江しゃも」の種卵供給</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48" name="Text Box 19"/>
          <p:cNvSpPr txBox="1">
            <a:spLocks noChangeArrowheads="1"/>
          </p:cNvSpPr>
          <p:nvPr/>
        </p:nvSpPr>
        <p:spPr bwMode="auto">
          <a:xfrm>
            <a:off x="4724400" y="2862590"/>
            <a:ext cx="2031365"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滋賀県特産「近江しゃも」</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49" name="Text Box 12"/>
          <p:cNvSpPr txBox="1">
            <a:spLocks noChangeArrowheads="1"/>
          </p:cNvSpPr>
          <p:nvPr/>
        </p:nvSpPr>
        <p:spPr bwMode="auto">
          <a:xfrm>
            <a:off x="385128" y="6705600"/>
            <a:ext cx="6139497"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algn="l">
              <a:defRPr/>
            </a:pP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　「近江牛」の飼養農家を訪問し、安全・安心な畜産物の生産技術および家畜改良の指導、さらには新しい試験研究成果を普及するなど、幅広い</a:t>
            </a:r>
            <a:r>
              <a:rPr lang="ja-JP" altLang="en-US" sz="1200" dirty="0">
                <a:solidFill>
                  <a:srgbClr val="000000"/>
                </a:solidFill>
                <a:latin typeface="HG丸ｺﾞｼｯｸM-PRO" panose="020F0600000000000000" pitchFamily="50" charset="-128"/>
                <a:ea typeface="HG丸ｺﾞｼｯｸM-PRO" panose="020F0600000000000000" pitchFamily="50" charset="-128"/>
              </a:rPr>
              <a:t>技術情報の提供を</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行うとともに、畜産農家グループの活動支援を行っています</a:t>
            </a:r>
            <a:r>
              <a:rPr lang="ja-JP" altLang="en-US" sz="1200" dirty="0">
                <a:solidFill>
                  <a:srgbClr val="000000"/>
                </a:solidFill>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a:p>
            <a:pPr algn="l" eaLnBrk="1" hangingPunct="1">
              <a:defRPr/>
            </a:pPr>
            <a:endParaRPr lang="ja-JP" altLang="en-US" sz="1200" dirty="0">
              <a:latin typeface="HG丸ｺﾞｼｯｸM-PRO" panose="020F0600000000000000" pitchFamily="50" charset="-128"/>
              <a:ea typeface="HG丸ｺﾞｼｯｸM-PRO" panose="020F0600000000000000" pitchFamily="50" charset="-128"/>
            </a:endParaRPr>
          </a:p>
        </p:txBody>
      </p:sp>
      <p:sp>
        <p:nvSpPr>
          <p:cNvPr id="36" name="Text Box 19"/>
          <p:cNvSpPr txBox="1">
            <a:spLocks noChangeArrowheads="1"/>
          </p:cNvSpPr>
          <p:nvPr/>
        </p:nvSpPr>
        <p:spPr bwMode="auto">
          <a:xfrm>
            <a:off x="4419600" y="9067800"/>
            <a:ext cx="2225675" cy="266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畜産農家</a:t>
            </a:r>
            <a:r>
              <a:rPr lang="ja-JP" altLang="en-US" sz="1000" dirty="0">
                <a:latin typeface="HG丸ｺﾞｼｯｸM-PRO" panose="020F0600000000000000" pitchFamily="50" charset="-128"/>
                <a:ea typeface="HG丸ｺﾞｼｯｸM-PRO" panose="020F0600000000000000" pitchFamily="50" charset="-128"/>
              </a:rPr>
              <a:t>・</a:t>
            </a:r>
            <a:r>
              <a:rPr lang="ja-JP" altLang="en-US" sz="1000" dirty="0" smtClean="0">
                <a:latin typeface="HG丸ｺﾞｼｯｸM-PRO" panose="020F0600000000000000" pitchFamily="50" charset="-128"/>
                <a:ea typeface="HG丸ｺﾞｼｯｸM-PRO" panose="020F0600000000000000" pitchFamily="50" charset="-128"/>
              </a:rPr>
              <a:t>技術者対象の研修会</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38" name="Text Box 19"/>
          <p:cNvSpPr txBox="1">
            <a:spLocks noChangeArrowheads="1"/>
          </p:cNvSpPr>
          <p:nvPr/>
        </p:nvSpPr>
        <p:spPr bwMode="auto">
          <a:xfrm>
            <a:off x="781487" y="9085262"/>
            <a:ext cx="1512888" cy="266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畜産農家での現場指導</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3096" name="Text Box 37"/>
          <p:cNvSpPr txBox="1">
            <a:spLocks noChangeArrowheads="1"/>
          </p:cNvSpPr>
          <p:nvPr/>
        </p:nvSpPr>
        <p:spPr bwMode="auto">
          <a:xfrm>
            <a:off x="2895600" y="9644390"/>
            <a:ext cx="9144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smtClean="0">
                <a:latin typeface="HG丸ｺﾞｼｯｸM-PRO" panose="020F0600000000000000" pitchFamily="50" charset="-128"/>
                <a:ea typeface="HG丸ｺﾞｼｯｸM-PRO" panose="020F0600000000000000" pitchFamily="50" charset="-128"/>
              </a:rPr>
              <a:t>19</a:t>
            </a:r>
            <a:r>
              <a:rPr lang="ja-JP" altLang="en-US" sz="1000" dirty="0">
                <a:latin typeface="HG丸ｺﾞｼｯｸM-PRO" panose="020F0600000000000000" pitchFamily="50" charset="-128"/>
                <a:ea typeface="HG丸ｺﾞｼｯｸM-PRO" panose="020F0600000000000000" pitchFamily="50" charset="-128"/>
              </a:rPr>
              <a:t> －</a:t>
            </a:r>
          </a:p>
        </p:txBody>
      </p:sp>
      <p:sp>
        <p:nvSpPr>
          <p:cNvPr id="29" name="Text Box 4"/>
          <p:cNvSpPr txBox="1">
            <a:spLocks noChangeArrowheads="1"/>
          </p:cNvSpPr>
          <p:nvPr/>
        </p:nvSpPr>
        <p:spPr bwMode="auto">
          <a:xfrm>
            <a:off x="97123" y="381000"/>
            <a:ext cx="18004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smtClean="0">
                <a:ea typeface="HG丸ｺﾞｼｯｸM-PRO" pitchFamily="50" charset="-128"/>
              </a:rPr>
              <a:t>（２）種畜譲渡事業</a:t>
            </a:r>
            <a:endParaRPr lang="ja-JP" altLang="en-US" sz="1400" dirty="0">
              <a:ea typeface="HG丸ｺﾞｼｯｸM-PRO" pitchFamily="50" charset="-128"/>
            </a:endParaRPr>
          </a:p>
        </p:txBody>
      </p:sp>
      <p:sp>
        <p:nvSpPr>
          <p:cNvPr id="34" name="Text Box 4"/>
          <p:cNvSpPr txBox="1">
            <a:spLocks noChangeArrowheads="1"/>
          </p:cNvSpPr>
          <p:nvPr/>
        </p:nvSpPr>
        <p:spPr bwMode="auto">
          <a:xfrm>
            <a:off x="72000" y="6397823"/>
            <a:ext cx="18004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smtClean="0">
                <a:ea typeface="HG丸ｺﾞｼｯｸM-PRO" pitchFamily="50" charset="-128"/>
              </a:rPr>
              <a:t>（４）技術指導事業</a:t>
            </a:r>
            <a:endParaRPr lang="ja-JP" altLang="en-US" sz="1400" dirty="0">
              <a:ea typeface="HG丸ｺﾞｼｯｸM-PRO" pitchFamily="50" charset="-128"/>
            </a:endParaRPr>
          </a:p>
        </p:txBody>
      </p:sp>
      <p:pic>
        <p:nvPicPr>
          <p:cNvPr id="1026" name="Picture 2" descr="F:\02畜産技術振興センター(平成27～28年度)\99総務＆総括\滋賀の畜産\H28.5(2016年畜技セ版)\技術指導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61" y="7391400"/>
            <a:ext cx="1870710" cy="165758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8" name="Picture 29" descr="図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8986" y="7391400"/>
            <a:ext cx="1799753" cy="16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9"/>
          <p:cNvSpPr txBox="1">
            <a:spLocks noChangeArrowheads="1"/>
          </p:cNvSpPr>
          <p:nvPr/>
        </p:nvSpPr>
        <p:spPr bwMode="auto">
          <a:xfrm>
            <a:off x="2603903" y="9067800"/>
            <a:ext cx="1900272"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近畿東海北陸連合肉牛共進会県内集合審査</a:t>
            </a:r>
            <a:endParaRPr lang="en-US" altLang="ja-JP" sz="1000" dirty="0" smtClean="0">
              <a:latin typeface="HG丸ｺﾞｼｯｸM-PRO" panose="020F0600000000000000" pitchFamily="50" charset="-128"/>
              <a:ea typeface="HG丸ｺﾞｼｯｸM-PRO" panose="020F0600000000000000" pitchFamily="50" charset="-128"/>
            </a:endParaRPr>
          </a:p>
        </p:txBody>
      </p:sp>
      <p:sp>
        <p:nvSpPr>
          <p:cNvPr id="27" name="Text Box 4"/>
          <p:cNvSpPr txBox="1">
            <a:spLocks noChangeArrowheads="1"/>
          </p:cNvSpPr>
          <p:nvPr/>
        </p:nvSpPr>
        <p:spPr bwMode="auto">
          <a:xfrm>
            <a:off x="76200" y="3276600"/>
            <a:ext cx="30572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smtClean="0">
                <a:ea typeface="HG丸ｺﾞｼｯｸM-PRO" pitchFamily="50" charset="-128"/>
              </a:rPr>
              <a:t>（３）キャトル・ステーション事業</a:t>
            </a:r>
            <a:endParaRPr lang="ja-JP" altLang="en-US" sz="1400" dirty="0">
              <a:ea typeface="HG丸ｺﾞｼｯｸM-PRO" pitchFamily="50" charset="-128"/>
            </a:endParaRPr>
          </a:p>
        </p:txBody>
      </p:sp>
      <p:sp>
        <p:nvSpPr>
          <p:cNvPr id="37" name="Text Box 12"/>
          <p:cNvSpPr txBox="1">
            <a:spLocks noChangeArrowheads="1"/>
          </p:cNvSpPr>
          <p:nvPr/>
        </p:nvSpPr>
        <p:spPr bwMode="auto">
          <a:xfrm>
            <a:off x="459346" y="3352800"/>
            <a:ext cx="6138011" cy="100217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algn="l" eaLnBrk="1" hangingPunct="1">
              <a:defRPr/>
            </a:pPr>
            <a:r>
              <a:rPr lang="ja-JP" altLang="en-US" sz="1200" dirty="0">
                <a:solidFill>
                  <a:srgbClr val="000000"/>
                </a:solidFill>
                <a:latin typeface="HG丸ｺﾞｼｯｸM-PRO" panose="020F0600000000000000" pitchFamily="50" charset="-128"/>
                <a:ea typeface="HG丸ｺﾞｼｯｸM-PRO" panose="020F0600000000000000" pitchFamily="50" charset="-128"/>
              </a:rPr>
              <a:t>　</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「近江牛」の地域内一貫生産を推進するため、当センターで生産した和牛胚を県内酪農家飼育の乳用牛に移植して生産された和子牛等を導入し、哺育・育成した後に「近江牛」の生産農家へ譲渡しています。</a:t>
            </a:r>
            <a:endParaRPr lang="en-US" altLang="ja-JP" sz="1200" dirty="0" smtClean="0">
              <a:solidFill>
                <a:srgbClr val="000000"/>
              </a:solidFill>
              <a:latin typeface="HG丸ｺﾞｼｯｸM-PRO" panose="020F0600000000000000" pitchFamily="50" charset="-128"/>
              <a:ea typeface="HG丸ｺﾞｼｯｸM-PRO" panose="020F0600000000000000" pitchFamily="50" charset="-128"/>
            </a:endParaRPr>
          </a:p>
        </p:txBody>
      </p:sp>
      <p:pic>
        <p:nvPicPr>
          <p:cNvPr id="2052" name="Picture 4"/>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542925" y="5099050"/>
            <a:ext cx="22860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3282" y="4502414"/>
            <a:ext cx="1956436" cy="166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 Box 19"/>
          <p:cNvSpPr txBox="1">
            <a:spLocks noChangeArrowheads="1"/>
          </p:cNvSpPr>
          <p:nvPr/>
        </p:nvSpPr>
        <p:spPr bwMode="auto">
          <a:xfrm>
            <a:off x="4521835" y="6172200"/>
            <a:ext cx="2031365"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キャトル・ステーション全景</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41" name="Text Box 19"/>
          <p:cNvSpPr txBox="1">
            <a:spLocks noChangeArrowheads="1"/>
          </p:cNvSpPr>
          <p:nvPr/>
        </p:nvSpPr>
        <p:spPr bwMode="auto">
          <a:xfrm>
            <a:off x="1626235" y="6172200"/>
            <a:ext cx="2031365"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和子牛の哺育・育成</a:t>
            </a:r>
            <a:endParaRPr lang="ja-JP" altLang="en-US" sz="1000" dirty="0">
              <a:latin typeface="HG丸ｺﾞｼｯｸM-PRO" panose="020F0600000000000000" pitchFamily="50" charset="-128"/>
              <a:ea typeface="HG丸ｺﾞｼｯｸM-PRO" panose="020F0600000000000000" pitchFamily="50" charset="-128"/>
            </a:endParaRPr>
          </a:p>
        </p:txBody>
      </p:sp>
      <p:pic>
        <p:nvPicPr>
          <p:cNvPr id="25" name="Picture 7" descr="C:\Users\w233846\Desktop\移植可能胚.jpg"/>
          <p:cNvPicPr>
            <a:picLocks noChangeAspect="1" noChangeArrowheads="1"/>
          </p:cNvPicPr>
          <p:nvPr/>
        </p:nvPicPr>
        <p:blipFill>
          <a:blip r:embed="rId8" cstate="print">
            <a:extLst>
              <a:ext uri="{28A0092B-C50C-407E-A947-70E740481C1C}">
                <a14:useLocalDpi xmlns:a14="http://schemas.microsoft.com/office/drawing/2010/main" val="0"/>
              </a:ext>
            </a:extLst>
          </a:blip>
          <a:srcRect l="6668" t="22041" r="19005" b="18687"/>
          <a:stretch>
            <a:fillRect/>
          </a:stretch>
        </p:blipFill>
        <p:spPr bwMode="auto">
          <a:xfrm>
            <a:off x="533400" y="4236497"/>
            <a:ext cx="942342" cy="79270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34"/>
          <p:cNvPicPr>
            <a:picLocks noChangeAspect="1"/>
          </p:cNvPicPr>
          <p:nvPr/>
        </p:nvPicPr>
        <p:blipFill rotWithShape="1">
          <a:blip r:embed="rId9">
            <a:extLst>
              <a:ext uri="{28A0092B-C50C-407E-A947-70E740481C1C}">
                <a14:useLocalDpi xmlns:a14="http://schemas.microsoft.com/office/drawing/2010/main" val="0"/>
              </a:ext>
            </a:extLst>
          </a:blip>
          <a:srcRect l="7115" t="2828" r="27387" b="10780"/>
          <a:stretch/>
        </p:blipFill>
        <p:spPr>
          <a:xfrm>
            <a:off x="2638986" y="1397943"/>
            <a:ext cx="2011601" cy="1492479"/>
          </a:xfrm>
          <a:prstGeom prst="rect">
            <a:avLst/>
          </a:prstGeom>
        </p:spPr>
      </p:pic>
      <p:pic>
        <p:nvPicPr>
          <p:cNvPr id="44" name="Picture 2" descr="P1030442"/>
          <p:cNvPicPr>
            <a:picLocks noChangeAspect="1" noChangeArrowheads="1"/>
          </p:cNvPicPr>
          <p:nvPr/>
        </p:nvPicPr>
        <p:blipFill>
          <a:blip r:embed="rId10">
            <a:extLst>
              <a:ext uri="{28A0092B-C50C-407E-A947-70E740481C1C}">
                <a14:useLocalDpi xmlns:a14="http://schemas.microsoft.com/office/drawing/2010/main" val="0"/>
              </a:ext>
            </a:extLst>
          </a:blip>
          <a:srcRect l="7605" t="26776" r="10098"/>
          <a:stretch>
            <a:fillRect/>
          </a:stretch>
        </p:blipFill>
        <p:spPr bwMode="auto">
          <a:xfrm>
            <a:off x="4572001" y="7391400"/>
            <a:ext cx="1904999" cy="165758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4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92392" y="4516085"/>
            <a:ext cx="1722120" cy="1637295"/>
          </a:xfrm>
          <a:prstGeom prst="rect">
            <a:avLst/>
          </a:prstGeom>
          <a:noFill/>
          <a:ln>
            <a:noFill/>
          </a:ln>
        </p:spPr>
      </p:pic>
    </p:spTree>
    <p:extLst>
      <p:ext uri="{BB962C8B-B14F-4D97-AF65-F5344CB8AC3E}">
        <p14:creationId xmlns:p14="http://schemas.microsoft.com/office/powerpoint/2010/main" val="3534407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10000"/>
          </a:lnSpc>
          <a:spcBef>
            <a:spcPct val="5000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10000"/>
          </a:lnSpc>
          <a:spcBef>
            <a:spcPct val="5000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5276</TotalTime>
  <Words>199</Words>
  <Application>Microsoft Office PowerPoint</Application>
  <PresentationFormat>A4 210 x 297 mm</PresentationFormat>
  <Paragraphs>39</Paragraphs>
  <Slides>2</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HG丸ｺﾞｼｯｸM-PRO</vt:lpstr>
      <vt:lpstr>ＭＳ Ｐゴシック</vt:lpstr>
      <vt:lpstr>ＭＳ Ｐ明朝</vt:lpstr>
      <vt:lpstr>Arial</vt:lpstr>
      <vt:lpstr>標準デザイン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井口　信行</dc:creator>
  <cp:lastModifiedBy>楠居　里奈</cp:lastModifiedBy>
  <cp:revision>296</cp:revision>
  <cp:lastPrinted>2021-03-12T03:40:09Z</cp:lastPrinted>
  <dcterms:created xsi:type="dcterms:W3CDTF">1601-01-01T00:00:00Z</dcterms:created>
  <dcterms:modified xsi:type="dcterms:W3CDTF">2021-04-07T09:12:15Z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