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308" r:id="rId2"/>
    <p:sldId id="309" r:id="rId3"/>
  </p:sldIdLst>
  <p:sldSz cx="6858000" cy="9906000" type="A4"/>
  <p:notesSz cx="6735763" cy="9866313"/>
  <p:defaultTextStyle>
    <a:defPPr>
      <a:defRPr lang="ja-JP"/>
    </a:defPPr>
    <a:lvl1pPr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1pPr>
    <a:lvl2pPr marL="4572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2pPr>
    <a:lvl3pPr marL="9144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3pPr>
    <a:lvl4pPr marL="13716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4pPr>
    <a:lvl5pPr marL="18288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66"/>
    <a:srgbClr val="CCFF99"/>
    <a:srgbClr val="CCECFF"/>
    <a:srgbClr val="99CCFF"/>
    <a:srgbClr val="FFFF99"/>
    <a:srgbClr val="FFFFCC"/>
    <a:srgbClr val="99CC00"/>
    <a:srgbClr val="CCFFCC"/>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4585" autoAdjust="0"/>
  </p:normalViewPr>
  <p:slideViewPr>
    <p:cSldViewPr>
      <p:cViewPr varScale="1">
        <p:scale>
          <a:sx n="66" d="100"/>
          <a:sy n="66" d="100"/>
        </p:scale>
        <p:origin x="2416" y="52"/>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47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1" y="1"/>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79" name="Rectangle 3"/>
          <p:cNvSpPr>
            <a:spLocks noGrp="1" noChangeArrowheads="1"/>
          </p:cNvSpPr>
          <p:nvPr>
            <p:ph type="dt" sz="quarter" idx="1"/>
          </p:nvPr>
        </p:nvSpPr>
        <p:spPr bwMode="auto">
          <a:xfrm>
            <a:off x="3814763" y="1"/>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80" name="Rectangle 4"/>
          <p:cNvSpPr>
            <a:spLocks noGrp="1" noChangeArrowheads="1"/>
          </p:cNvSpPr>
          <p:nvPr>
            <p:ph type="ftr" sz="quarter" idx="2"/>
          </p:nvPr>
        </p:nvSpPr>
        <p:spPr bwMode="auto">
          <a:xfrm>
            <a:off x="1"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b"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81" name="Rectangle 5"/>
          <p:cNvSpPr>
            <a:spLocks noGrp="1" noChangeArrowheads="1"/>
          </p:cNvSpPr>
          <p:nvPr>
            <p:ph type="sldNum" sz="quarter" idx="3"/>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b"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fld id="{C699E045-043A-4F63-BE80-A973E823D7B7}" type="slidenum">
              <a:rPr lang="en-US" altLang="ja-JP"/>
              <a:pPr>
                <a:defRPr/>
              </a:pPr>
              <a:t>‹#›</a:t>
            </a:fld>
            <a:endParaRPr lang="en-US" altLang="ja-JP"/>
          </a:p>
        </p:txBody>
      </p:sp>
    </p:spTree>
    <p:extLst>
      <p:ext uri="{BB962C8B-B14F-4D97-AF65-F5344CB8AC3E}">
        <p14:creationId xmlns:p14="http://schemas.microsoft.com/office/powerpoint/2010/main" val="2231839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1"/>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4931" name="Rectangle 3"/>
          <p:cNvSpPr>
            <a:spLocks noGrp="1" noChangeArrowheads="1"/>
          </p:cNvSpPr>
          <p:nvPr>
            <p:ph type="dt" idx="1"/>
          </p:nvPr>
        </p:nvSpPr>
        <p:spPr bwMode="auto">
          <a:xfrm>
            <a:off x="3814763" y="1"/>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29700" name="Rectangle 4"/>
          <p:cNvSpPr>
            <a:spLocks noGrp="1" noRot="1" noChangeAspect="1" noChangeArrowheads="1" noTextEdit="1"/>
          </p:cNvSpPr>
          <p:nvPr>
            <p:ph type="sldImg" idx="2"/>
          </p:nvPr>
        </p:nvSpPr>
        <p:spPr bwMode="auto">
          <a:xfrm>
            <a:off x="2089150" y="739775"/>
            <a:ext cx="25590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73101"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4934" name="Rectangle 6"/>
          <p:cNvSpPr>
            <a:spLocks noGrp="1" noChangeArrowheads="1"/>
          </p:cNvSpPr>
          <p:nvPr>
            <p:ph type="ftr" sz="quarter" idx="4"/>
          </p:nvPr>
        </p:nvSpPr>
        <p:spPr bwMode="auto">
          <a:xfrm>
            <a:off x="1"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b"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4935"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2" tIns="45696" rIns="91392" bIns="45696" numCol="1" anchor="b"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fld id="{481D37A5-90C1-4B5A-B242-A9616B3F0EEE}" type="slidenum">
              <a:rPr lang="en-US" altLang="ja-JP"/>
              <a:pPr>
                <a:defRPr/>
              </a:pPr>
              <a:t>‹#›</a:t>
            </a:fld>
            <a:endParaRPr lang="en-US" altLang="ja-JP"/>
          </a:p>
        </p:txBody>
      </p:sp>
    </p:spTree>
    <p:extLst>
      <p:ext uri="{BB962C8B-B14F-4D97-AF65-F5344CB8AC3E}">
        <p14:creationId xmlns:p14="http://schemas.microsoft.com/office/powerpoint/2010/main" val="1882849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81D37A5-90C1-4B5A-B242-A9616B3F0EEE}" type="slidenum">
              <a:rPr lang="en-US" altLang="ja-JP" smtClean="0"/>
              <a:pPr>
                <a:defRPr/>
              </a:pPr>
              <a:t>2</a:t>
            </a:fld>
            <a:endParaRPr lang="en-US" altLang="ja-JP"/>
          </a:p>
        </p:txBody>
      </p:sp>
    </p:spTree>
    <p:extLst>
      <p:ext uri="{BB962C8B-B14F-4D97-AF65-F5344CB8AC3E}">
        <p14:creationId xmlns:p14="http://schemas.microsoft.com/office/powerpoint/2010/main" val="139544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9172722-918F-4019-BE70-99BBACB9D24B}" type="slidenum">
              <a:rPr lang="en-US" altLang="ja-JP"/>
              <a:pPr>
                <a:defRPr/>
              </a:pPr>
              <a:t>‹#›</a:t>
            </a:fld>
            <a:endParaRPr lang="en-US" altLang="ja-JP"/>
          </a:p>
        </p:txBody>
      </p:sp>
    </p:spTree>
    <p:extLst>
      <p:ext uri="{BB962C8B-B14F-4D97-AF65-F5344CB8AC3E}">
        <p14:creationId xmlns:p14="http://schemas.microsoft.com/office/powerpoint/2010/main" val="85149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4777F09C-D417-4EF2-9C5B-7CC846F27D8E}" type="slidenum">
              <a:rPr lang="en-US" altLang="ja-JP"/>
              <a:pPr>
                <a:defRPr/>
              </a:pPr>
              <a:t>‹#›</a:t>
            </a:fld>
            <a:endParaRPr lang="en-US" altLang="ja-JP"/>
          </a:p>
        </p:txBody>
      </p:sp>
    </p:spTree>
    <p:extLst>
      <p:ext uri="{BB962C8B-B14F-4D97-AF65-F5344CB8AC3E}">
        <p14:creationId xmlns:p14="http://schemas.microsoft.com/office/powerpoint/2010/main" val="53395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875"/>
            <a:ext cx="4476750" cy="84518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861952F4-88B9-439A-AF08-DFC627045C29}" type="slidenum">
              <a:rPr lang="en-US" altLang="ja-JP"/>
              <a:pPr>
                <a:defRPr/>
              </a:pPr>
              <a:t>‹#›</a:t>
            </a:fld>
            <a:endParaRPr lang="en-US" altLang="ja-JP"/>
          </a:p>
        </p:txBody>
      </p:sp>
    </p:spTree>
    <p:extLst>
      <p:ext uri="{BB962C8B-B14F-4D97-AF65-F5344CB8AC3E}">
        <p14:creationId xmlns:p14="http://schemas.microsoft.com/office/powerpoint/2010/main" val="398313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0"/>
            <a:ext cx="3009900" cy="65373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35052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35052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sldNum" sz="quarter" idx="10"/>
          </p:nvPr>
        </p:nvSpPr>
        <p:spPr>
          <a:ln/>
        </p:spPr>
        <p:txBody>
          <a:bodyPr/>
          <a:lstStyle>
            <a:lvl1pPr>
              <a:defRPr/>
            </a:lvl1pPr>
          </a:lstStyle>
          <a:p>
            <a:pPr>
              <a:defRPr/>
            </a:pPr>
            <a:fld id="{1B46B614-E60C-48D4-AA86-C15760DE1F2A}" type="slidenum">
              <a:rPr lang="en-US" altLang="ja-JP"/>
              <a:pPr>
                <a:defRPr/>
              </a:pPr>
              <a:t>‹#›</a:t>
            </a:fld>
            <a:endParaRPr lang="en-US" altLang="ja-JP"/>
          </a:p>
        </p:txBody>
      </p:sp>
    </p:spTree>
    <p:extLst>
      <p:ext uri="{BB962C8B-B14F-4D97-AF65-F5344CB8AC3E}">
        <p14:creationId xmlns:p14="http://schemas.microsoft.com/office/powerpoint/2010/main" val="3927088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342900" y="396875"/>
            <a:ext cx="6172200" cy="1651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3429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35052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3429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35052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E48760C3-E00C-4FC9-BA78-818E9EF3A931}" type="slidenum">
              <a:rPr lang="en-US" altLang="ja-JP"/>
              <a:pPr>
                <a:defRPr/>
              </a:pPr>
              <a:t>‹#›</a:t>
            </a:fld>
            <a:endParaRPr lang="en-US" altLang="ja-JP"/>
          </a:p>
        </p:txBody>
      </p:sp>
    </p:spTree>
    <p:extLst>
      <p:ext uri="{BB962C8B-B14F-4D97-AF65-F5344CB8AC3E}">
        <p14:creationId xmlns:p14="http://schemas.microsoft.com/office/powerpoint/2010/main" val="314012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42900" y="396875"/>
            <a:ext cx="6172200" cy="8451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98CC211A-CC1E-472F-A932-5EBACD03551A}" type="slidenum">
              <a:rPr lang="en-US" altLang="ja-JP"/>
              <a:pPr>
                <a:defRPr/>
              </a:pPr>
              <a:t>‹#›</a:t>
            </a:fld>
            <a:endParaRPr lang="en-US" altLang="ja-JP"/>
          </a:p>
        </p:txBody>
      </p:sp>
    </p:spTree>
    <p:extLst>
      <p:ext uri="{BB962C8B-B14F-4D97-AF65-F5344CB8AC3E}">
        <p14:creationId xmlns:p14="http://schemas.microsoft.com/office/powerpoint/2010/main" val="141280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0D9D27CE-47C0-48E8-A444-CFD66E28952A}" type="slidenum">
              <a:rPr lang="en-US" altLang="ja-JP"/>
              <a:pPr>
                <a:defRPr/>
              </a:pPr>
              <a:t>‹#›</a:t>
            </a:fld>
            <a:endParaRPr lang="en-US" altLang="ja-JP"/>
          </a:p>
        </p:txBody>
      </p:sp>
    </p:spTree>
    <p:extLst>
      <p:ext uri="{BB962C8B-B14F-4D97-AF65-F5344CB8AC3E}">
        <p14:creationId xmlns:p14="http://schemas.microsoft.com/office/powerpoint/2010/main" val="18947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00E6615A-1A90-4CD6-9DAD-109C3BD78741}" type="slidenum">
              <a:rPr lang="en-US" altLang="ja-JP"/>
              <a:pPr>
                <a:defRPr/>
              </a:pPr>
              <a:t>‹#›</a:t>
            </a:fld>
            <a:endParaRPr lang="en-US" altLang="ja-JP"/>
          </a:p>
        </p:txBody>
      </p:sp>
    </p:spTree>
    <p:extLst>
      <p:ext uri="{BB962C8B-B14F-4D97-AF65-F5344CB8AC3E}">
        <p14:creationId xmlns:p14="http://schemas.microsoft.com/office/powerpoint/2010/main" val="219159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2E159F59-C9BD-4328-8EB0-A34C167F78D6}" type="slidenum">
              <a:rPr lang="en-US" altLang="ja-JP"/>
              <a:pPr>
                <a:defRPr/>
              </a:pPr>
              <a:t>‹#›</a:t>
            </a:fld>
            <a:endParaRPr lang="en-US" altLang="ja-JP"/>
          </a:p>
        </p:txBody>
      </p:sp>
    </p:spTree>
    <p:extLst>
      <p:ext uri="{BB962C8B-B14F-4D97-AF65-F5344CB8AC3E}">
        <p14:creationId xmlns:p14="http://schemas.microsoft.com/office/powerpoint/2010/main" val="325851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62FC8F4D-B751-4150-A3FD-6FB38C9DBCD2}" type="slidenum">
              <a:rPr lang="en-US" altLang="ja-JP"/>
              <a:pPr>
                <a:defRPr/>
              </a:pPr>
              <a:t>‹#›</a:t>
            </a:fld>
            <a:endParaRPr lang="en-US" altLang="ja-JP"/>
          </a:p>
        </p:txBody>
      </p:sp>
    </p:spTree>
    <p:extLst>
      <p:ext uri="{BB962C8B-B14F-4D97-AF65-F5344CB8AC3E}">
        <p14:creationId xmlns:p14="http://schemas.microsoft.com/office/powerpoint/2010/main" val="86954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0391F227-0138-4729-AF79-EC67494FD75D}" type="slidenum">
              <a:rPr lang="en-US" altLang="ja-JP"/>
              <a:pPr>
                <a:defRPr/>
              </a:pPr>
              <a:t>‹#›</a:t>
            </a:fld>
            <a:endParaRPr lang="en-US" altLang="ja-JP"/>
          </a:p>
        </p:txBody>
      </p:sp>
    </p:spTree>
    <p:extLst>
      <p:ext uri="{BB962C8B-B14F-4D97-AF65-F5344CB8AC3E}">
        <p14:creationId xmlns:p14="http://schemas.microsoft.com/office/powerpoint/2010/main" val="143445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64C083E-A3FB-46AD-AFA9-579F49D5459D}" type="slidenum">
              <a:rPr lang="en-US" altLang="ja-JP"/>
              <a:pPr>
                <a:defRPr/>
              </a:pPr>
              <a:t>‹#›</a:t>
            </a:fld>
            <a:endParaRPr lang="en-US" altLang="ja-JP"/>
          </a:p>
        </p:txBody>
      </p:sp>
    </p:spTree>
    <p:extLst>
      <p:ext uri="{BB962C8B-B14F-4D97-AF65-F5344CB8AC3E}">
        <p14:creationId xmlns:p14="http://schemas.microsoft.com/office/powerpoint/2010/main" val="312373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2B16C82-AA5A-435C-B660-573241A550EC}" type="slidenum">
              <a:rPr lang="en-US" altLang="ja-JP"/>
              <a:pPr>
                <a:defRPr/>
              </a:pPr>
              <a:t>‹#›</a:t>
            </a:fld>
            <a:endParaRPr lang="en-US" altLang="ja-JP"/>
          </a:p>
        </p:txBody>
      </p:sp>
    </p:spTree>
    <p:extLst>
      <p:ext uri="{BB962C8B-B14F-4D97-AF65-F5344CB8AC3E}">
        <p14:creationId xmlns:p14="http://schemas.microsoft.com/office/powerpoint/2010/main" val="323963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5D1C8EA-2B0E-4C58-9F21-50F2191FAA57}" type="slidenum">
              <a:rPr lang="en-US" altLang="ja-JP"/>
              <a:pPr>
                <a:defRPr/>
              </a:pPr>
              <a:t>‹#›</a:t>
            </a:fld>
            <a:endParaRPr lang="en-US" altLang="ja-JP"/>
          </a:p>
        </p:txBody>
      </p:sp>
    </p:spTree>
    <p:extLst>
      <p:ext uri="{BB962C8B-B14F-4D97-AF65-F5344CB8AC3E}">
        <p14:creationId xmlns:p14="http://schemas.microsoft.com/office/powerpoint/2010/main" val="83430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sldNum" sz="quarter" idx="4"/>
          </p:nvPr>
        </p:nvSpPr>
        <p:spPr bwMode="auto">
          <a:xfrm>
            <a:off x="2514600" y="9067800"/>
            <a:ext cx="1600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kumimoji="0">
                <a:latin typeface="Arial" charset="0"/>
                <a:ea typeface="ＭＳ Ｐゴシック" pitchFamily="50" charset="-128"/>
              </a:defRPr>
            </a:lvl1pPr>
          </a:lstStyle>
          <a:p>
            <a:pPr>
              <a:defRPr/>
            </a:pPr>
            <a:fld id="{C6563D06-7529-4225-923B-0808EE80A04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oleObject" Target="../embeddings/oleObject1.bin"/><Relationship Id="rId18" Type="http://schemas.openxmlformats.org/officeDocument/2006/relationships/image" Target="../media/image12.jpeg"/><Relationship Id="rId3" Type="http://schemas.openxmlformats.org/officeDocument/2006/relationships/image" Target="../media/image3.jpeg"/><Relationship Id="rId7" Type="http://schemas.microsoft.com/office/2007/relationships/hdphoto" Target="../media/hdphoto2.wdp"/><Relationship Id="rId12" Type="http://schemas.openxmlformats.org/officeDocument/2006/relationships/image" Target="../media/image10.png"/><Relationship Id="rId17" Type="http://schemas.openxmlformats.org/officeDocument/2006/relationships/image" Target="../media/image11.jpeg"/><Relationship Id="rId2" Type="http://schemas.openxmlformats.org/officeDocument/2006/relationships/slideLayout" Target="../slideLayouts/slideLayout4.xml"/><Relationship Id="rId16" Type="http://schemas.openxmlformats.org/officeDocument/2006/relationships/image" Target="../media/image2.emf"/><Relationship Id="rId20" Type="http://schemas.openxmlformats.org/officeDocument/2006/relationships/image" Target="../media/image13.jpeg"/><Relationship Id="rId1" Type="http://schemas.openxmlformats.org/officeDocument/2006/relationships/vmlDrawing" Target="../drawings/vmlDrawing1.vml"/><Relationship Id="rId6" Type="http://schemas.openxmlformats.org/officeDocument/2006/relationships/image" Target="../media/image5.jpeg"/><Relationship Id="rId11" Type="http://schemas.openxmlformats.org/officeDocument/2006/relationships/image" Target="../media/image9.png"/><Relationship Id="rId5" Type="http://schemas.microsoft.com/office/2007/relationships/hdphoto" Target="../media/hdphoto1.wdp"/><Relationship Id="rId15" Type="http://schemas.openxmlformats.org/officeDocument/2006/relationships/oleObject" Target="../embeddings/oleObject2.bin"/><Relationship Id="rId10" Type="http://schemas.openxmlformats.org/officeDocument/2006/relationships/image" Target="../media/image8.jpeg"/><Relationship Id="rId19" Type="http://schemas.microsoft.com/office/2007/relationships/hdphoto" Target="../media/hdphoto3.wdp"/><Relationship Id="rId4" Type="http://schemas.openxmlformats.org/officeDocument/2006/relationships/image" Target="../media/image4.jpeg"/><Relationship Id="rId9" Type="http://schemas.openxmlformats.org/officeDocument/2006/relationships/image" Target="../media/image7.jpeg"/><Relationship Id="rId1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1.jpeg"/><Relationship Id="rId18" Type="http://schemas.openxmlformats.org/officeDocument/2006/relationships/image" Target="../media/image24.jpeg"/><Relationship Id="rId3" Type="http://schemas.openxmlformats.org/officeDocument/2006/relationships/image" Target="../media/image14.jpeg"/><Relationship Id="rId21" Type="http://schemas.openxmlformats.org/officeDocument/2006/relationships/image" Target="../media/image26.jpeg"/><Relationship Id="rId7" Type="http://schemas.openxmlformats.org/officeDocument/2006/relationships/image" Target="../media/image18.png"/><Relationship Id="rId12" Type="http://schemas.microsoft.com/office/2007/relationships/hdphoto" Target="../media/hdphoto6.wdp"/><Relationship Id="rId17" Type="http://schemas.openxmlformats.org/officeDocument/2006/relationships/image" Target="../media/image23.png"/><Relationship Id="rId2" Type="http://schemas.openxmlformats.org/officeDocument/2006/relationships/notesSlide" Target="../notesSlides/notesSlide1.xml"/><Relationship Id="rId16" Type="http://schemas.microsoft.com/office/2007/relationships/hdphoto" Target="../media/hdphoto8.wdp"/><Relationship Id="rId20" Type="http://schemas.openxmlformats.org/officeDocument/2006/relationships/image" Target="../media/image25.jpeg"/><Relationship Id="rId1" Type="http://schemas.openxmlformats.org/officeDocument/2006/relationships/slideLayout" Target="../slideLayouts/slideLayout14.xml"/><Relationship Id="rId6" Type="http://schemas.openxmlformats.org/officeDocument/2006/relationships/image" Target="../media/image17.jpeg"/><Relationship Id="rId11" Type="http://schemas.openxmlformats.org/officeDocument/2006/relationships/image" Target="../media/image20.jpeg"/><Relationship Id="rId5" Type="http://schemas.openxmlformats.org/officeDocument/2006/relationships/image" Target="../media/image16.jpeg"/><Relationship Id="rId15" Type="http://schemas.openxmlformats.org/officeDocument/2006/relationships/image" Target="../media/image22.png"/><Relationship Id="rId10" Type="http://schemas.microsoft.com/office/2007/relationships/hdphoto" Target="../media/hdphoto5.wdp"/><Relationship Id="rId19" Type="http://schemas.microsoft.com/office/2007/relationships/hdphoto" Target="../media/hdphoto9.wdp"/><Relationship Id="rId4" Type="http://schemas.openxmlformats.org/officeDocument/2006/relationships/image" Target="../media/image15.jpeg"/><Relationship Id="rId9" Type="http://schemas.openxmlformats.org/officeDocument/2006/relationships/image" Target="../media/image19.png"/><Relationship Id="rId14" Type="http://schemas.microsoft.com/office/2007/relationships/hdphoto" Target="../media/hdphoto7.wdp"/><Relationship Id="rId2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73012" y="2362200"/>
            <a:ext cx="413446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a:ea typeface="HG丸ｺﾞｼｯｸM-PRO" pitchFamily="50" charset="-128"/>
              </a:rPr>
              <a:t>（１）家畜伝染病の発生予防とまん延</a:t>
            </a:r>
            <a:r>
              <a:rPr lang="ja-JP" altLang="en-US" sz="1400" dirty="0" smtClean="0">
                <a:ea typeface="HG丸ｺﾞｼｯｸM-PRO" pitchFamily="50" charset="-128"/>
              </a:rPr>
              <a:t>防止の強化</a:t>
            </a:r>
            <a:endParaRPr lang="ja-JP" altLang="en-US" sz="1400" dirty="0">
              <a:ea typeface="HG丸ｺﾞｼｯｸM-PRO" pitchFamily="50" charset="-128"/>
            </a:endParaRPr>
          </a:p>
        </p:txBody>
      </p:sp>
      <p:sp>
        <p:nvSpPr>
          <p:cNvPr id="19474" name="Rectangle 31"/>
          <p:cNvSpPr>
            <a:spLocks noChangeArrowheads="1"/>
          </p:cNvSpPr>
          <p:nvPr/>
        </p:nvSpPr>
        <p:spPr bwMode="auto">
          <a:xfrm>
            <a:off x="0" y="0"/>
            <a:ext cx="68580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000" b="1" dirty="0">
                <a:latin typeface="HG丸ｺﾞｼｯｸM-PRO" panose="020F0600000000000000" pitchFamily="50" charset="-128"/>
                <a:ea typeface="HG丸ｺﾞｼｯｸM-PRO" panose="020F0600000000000000" pitchFamily="50" charset="-128"/>
              </a:rPr>
              <a:t>　家畜衛生　＜家畜保健衛生所＞</a:t>
            </a:r>
          </a:p>
        </p:txBody>
      </p:sp>
      <p:sp>
        <p:nvSpPr>
          <p:cNvPr id="19475" name="AutoShape 32"/>
          <p:cNvSpPr>
            <a:spLocks noChangeArrowheads="1"/>
          </p:cNvSpPr>
          <p:nvPr/>
        </p:nvSpPr>
        <p:spPr bwMode="auto">
          <a:xfrm>
            <a:off x="152400" y="838201"/>
            <a:ext cx="3429000" cy="1142999"/>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50000"/>
              </a:spcBef>
              <a:buNone/>
            </a:pPr>
            <a:r>
              <a:rPr lang="ja-JP" altLang="en-US" sz="1200" dirty="0">
                <a:latin typeface="HG丸ｺﾞｼｯｸM-PRO" panose="020F0600000000000000" pitchFamily="50" charset="-128"/>
                <a:ea typeface="HG丸ｺﾞｼｯｸM-PRO" panose="020F0600000000000000" pitchFamily="50" charset="-128"/>
              </a:rPr>
              <a:t>　家畜伝染病の発生予防とまん延防止に努めるとともに、家畜の健康検査や飼養管理の衛生指導により、畜産物の安全性確保および生産性の向上に努めています</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pic>
        <p:nvPicPr>
          <p:cNvPr id="19476"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723900"/>
            <a:ext cx="2743200" cy="137160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80" name="Text Box 37"/>
          <p:cNvSpPr txBox="1">
            <a:spLocks noChangeArrowheads="1"/>
          </p:cNvSpPr>
          <p:nvPr/>
        </p:nvSpPr>
        <p:spPr bwMode="auto">
          <a:xfrm>
            <a:off x="2895600" y="9645650"/>
            <a:ext cx="914400" cy="24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16 </a:t>
            </a:r>
            <a:r>
              <a:rPr lang="ja-JP" altLang="en-US" sz="1000" dirty="0">
                <a:latin typeface="HG丸ｺﾞｼｯｸM-PRO" panose="020F0600000000000000" pitchFamily="50" charset="-128"/>
                <a:ea typeface="HG丸ｺﾞｼｯｸM-PRO" panose="020F0600000000000000" pitchFamily="50" charset="-128"/>
              </a:rPr>
              <a:t>－</a:t>
            </a:r>
          </a:p>
        </p:txBody>
      </p:sp>
      <p:sp>
        <p:nvSpPr>
          <p:cNvPr id="2" name="正方形/長方形 1"/>
          <p:cNvSpPr/>
          <p:nvPr/>
        </p:nvSpPr>
        <p:spPr>
          <a:xfrm>
            <a:off x="472800" y="2663157"/>
            <a:ext cx="6030768" cy="625556"/>
          </a:xfrm>
          <a:prstGeom prst="rect">
            <a:avLst/>
          </a:prstGeom>
        </p:spPr>
        <p:txBody>
          <a:bodyPr wrap="square">
            <a:spAutoFit/>
          </a:bodyPr>
          <a:lstStyle/>
          <a:p>
            <a:pPr algn="l"/>
            <a:r>
              <a:rPr lang="ja-JP" altLang="en-US" sz="1050" dirty="0" smtClean="0">
                <a:latin typeface="HG丸ｺﾞｼｯｸM-PRO" panose="020F0600000000000000" pitchFamily="50" charset="-128"/>
                <a:ea typeface="HG丸ｺﾞｼｯｸM-PRO" panose="020F0600000000000000" pitchFamily="50" charset="-128"/>
              </a:rPr>
              <a:t>　重大な家畜伝染病の発生</a:t>
            </a:r>
            <a:r>
              <a:rPr lang="ja-JP" altLang="en-US" sz="1050" dirty="0">
                <a:latin typeface="HG丸ｺﾞｼｯｸM-PRO" panose="020F0600000000000000" pitchFamily="50" charset="-128"/>
                <a:ea typeface="HG丸ｺﾞｼｯｸM-PRO" panose="020F0600000000000000" pitchFamily="50" charset="-128"/>
              </a:rPr>
              <a:t>およびまん延を防止</a:t>
            </a:r>
            <a:r>
              <a:rPr lang="ja-JP" altLang="en-US" sz="1050" dirty="0" smtClean="0">
                <a:latin typeface="HG丸ｺﾞｼｯｸM-PRO" panose="020F0600000000000000" pitchFamily="50" charset="-128"/>
                <a:ea typeface="HG丸ｺﾞｼｯｸM-PRO" panose="020F0600000000000000" pitchFamily="50" charset="-128"/>
              </a:rPr>
              <a:t>するため、飼養衛生管理基準の遵守の徹底指導を行うとともに、定期的な検査の実施により、家畜伝染性疾病の早期発見とその対策に努めています。</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38" name="Text Box 9"/>
          <p:cNvSpPr txBox="1">
            <a:spLocks noChangeArrowheads="1"/>
          </p:cNvSpPr>
          <p:nvPr/>
        </p:nvSpPr>
        <p:spPr bwMode="auto">
          <a:xfrm>
            <a:off x="188124" y="3237668"/>
            <a:ext cx="621035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200" dirty="0" smtClean="0">
                <a:latin typeface="HG丸ｺﾞｼｯｸM-PRO" panose="020F0600000000000000" pitchFamily="50" charset="-128"/>
                <a:ea typeface="HG丸ｺﾞｼｯｸM-PRO" panose="020F0600000000000000" pitchFamily="50" charset="-128"/>
              </a:rPr>
              <a:t>◇特定家畜伝染病（高病原性鳥インフルエンザ、豚熱（</a:t>
            </a:r>
            <a:r>
              <a:rPr lang="en-US" altLang="ja-JP" sz="1200" dirty="0" smtClean="0">
                <a:latin typeface="HG丸ｺﾞｼｯｸM-PRO" panose="020F0600000000000000" pitchFamily="50" charset="-128"/>
                <a:ea typeface="HG丸ｺﾞｼｯｸM-PRO" panose="020F0600000000000000" pitchFamily="50" charset="-128"/>
              </a:rPr>
              <a:t>CSF</a:t>
            </a:r>
            <a:r>
              <a:rPr lang="ja-JP" altLang="en-US" sz="1200" dirty="0" smtClean="0">
                <a:latin typeface="HG丸ｺﾞｼｯｸM-PRO" panose="020F0600000000000000" pitchFamily="50" charset="-128"/>
                <a:ea typeface="HG丸ｺﾞｼｯｸM-PRO" panose="020F0600000000000000" pitchFamily="50" charset="-128"/>
              </a:rPr>
              <a:t>）、口蹄疫等）の防疫対応</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3" name="Text Box 7"/>
          <p:cNvSpPr txBox="1">
            <a:spLocks noChangeArrowheads="1"/>
          </p:cNvSpPr>
          <p:nvPr/>
        </p:nvSpPr>
        <p:spPr bwMode="auto">
          <a:xfrm>
            <a:off x="152400" y="9343049"/>
            <a:ext cx="288702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高病原性</a:t>
            </a:r>
            <a:r>
              <a:rPr lang="ja-JP" altLang="en-US" sz="1000" dirty="0">
                <a:latin typeface="HG丸ｺﾞｼｯｸM-PRO" panose="020F0600000000000000" pitchFamily="50" charset="-128"/>
                <a:ea typeface="HG丸ｺﾞｼｯｸM-PRO" panose="020F0600000000000000" pitchFamily="50" charset="-128"/>
              </a:rPr>
              <a:t>鳥</a:t>
            </a:r>
            <a:r>
              <a:rPr lang="ja-JP" altLang="en-US" sz="1000" dirty="0" smtClean="0">
                <a:latin typeface="HG丸ｺﾞｼｯｸM-PRO" panose="020F0600000000000000" pitchFamily="50" charset="-128"/>
                <a:ea typeface="HG丸ｺﾞｼｯｸM-PRO" panose="020F0600000000000000" pitchFamily="50" charset="-128"/>
              </a:rPr>
              <a:t>インフルエンザのモニタリング</a:t>
            </a:r>
            <a:endParaRPr lang="ja-JP" altLang="en-US" sz="1000" dirty="0">
              <a:latin typeface="HG丸ｺﾞｼｯｸM-PRO" panose="020F0600000000000000" pitchFamily="50" charset="-128"/>
              <a:ea typeface="HG丸ｺﾞｼｯｸM-PRO" panose="020F0600000000000000" pitchFamily="50" charset="-128"/>
            </a:endParaRPr>
          </a:p>
        </p:txBody>
      </p:sp>
      <p:pic>
        <p:nvPicPr>
          <p:cNvPr id="54" name="Picture 35" descr="①滋賀の畜産写真（HPAIモニタリング）"/>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678788" y="7848600"/>
            <a:ext cx="1759612" cy="1434466"/>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10"/>
          <p:cNvSpPr txBox="1">
            <a:spLocks noChangeArrowheads="1"/>
          </p:cNvSpPr>
          <p:nvPr/>
        </p:nvSpPr>
        <p:spPr bwMode="auto">
          <a:xfrm>
            <a:off x="3810000" y="5493750"/>
            <a:ext cx="26468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200" dirty="0" smtClean="0">
                <a:latin typeface="HG丸ｺﾞｼｯｸM-PRO" panose="020F0600000000000000" pitchFamily="50" charset="-128"/>
                <a:ea typeface="HG丸ｺﾞｼｯｸM-PRO" panose="020F0600000000000000" pitchFamily="50" charset="-128"/>
              </a:rPr>
              <a:t>◇家畜伝染性疾病の</a:t>
            </a:r>
            <a:r>
              <a:rPr lang="ja-JP" altLang="en-US" sz="1200" dirty="0">
                <a:latin typeface="HG丸ｺﾞｼｯｸM-PRO" panose="020F0600000000000000" pitchFamily="50" charset="-128"/>
                <a:ea typeface="HG丸ｺﾞｼｯｸM-PRO" panose="020F0600000000000000" pitchFamily="50" charset="-128"/>
              </a:rPr>
              <a:t>早期発見と対策</a:t>
            </a:r>
          </a:p>
        </p:txBody>
      </p:sp>
      <p:sp>
        <p:nvSpPr>
          <p:cNvPr id="19465" name="Text Box 11"/>
          <p:cNvSpPr txBox="1">
            <a:spLocks noChangeArrowheads="1"/>
          </p:cNvSpPr>
          <p:nvPr/>
        </p:nvSpPr>
        <p:spPr bwMode="auto">
          <a:xfrm>
            <a:off x="4252862" y="7085073"/>
            <a:ext cx="176115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定期</a:t>
            </a:r>
            <a:r>
              <a:rPr lang="ja-JP" altLang="en-US" sz="1000" dirty="0">
                <a:latin typeface="HG丸ｺﾞｼｯｸM-PRO" panose="020F0600000000000000" pitchFamily="50" charset="-128"/>
                <a:ea typeface="HG丸ｺﾞｼｯｸM-PRO" panose="020F0600000000000000" pitchFamily="50" charset="-128"/>
              </a:rPr>
              <a:t>検査のため</a:t>
            </a:r>
            <a:r>
              <a:rPr lang="ja-JP" altLang="en-US" sz="1000" dirty="0" smtClean="0">
                <a:latin typeface="HG丸ｺﾞｼｯｸM-PRO" panose="020F0600000000000000" pitchFamily="50" charset="-128"/>
                <a:ea typeface="HG丸ｺﾞｼｯｸM-PRO" panose="020F0600000000000000" pitchFamily="50" charset="-128"/>
              </a:rPr>
              <a:t>の採血　</a:t>
            </a:r>
            <a:endParaRPr lang="ja-JP" altLang="en-US" sz="1000" dirty="0">
              <a:latin typeface="HG丸ｺﾞｼｯｸM-PRO" panose="020F0600000000000000" pitchFamily="50" charset="-128"/>
              <a:ea typeface="HG丸ｺﾞｼｯｸM-PRO" panose="020F0600000000000000" pitchFamily="50" charset="-128"/>
            </a:endParaRPr>
          </a:p>
        </p:txBody>
      </p:sp>
      <p:pic>
        <p:nvPicPr>
          <p:cNvPr id="19478" name="Picture 16"/>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5000"/>
                    </a14:imgEffect>
                  </a14:imgLayer>
                </a14:imgProps>
              </a:ext>
              <a:ext uri="{28A0092B-C50C-407E-A947-70E740481C1C}">
                <a14:useLocalDpi xmlns:a14="http://schemas.microsoft.com/office/drawing/2010/main" val="0"/>
              </a:ext>
            </a:extLst>
          </a:blip>
          <a:srcRect/>
          <a:stretch>
            <a:fillRect/>
          </a:stretch>
        </p:blipFill>
        <p:spPr bwMode="auto">
          <a:xfrm>
            <a:off x="5210461" y="5884143"/>
            <a:ext cx="1563657" cy="1165626"/>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3"/>
          <p:cNvPicPr>
            <a:picLocks noChangeAspect="1" noChangeArrowheads="1"/>
          </p:cNvPicPr>
          <p:nvPr/>
        </p:nvPicPr>
        <p:blipFill rotWithShape="1">
          <a:blip r:embed="rId8">
            <a:extLst>
              <a:ext uri="{28A0092B-C50C-407E-A947-70E740481C1C}">
                <a14:useLocalDpi xmlns:a14="http://schemas.microsoft.com/office/drawing/2010/main" val="0"/>
              </a:ext>
            </a:extLst>
          </a:blip>
          <a:srcRect l="1060" r="10306"/>
          <a:stretch/>
        </p:blipFill>
        <p:spPr bwMode="auto">
          <a:xfrm>
            <a:off x="3698743" y="5813725"/>
            <a:ext cx="1473698" cy="1214505"/>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2749696" y="7486579"/>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200" dirty="0" smtClean="0">
                <a:latin typeface="HG丸ｺﾞｼｯｸM-PRO" panose="020F0600000000000000" pitchFamily="50" charset="-128"/>
                <a:ea typeface="HG丸ｺﾞｼｯｸM-PRO" panose="020F0600000000000000" pitchFamily="50" charset="-128"/>
              </a:rPr>
              <a:t>◇家畜衛生情報の発信</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22" name="Text Box 9"/>
          <p:cNvSpPr txBox="1">
            <a:spLocks noChangeArrowheads="1"/>
          </p:cNvSpPr>
          <p:nvPr/>
        </p:nvSpPr>
        <p:spPr bwMode="auto">
          <a:xfrm>
            <a:off x="359999" y="7545346"/>
            <a:ext cx="187743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200" dirty="0" smtClean="0">
                <a:latin typeface="HG丸ｺﾞｼｯｸM-PRO" panose="020F0600000000000000" pitchFamily="50" charset="-128"/>
                <a:ea typeface="HG丸ｺﾞｼｯｸM-PRO" panose="020F0600000000000000" pitchFamily="50" charset="-128"/>
              </a:rPr>
              <a:t>◇監視伝染病の発生予察</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19477" name="Text Box 35"/>
          <p:cNvSpPr txBox="1">
            <a:spLocks noChangeAspect="1" noChangeArrowheads="1"/>
          </p:cNvSpPr>
          <p:nvPr/>
        </p:nvSpPr>
        <p:spPr bwMode="auto">
          <a:xfrm>
            <a:off x="952023" y="5139016"/>
            <a:ext cx="20024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豚熱（</a:t>
            </a:r>
            <a:r>
              <a:rPr lang="en-US" altLang="ja-JP" sz="1000" dirty="0" smtClean="0">
                <a:latin typeface="HG丸ｺﾞｼｯｸM-PRO" panose="020F0600000000000000" pitchFamily="50" charset="-128"/>
                <a:ea typeface="HG丸ｺﾞｼｯｸM-PRO" panose="020F0600000000000000" pitchFamily="50" charset="-128"/>
              </a:rPr>
              <a:t>CSF</a:t>
            </a:r>
            <a:r>
              <a:rPr lang="ja-JP" altLang="en-US" sz="1000" dirty="0" smtClean="0">
                <a:latin typeface="HG丸ｺﾞｼｯｸM-PRO" panose="020F0600000000000000" pitchFamily="50" charset="-128"/>
                <a:ea typeface="HG丸ｺﾞｼｯｸM-PRO" panose="020F0600000000000000" pitchFamily="50" charset="-128"/>
              </a:rPr>
              <a:t>）発生時の防疫対応</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37" name="Text Box 7"/>
          <p:cNvSpPr txBox="1">
            <a:spLocks noChangeArrowheads="1"/>
          </p:cNvSpPr>
          <p:nvPr/>
        </p:nvSpPr>
        <p:spPr bwMode="auto">
          <a:xfrm>
            <a:off x="2809863" y="9356453"/>
            <a:ext cx="38957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農家</a:t>
            </a:r>
            <a:r>
              <a:rPr lang="ja-JP" altLang="en-US" sz="1000" dirty="0">
                <a:latin typeface="HG丸ｺﾞｼｯｸM-PRO" panose="020F0600000000000000" pitchFamily="50" charset="-128"/>
                <a:ea typeface="HG丸ｺﾞｼｯｸM-PRO" panose="020F0600000000000000" pitchFamily="50" charset="-128"/>
              </a:rPr>
              <a:t>等への「</a:t>
            </a:r>
            <a:r>
              <a:rPr lang="ja-JP" altLang="en-US" sz="1000" dirty="0" smtClean="0">
                <a:latin typeface="HG丸ｺﾞｼｯｸM-PRO" panose="020F0600000000000000" pitchFamily="50" charset="-128"/>
                <a:ea typeface="HG丸ｺﾞｼｯｸM-PRO" panose="020F0600000000000000" pitchFamily="50" charset="-128"/>
              </a:rPr>
              <a:t>家畜衛生情報」の発信、広報誌「通信衛星」の発行</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30" name="Text Box 7"/>
          <p:cNvSpPr txBox="1">
            <a:spLocks noChangeArrowheads="1"/>
          </p:cNvSpPr>
          <p:nvPr/>
        </p:nvSpPr>
        <p:spPr bwMode="auto">
          <a:xfrm>
            <a:off x="2121171" y="4989651"/>
            <a:ext cx="15775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endParaRPr lang="ja-JP" altLang="en-US" sz="1000" dirty="0">
              <a:latin typeface="HG丸ｺﾞｼｯｸM-PRO" panose="020F0600000000000000" pitchFamily="50" charset="-128"/>
              <a:ea typeface="HG丸ｺﾞｼｯｸM-PRO" panose="020F0600000000000000" pitchFamily="50" charset="-128"/>
            </a:endParaRPr>
          </a:p>
        </p:txBody>
      </p:sp>
      <p:pic>
        <p:nvPicPr>
          <p:cNvPr id="31" name="図 1"/>
          <p:cNvPicPr>
            <a:picLocks noChangeAspect="1"/>
          </p:cNvPicPr>
          <p:nvPr/>
        </p:nvPicPr>
        <p:blipFill rotWithShape="1">
          <a:blip r:embed="rId9"/>
          <a:srcRect l="6279"/>
          <a:stretch/>
        </p:blipFill>
        <p:spPr>
          <a:xfrm>
            <a:off x="2307952" y="3565295"/>
            <a:ext cx="1675181" cy="1510080"/>
          </a:xfrm>
          <a:prstGeom prst="rect">
            <a:avLst/>
          </a:prstGeom>
        </p:spPr>
      </p:pic>
      <p:pic>
        <p:nvPicPr>
          <p:cNvPr id="32" name="図 31"/>
          <p:cNvPicPr>
            <a:picLocks noChangeAspect="1"/>
          </p:cNvPicPr>
          <p:nvPr/>
        </p:nvPicPr>
        <p:blipFill rotWithShape="1">
          <a:blip r:embed="rId10" cstate="print">
            <a:extLst>
              <a:ext uri="{28A0092B-C50C-407E-A947-70E740481C1C}">
                <a14:useLocalDpi xmlns:a14="http://schemas.microsoft.com/office/drawing/2010/main" val="0"/>
              </a:ext>
            </a:extLst>
          </a:blip>
          <a:srcRect l="13142" t="23365" r="1" b="12379"/>
          <a:stretch/>
        </p:blipFill>
        <p:spPr>
          <a:xfrm>
            <a:off x="109972" y="3608265"/>
            <a:ext cx="2127464" cy="1329881"/>
          </a:xfrm>
          <a:prstGeom prst="rect">
            <a:avLst/>
          </a:prstGeom>
        </p:spPr>
      </p:pic>
      <p:grpSp>
        <p:nvGrpSpPr>
          <p:cNvPr id="5" name="グループ化 4"/>
          <p:cNvGrpSpPr/>
          <p:nvPr/>
        </p:nvGrpSpPr>
        <p:grpSpPr>
          <a:xfrm>
            <a:off x="2749696" y="7763578"/>
            <a:ext cx="1700577" cy="1469562"/>
            <a:chOff x="2743200" y="7831215"/>
            <a:chExt cx="1700577" cy="1469562"/>
          </a:xfrm>
        </p:grpSpPr>
        <p:pic>
          <p:nvPicPr>
            <p:cNvPr id="3" name="図 2"/>
            <p:cNvPicPr>
              <a:picLocks noChangeAspect="1"/>
            </p:cNvPicPr>
            <p:nvPr/>
          </p:nvPicPr>
          <p:blipFill>
            <a:blip r:embed="rId11"/>
            <a:stretch>
              <a:fillRect/>
            </a:stretch>
          </p:blipFill>
          <p:spPr>
            <a:xfrm>
              <a:off x="2743200" y="7831215"/>
              <a:ext cx="1047750" cy="1414083"/>
            </a:xfrm>
            <a:prstGeom prst="rect">
              <a:avLst/>
            </a:prstGeom>
          </p:spPr>
        </p:pic>
        <p:pic>
          <p:nvPicPr>
            <p:cNvPr id="4" name="図 3"/>
            <p:cNvPicPr>
              <a:picLocks noChangeAspect="1"/>
            </p:cNvPicPr>
            <p:nvPr/>
          </p:nvPicPr>
          <p:blipFill>
            <a:blip r:embed="rId12"/>
            <a:stretch>
              <a:fillRect/>
            </a:stretch>
          </p:blipFill>
          <p:spPr>
            <a:xfrm>
              <a:off x="3469260" y="8001422"/>
              <a:ext cx="974517" cy="1299355"/>
            </a:xfrm>
            <a:prstGeom prst="rect">
              <a:avLst/>
            </a:prstGeom>
          </p:spPr>
        </p:pic>
      </p:grpSp>
      <p:graphicFrame>
        <p:nvGraphicFramePr>
          <p:cNvPr id="6" name="オブジェクト 5"/>
          <p:cNvGraphicFramePr>
            <a:graphicFrameLocks noChangeAspect="1"/>
          </p:cNvGraphicFramePr>
          <p:nvPr>
            <p:extLst>
              <p:ext uri="{D42A27DB-BD31-4B8C-83A1-F6EECF244321}">
                <p14:modId xmlns:p14="http://schemas.microsoft.com/office/powerpoint/2010/main" val="3115943329"/>
              </p:ext>
            </p:extLst>
          </p:nvPr>
        </p:nvGraphicFramePr>
        <p:xfrm>
          <a:off x="4533698" y="7636962"/>
          <a:ext cx="1257502" cy="1779524"/>
        </p:xfrm>
        <a:graphic>
          <a:graphicData uri="http://schemas.openxmlformats.org/presentationml/2006/ole">
            <mc:AlternateContent xmlns:mc="http://schemas.openxmlformats.org/markup-compatibility/2006">
              <mc:Choice xmlns:v="urn:schemas-microsoft-com:vml" Requires="v">
                <p:oleObj spid="_x0000_s1188" name="Acrobat Document" r:id="rId13" imgW="5667037" imgH="8019948" progId="AcroExch.Document.DC">
                  <p:embed/>
                </p:oleObj>
              </mc:Choice>
              <mc:Fallback>
                <p:oleObj name="Acrobat Document" r:id="rId13" imgW="5667037" imgH="8019948" progId="AcroExch.Document.DC">
                  <p:embed/>
                  <p:pic>
                    <p:nvPicPr>
                      <p:cNvPr id="0" name=""/>
                      <p:cNvPicPr/>
                      <p:nvPr/>
                    </p:nvPicPr>
                    <p:blipFill>
                      <a:blip r:embed="rId14"/>
                      <a:stretch>
                        <a:fillRect/>
                      </a:stretch>
                    </p:blipFill>
                    <p:spPr>
                      <a:xfrm>
                        <a:off x="4533698" y="7636962"/>
                        <a:ext cx="1257502" cy="177952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729382946"/>
              </p:ext>
            </p:extLst>
          </p:nvPr>
        </p:nvGraphicFramePr>
        <p:xfrm>
          <a:off x="5206025" y="7520264"/>
          <a:ext cx="1297543" cy="1836189"/>
        </p:xfrm>
        <a:graphic>
          <a:graphicData uri="http://schemas.openxmlformats.org/presentationml/2006/ole">
            <mc:AlternateContent xmlns:mc="http://schemas.openxmlformats.org/markup-compatibility/2006">
              <mc:Choice xmlns:v="urn:schemas-microsoft-com:vml" Requires="v">
                <p:oleObj spid="_x0000_s1189" name="Acrobat Document" r:id="rId15" imgW="5667037" imgH="8019948" progId="AcroExch.Document.DC">
                  <p:embed/>
                </p:oleObj>
              </mc:Choice>
              <mc:Fallback>
                <p:oleObj name="Acrobat Document" r:id="rId15" imgW="5667037" imgH="8019948" progId="AcroExch.Document.DC">
                  <p:embed/>
                  <p:pic>
                    <p:nvPicPr>
                      <p:cNvPr id="0" name=""/>
                      <p:cNvPicPr/>
                      <p:nvPr/>
                    </p:nvPicPr>
                    <p:blipFill>
                      <a:blip r:embed="rId16"/>
                      <a:stretch>
                        <a:fillRect/>
                      </a:stretch>
                    </p:blipFill>
                    <p:spPr>
                      <a:xfrm>
                        <a:off x="5206025" y="7520264"/>
                        <a:ext cx="1297543" cy="1836189"/>
                      </a:xfrm>
                      <a:prstGeom prst="rect">
                        <a:avLst/>
                      </a:prstGeom>
                    </p:spPr>
                  </p:pic>
                </p:oleObj>
              </mc:Fallback>
            </mc:AlternateContent>
          </a:graphicData>
        </a:graphic>
      </p:graphicFrame>
      <p:sp>
        <p:nvSpPr>
          <p:cNvPr id="33" name="Text Box 10"/>
          <p:cNvSpPr txBox="1">
            <a:spLocks noChangeArrowheads="1"/>
          </p:cNvSpPr>
          <p:nvPr/>
        </p:nvSpPr>
        <p:spPr bwMode="auto">
          <a:xfrm>
            <a:off x="332270" y="5472449"/>
            <a:ext cx="24929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200" dirty="0" smtClean="0">
                <a:latin typeface="HG丸ｺﾞｼｯｸM-PRO" panose="020F0600000000000000" pitchFamily="50" charset="-128"/>
                <a:ea typeface="HG丸ｺﾞｼｯｸM-PRO" panose="020F0600000000000000" pitchFamily="50" charset="-128"/>
              </a:rPr>
              <a:t>◇飼養衛生管理基準の遵守の徹底</a:t>
            </a:r>
            <a:endParaRPr lang="ja-JP" altLang="en-US" sz="1200" dirty="0">
              <a:latin typeface="HG丸ｺﾞｼｯｸM-PRO" panose="020F0600000000000000" pitchFamily="50" charset="-128"/>
              <a:ea typeface="HG丸ｺﾞｼｯｸM-PRO" panose="020F0600000000000000" pitchFamily="50" charset="-128"/>
            </a:endParaRPr>
          </a:p>
        </p:txBody>
      </p:sp>
      <p:pic>
        <p:nvPicPr>
          <p:cNvPr id="3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9796" y="5831474"/>
            <a:ext cx="1407662" cy="1247184"/>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308333" y="7118708"/>
            <a:ext cx="1210588" cy="246221"/>
          </a:xfrm>
          <a:prstGeom prst="rect">
            <a:avLst/>
          </a:prstGeom>
        </p:spPr>
        <p:txBody>
          <a:bodyPr wrap="none">
            <a:spAutoFit/>
          </a:bodyPr>
          <a:lstStyle/>
          <a:p>
            <a:pPr>
              <a:lnSpc>
                <a:spcPct val="100000"/>
              </a:lnSpc>
              <a:spcBef>
                <a:spcPct val="0"/>
              </a:spcBef>
            </a:pPr>
            <a:r>
              <a:rPr lang="ja-JP" altLang="en-US" sz="1000" dirty="0" smtClean="0">
                <a:latin typeface="HG丸ｺﾞｼｯｸM-PRO" panose="020F0600000000000000" pitchFamily="50" charset="-128"/>
                <a:ea typeface="HG丸ｺﾞｼｯｸM-PRO" panose="020F0600000000000000" pitchFamily="50" charset="-128"/>
              </a:rPr>
              <a:t>農場への立入指導</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1" name="Text Box 20"/>
          <p:cNvSpPr txBox="1">
            <a:spLocks noChangeAspect="1" noChangeArrowheads="1"/>
          </p:cNvSpPr>
          <p:nvPr/>
        </p:nvSpPr>
        <p:spPr bwMode="auto">
          <a:xfrm>
            <a:off x="1611541" y="7111969"/>
            <a:ext cx="21082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衛生管理区域の設置と消石灰散布</a:t>
            </a:r>
            <a:endParaRPr lang="ja-JP" altLang="en-US" sz="1000" dirty="0">
              <a:latin typeface="HG丸ｺﾞｼｯｸM-PRO" panose="020F0600000000000000" pitchFamily="50" charset="-128"/>
              <a:ea typeface="HG丸ｺﾞｼｯｸM-PRO" panose="020F0600000000000000" pitchFamily="50" charset="-128"/>
            </a:endParaRPr>
          </a:p>
        </p:txBody>
      </p:sp>
      <p:pic>
        <p:nvPicPr>
          <p:cNvPr id="42" name="Picture 2" descr="D:\H25森川\澤井牧場\103NIKON\DSCN0007.JP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rightnessContrast bright="20000" contrast="10000"/>
                    </a14:imgEffect>
                  </a14:imgLayer>
                </a14:imgProps>
              </a:ext>
              <a:ext uri="{28A0092B-C50C-407E-A947-70E740481C1C}">
                <a14:useLocalDpi xmlns:a14="http://schemas.microsoft.com/office/drawing/2010/main" val="0"/>
              </a:ext>
            </a:extLst>
          </a:blip>
          <a:srcRect l="9595" t="12093" r="22595" b="10574"/>
          <a:stretch/>
        </p:blipFill>
        <p:spPr bwMode="auto">
          <a:xfrm>
            <a:off x="1733490" y="5829804"/>
            <a:ext cx="1787788" cy="119412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20" cstate="print">
            <a:extLst>
              <a:ext uri="{28A0092B-C50C-407E-A947-70E740481C1C}">
                <a14:useLocalDpi xmlns:a14="http://schemas.microsoft.com/office/drawing/2010/main" val="0"/>
              </a:ext>
            </a:extLst>
          </a:blip>
          <a:srcRect l="8201" t="22307" r="3173" b="33078"/>
          <a:stretch/>
        </p:blipFill>
        <p:spPr>
          <a:xfrm>
            <a:off x="4052743" y="3548817"/>
            <a:ext cx="2581249" cy="1526564"/>
          </a:xfrm>
          <a:prstGeom prst="rect">
            <a:avLst/>
          </a:prstGeom>
        </p:spPr>
      </p:pic>
      <p:sp>
        <p:nvSpPr>
          <p:cNvPr id="34" name="Text Box 35"/>
          <p:cNvSpPr txBox="1">
            <a:spLocks noChangeAspect="1" noChangeArrowheads="1"/>
          </p:cNvSpPr>
          <p:nvPr/>
        </p:nvSpPr>
        <p:spPr bwMode="auto">
          <a:xfrm>
            <a:off x="4034567" y="5128365"/>
            <a:ext cx="274947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高病原性鳥インフルエンザ発生時の防疫対応</a:t>
            </a:r>
            <a:endParaRPr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694492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4"/>
          <p:cNvSpPr txBox="1">
            <a:spLocks noChangeArrowheads="1"/>
          </p:cNvSpPr>
          <p:nvPr/>
        </p:nvSpPr>
        <p:spPr bwMode="auto">
          <a:xfrm>
            <a:off x="72000" y="228600"/>
            <a:ext cx="37753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a:ea typeface="HG丸ｺﾞｼｯｸM-PRO" pitchFamily="50" charset="-128"/>
              </a:rPr>
              <a:t>（２</a:t>
            </a:r>
            <a:r>
              <a:rPr lang="ja-JP" altLang="en-US" sz="1400" dirty="0" smtClean="0">
                <a:ea typeface="HG丸ｺﾞｼｯｸM-PRO" pitchFamily="50" charset="-128"/>
              </a:rPr>
              <a:t>）家畜防疫における危機管理体制の充実</a:t>
            </a:r>
            <a:endParaRPr lang="ja-JP" altLang="en-US" sz="1400" dirty="0">
              <a:ea typeface="HG丸ｺﾞｼｯｸM-PRO" pitchFamily="50" charset="-128"/>
            </a:endParaRPr>
          </a:p>
        </p:txBody>
      </p:sp>
      <p:sp>
        <p:nvSpPr>
          <p:cNvPr id="20509" name="Text Box 33"/>
          <p:cNvSpPr txBox="1">
            <a:spLocks noChangeArrowheads="1"/>
          </p:cNvSpPr>
          <p:nvPr/>
        </p:nvSpPr>
        <p:spPr bwMode="auto">
          <a:xfrm>
            <a:off x="2895600" y="9645650"/>
            <a:ext cx="9144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1000" dirty="0">
                <a:latin typeface="HG丸ｺﾞｼｯｸM-PRO" panose="020F0600000000000000" pitchFamily="50" charset="-128"/>
                <a:ea typeface="HG丸ｺﾞｼｯｸM-PRO" panose="020F0600000000000000" pitchFamily="50" charset="-128"/>
              </a:rPr>
              <a:t>－ </a:t>
            </a:r>
            <a:r>
              <a:rPr lang="en-US" altLang="ja-JP" sz="1000" dirty="0">
                <a:latin typeface="HG丸ｺﾞｼｯｸM-PRO" panose="020F0600000000000000" pitchFamily="50" charset="-128"/>
                <a:ea typeface="HG丸ｺﾞｼｯｸM-PRO" panose="020F0600000000000000" pitchFamily="50" charset="-128"/>
              </a:rPr>
              <a:t>17 </a:t>
            </a:r>
            <a:r>
              <a:rPr lang="ja-JP" altLang="en-US" sz="1000" dirty="0">
                <a:latin typeface="HG丸ｺﾞｼｯｸM-PRO" panose="020F0600000000000000" pitchFamily="50" charset="-128"/>
                <a:ea typeface="HG丸ｺﾞｼｯｸM-PRO" panose="020F0600000000000000" pitchFamily="50" charset="-128"/>
              </a:rPr>
              <a:t>－</a:t>
            </a:r>
          </a:p>
        </p:txBody>
      </p:sp>
      <p:sp>
        <p:nvSpPr>
          <p:cNvPr id="31" name="正方形/長方形 30"/>
          <p:cNvSpPr/>
          <p:nvPr/>
        </p:nvSpPr>
        <p:spPr>
          <a:xfrm>
            <a:off x="483070" y="550057"/>
            <a:ext cx="6095292" cy="625556"/>
          </a:xfrm>
          <a:prstGeom prst="rect">
            <a:avLst/>
          </a:prstGeom>
        </p:spPr>
        <p:txBody>
          <a:bodyPr wrap="square">
            <a:spAutoFit/>
          </a:bodyPr>
          <a:lstStyle/>
          <a:p>
            <a:pPr algn="l"/>
            <a:r>
              <a:rPr lang="ja-JP" altLang="en-US" sz="1050" dirty="0" smtClean="0">
                <a:solidFill>
                  <a:srgbClr val="000000"/>
                </a:solidFill>
                <a:latin typeface="HG丸ｺﾞｼｯｸM-PRO" panose="020F0600000000000000" pitchFamily="50" charset="-128"/>
                <a:ea typeface="HG丸ｺﾞｼｯｸM-PRO" panose="020F0600000000000000" pitchFamily="50" charset="-128"/>
              </a:rPr>
              <a:t>　防疫演習や研修会および対策会議を通じ、職員の資質向上を図り、関係機関および関係団体との継続的な情報共有・連携を進めます。また、迅速かつ適正な初動防疫対応を実施できる体制の整備に努めるとともに、初動防疫対応に必要な防疫資材の備蓄を進めます。</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37" name="Text Box 4"/>
          <p:cNvSpPr txBox="1">
            <a:spLocks noChangeArrowheads="1"/>
          </p:cNvSpPr>
          <p:nvPr/>
        </p:nvSpPr>
        <p:spPr bwMode="auto">
          <a:xfrm>
            <a:off x="83253" y="3223157"/>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smtClean="0">
                <a:ea typeface="HG丸ｺﾞｼｯｸM-PRO" pitchFamily="50" charset="-128"/>
              </a:rPr>
              <a:t>（３）家畜衛生対策による生産性の向上</a:t>
            </a:r>
            <a:endParaRPr lang="ja-JP" altLang="en-US" sz="1400" dirty="0">
              <a:ea typeface="HG丸ｺﾞｼｯｸM-PRO" pitchFamily="50" charset="-128"/>
            </a:endParaRPr>
          </a:p>
        </p:txBody>
      </p:sp>
      <p:sp>
        <p:nvSpPr>
          <p:cNvPr id="39" name="正方形/長方形 38"/>
          <p:cNvSpPr/>
          <p:nvPr/>
        </p:nvSpPr>
        <p:spPr>
          <a:xfrm>
            <a:off x="506839" y="3530995"/>
            <a:ext cx="5846834" cy="447815"/>
          </a:xfrm>
          <a:prstGeom prst="rect">
            <a:avLst/>
          </a:prstGeom>
        </p:spPr>
        <p:txBody>
          <a:bodyPr wrap="square">
            <a:spAutoFit/>
          </a:bodyPr>
          <a:lstStyle/>
          <a:p>
            <a:pPr algn="l"/>
            <a:r>
              <a:rPr lang="ja-JP" altLang="en-US" sz="1050" dirty="0" smtClean="0">
                <a:solidFill>
                  <a:srgbClr val="000000"/>
                </a:solidFill>
                <a:latin typeface="HG丸ｺﾞｼｯｸM-PRO" panose="020F0600000000000000" pitchFamily="50" charset="-128"/>
                <a:ea typeface="HG丸ｺﾞｼｯｸM-PRO" panose="020F0600000000000000" pitchFamily="50" charset="-128"/>
              </a:rPr>
              <a:t>　疾病の発生予防や生産性向上の観点</a:t>
            </a:r>
            <a:r>
              <a:rPr lang="ja-JP" altLang="en-US" sz="1050" dirty="0">
                <a:solidFill>
                  <a:srgbClr val="000000"/>
                </a:solidFill>
                <a:latin typeface="HG丸ｺﾞｼｯｸM-PRO" panose="020F0600000000000000" pitchFamily="50" charset="-128"/>
                <a:ea typeface="HG丸ｺﾞｼｯｸM-PRO" panose="020F0600000000000000" pitchFamily="50" charset="-128"/>
              </a:rPr>
              <a:t>から</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rPr>
              <a:t>、迅速で的確な診断を行い、慢性疾病の低減対策を検討し、生産性向上のための衛生指導を行います。</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40" name="Text Box 12"/>
          <p:cNvSpPr txBox="1">
            <a:spLocks noChangeArrowheads="1"/>
          </p:cNvSpPr>
          <p:nvPr/>
        </p:nvSpPr>
        <p:spPr bwMode="auto">
          <a:xfrm>
            <a:off x="40782" y="3962756"/>
            <a:ext cx="9541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200" dirty="0" smtClean="0">
                <a:latin typeface="HG丸ｺﾞｼｯｸM-PRO" panose="020F0600000000000000" pitchFamily="50" charset="-128"/>
                <a:ea typeface="HG丸ｺﾞｼｯｸM-PRO" panose="020F0600000000000000" pitchFamily="50" charset="-128"/>
              </a:rPr>
              <a:t>◇病性</a:t>
            </a:r>
            <a:r>
              <a:rPr lang="ja-JP" altLang="en-US" sz="1200" dirty="0">
                <a:latin typeface="HG丸ｺﾞｼｯｸM-PRO" panose="020F0600000000000000" pitchFamily="50" charset="-128"/>
                <a:ea typeface="HG丸ｺﾞｼｯｸM-PRO" panose="020F0600000000000000" pitchFamily="50" charset="-128"/>
              </a:rPr>
              <a:t>鑑定</a:t>
            </a:r>
          </a:p>
        </p:txBody>
      </p:sp>
      <p:sp>
        <p:nvSpPr>
          <p:cNvPr id="41" name="Text Box 13"/>
          <p:cNvSpPr txBox="1">
            <a:spLocks noChangeArrowheads="1"/>
          </p:cNvSpPr>
          <p:nvPr/>
        </p:nvSpPr>
        <p:spPr bwMode="auto">
          <a:xfrm>
            <a:off x="497466" y="5246233"/>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ウイルス検査</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3" name="Text Box 20"/>
          <p:cNvSpPr txBox="1">
            <a:spLocks noChangeArrowheads="1"/>
          </p:cNvSpPr>
          <p:nvPr/>
        </p:nvSpPr>
        <p:spPr bwMode="auto">
          <a:xfrm>
            <a:off x="4852086" y="5309576"/>
            <a:ext cx="109419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病理検査</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44" name="Text Box 21"/>
          <p:cNvSpPr txBox="1">
            <a:spLocks noChangeArrowheads="1"/>
          </p:cNvSpPr>
          <p:nvPr/>
        </p:nvSpPr>
        <p:spPr bwMode="auto">
          <a:xfrm>
            <a:off x="2667000" y="5304496"/>
            <a:ext cx="1143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細菌検査</a:t>
            </a:r>
            <a:endParaRPr lang="ja-JP" altLang="en-US" sz="1000" dirty="0">
              <a:latin typeface="HG丸ｺﾞｼｯｸM-PRO" panose="020F0600000000000000" pitchFamily="50" charset="-128"/>
              <a:ea typeface="HG丸ｺﾞｼｯｸM-PRO" panose="020F0600000000000000" pitchFamily="50" charset="-128"/>
            </a:endParaRPr>
          </a:p>
        </p:txBody>
      </p:sp>
      <p:pic>
        <p:nvPicPr>
          <p:cNvPr id="45" name="Picture 40" descr="⑧滋賀の畜産（卵ｳｲﾙｽ検査）"/>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22" y="4244886"/>
            <a:ext cx="1505693" cy="999271"/>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4" descr="\\w01\w201707$\しがの畜産改訂\細菌検査.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599" y="4240881"/>
            <a:ext cx="1558182" cy="1054898"/>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2" descr="⑩-2滋賀の畜産（病理検査）"/>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598" y="4253953"/>
            <a:ext cx="1541566" cy="1029852"/>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3"/>
          <p:cNvSpPr txBox="1">
            <a:spLocks noChangeArrowheads="1"/>
          </p:cNvSpPr>
          <p:nvPr/>
        </p:nvSpPr>
        <p:spPr bwMode="auto">
          <a:xfrm>
            <a:off x="1952559" y="3491698"/>
            <a:ext cx="185472" cy="383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endParaRPr lang="ja-JP" altLang="ja-JP" sz="1800"/>
          </a:p>
        </p:txBody>
      </p:sp>
      <p:pic>
        <p:nvPicPr>
          <p:cNvPr id="20512"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2001" y="5918065"/>
            <a:ext cx="1634552" cy="1069727"/>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3" name="Text Box 37"/>
          <p:cNvSpPr txBox="1">
            <a:spLocks noChangeAspect="1" noChangeArrowheads="1"/>
          </p:cNvSpPr>
          <p:nvPr/>
        </p:nvSpPr>
        <p:spPr bwMode="auto">
          <a:xfrm>
            <a:off x="4726573" y="6971496"/>
            <a:ext cx="185178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飼育</a:t>
            </a:r>
            <a:r>
              <a:rPr lang="ja-JP" altLang="en-US" sz="1000" dirty="0">
                <a:latin typeface="HG丸ｺﾞｼｯｸM-PRO" panose="020F0600000000000000" pitchFamily="50" charset="-128"/>
                <a:ea typeface="HG丸ｺﾞｼｯｸM-PRO" panose="020F0600000000000000" pitchFamily="50" charset="-128"/>
              </a:rPr>
              <a:t>動物診療施設の</a:t>
            </a:r>
            <a:r>
              <a:rPr lang="ja-JP" altLang="en-US" sz="1000" dirty="0" smtClean="0">
                <a:latin typeface="HG丸ｺﾞｼｯｸM-PRO" panose="020F0600000000000000" pitchFamily="50" charset="-128"/>
                <a:ea typeface="HG丸ｺﾞｼｯｸM-PRO" panose="020F0600000000000000" pitchFamily="50" charset="-128"/>
              </a:rPr>
              <a:t>立入検査</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36" name="Text Box 5"/>
          <p:cNvSpPr txBox="1">
            <a:spLocks noChangeArrowheads="1"/>
          </p:cNvSpPr>
          <p:nvPr/>
        </p:nvSpPr>
        <p:spPr bwMode="auto">
          <a:xfrm>
            <a:off x="4495441" y="5586302"/>
            <a:ext cx="21707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200" dirty="0" smtClean="0">
                <a:latin typeface="HG丸ｺﾞｼｯｸM-PRO" panose="020F0600000000000000" pitchFamily="50" charset="-128"/>
                <a:ea typeface="HG丸ｺﾞｼｯｸM-PRO" panose="020F0600000000000000" pitchFamily="50" charset="-128"/>
              </a:rPr>
              <a:t>◇適正な動物医療体制の確保</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20505" name="Text Box 28"/>
          <p:cNvSpPr txBox="1">
            <a:spLocks noChangeAspect="1" noChangeArrowheads="1"/>
          </p:cNvSpPr>
          <p:nvPr/>
        </p:nvSpPr>
        <p:spPr bwMode="auto">
          <a:xfrm>
            <a:off x="2561944" y="7088986"/>
            <a:ext cx="176518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文書</a:t>
            </a:r>
            <a:r>
              <a:rPr lang="ja-JP" altLang="en-US" sz="1000" dirty="0">
                <a:latin typeface="HG丸ｺﾞｼｯｸM-PRO" panose="020F0600000000000000" pitchFamily="50" charset="-128"/>
                <a:ea typeface="HG丸ｺﾞｼｯｸM-PRO" panose="020F0600000000000000" pitchFamily="50" charset="-128"/>
              </a:rPr>
              <a:t>作成・</a:t>
            </a:r>
            <a:r>
              <a:rPr lang="ja-JP" altLang="en-US" sz="1000" dirty="0" smtClean="0">
                <a:latin typeface="HG丸ｺﾞｼｯｸM-PRO" panose="020F0600000000000000" pitchFamily="50" charset="-128"/>
                <a:ea typeface="HG丸ｺﾞｼｯｸM-PRO" panose="020F0600000000000000" pitchFamily="50" charset="-128"/>
              </a:rPr>
              <a:t>記録の指導</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0502" name="Text Box 25"/>
          <p:cNvSpPr txBox="1">
            <a:spLocks noChangeArrowheads="1"/>
          </p:cNvSpPr>
          <p:nvPr/>
        </p:nvSpPr>
        <p:spPr bwMode="auto">
          <a:xfrm>
            <a:off x="1934901" y="5606281"/>
            <a:ext cx="3367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農場</a:t>
            </a:r>
            <a:r>
              <a:rPr lang="en-US" altLang="ja-JP" sz="1200" dirty="0">
                <a:latin typeface="HG丸ｺﾞｼｯｸM-PRO" panose="020F0600000000000000" pitchFamily="50" charset="-128"/>
                <a:ea typeface="HG丸ｺﾞｼｯｸM-PRO" panose="020F0600000000000000" pitchFamily="50" charset="-128"/>
              </a:rPr>
              <a:t>HACCP</a:t>
            </a:r>
            <a:r>
              <a:rPr lang="ja-JP" altLang="en-US" sz="1200" dirty="0" smtClean="0">
                <a:latin typeface="HG丸ｺﾞｼｯｸM-PRO" panose="020F0600000000000000" pitchFamily="50" charset="-128"/>
                <a:ea typeface="HG丸ｺﾞｼｯｸM-PRO" panose="020F0600000000000000" pitchFamily="50" charset="-128"/>
              </a:rPr>
              <a:t>に</a:t>
            </a:r>
            <a:r>
              <a:rPr lang="ja-JP" altLang="en-US" sz="1200" dirty="0">
                <a:latin typeface="HG丸ｺﾞｼｯｸM-PRO" panose="020F0600000000000000" pitchFamily="50" charset="-128"/>
                <a:ea typeface="HG丸ｺﾞｼｯｸM-PRO" panose="020F0600000000000000" pitchFamily="50" charset="-128"/>
              </a:rPr>
              <a:t>基づく</a:t>
            </a:r>
            <a:r>
              <a:rPr lang="ja-JP" altLang="en-US" sz="1200" dirty="0" smtClean="0">
                <a:latin typeface="HG丸ｺﾞｼｯｸM-PRO" panose="020F0600000000000000" pitchFamily="50" charset="-128"/>
                <a:ea typeface="HG丸ｺﾞｼｯｸM-PRO" panose="020F0600000000000000" pitchFamily="50" charset="-128"/>
              </a:rPr>
              <a:t>生産衛生</a:t>
            </a:r>
            <a:endParaRPr lang="en-US" altLang="ja-JP" sz="1200" dirty="0" smtClean="0">
              <a:latin typeface="HG丸ｺﾞｼｯｸM-PRO" panose="020F0600000000000000" pitchFamily="50" charset="-128"/>
              <a:ea typeface="HG丸ｺﾞｼｯｸM-PRO" panose="020F0600000000000000" pitchFamily="50" charset="-128"/>
            </a:endParaRPr>
          </a:p>
          <a:p>
            <a:pPr eaLnBrk="1" hangingPunct="1">
              <a:lnSpc>
                <a:spcPct val="100000"/>
              </a:lnSpc>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管理の推進</a:t>
            </a:r>
            <a:endParaRPr lang="ja-JP" altLang="en-US" sz="1200" dirty="0">
              <a:latin typeface="HG丸ｺﾞｼｯｸM-PRO" panose="020F0600000000000000" pitchFamily="50" charset="-128"/>
              <a:ea typeface="HG丸ｺﾞｼｯｸM-PRO" panose="020F0600000000000000" pitchFamily="50" charset="-128"/>
            </a:endParaRPr>
          </a:p>
        </p:txBody>
      </p:sp>
      <p:grpSp>
        <p:nvGrpSpPr>
          <p:cNvPr id="4" name="グループ化 3"/>
          <p:cNvGrpSpPr/>
          <p:nvPr/>
        </p:nvGrpSpPr>
        <p:grpSpPr>
          <a:xfrm>
            <a:off x="2490178" y="5960452"/>
            <a:ext cx="2153681" cy="1080096"/>
            <a:chOff x="368299" y="1590667"/>
            <a:chExt cx="1848578" cy="1334035"/>
          </a:xfrm>
        </p:grpSpPr>
        <p:pic>
          <p:nvPicPr>
            <p:cNvPr id="38" name="Picture 3" descr="D:\H25森川\HACCP関連\澤井\130416_142034.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15000" contrast="10000"/>
                      </a14:imgEffect>
                    </a14:imgLayer>
                  </a14:imgProps>
                </a:ext>
                <a:ext uri="{28A0092B-C50C-407E-A947-70E740481C1C}">
                  <a14:useLocalDpi xmlns:a14="http://schemas.microsoft.com/office/drawing/2010/main" val="0"/>
                </a:ext>
              </a:extLst>
            </a:blip>
            <a:srcRect l="1352" t="5452" r="371" b="3036"/>
            <a:stretch/>
          </p:blipFill>
          <p:spPr bwMode="auto">
            <a:xfrm>
              <a:off x="368299" y="1715176"/>
              <a:ext cx="1200965" cy="986764"/>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42" name="Picture 2" descr="D:\H25森川\HACCP関連\澤井\130416_141741.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bright="20000" contrast="5000"/>
                      </a14:imgEffect>
                    </a14:imgLayer>
                  </a14:imgProps>
                </a:ext>
                <a:ext uri="{28A0092B-C50C-407E-A947-70E740481C1C}">
                  <a14:useLocalDpi xmlns:a14="http://schemas.microsoft.com/office/drawing/2010/main" val="0"/>
                </a:ext>
              </a:extLst>
            </a:blip>
            <a:srcRect l="2294" t="5091" r="15121" b="18214"/>
            <a:stretch/>
          </p:blipFill>
          <p:spPr bwMode="auto">
            <a:xfrm>
              <a:off x="915101" y="1590667"/>
              <a:ext cx="1038388" cy="850867"/>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48" name="Picture 5" descr="D:\H25森川\HACCP関連\澤井\130416_142620.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15000" contrast="10000"/>
                      </a14:imgEffect>
                    </a14:imgLayer>
                  </a14:imgProps>
                </a:ext>
                <a:ext uri="{28A0092B-C50C-407E-A947-70E740481C1C}">
                  <a14:useLocalDpi xmlns:a14="http://schemas.microsoft.com/office/drawing/2010/main" val="0"/>
                </a:ext>
              </a:extLst>
            </a:blip>
            <a:srcRect/>
            <a:stretch>
              <a:fillRect/>
            </a:stretch>
          </p:blipFill>
          <p:spPr bwMode="auto">
            <a:xfrm>
              <a:off x="722592" y="2087309"/>
              <a:ext cx="926402" cy="817393"/>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50" name="Picture 2" descr="D:\H25森川\澤井牧場\103NIKON\DSCN0002.JP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rightnessContrast bright="-15000" contrast="40000"/>
                      </a14:imgEffect>
                    </a14:imgLayer>
                  </a14:imgProps>
                </a:ext>
                <a:ext uri="{28A0092B-C50C-407E-A947-70E740481C1C}">
                  <a14:useLocalDpi xmlns:a14="http://schemas.microsoft.com/office/drawing/2010/main" val="0"/>
                </a:ext>
              </a:extLst>
            </a:blip>
            <a:srcRect l="44381" t="28527" r="27918" b="36927"/>
            <a:stretch/>
          </p:blipFill>
          <p:spPr bwMode="auto">
            <a:xfrm rot="5400000">
              <a:off x="1296273" y="2004099"/>
              <a:ext cx="966337" cy="87487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grpSp>
      <p:sp>
        <p:nvSpPr>
          <p:cNvPr id="49" name="Text Box 25"/>
          <p:cNvSpPr txBox="1">
            <a:spLocks noChangeArrowheads="1"/>
          </p:cNvSpPr>
          <p:nvPr/>
        </p:nvSpPr>
        <p:spPr bwMode="auto">
          <a:xfrm>
            <a:off x="164813" y="5586302"/>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200" dirty="0" smtClean="0">
                <a:latin typeface="HG丸ｺﾞｼｯｸM-PRO" panose="020F0600000000000000" pitchFamily="50" charset="-128"/>
                <a:ea typeface="HG丸ｺﾞｼｯｸM-PRO" panose="020F0600000000000000" pitchFamily="50" charset="-128"/>
              </a:rPr>
              <a:t>◇慢性疾病の低減対策</a:t>
            </a:r>
            <a:endParaRPr lang="ja-JP" altLang="en-US" sz="1200" dirty="0">
              <a:latin typeface="HG丸ｺﾞｼｯｸM-PRO" panose="020F0600000000000000" pitchFamily="50" charset="-128"/>
              <a:ea typeface="HG丸ｺﾞｼｯｸM-PRO" panose="020F0600000000000000" pitchFamily="50" charset="-128"/>
            </a:endParaRPr>
          </a:p>
        </p:txBody>
      </p:sp>
      <p:pic>
        <p:nvPicPr>
          <p:cNvPr id="54" name="Picture 3"/>
          <p:cNvPicPr>
            <a:picLocks noChangeAspect="1" noChangeArrowheads="1"/>
          </p:cNvPicPr>
          <p:nvPr/>
        </p:nvPicPr>
        <p:blipFill>
          <a:blip r:embed="rId15" cstate="print">
            <a:extLst>
              <a:ext uri="{BEBA8EAE-BF5A-486C-A8C5-ECC9F3942E4B}">
                <a14:imgProps xmlns:a14="http://schemas.microsoft.com/office/drawing/2010/main">
                  <a14:imgLayer r:embed="rId16">
                    <a14:imgEffect>
                      <a14:sharpenSoften amount="24000"/>
                    </a14:imgEffect>
                    <a14:imgEffect>
                      <a14:brightnessContrast bright="18000" contrast="28000"/>
                    </a14:imgEffect>
                  </a14:imgLayer>
                </a14:imgProps>
              </a:ext>
              <a:ext uri="{28A0092B-C50C-407E-A947-70E740481C1C}">
                <a14:useLocalDpi xmlns:a14="http://schemas.microsoft.com/office/drawing/2010/main" val="0"/>
              </a:ext>
            </a:extLst>
          </a:blip>
          <a:srcRect/>
          <a:stretch>
            <a:fillRect/>
          </a:stretch>
        </p:blipFill>
        <p:spPr bwMode="auto">
          <a:xfrm>
            <a:off x="217645" y="5856814"/>
            <a:ext cx="1707236" cy="1103196"/>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Text Box 21"/>
          <p:cNvSpPr txBox="1">
            <a:spLocks noChangeArrowheads="1"/>
          </p:cNvSpPr>
          <p:nvPr/>
        </p:nvSpPr>
        <p:spPr bwMode="auto">
          <a:xfrm>
            <a:off x="155611" y="6972206"/>
            <a:ext cx="183130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牛白血病の低減啓発資料</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04507" y="7281446"/>
            <a:ext cx="1800493" cy="307777"/>
          </a:xfrm>
          <a:prstGeom prst="rect">
            <a:avLst/>
          </a:prstGeom>
        </p:spPr>
        <p:txBody>
          <a:bodyPr wrap="none">
            <a:spAutoFit/>
          </a:bodyPr>
          <a:lstStyle/>
          <a:p>
            <a:pPr lvl="0">
              <a:lnSpc>
                <a:spcPct val="100000"/>
              </a:lnSpc>
              <a:spcBef>
                <a:spcPct val="0"/>
              </a:spcBef>
            </a:pPr>
            <a:r>
              <a:rPr lang="ja-JP" altLang="en-US" dirty="0">
                <a:solidFill>
                  <a:srgbClr val="000000"/>
                </a:solidFill>
                <a:ea typeface="HG丸ｺﾞｼｯｸM-PRO" pitchFamily="50" charset="-128"/>
              </a:rPr>
              <a:t>（４）</a:t>
            </a:r>
            <a:r>
              <a:rPr lang="ja-JP" altLang="en-US" dirty="0" smtClean="0">
                <a:solidFill>
                  <a:srgbClr val="000000"/>
                </a:solidFill>
                <a:ea typeface="HG丸ｺﾞｼｯｸM-PRO" pitchFamily="50" charset="-128"/>
              </a:rPr>
              <a:t>酪農技術</a:t>
            </a:r>
            <a:r>
              <a:rPr lang="ja-JP" altLang="en-US" dirty="0">
                <a:solidFill>
                  <a:srgbClr val="000000"/>
                </a:solidFill>
                <a:ea typeface="HG丸ｺﾞｼｯｸM-PRO" pitchFamily="50" charset="-128"/>
              </a:rPr>
              <a:t>指導</a:t>
            </a:r>
          </a:p>
        </p:txBody>
      </p:sp>
      <p:sp>
        <p:nvSpPr>
          <p:cNvPr id="3" name="正方形/長方形 2"/>
          <p:cNvSpPr/>
          <p:nvPr/>
        </p:nvSpPr>
        <p:spPr>
          <a:xfrm>
            <a:off x="635598" y="7602059"/>
            <a:ext cx="5684519" cy="447815"/>
          </a:xfrm>
          <a:prstGeom prst="rect">
            <a:avLst/>
          </a:prstGeom>
        </p:spPr>
        <p:txBody>
          <a:bodyPr wrap="square">
            <a:spAutoFit/>
          </a:bodyPr>
          <a:lstStyle/>
          <a:p>
            <a:pPr lvl="0" algn="l"/>
            <a:r>
              <a:rPr lang="ja-JP" altLang="en-US" sz="1050" dirty="0" smtClean="0">
                <a:solidFill>
                  <a:srgbClr val="000000"/>
                </a:solidFill>
                <a:latin typeface="HG丸ｺﾞｼｯｸM-PRO" panose="020F0600000000000000" pitchFamily="50" charset="-128"/>
                <a:ea typeface="HG丸ｺﾞｼｯｸM-PRO" panose="020F0600000000000000" pitchFamily="50" charset="-128"/>
              </a:rPr>
              <a:t>　</a:t>
            </a:r>
            <a:r>
              <a:rPr lang="en-US" altLang="ja-JP" sz="1050" dirty="0" smtClean="0">
                <a:solidFill>
                  <a:srgbClr val="000000"/>
                </a:solidFill>
                <a:latin typeface="HG丸ｺﾞｼｯｸM-PRO" panose="020F0600000000000000" pitchFamily="50" charset="-128"/>
                <a:ea typeface="HG丸ｺﾞｼｯｸM-PRO" panose="020F0600000000000000" pitchFamily="50" charset="-128"/>
              </a:rPr>
              <a:t>NOSAI</a:t>
            </a:r>
            <a:r>
              <a:rPr lang="ja-JP" altLang="en-US" sz="1050" dirty="0">
                <a:solidFill>
                  <a:srgbClr val="000000"/>
                </a:solidFill>
                <a:latin typeface="HG丸ｺﾞｼｯｸM-PRO" panose="020F0600000000000000" pitchFamily="50" charset="-128"/>
                <a:ea typeface="HG丸ｺﾞｼｯｸM-PRO" panose="020F0600000000000000" pitchFamily="50" charset="-128"/>
              </a:rPr>
              <a:t>家畜診療所や農協等と協力して、牛群検定成績に基づく農家指導や酪農技術</a:t>
            </a:r>
            <a:r>
              <a:rPr lang="ja-JP" altLang="en-US" sz="1050" dirty="0" smtClean="0">
                <a:solidFill>
                  <a:srgbClr val="000000"/>
                </a:solidFill>
                <a:latin typeface="HG丸ｺﾞｼｯｸM-PRO" panose="020F0600000000000000" pitchFamily="50" charset="-128"/>
                <a:ea typeface="HG丸ｺﾞｼｯｸM-PRO" panose="020F0600000000000000" pitchFamily="50" charset="-128"/>
              </a:rPr>
              <a:t>研修会等の開催により、</a:t>
            </a:r>
            <a:r>
              <a:rPr lang="ja-JP" altLang="en-US" sz="1050" dirty="0">
                <a:solidFill>
                  <a:srgbClr val="000000"/>
                </a:solidFill>
                <a:latin typeface="HG丸ｺﾞｼｯｸM-PRO" panose="020F0600000000000000" pitchFamily="50" charset="-128"/>
                <a:ea typeface="HG丸ｺﾞｼｯｸM-PRO" panose="020F0600000000000000" pitchFamily="50" charset="-128"/>
              </a:rPr>
              <a:t>酪農の生産性向上に努めています。</a:t>
            </a:r>
          </a:p>
        </p:txBody>
      </p:sp>
      <p:pic>
        <p:nvPicPr>
          <p:cNvPr id="58"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269" y="8165313"/>
            <a:ext cx="1997362" cy="12701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Text Box 11"/>
          <p:cNvSpPr txBox="1">
            <a:spLocks noChangeArrowheads="1"/>
          </p:cNvSpPr>
          <p:nvPr/>
        </p:nvSpPr>
        <p:spPr bwMode="auto">
          <a:xfrm>
            <a:off x="893558" y="9468370"/>
            <a:ext cx="122111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農場での指導　</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60" name="正方形/長方形 59"/>
          <p:cNvSpPr/>
          <p:nvPr/>
        </p:nvSpPr>
        <p:spPr>
          <a:xfrm>
            <a:off x="3810000" y="9411422"/>
            <a:ext cx="954107" cy="261610"/>
          </a:xfrm>
          <a:prstGeom prst="rect">
            <a:avLst/>
          </a:prstGeom>
        </p:spPr>
        <p:txBody>
          <a:bodyPr wrap="none">
            <a:spAutoFit/>
          </a:bodyPr>
          <a:lstStyle/>
          <a:p>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研修会の開催</a:t>
            </a:r>
            <a:endParaRPr lang="ja-JP" altLang="en-US" dirty="0">
              <a:latin typeface="HG丸ｺﾞｼｯｸM-PRO" panose="020F0600000000000000" pitchFamily="50" charset="-128"/>
              <a:ea typeface="HG丸ｺﾞｼｯｸM-PRO" panose="020F0600000000000000" pitchFamily="50" charset="-128"/>
            </a:endParaRPr>
          </a:p>
        </p:txBody>
      </p:sp>
      <p:pic>
        <p:nvPicPr>
          <p:cNvPr id="1026" name="Picture 2" descr="C:\Users\w248762\Desktop\DSCN1344.JPG"/>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l="9192" t="20520" r="13387"/>
          <a:stretch/>
        </p:blipFill>
        <p:spPr bwMode="auto">
          <a:xfrm>
            <a:off x="3331651" y="8132550"/>
            <a:ext cx="1954049" cy="1215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9"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95366" y="1227947"/>
            <a:ext cx="1826927" cy="1504229"/>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 Box 7"/>
          <p:cNvSpPr txBox="1">
            <a:spLocks noChangeArrowheads="1"/>
          </p:cNvSpPr>
          <p:nvPr/>
        </p:nvSpPr>
        <p:spPr bwMode="auto">
          <a:xfrm>
            <a:off x="4948981" y="2875917"/>
            <a:ext cx="15775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防疫用資材の備蓄</a:t>
            </a:r>
            <a:endParaRPr lang="ja-JP" altLang="en-US" sz="1000" dirty="0">
              <a:latin typeface="HG丸ｺﾞｼｯｸM-PRO" panose="020F0600000000000000" pitchFamily="50" charset="-128"/>
              <a:ea typeface="HG丸ｺﾞｼｯｸM-PRO" panose="020F0600000000000000" pitchFamily="50" charset="-128"/>
            </a:endParaRPr>
          </a:p>
        </p:txBody>
      </p:sp>
      <p:pic>
        <p:nvPicPr>
          <p:cNvPr id="66" name="Picture 3"/>
          <p:cNvPicPr>
            <a:picLocks noChangeAspect="1" noChangeArrowheads="1"/>
          </p:cNvPicPr>
          <p:nvPr/>
        </p:nvPicPr>
        <p:blipFill>
          <a:blip r:embed="rId21"/>
          <a:stretch>
            <a:fillRect/>
          </a:stretch>
        </p:blipFill>
        <p:spPr>
          <a:xfrm>
            <a:off x="283130" y="1221937"/>
            <a:ext cx="2259469" cy="1510240"/>
          </a:xfrm>
          <a:prstGeom prst="rect">
            <a:avLst/>
          </a:prstGeom>
          <a:ln>
            <a:noFill/>
          </a:ln>
          <a:effectLst>
            <a:softEdge rad="112500"/>
          </a:effectLst>
        </p:spPr>
      </p:pic>
      <p:pic>
        <p:nvPicPr>
          <p:cNvPr id="67" name="図 66"/>
          <p:cNvPicPr>
            <a:picLocks noChangeAspect="1"/>
          </p:cNvPicPr>
          <p:nvPr/>
        </p:nvPicPr>
        <p:blipFill rotWithShape="1">
          <a:blip r:embed="rId22"/>
          <a:srcRect r="14644"/>
          <a:stretch/>
        </p:blipFill>
        <p:spPr>
          <a:xfrm>
            <a:off x="2640025" y="1221003"/>
            <a:ext cx="2212061" cy="1494770"/>
          </a:xfrm>
          <a:prstGeom prst="rect">
            <a:avLst/>
          </a:prstGeom>
          <a:ln>
            <a:noFill/>
          </a:ln>
          <a:effectLst>
            <a:softEdge rad="112500"/>
          </a:effectLst>
        </p:spPr>
      </p:pic>
      <p:sp>
        <p:nvSpPr>
          <p:cNvPr id="46" name="Text Box 13"/>
          <p:cNvSpPr txBox="1">
            <a:spLocks noChangeArrowheads="1"/>
          </p:cNvSpPr>
          <p:nvPr/>
        </p:nvSpPr>
        <p:spPr bwMode="auto">
          <a:xfrm>
            <a:off x="185705" y="2841611"/>
            <a:ext cx="235689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県防疫演習（テント基地での消毒）</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51" name="Text Box 13"/>
          <p:cNvSpPr txBox="1">
            <a:spLocks noChangeArrowheads="1"/>
          </p:cNvSpPr>
          <p:nvPr/>
        </p:nvSpPr>
        <p:spPr bwMode="auto">
          <a:xfrm>
            <a:off x="2567608" y="2901477"/>
            <a:ext cx="235689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家畜防疫員研修（鶏採血の実習）</a:t>
            </a:r>
            <a:endParaRPr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683553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10000"/>
          </a:lnSpc>
          <a:spcBef>
            <a:spcPct val="5000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10000"/>
          </a:lnSpc>
          <a:spcBef>
            <a:spcPct val="5000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5252</TotalTime>
  <Words>239</Words>
  <Application>Microsoft Office PowerPoint</Application>
  <PresentationFormat>A4 210 x 297 mm</PresentationFormat>
  <Paragraphs>41</Paragraphs>
  <Slides>2</Slides>
  <Notes>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2</vt:i4>
      </vt:variant>
    </vt:vector>
  </HeadingPairs>
  <TitlesOfParts>
    <vt:vector size="8" baseType="lpstr">
      <vt:lpstr>HG丸ｺﾞｼｯｸM-PRO</vt:lpstr>
      <vt:lpstr>ＭＳ Ｐゴシック</vt:lpstr>
      <vt:lpstr>ＭＳ Ｐ明朝</vt:lpstr>
      <vt:lpstr>Arial</vt:lpstr>
      <vt:lpstr>標準デザイン</vt:lpstr>
      <vt:lpstr>Acrobat Document</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井口　信行</dc:creator>
  <cp:lastModifiedBy>楠居　里奈</cp:lastModifiedBy>
  <cp:revision>353</cp:revision>
  <cp:lastPrinted>2021-03-15T06:43:42Z</cp:lastPrinted>
  <dcterms:created xsi:type="dcterms:W3CDTF">1601-01-01T00:00:00Z</dcterms:created>
  <dcterms:modified xsi:type="dcterms:W3CDTF">2021-06-18T01:43:43Z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