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5" r:id="rId2"/>
  </p:sldIdLst>
  <p:sldSz cx="6858000" cy="9906000" type="A4"/>
  <p:notesSz cx="6858000" cy="9874250"/>
  <p:defaultTextStyle>
    <a:defPPr>
      <a:defRPr lang="ja-JP"/>
    </a:defPPr>
    <a:lvl1pPr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66"/>
    <a:srgbClr val="CCFF99"/>
    <a:srgbClr val="CCECFF"/>
    <a:srgbClr val="99CCFF"/>
    <a:srgbClr val="FFFF99"/>
    <a:srgbClr val="FFFFCC"/>
    <a:srgbClr val="99CC00"/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4585" autoAdjust="0"/>
  </p:normalViewPr>
  <p:slideViewPr>
    <p:cSldViewPr>
      <p:cViewPr>
        <p:scale>
          <a:sx n="172" d="100"/>
          <a:sy n="172" d="100"/>
        </p:scale>
        <p:origin x="-84" y="-276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0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72393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991" y="2"/>
            <a:ext cx="2972392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8552"/>
            <a:ext cx="2972393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991" y="9378552"/>
            <a:ext cx="2972392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99E045-043A-4F63-BE80-A973E823D7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1839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72393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991" y="2"/>
            <a:ext cx="2972392" cy="494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7888" y="739775"/>
            <a:ext cx="2563812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317" y="4690070"/>
            <a:ext cx="5487370" cy="4443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8552"/>
            <a:ext cx="2972393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991" y="9378552"/>
            <a:ext cx="2972392" cy="49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05" tIns="46052" rIns="92105" bIns="46052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81D37A5-90C1-4B5A-B242-A9616B3F0E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2849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2722-918F-4019-BE70-99BBACB9D2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149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7F09C-D417-4EF2-9C5B-7CC846F27D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395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952F4-88B9-439A-AF08-DFC627045C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13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B614-E60C-48D4-AA86-C15760DE1F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088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429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760C3-E00C-4FC9-BA78-818E9EF3A9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0127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96875"/>
            <a:ext cx="6172200" cy="8451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C211A-CC1E-472F-A932-5EBACD0355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280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D27CE-47C0-48E8-A444-CFD66E2895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476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615A-1A90-4CD6-9DAD-109C3BD787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159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59F59-C9BD-4328-8EB0-A34C167F78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851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8F4D-B751-4150-A3FD-6FB38C9DBC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954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1F227-0138-4729-AF79-EC67494FD7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445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C083E-A3FB-46AD-AFA9-579F49D545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373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16C82-AA5A-435C-B660-573241A550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6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C8EA-2B0E-4C58-9F21-50F2191FA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430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14600" y="9067800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kumimoj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563D06-7529-4225-923B-0808EE80A0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1.xlsx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726845"/>
              </p:ext>
            </p:extLst>
          </p:nvPr>
        </p:nvGraphicFramePr>
        <p:xfrm>
          <a:off x="3446463" y="3049588"/>
          <a:ext cx="3663950" cy="222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ワークシート" r:id="rId3" imgW="3054117" imgH="2082993" progId="Excel.Sheet.12">
                  <p:embed/>
                </p:oleObj>
              </mc:Choice>
              <mc:Fallback>
                <p:oleObj name="ワークシート" r:id="rId3" imgW="3054117" imgH="208299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46463" y="3049588"/>
                        <a:ext cx="3663950" cy="2220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9166" y="2189075"/>
            <a:ext cx="6629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（１）家畜</a:t>
            </a:r>
            <a:r>
              <a:rPr lang="ja-JP" altLang="en-US" sz="1600" dirty="0" err="1">
                <a:latin typeface="HG丸ｺﾞｼｯｸM-PRO" pitchFamily="50" charset="-128"/>
                <a:ea typeface="HG丸ｺﾞｼｯｸM-PRO" pitchFamily="50" charset="-128"/>
              </a:rPr>
              <a:t>ふん堆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肥の生産量および堆肥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利用量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81000" y="787963"/>
            <a:ext cx="6172200" cy="1141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家畜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排せつ物は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、専用の施設において処理され、そのほとんどが堆肥となります。生産された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堆肥は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、県内の水稲や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野菜、飼料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作物などの生産に、有機質資源として利活用されています。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今後も、より良質な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堆肥づくりの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指導や、耕種農家等への利用ＰＲを行うことに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より、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家畜</a:t>
            </a:r>
            <a:r>
              <a:rPr lang="ja-JP" altLang="en-US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ふん堆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肥の利用促進を図ります。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28600" y="8839200"/>
            <a:ext cx="32004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専用機械（マニュアスプレッダー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）に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よる堆肥散布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581400" y="8839200"/>
            <a:ext cx="30480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発酵堆肥化施設</a:t>
            </a:r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457200" y="3124200"/>
            <a:ext cx="1371600" cy="457200"/>
          </a:xfrm>
          <a:prstGeom prst="roundRect">
            <a:avLst>
              <a:gd name="adj" fmla="val 16667"/>
            </a:avLst>
          </a:prstGeom>
          <a:solidFill>
            <a:srgbClr val="CCFFFF">
              <a:alpha val="2509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乳用牛　</a:t>
            </a:r>
            <a:r>
              <a:rPr lang="en-US" altLang="ja-JP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45</a:t>
            </a: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千ｔ</a:t>
            </a:r>
            <a:endParaRPr lang="ja-JP" altLang="en-US" sz="1000" dirty="0">
              <a:solidFill>
                <a:schemeClr val="tx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457200" y="3581400"/>
            <a:ext cx="1373188" cy="914400"/>
          </a:xfrm>
          <a:prstGeom prst="roundRect">
            <a:avLst>
              <a:gd name="adj" fmla="val 16667"/>
            </a:avLst>
          </a:prstGeom>
          <a:solidFill>
            <a:srgbClr val="CCFFFF">
              <a:alpha val="2509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肉用牛　</a:t>
            </a:r>
            <a:r>
              <a:rPr lang="en-US" altLang="ja-JP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189</a:t>
            </a: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千ｔ</a:t>
            </a:r>
            <a:endParaRPr lang="ja-JP" altLang="en-US" sz="1000" dirty="0">
              <a:solidFill>
                <a:schemeClr val="tx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457200" y="4495800"/>
            <a:ext cx="1373188" cy="381000"/>
          </a:xfrm>
          <a:prstGeom prst="roundRect">
            <a:avLst>
              <a:gd name="adj" fmla="val 16667"/>
            </a:avLst>
          </a:prstGeom>
          <a:solidFill>
            <a:srgbClr val="CCFFFF">
              <a:alpha val="2509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豚　   </a:t>
            </a:r>
            <a:r>
              <a:rPr lang="ja-JP" altLang="en-US" sz="1000" dirty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千ｔ</a:t>
            </a:r>
            <a:endParaRPr lang="ja-JP" altLang="en-US" sz="1000" dirty="0">
              <a:solidFill>
                <a:schemeClr val="tx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457200" y="4876800"/>
            <a:ext cx="1373188" cy="292100"/>
          </a:xfrm>
          <a:prstGeom prst="roundRect">
            <a:avLst>
              <a:gd name="adj" fmla="val 16667"/>
            </a:avLst>
          </a:prstGeom>
          <a:solidFill>
            <a:srgbClr val="CCFFFF">
              <a:alpha val="2509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採卵鶏　</a:t>
            </a:r>
            <a:r>
              <a:rPr lang="en-US" altLang="ja-JP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000" dirty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千ｔ</a:t>
            </a:r>
            <a:endParaRPr lang="ja-JP" altLang="en-US" sz="1000" dirty="0">
              <a:solidFill>
                <a:schemeClr val="tx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457200" y="5181600"/>
            <a:ext cx="1373188" cy="142875"/>
          </a:xfrm>
          <a:prstGeom prst="roundRect">
            <a:avLst>
              <a:gd name="adj" fmla="val 16667"/>
            </a:avLst>
          </a:prstGeom>
          <a:solidFill>
            <a:srgbClr val="CCFFFF">
              <a:alpha val="25098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肉用鶏　  </a:t>
            </a:r>
            <a:r>
              <a:rPr lang="en-US" altLang="ja-JP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0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千ｔ</a:t>
            </a:r>
            <a:endParaRPr lang="ja-JP" altLang="en-US" sz="1000" dirty="0">
              <a:solidFill>
                <a:schemeClr val="tx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381000" y="2819400"/>
            <a:ext cx="16764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ja-JP" altLang="en-US" sz="900" dirty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家畜</a:t>
            </a:r>
            <a:r>
              <a:rPr lang="ja-JP" altLang="en-US" sz="900" dirty="0" err="1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ふん</a:t>
            </a:r>
            <a:r>
              <a:rPr lang="ja-JP" altLang="en-US" sz="900" dirty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尿発生量  </a:t>
            </a:r>
            <a:r>
              <a:rPr lang="en-US" altLang="ja-JP" sz="9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260</a:t>
            </a:r>
            <a:r>
              <a:rPr lang="ja-JP" altLang="en-US" sz="9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</a:t>
            </a:r>
            <a:r>
              <a:rPr lang="en-US" altLang="ja-JP" sz="9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</a:t>
            </a:r>
            <a:endParaRPr lang="en-US" altLang="ja-JP" sz="900" dirty="0">
              <a:solidFill>
                <a:schemeClr val="tx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2095500" y="2819400"/>
            <a:ext cx="14859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ja-JP" altLang="en-US" sz="900" dirty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堆肥利用</a:t>
            </a:r>
            <a:r>
              <a:rPr lang="ja-JP" altLang="en-US" sz="9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状況　</a:t>
            </a:r>
            <a:r>
              <a:rPr lang="en-US" altLang="ja-JP" sz="9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177</a:t>
            </a:r>
            <a:r>
              <a:rPr lang="ja-JP" altLang="en-US" sz="900" dirty="0" smtClean="0">
                <a:solidFill>
                  <a:schemeClr val="tx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千ｔ</a:t>
            </a:r>
            <a:endParaRPr lang="ja-JP" altLang="en-US" sz="900" dirty="0">
              <a:solidFill>
                <a:schemeClr val="tx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402" name="AutoShape 18"/>
          <p:cNvSpPr>
            <a:spLocks noChangeArrowheads="1"/>
          </p:cNvSpPr>
          <p:nvPr/>
        </p:nvSpPr>
        <p:spPr bwMode="auto">
          <a:xfrm>
            <a:off x="2362200" y="3124200"/>
            <a:ext cx="965200" cy="1295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耕畜連携</a:t>
            </a:r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(※)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による利用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71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 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千ｔ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</p:txBody>
      </p:sp>
      <p:sp>
        <p:nvSpPr>
          <p:cNvPr id="16403" name="AutoShape 19"/>
          <p:cNvSpPr>
            <a:spLocks noChangeArrowheads="1"/>
          </p:cNvSpPr>
          <p:nvPr/>
        </p:nvSpPr>
        <p:spPr bwMode="gray">
          <a:xfrm>
            <a:off x="2362200" y="4419600"/>
            <a:ext cx="955675" cy="609600"/>
          </a:xfrm>
          <a:prstGeom prst="roundRect">
            <a:avLst>
              <a:gd name="adj" fmla="val 16667"/>
            </a:avLst>
          </a:prstGeom>
          <a:solidFill>
            <a:srgbClr val="333333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畜産農家での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9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ja-JP" altLang="en-US" sz="9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</a:t>
            </a:r>
            <a:endParaRPr lang="ja-JP" altLang="en-US" sz="9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 </a:t>
            </a:r>
            <a:r>
              <a:rPr lang="en-US" altLang="ja-JP" sz="9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51</a:t>
            </a:r>
            <a:r>
              <a:rPr lang="ja-JP" altLang="en-US" sz="9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千ｔ</a:t>
            </a:r>
            <a:r>
              <a:rPr lang="ja-JP" altLang="en-US" sz="9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</p:txBody>
      </p:sp>
      <p:pic>
        <p:nvPicPr>
          <p:cNvPr id="16404" name="Picture 20" descr="畜技ふん尿処理施設写真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400800"/>
            <a:ext cx="3200400" cy="2400300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5" name="AutoShape 21"/>
          <p:cNvSpPr>
            <a:spLocks noChangeArrowheads="1"/>
          </p:cNvSpPr>
          <p:nvPr/>
        </p:nvSpPr>
        <p:spPr bwMode="auto">
          <a:xfrm>
            <a:off x="1905000" y="3581400"/>
            <a:ext cx="3810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14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5354992" y="5461585"/>
            <a:ext cx="16764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（資料：県畜産課調べ）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377252" y="5655830"/>
            <a:ext cx="3048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耕畜連携：畜産農家から耕種農家への堆肥の供給、逆に耕種農家が転作田等で飼料作物を生産し、畜産農家への家畜飼料の供給など、耕種サイドと畜産サイドが連携を図ること。</a:t>
            </a:r>
            <a:endParaRPr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0" y="0"/>
            <a:ext cx="6858000" cy="5334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家畜ふん堆肥の生産と利用</a:t>
            </a:r>
          </a:p>
        </p:txBody>
      </p:sp>
      <p:sp>
        <p:nvSpPr>
          <p:cNvPr id="16411" name="AutoShape 27"/>
          <p:cNvSpPr>
            <a:spLocks noChangeArrowheads="1"/>
          </p:cNvSpPr>
          <p:nvPr/>
        </p:nvSpPr>
        <p:spPr bwMode="auto">
          <a:xfrm>
            <a:off x="228600" y="685800"/>
            <a:ext cx="6400800" cy="1295400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2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2895600" y="9645650"/>
            <a:ext cx="9144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</a:t>
            </a:r>
          </a:p>
        </p:txBody>
      </p:sp>
      <p:pic>
        <p:nvPicPr>
          <p:cNvPr id="25" name="Picture 2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45" y="6393260"/>
            <a:ext cx="3124200" cy="2343455"/>
          </a:xfrm>
          <a:prstGeom prst="rect">
            <a:avLst/>
          </a:prstGeom>
          <a:ln>
            <a:noFill/>
          </a:ln>
          <a:effectLst>
            <a:softEdge rad="25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4495800" y="5323480"/>
            <a:ext cx="2514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（調査対象期間：毎年７月</a:t>
            </a:r>
            <a:r>
              <a:rPr lang="ja-JP" altLang="en-US" sz="900" dirty="0">
                <a:latin typeface="HG丸ｺﾞｼｯｸM-PRO" pitchFamily="50" charset="-128"/>
                <a:ea typeface="HG丸ｺﾞｼｯｸM-PRO" pitchFamily="50" charset="-128"/>
              </a:rPr>
              <a:t>２日</a:t>
            </a: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900" dirty="0" smtClean="0"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lang="ja-JP" altLang="en-US" sz="900" dirty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9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900" dirty="0">
                <a:latin typeface="HG丸ｺﾞｼｯｸM-PRO" pitchFamily="50" charset="-128"/>
                <a:ea typeface="HG丸ｺﾞｼｯｸM-PRO" pitchFamily="50" charset="-128"/>
              </a:rPr>
              <a:t>日</a:t>
            </a: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ja-JP" altLang="en-US" sz="9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77252" y="5392335"/>
            <a:ext cx="30689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altLang="ja-JP" sz="900" dirty="0" smtClean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上記図は</a:t>
            </a:r>
            <a:r>
              <a:rPr lang="ja-JP" altLang="en-US" sz="900" u="sng" dirty="0" smtClean="0">
                <a:latin typeface="HG丸ｺﾞｼｯｸM-PRO" pitchFamily="50" charset="-128"/>
                <a:ea typeface="HG丸ｺﾞｼｯｸM-PRO" pitchFamily="50" charset="-128"/>
              </a:rPr>
              <a:t>令和元年</a:t>
            </a:r>
            <a:r>
              <a:rPr lang="en-US" altLang="ja-JP" sz="900" u="sng" dirty="0" smtClean="0"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lang="ja-JP" altLang="en-US" sz="900" u="sng" dirty="0" smtClean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900" u="sng" dirty="0" smtClean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900" u="sng" dirty="0" smtClean="0">
                <a:latin typeface="HG丸ｺﾞｼｯｸM-PRO" pitchFamily="50" charset="-128"/>
                <a:ea typeface="HG丸ｺﾞｼｯｸM-PRO" pitchFamily="50" charset="-128"/>
              </a:rPr>
              <a:t>日～令和２年</a:t>
            </a:r>
            <a:r>
              <a:rPr lang="en-US" altLang="ja-JP" sz="900" u="sng" dirty="0" smtClean="0"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lang="ja-JP" altLang="en-US" sz="900" u="sng" dirty="0" smtClean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ja-JP" altLang="en-US" sz="900" u="sng" smtClean="0">
                <a:latin typeface="HG丸ｺﾞｼｯｸM-PRO" pitchFamily="50" charset="-128"/>
                <a:ea typeface="HG丸ｺﾞｼｯｸM-PRO" pitchFamily="50" charset="-128"/>
              </a:rPr>
              <a:t>１日</a:t>
            </a:r>
            <a:r>
              <a:rPr lang="ja-JP" altLang="en-US" sz="900" smtClean="0">
                <a:latin typeface="HG丸ｺﾞｼｯｸM-PRO" pitchFamily="50" charset="-128"/>
                <a:ea typeface="HG丸ｺﾞｼｯｸM-PRO" pitchFamily="50" charset="-128"/>
              </a:rPr>
              <a:t>の期間の</a:t>
            </a:r>
            <a:endParaRPr lang="en-US" altLang="ja-JP" sz="9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家畜</a:t>
            </a:r>
            <a:r>
              <a:rPr lang="ja-JP" altLang="en-US" sz="900" dirty="0" err="1" smtClean="0">
                <a:latin typeface="HG丸ｺﾞｼｯｸM-PRO" pitchFamily="50" charset="-128"/>
                <a:ea typeface="HG丸ｺﾞｼｯｸM-PRO" pitchFamily="50" charset="-128"/>
              </a:rPr>
              <a:t>ふん</a:t>
            </a:r>
            <a:r>
              <a:rPr lang="ja-JP" altLang="en-US" sz="900" dirty="0" smtClean="0">
                <a:latin typeface="HG丸ｺﾞｼｯｸM-PRO" pitchFamily="50" charset="-128"/>
                <a:ea typeface="HG丸ｺﾞｼｯｸM-PRO" pitchFamily="50" charset="-128"/>
              </a:rPr>
              <a:t>尿発生量、および堆肥利用状況を表す。</a:t>
            </a:r>
            <a:endParaRPr lang="ja-JP" altLang="en-US" sz="9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846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4958</TotalTime>
  <Words>166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ＭＳ Ｐ明朝</vt:lpstr>
      <vt:lpstr>Arial</vt:lpstr>
      <vt:lpstr>標準デザイン</vt:lpstr>
      <vt:lpstr>Microsoft Excel ワークシート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井口　信行</dc:creator>
  <cp:lastModifiedBy>楠居　里奈</cp:lastModifiedBy>
  <cp:revision>296</cp:revision>
  <cp:lastPrinted>2020-03-10T23:52:29Z</cp:lastPrinted>
  <dcterms:created xsi:type="dcterms:W3CDTF">1601-01-01T00:00:00Z</dcterms:created>
  <dcterms:modified xsi:type="dcterms:W3CDTF">2021-08-19T06:16:50Z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