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04" r:id="rId2"/>
  </p:sldIdLst>
  <p:sldSz cx="6858000" cy="9906000" type="A4"/>
  <p:notesSz cx="6858000" cy="9945688"/>
  <p:defaultTextStyle>
    <a:defPPr>
      <a:defRPr lang="ja-JP"/>
    </a:defPPr>
    <a:lvl1pPr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457200"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914400"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371600"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1828800"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00"/>
    <a:srgbClr val="0000CC"/>
    <a:srgbClr val="CCECFF"/>
    <a:srgbClr val="FFFF66"/>
    <a:srgbClr val="CCFF99"/>
    <a:srgbClr val="99CCFF"/>
    <a:srgbClr val="FFFF99"/>
    <a:srgbClr val="FFFFCC"/>
    <a:srgbClr val="CCFF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56" autoAdjust="0"/>
    <p:restoredTop sz="94585" autoAdjust="0"/>
  </p:normalViewPr>
  <p:slideViewPr>
    <p:cSldViewPr>
      <p:cViewPr>
        <p:scale>
          <a:sx n="154" d="100"/>
          <a:sy n="154" d="100"/>
        </p:scale>
        <p:origin x="528" y="-510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70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w02\GE00$\&#28363;&#36032;&#12398;&#30044;&#29987;\2021\&#39135;&#32905;&#27969;&#36890;&#12288;&#25407;&#20837;&#12487;&#12540;&#12479;&#12464;&#12521;&#12501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w02\GE00$\&#28363;&#36032;&#12398;&#30044;&#29987;\2021\&#39135;&#32905;&#27969;&#36890;&#12288;&#25407;&#20837;&#12487;&#12540;&#12479;&#12464;&#12521;&#12501;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w02\GE00$\&#28363;&#36032;&#12398;&#30044;&#29987;\2021\&#39135;&#32905;&#27969;&#36890;&#12288;&#25407;&#20837;&#12487;&#12540;&#12479;&#12464;&#12521;&#12501;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defRPr>
            </a:pPr>
            <a:r>
              <a:rPr lang="ja-JP" sz="600" baseline="0"/>
              <a:t>（重量：トン）</a:t>
            </a:r>
          </a:p>
        </c:rich>
      </c:tx>
      <c:layout>
        <c:manualLayout>
          <c:xMode val="edge"/>
          <c:yMode val="edge"/>
          <c:x val="7.2885500409102287E-3"/>
          <c:y val="2.162317555303786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9.0949087549755378E-2"/>
          <c:y val="6.4929419745966735E-2"/>
          <c:w val="0.87302410482876269"/>
          <c:h val="0.76703732307318717"/>
        </c:manualLayout>
      </c:layout>
      <c:barChart>
        <c:barDir val="col"/>
        <c:grouping val="clustered"/>
        <c:varyColors val="0"/>
        <c:ser>
          <c:idx val="7"/>
          <c:order val="7"/>
          <c:tx>
            <c:strRef>
              <c:f>'輸出（グラフ）'!$B$76</c:f>
              <c:strCache>
                <c:ptCount val="1"/>
                <c:pt idx="0">
                  <c:v>輸出向けと畜頭数（右軸目盛）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 w="25400"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'輸出（グラフ）'!$D$33:$N$33</c:f>
              <c:strCache>
                <c:ptCount val="10"/>
                <c:pt idx="0">
                  <c:v>平成22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令和元</c:v>
                </c:pt>
              </c:strCache>
            </c:strRef>
          </c:cat>
          <c:val>
            <c:numRef>
              <c:f>'輸出（グラフ）'!$D$76:$N$76</c:f>
              <c:numCache>
                <c:formatCode>#,##0_);[Red]\(#,##0\)</c:formatCode>
                <c:ptCount val="10"/>
                <c:pt idx="0">
                  <c:v>94</c:v>
                </c:pt>
                <c:pt idx="1">
                  <c:v>260</c:v>
                </c:pt>
                <c:pt idx="2">
                  <c:v>246</c:v>
                </c:pt>
                <c:pt idx="3">
                  <c:v>304</c:v>
                </c:pt>
                <c:pt idx="4">
                  <c:v>356</c:v>
                </c:pt>
                <c:pt idx="5">
                  <c:v>457</c:v>
                </c:pt>
                <c:pt idx="6">
                  <c:v>389</c:v>
                </c:pt>
                <c:pt idx="7">
                  <c:v>580</c:v>
                </c:pt>
                <c:pt idx="8">
                  <c:v>715</c:v>
                </c:pt>
                <c:pt idx="9">
                  <c:v>591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91442048"/>
        <c:axId val="519622336"/>
      </c:barChart>
      <c:lineChart>
        <c:grouping val="standard"/>
        <c:varyColors val="0"/>
        <c:ser>
          <c:idx val="0"/>
          <c:order val="0"/>
          <c:tx>
            <c:strRef>
              <c:f>'輸出（グラフ）'!$B$36</c:f>
              <c:strCache>
                <c:ptCount val="1"/>
                <c:pt idx="0">
                  <c:v>マカオ向け重量（左軸目盛、以下同じ）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'輸出（グラフ）'!$D$33:$N$33</c:f>
              <c:strCache>
                <c:ptCount val="10"/>
                <c:pt idx="0">
                  <c:v>平成22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令和元</c:v>
                </c:pt>
              </c:strCache>
            </c:strRef>
          </c:cat>
          <c:val>
            <c:numRef>
              <c:f>'輸出（グラフ）'!$D$36:$N$36</c:f>
              <c:numCache>
                <c:formatCode>####.0\t</c:formatCode>
                <c:ptCount val="10"/>
                <c:pt idx="0">
                  <c:v>1.3240999999999998</c:v>
                </c:pt>
                <c:pt idx="1">
                  <c:v>0.81399999999999995</c:v>
                </c:pt>
                <c:pt idx="2">
                  <c:v>0.62960000000000005</c:v>
                </c:pt>
                <c:pt idx="3">
                  <c:v>1.3095000000000001</c:v>
                </c:pt>
                <c:pt idx="4">
                  <c:v>7.3799999999999991E-2</c:v>
                </c:pt>
                <c:pt idx="5">
                  <c:v>0.68620000000000003</c:v>
                </c:pt>
                <c:pt idx="6">
                  <c:v>5.8000000000000003E-2</c:v>
                </c:pt>
                <c:pt idx="7">
                  <c:v>0.91849999999999998</c:v>
                </c:pt>
                <c:pt idx="8">
                  <c:v>0.91139999999999999</c:v>
                </c:pt>
                <c:pt idx="9">
                  <c:v>1.9965999999999999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'輸出（グラフ）'!$B$38</c:f>
              <c:strCache>
                <c:ptCount val="1"/>
                <c:pt idx="0">
                  <c:v>シンガポール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C000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'輸出（グラフ）'!$D$33:$N$33</c:f>
              <c:strCache>
                <c:ptCount val="10"/>
                <c:pt idx="0">
                  <c:v>平成22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令和元</c:v>
                </c:pt>
              </c:strCache>
            </c:strRef>
          </c:cat>
          <c:val>
            <c:numRef>
              <c:f>'輸出（グラフ）'!$D$38:$N$38</c:f>
              <c:numCache>
                <c:formatCode>####.0\t</c:formatCode>
                <c:ptCount val="10"/>
                <c:pt idx="0">
                  <c:v>3.7754000000000003</c:v>
                </c:pt>
                <c:pt idx="1">
                  <c:v>12.086000000000002</c:v>
                </c:pt>
                <c:pt idx="2">
                  <c:v>10.766999999999999</c:v>
                </c:pt>
                <c:pt idx="3">
                  <c:v>12.523100000000003</c:v>
                </c:pt>
                <c:pt idx="4">
                  <c:v>11.95</c:v>
                </c:pt>
                <c:pt idx="5">
                  <c:v>16.287299999999998</c:v>
                </c:pt>
                <c:pt idx="6">
                  <c:v>19.846599999999999</c:v>
                </c:pt>
                <c:pt idx="7">
                  <c:v>16.3826</c:v>
                </c:pt>
                <c:pt idx="8">
                  <c:v>29.186700000000002</c:v>
                </c:pt>
                <c:pt idx="9">
                  <c:v>36.643000000000001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'輸出（グラフ）'!$B$40</c:f>
              <c:strCache>
                <c:ptCount val="1"/>
                <c:pt idx="0">
                  <c:v>タイ</c:v>
                </c:pt>
              </c:strCache>
            </c:strRef>
          </c:tx>
          <c:spPr>
            <a:ln w="28575" cap="rnd">
              <a:solidFill>
                <a:srgbClr val="99CC00"/>
              </a:solidFill>
              <a:round/>
            </a:ln>
            <a:effectLst/>
          </c:spPr>
          <c:marker>
            <c:symbol val="diamond"/>
            <c:size val="5"/>
            <c:spPr>
              <a:solidFill>
                <a:srgbClr val="99CC00"/>
              </a:solidFill>
              <a:ln w="9525">
                <a:solidFill>
                  <a:srgbClr val="99CC00"/>
                </a:solidFill>
              </a:ln>
              <a:effectLst/>
            </c:spPr>
          </c:marker>
          <c:cat>
            <c:strRef>
              <c:f>'輸出（グラフ）'!$D$33:$N$33</c:f>
              <c:strCache>
                <c:ptCount val="10"/>
                <c:pt idx="0">
                  <c:v>平成22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令和元</c:v>
                </c:pt>
              </c:strCache>
            </c:strRef>
          </c:cat>
          <c:val>
            <c:numRef>
              <c:f>'輸出（グラフ）'!$D$40:$N$40</c:f>
              <c:numCache>
                <c:formatCode>####.0\t</c:formatCode>
                <c:ptCount val="10"/>
                <c:pt idx="1">
                  <c:v>1.5942000000000001</c:v>
                </c:pt>
                <c:pt idx="2">
                  <c:v>3.0991</c:v>
                </c:pt>
                <c:pt idx="3">
                  <c:v>4.0545000000000009</c:v>
                </c:pt>
                <c:pt idx="4">
                  <c:v>7.2231000000000005</c:v>
                </c:pt>
                <c:pt idx="5">
                  <c:v>7.6829999999999998</c:v>
                </c:pt>
                <c:pt idx="6">
                  <c:v>8.8625000000000007</c:v>
                </c:pt>
                <c:pt idx="7">
                  <c:v>10.0129</c:v>
                </c:pt>
                <c:pt idx="8">
                  <c:v>18.294700000000002</c:v>
                </c:pt>
                <c:pt idx="9">
                  <c:v>18.631599999999999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'輸出（グラフ）'!$B$42</c:f>
              <c:strCache>
                <c:ptCount val="1"/>
                <c:pt idx="0">
                  <c:v>フィリピン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'輸出（グラフ）'!$D$33:$N$33</c:f>
              <c:strCache>
                <c:ptCount val="10"/>
                <c:pt idx="0">
                  <c:v>平成22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令和元</c:v>
                </c:pt>
              </c:strCache>
            </c:strRef>
          </c:cat>
          <c:val>
            <c:numRef>
              <c:f>'輸出（グラフ）'!$D$42:$N$42</c:f>
              <c:numCache>
                <c:formatCode>####.0\t</c:formatCode>
                <c:ptCount val="10"/>
                <c:pt idx="4">
                  <c:v>2.0504000000000002</c:v>
                </c:pt>
                <c:pt idx="5">
                  <c:v>4.2137000000000002</c:v>
                </c:pt>
                <c:pt idx="6">
                  <c:v>3.9794</c:v>
                </c:pt>
                <c:pt idx="7">
                  <c:v>3.9794</c:v>
                </c:pt>
                <c:pt idx="8">
                  <c:v>3.9739</c:v>
                </c:pt>
                <c:pt idx="9">
                  <c:v>1.8027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'輸出（グラフ）'!$B$44</c:f>
              <c:strCache>
                <c:ptCount val="1"/>
                <c:pt idx="0">
                  <c:v>ベトナム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star"/>
            <c:size val="5"/>
            <c:spPr>
              <a:solidFill>
                <a:srgbClr val="C00000"/>
              </a:solidFill>
              <a:ln w="9525">
                <a:solidFill>
                  <a:srgbClr val="C00000"/>
                </a:solidFill>
              </a:ln>
              <a:effectLst/>
            </c:spPr>
          </c:marker>
          <c:cat>
            <c:strRef>
              <c:f>'輸出（グラフ）'!$D$33:$N$33</c:f>
              <c:strCache>
                <c:ptCount val="10"/>
                <c:pt idx="0">
                  <c:v>平成22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令和元</c:v>
                </c:pt>
              </c:strCache>
            </c:strRef>
          </c:cat>
          <c:val>
            <c:numRef>
              <c:f>'輸出（グラフ）'!$D$44:$N$44</c:f>
              <c:numCache>
                <c:formatCode>####.0\t</c:formatCode>
                <c:ptCount val="10"/>
                <c:pt idx="4">
                  <c:v>1.5300000000000001E-2</c:v>
                </c:pt>
                <c:pt idx="5">
                  <c:v>4.4999999999999997E-3</c:v>
                </c:pt>
                <c:pt idx="7">
                  <c:v>5.5899999999999998E-2</c:v>
                </c:pt>
                <c:pt idx="8">
                  <c:v>0.59340000000000004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'輸出（グラフ）'!$B$46</c:f>
              <c:strCache>
                <c:ptCount val="1"/>
                <c:pt idx="0">
                  <c:v>ミャンマー</c:v>
                </c:pt>
              </c:strCache>
            </c:strRef>
          </c:tx>
          <c:spPr>
            <a:ln w="28575" cap="rnd">
              <a:solidFill>
                <a:srgbClr val="FFFF00"/>
              </a:solidFill>
              <a:round/>
            </a:ln>
            <a:effectLst/>
          </c:spPr>
          <c:marker>
            <c:symbol val="square"/>
            <c:size val="8"/>
            <c:spPr>
              <a:solidFill>
                <a:srgbClr val="FFFF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strRef>
              <c:f>'輸出（グラフ）'!$D$33:$N$33</c:f>
              <c:strCache>
                <c:ptCount val="10"/>
                <c:pt idx="0">
                  <c:v>平成22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令和元</c:v>
                </c:pt>
                <c:pt idx="10">
                  <c:v>2</c:v>
                </c:pt>
              </c:strCache>
            </c:strRef>
          </c:cat>
          <c:val>
            <c:numRef>
              <c:f>'輸出（グラフ）'!$D$46:$M$46</c:f>
              <c:numCache>
                <c:formatCode>####.0\t</c:formatCode>
                <c:ptCount val="10"/>
                <c:pt idx="6">
                  <c:v>0.66189999999999993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'輸出（グラフ）'!$B$48</c:f>
              <c:strCache>
                <c:ptCount val="1"/>
                <c:pt idx="0">
                  <c:v>台湾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squar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cat>
            <c:strRef>
              <c:f>'輸出（グラフ）'!$D$33:$N$33</c:f>
              <c:strCache>
                <c:ptCount val="10"/>
                <c:pt idx="0">
                  <c:v>平成22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令和元</c:v>
                </c:pt>
              </c:strCache>
            </c:strRef>
          </c:cat>
          <c:val>
            <c:numRef>
              <c:f>'輸出（グラフ）'!$D$48:$N$48</c:f>
              <c:numCache>
                <c:formatCode>####.0\t</c:formatCode>
                <c:ptCount val="10"/>
                <c:pt idx="7">
                  <c:v>26.895099999999999</c:v>
                </c:pt>
                <c:pt idx="8">
                  <c:v>51.690199999999997</c:v>
                </c:pt>
                <c:pt idx="9">
                  <c:v>19.972799999999999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12686640"/>
        <c:axId val="512694256"/>
      </c:lineChart>
      <c:catAx>
        <c:axId val="512686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defRPr>
            </a:pPr>
            <a:endParaRPr lang="ja-JP"/>
          </a:p>
        </c:txPr>
        <c:crossAx val="512694256"/>
        <c:crosses val="autoZero"/>
        <c:auto val="1"/>
        <c:lblAlgn val="ctr"/>
        <c:lblOffset val="100"/>
        <c:noMultiLvlLbl val="0"/>
      </c:catAx>
      <c:valAx>
        <c:axId val="512694256"/>
        <c:scaling>
          <c:orientation val="minMax"/>
          <c:max val="10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defRPr>
            </a:pPr>
            <a:endParaRPr lang="ja-JP"/>
          </a:p>
        </c:txPr>
        <c:crossAx val="512686640"/>
        <c:crosses val="autoZero"/>
        <c:crossBetween val="between"/>
      </c:valAx>
      <c:valAx>
        <c:axId val="519622336"/>
        <c:scaling>
          <c:orientation val="minMax"/>
        </c:scaling>
        <c:delete val="0"/>
        <c:axPos val="r"/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defRPr>
            </a:pPr>
            <a:endParaRPr lang="ja-JP"/>
          </a:p>
        </c:txPr>
        <c:crossAx val="591442048"/>
        <c:crosses val="max"/>
        <c:crossBetween val="between"/>
      </c:valAx>
      <c:catAx>
        <c:axId val="5914420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1962233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2467563140618408E-2"/>
          <c:y val="6.3309419831459643E-2"/>
          <c:w val="0.62685497972296023"/>
          <c:h val="0.449081332773558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700" baseline="0">
          <a:latin typeface="HG丸ｺﾞｼｯｸM-PRO" panose="020F0600000000000000" pitchFamily="50" charset="-128"/>
          <a:ea typeface="HG丸ｺﾞｼｯｸM-PRO" panose="020F0600000000000000" pitchFamily="50" charset="-128"/>
        </a:defRPr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97300337457818E-2"/>
          <c:y val="0.18675974702417686"/>
          <c:w val="0.83567132606985728"/>
          <c:h val="0.665808410653730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'各種データ（グラフ）'!$C$37</c:f>
              <c:strCache>
                <c:ptCount val="1"/>
                <c:pt idx="0">
                  <c:v>セリ上場頭数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0"/>
                  <c:y val="1.26388406500941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3.5603690000072237E-3"/>
                  <c:y val="2.52776813001883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6146284628793686E-2"/>
                  <c:y val="1.81803585781735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7.1207380000147084E-3"/>
                  <c:y val="2.10647344168236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7.1207380000145775E-3"/>
                  <c:y val="-1.6851787533458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1.4241476000029155E-2"/>
                  <c:y val="4.21294688336473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'各種データ（グラフ）'!$D$3:$Q$3</c:f>
              <c:strCache>
                <c:ptCount val="13"/>
                <c:pt idx="0">
                  <c:v>平成19</c:v>
                </c:pt>
                <c:pt idx="1">
                  <c:v>20</c:v>
                </c:pt>
                <c:pt idx="2">
                  <c:v>21</c:v>
                </c:pt>
                <c:pt idx="3">
                  <c:v>22</c:v>
                </c:pt>
                <c:pt idx="4">
                  <c:v>23</c:v>
                </c:pt>
                <c:pt idx="5">
                  <c:v>24</c:v>
                </c:pt>
                <c:pt idx="6">
                  <c:v>25</c:v>
                </c:pt>
                <c:pt idx="7">
                  <c:v>26</c:v>
                </c:pt>
                <c:pt idx="8">
                  <c:v>27</c:v>
                </c:pt>
                <c:pt idx="9">
                  <c:v>28</c:v>
                </c:pt>
                <c:pt idx="10">
                  <c:v>29</c:v>
                </c:pt>
                <c:pt idx="11">
                  <c:v>30</c:v>
                </c:pt>
                <c:pt idx="12">
                  <c:v>令和元</c:v>
                </c:pt>
              </c:strCache>
            </c:strRef>
          </c:cat>
          <c:val>
            <c:numRef>
              <c:f>'各種データ（グラフ）'!$D$37:$Q$37</c:f>
              <c:numCache>
                <c:formatCode>#,##0;"▲ "#,##0</c:formatCode>
                <c:ptCount val="13"/>
                <c:pt idx="0">
                  <c:v>992</c:v>
                </c:pt>
                <c:pt idx="1">
                  <c:v>1327</c:v>
                </c:pt>
                <c:pt idx="2">
                  <c:v>1554</c:v>
                </c:pt>
                <c:pt idx="3">
                  <c:v>1974</c:v>
                </c:pt>
                <c:pt idx="4">
                  <c:v>2146</c:v>
                </c:pt>
                <c:pt idx="5">
                  <c:v>2281</c:v>
                </c:pt>
                <c:pt idx="6">
                  <c:v>2582</c:v>
                </c:pt>
                <c:pt idx="7">
                  <c:v>2477</c:v>
                </c:pt>
                <c:pt idx="8">
                  <c:v>2814</c:v>
                </c:pt>
                <c:pt idx="9">
                  <c:v>2585</c:v>
                </c:pt>
                <c:pt idx="10">
                  <c:v>2507</c:v>
                </c:pt>
                <c:pt idx="11">
                  <c:v>2597</c:v>
                </c:pt>
                <c:pt idx="12">
                  <c:v>2736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>
                <c15:categoryFilterException>
                  <c15:sqref>'[食肉流通　挿入データグラフ.xlsx]各種データ（グラフ）'!$Q$37</c15:sqref>
                  <c15:dLbl>
                    <c:idx val="12"/>
                    <c:layout>
                      <c:manualLayout>
                        <c:x val="-1.3054535526251673E-16"/>
                        <c:y val="1.2638840650094194E-2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>
                        <c15:layout/>
                      </c:ext>
                    </c:extLst>
                  </c15:dLbl>
                </c15:categoryFilterException>
              </c15:categoryFilterExceptions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17998384"/>
        <c:axId val="517999472"/>
      </c:barChart>
      <c:lineChart>
        <c:grouping val="standard"/>
        <c:varyColors val="0"/>
        <c:ser>
          <c:idx val="1"/>
          <c:order val="1"/>
          <c:tx>
            <c:strRef>
              <c:f>'各種データ（グラフ）'!$B$39</c:f>
              <c:strCache>
                <c:ptCount val="1"/>
                <c:pt idx="0">
                  <c:v>和牛(去勢）格付A5率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6.7460317460317484E-2"/>
                  <c:y val="-3.58290727534713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9523809523809562E-2"/>
                  <c:y val="5.37436091302068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968253968253968E-2"/>
                  <c:y val="4.47863409418391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9658456885613475E-2"/>
                  <c:y val="-4.03076181026679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6.3492063492063489E-2"/>
                  <c:y val="4.47863409418391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5.5555493256885455E-2"/>
                  <c:y val="-3.66260996371889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7618954171042373E-2"/>
                  <c:y val="3.68918138461319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5.9523809523809521E-2"/>
                  <c:y val="-3.13504386592873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5.158730158730173E-2"/>
                  <c:y val="3.58290727534712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3.7345747713934722E-2"/>
                  <c:y val="3.66260996371889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3.3377478171013213E-2"/>
                  <c:y val="3.66260996371889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3.7753648256848946E-2"/>
                  <c:y val="6.71795846565138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6.1860430171071526E-2"/>
                  <c:y val="4.92649402872832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_);[Red]\(#,##0.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600" b="0" i="1" u="none" strike="noStrike" kern="1200" baseline="0">
                    <a:solidFill>
                      <a:srgbClr val="0000CC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'各種データ（グラフ）'!$D$3:$Q$3</c:f>
              <c:strCache>
                <c:ptCount val="13"/>
                <c:pt idx="0">
                  <c:v>平成19</c:v>
                </c:pt>
                <c:pt idx="1">
                  <c:v>20</c:v>
                </c:pt>
                <c:pt idx="2">
                  <c:v>21</c:v>
                </c:pt>
                <c:pt idx="3">
                  <c:v>22</c:v>
                </c:pt>
                <c:pt idx="4">
                  <c:v>23</c:v>
                </c:pt>
                <c:pt idx="5">
                  <c:v>24</c:v>
                </c:pt>
                <c:pt idx="6">
                  <c:v>25</c:v>
                </c:pt>
                <c:pt idx="7">
                  <c:v>26</c:v>
                </c:pt>
                <c:pt idx="8">
                  <c:v>27</c:v>
                </c:pt>
                <c:pt idx="9">
                  <c:v>28</c:v>
                </c:pt>
                <c:pt idx="10">
                  <c:v>29</c:v>
                </c:pt>
                <c:pt idx="11">
                  <c:v>30</c:v>
                </c:pt>
                <c:pt idx="12">
                  <c:v>令和元</c:v>
                </c:pt>
              </c:strCache>
            </c:strRef>
          </c:cat>
          <c:val>
            <c:numRef>
              <c:f>'各種データ（グラフ）'!$D$39:$Q$39</c:f>
              <c:numCache>
                <c:formatCode>#,##0.0;"▲ "#,##0.0</c:formatCode>
                <c:ptCount val="13"/>
                <c:pt idx="0">
                  <c:v>21.6</c:v>
                </c:pt>
                <c:pt idx="1">
                  <c:v>19</c:v>
                </c:pt>
                <c:pt idx="2">
                  <c:v>18.5</c:v>
                </c:pt>
                <c:pt idx="3">
                  <c:v>21.2</c:v>
                </c:pt>
                <c:pt idx="4">
                  <c:v>20.3</c:v>
                </c:pt>
                <c:pt idx="5">
                  <c:v>24</c:v>
                </c:pt>
                <c:pt idx="6">
                  <c:v>25.1</c:v>
                </c:pt>
                <c:pt idx="7">
                  <c:v>25.2</c:v>
                </c:pt>
                <c:pt idx="8">
                  <c:v>24.5</c:v>
                </c:pt>
                <c:pt idx="9">
                  <c:v>30.4</c:v>
                </c:pt>
                <c:pt idx="10">
                  <c:v>35.799999999999997</c:v>
                </c:pt>
                <c:pt idx="11">
                  <c:v>43</c:v>
                </c:pt>
                <c:pt idx="12">
                  <c:v>45.5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518004368"/>
        <c:axId val="518003280"/>
      </c:lineChart>
      <c:catAx>
        <c:axId val="517998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defRPr>
            </a:pPr>
            <a:endParaRPr lang="ja-JP"/>
          </a:p>
        </c:txPr>
        <c:crossAx val="517999472"/>
        <c:crosses val="autoZero"/>
        <c:auto val="1"/>
        <c:lblAlgn val="ctr"/>
        <c:lblOffset val="100"/>
        <c:noMultiLvlLbl val="0"/>
      </c:catAx>
      <c:valAx>
        <c:axId val="517999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;&quot;▲ 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defRPr>
            </a:pPr>
            <a:endParaRPr lang="ja-JP"/>
          </a:p>
        </c:txPr>
        <c:crossAx val="517998384"/>
        <c:crosses val="autoZero"/>
        <c:crossBetween val="between"/>
      </c:valAx>
      <c:valAx>
        <c:axId val="518003280"/>
        <c:scaling>
          <c:orientation val="minMax"/>
        </c:scaling>
        <c:delete val="0"/>
        <c:axPos val="r"/>
        <c:numFmt formatCode="#,##0.0;&quot;▲ &quot;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0" i="1" u="none" strike="noStrike" kern="1200" baseline="0">
                <a:solidFill>
                  <a:srgbClr val="0000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defRPr>
            </a:pPr>
            <a:endParaRPr lang="ja-JP"/>
          </a:p>
        </c:txPr>
        <c:crossAx val="518004368"/>
        <c:crosses val="max"/>
        <c:crossBetween val="between"/>
      </c:valAx>
      <c:catAx>
        <c:axId val="51800436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1800328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356104182564509"/>
          <c:y val="9.886857496574078E-2"/>
          <c:w val="0.38285401824771903"/>
          <c:h val="0.13275415008490848"/>
        </c:manualLayout>
      </c:layout>
      <c:overlay val="0"/>
      <c:spPr>
        <a:solidFill>
          <a:schemeClr val="bg1"/>
        </a:solidFill>
        <a:ln w="3175"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600"/>
      </a:pPr>
      <a:endParaRPr lang="ja-JP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404878582502819"/>
          <c:y val="0.13166073566309713"/>
          <c:w val="0.85862729658792647"/>
          <c:h val="0.7418892798381601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'各種データ（グラフ）'!$C$32</c:f>
              <c:strCache>
                <c:ptCount val="1"/>
                <c:pt idx="0">
                  <c:v>　和牛</c:v>
                </c:pt>
              </c:strCache>
            </c:strRef>
          </c:tx>
          <c:spPr>
            <a:solidFill>
              <a:srgbClr val="99CC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7.1626087010468291E-3"/>
                  <c:y val="9.580347332688302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0743913051570219E-2"/>
                  <c:y val="7.497663129929975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7.1626087010468126E-3"/>
                  <c:y val="4.998442086619984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5813043505234063E-3"/>
                  <c:y val="4.165368405516653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4325217402093625E-2"/>
                  <c:y val="1.249610521654996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7.1626087010468126E-3"/>
                  <c:y val="-2.499221043309992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5813043505234718E-3"/>
                  <c:y val="-4.581905246068333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6.5656487956910881E-17"/>
                  <c:y val="-7.081126289378310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0"/>
                  <c:y val="-8.330736811033313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0"/>
                  <c:y val="-7.081126289378318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0"/>
                  <c:y val="2.915757883861657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3.5813043505234063E-3"/>
                  <c:y val="-3.332294724413322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3.5813043505234063E-3"/>
                  <c:y val="1.249610521654988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'各種データ（グラフ）'!$D$3:$Q$3</c:f>
              <c:strCache>
                <c:ptCount val="13"/>
                <c:pt idx="0">
                  <c:v>平成19</c:v>
                </c:pt>
                <c:pt idx="1">
                  <c:v>20</c:v>
                </c:pt>
                <c:pt idx="2">
                  <c:v>21</c:v>
                </c:pt>
                <c:pt idx="3">
                  <c:v>22</c:v>
                </c:pt>
                <c:pt idx="4">
                  <c:v>23</c:v>
                </c:pt>
                <c:pt idx="5">
                  <c:v>24</c:v>
                </c:pt>
                <c:pt idx="6">
                  <c:v>25</c:v>
                </c:pt>
                <c:pt idx="7">
                  <c:v>26</c:v>
                </c:pt>
                <c:pt idx="8">
                  <c:v>27</c:v>
                </c:pt>
                <c:pt idx="9">
                  <c:v>28</c:v>
                </c:pt>
                <c:pt idx="10">
                  <c:v>29</c:v>
                </c:pt>
                <c:pt idx="11">
                  <c:v>30</c:v>
                </c:pt>
                <c:pt idx="12">
                  <c:v>令和元</c:v>
                </c:pt>
              </c:strCache>
            </c:strRef>
          </c:cat>
          <c:val>
            <c:numRef>
              <c:f>'各種データ（グラフ）'!$D$32:$Q$32</c:f>
              <c:numCache>
                <c:formatCode>#,##0;"▲ "#,##0</c:formatCode>
                <c:ptCount val="13"/>
                <c:pt idx="0">
                  <c:v>4401</c:v>
                </c:pt>
                <c:pt idx="1">
                  <c:v>4824</c:v>
                </c:pt>
                <c:pt idx="2">
                  <c:v>5075</c:v>
                </c:pt>
                <c:pt idx="3">
                  <c:v>5743</c:v>
                </c:pt>
                <c:pt idx="4">
                  <c:v>5816</c:v>
                </c:pt>
                <c:pt idx="5">
                  <c:v>5833</c:v>
                </c:pt>
                <c:pt idx="6">
                  <c:v>6066</c:v>
                </c:pt>
                <c:pt idx="7">
                  <c:v>6040</c:v>
                </c:pt>
                <c:pt idx="8">
                  <c:v>6423</c:v>
                </c:pt>
                <c:pt idx="9">
                  <c:v>6079</c:v>
                </c:pt>
                <c:pt idx="10">
                  <c:v>6213</c:v>
                </c:pt>
                <c:pt idx="11">
                  <c:v>6506</c:v>
                </c:pt>
                <c:pt idx="12">
                  <c:v>6475</c:v>
                </c:pt>
              </c:numCache>
            </c:numRef>
          </c:val>
        </c:ser>
        <c:ser>
          <c:idx val="1"/>
          <c:order val="1"/>
          <c:tx>
            <c:strRef>
              <c:f>'各種データ（グラフ）'!$C$33</c:f>
              <c:strCache>
                <c:ptCount val="1"/>
                <c:pt idx="0">
                  <c:v>　交雑種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7.1626087010468291E-3"/>
                  <c:y val="2.082684202758326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0743913051570219E-2"/>
                  <c:y val="8.330736811033230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5813043505234063E-3"/>
                  <c:y val="-1.666147362206668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3.5813043505234063E-3"/>
                  <c:y val="1.666147362206661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4325217402093625E-2"/>
                  <c:y val="-3.748831564964995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6.5656487956910881E-17"/>
                  <c:y val="1.666147362206653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6.5656487956910881E-17"/>
                  <c:y val="-2.915757883861664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0"/>
                  <c:y val="8.330736811033306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0"/>
                  <c:y val="-2.915757883861649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3.5813043505234063E-3"/>
                  <c:y val="2.082684202758326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3.5813043505234063E-3"/>
                  <c:y val="-2.499221043309992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3.5813043505234063E-3"/>
                  <c:y val="1.666147362206661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'各種データ（グラフ）'!$D$3:$Q$3</c:f>
              <c:strCache>
                <c:ptCount val="13"/>
                <c:pt idx="0">
                  <c:v>平成19</c:v>
                </c:pt>
                <c:pt idx="1">
                  <c:v>20</c:v>
                </c:pt>
                <c:pt idx="2">
                  <c:v>21</c:v>
                </c:pt>
                <c:pt idx="3">
                  <c:v>22</c:v>
                </c:pt>
                <c:pt idx="4">
                  <c:v>23</c:v>
                </c:pt>
                <c:pt idx="5">
                  <c:v>24</c:v>
                </c:pt>
                <c:pt idx="6">
                  <c:v>25</c:v>
                </c:pt>
                <c:pt idx="7">
                  <c:v>26</c:v>
                </c:pt>
                <c:pt idx="8">
                  <c:v>27</c:v>
                </c:pt>
                <c:pt idx="9">
                  <c:v>28</c:v>
                </c:pt>
                <c:pt idx="10">
                  <c:v>29</c:v>
                </c:pt>
                <c:pt idx="11">
                  <c:v>30</c:v>
                </c:pt>
                <c:pt idx="12">
                  <c:v>令和元</c:v>
                </c:pt>
              </c:strCache>
            </c:strRef>
          </c:cat>
          <c:val>
            <c:numRef>
              <c:f>'各種データ（グラフ）'!$D$33:$Q$33</c:f>
              <c:numCache>
                <c:formatCode>#,##0;"▲ "#,##0</c:formatCode>
                <c:ptCount val="13"/>
                <c:pt idx="0">
                  <c:v>2387</c:v>
                </c:pt>
                <c:pt idx="1">
                  <c:v>2226</c:v>
                </c:pt>
                <c:pt idx="2">
                  <c:v>2072</c:v>
                </c:pt>
                <c:pt idx="3">
                  <c:v>1873</c:v>
                </c:pt>
                <c:pt idx="4">
                  <c:v>1629</c:v>
                </c:pt>
                <c:pt idx="5">
                  <c:v>1771</c:v>
                </c:pt>
                <c:pt idx="6">
                  <c:v>1904</c:v>
                </c:pt>
                <c:pt idx="7">
                  <c:v>1962</c:v>
                </c:pt>
                <c:pt idx="8">
                  <c:v>1702</c:v>
                </c:pt>
                <c:pt idx="9">
                  <c:v>1833</c:v>
                </c:pt>
                <c:pt idx="10">
                  <c:v>1789</c:v>
                </c:pt>
                <c:pt idx="11">
                  <c:v>1830</c:v>
                </c:pt>
                <c:pt idx="12">
                  <c:v>1823</c:v>
                </c:pt>
              </c:numCache>
            </c:numRef>
          </c:val>
        </c:ser>
        <c:ser>
          <c:idx val="2"/>
          <c:order val="2"/>
          <c:tx>
            <c:strRef>
              <c:f>'各種データ（グラフ）'!$C$34</c:f>
              <c:strCache>
                <c:ptCount val="1"/>
                <c:pt idx="0">
                  <c:v>　乳用種</c:v>
                </c:pt>
              </c:strCache>
            </c:strRef>
          </c:tx>
          <c:spPr>
            <a:solidFill>
              <a:srgbClr val="CCECFF"/>
            </a:solidFill>
            <a:ln>
              <a:noFill/>
            </a:ln>
            <a:effectLst/>
          </c:spPr>
          <c:invertIfNegative val="0"/>
          <c:dLbls>
            <c:dLbl>
              <c:idx val="9"/>
              <c:layout>
                <c:manualLayout>
                  <c:x val="0"/>
                  <c:y val="-1.666147362206661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0"/>
                  <c:y val="-1.249610521654999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0"/>
                  <c:y val="-1.666147362206665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0"/>
                  <c:y val="-2.082684202758330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'各種データ（グラフ）'!$D$3:$Q$3</c:f>
              <c:strCache>
                <c:ptCount val="13"/>
                <c:pt idx="0">
                  <c:v>平成19</c:v>
                </c:pt>
                <c:pt idx="1">
                  <c:v>20</c:v>
                </c:pt>
                <c:pt idx="2">
                  <c:v>21</c:v>
                </c:pt>
                <c:pt idx="3">
                  <c:v>22</c:v>
                </c:pt>
                <c:pt idx="4">
                  <c:v>23</c:v>
                </c:pt>
                <c:pt idx="5">
                  <c:v>24</c:v>
                </c:pt>
                <c:pt idx="6">
                  <c:v>25</c:v>
                </c:pt>
                <c:pt idx="7">
                  <c:v>26</c:v>
                </c:pt>
                <c:pt idx="8">
                  <c:v>27</c:v>
                </c:pt>
                <c:pt idx="9">
                  <c:v>28</c:v>
                </c:pt>
                <c:pt idx="10">
                  <c:v>29</c:v>
                </c:pt>
                <c:pt idx="11">
                  <c:v>30</c:v>
                </c:pt>
                <c:pt idx="12">
                  <c:v>令和元</c:v>
                </c:pt>
              </c:strCache>
            </c:strRef>
          </c:cat>
          <c:val>
            <c:numRef>
              <c:f>'各種データ（グラフ）'!$D$34:$Q$34</c:f>
              <c:numCache>
                <c:formatCode>#,##0;"▲ "#,##0</c:formatCode>
                <c:ptCount val="13"/>
                <c:pt idx="0">
                  <c:v>1533</c:v>
                </c:pt>
                <c:pt idx="1">
                  <c:v>1509</c:v>
                </c:pt>
                <c:pt idx="2">
                  <c:v>1027</c:v>
                </c:pt>
                <c:pt idx="3">
                  <c:v>1083</c:v>
                </c:pt>
                <c:pt idx="4">
                  <c:v>1025</c:v>
                </c:pt>
                <c:pt idx="5">
                  <c:v>793</c:v>
                </c:pt>
                <c:pt idx="6">
                  <c:v>694</c:v>
                </c:pt>
                <c:pt idx="7">
                  <c:v>673</c:v>
                </c:pt>
                <c:pt idx="8">
                  <c:v>269</c:v>
                </c:pt>
                <c:pt idx="9">
                  <c:v>67</c:v>
                </c:pt>
                <c:pt idx="10">
                  <c:v>57</c:v>
                </c:pt>
                <c:pt idx="11">
                  <c:v>56</c:v>
                </c:pt>
                <c:pt idx="12">
                  <c:v>41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18004912"/>
        <c:axId val="518005456"/>
      </c:barChart>
      <c:lineChart>
        <c:grouping val="standard"/>
        <c:varyColors val="0"/>
        <c:ser>
          <c:idx val="3"/>
          <c:order val="3"/>
          <c:tx>
            <c:strRef>
              <c:f>'各種データ（グラフ）'!$B$42</c:f>
              <c:strCache>
                <c:ptCount val="1"/>
                <c:pt idx="0">
                  <c:v>豚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-6.898494555007427E-2"/>
                  <c:y val="-6.24805260827498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4659728147980625E-2"/>
                  <c:y val="-4.58190524606831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7.2566249900597693E-2"/>
                  <c:y val="-5.41497892717164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7.5959465274601443E-2"/>
                  <c:y val="-2.91575788386165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0334510745887002E-2"/>
                  <c:y val="-3.74883156496498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9.7635380354261503E-2"/>
                  <c:y val="2.49922104330999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7.2566249900597721E-2"/>
                  <c:y val="2.91575788386165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6.18223368490275E-2"/>
                  <c:y val="7.49766312992996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8.3310162952167879E-2"/>
                  <c:y val="7.08112628937831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6.5403641199550847E-2"/>
                  <c:y val="8.74727365158497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4.7497119446933814E-2"/>
                  <c:y val="-6.24805260827498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6.5403641199550847E-2"/>
                  <c:y val="5.83151576772331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0"/>
                  <c:y val="3.74883156496498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600" b="0" i="1" u="none" strike="noStrike" kern="1200" baseline="0">
                    <a:solidFill>
                      <a:srgbClr val="FF0000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'各種データ（グラフ）'!$D$3:$Q$3</c:f>
              <c:strCache>
                <c:ptCount val="14"/>
                <c:pt idx="0">
                  <c:v>平成19</c:v>
                </c:pt>
                <c:pt idx="1">
                  <c:v>20</c:v>
                </c:pt>
                <c:pt idx="2">
                  <c:v>21</c:v>
                </c:pt>
                <c:pt idx="3">
                  <c:v>22</c:v>
                </c:pt>
                <c:pt idx="4">
                  <c:v>23</c:v>
                </c:pt>
                <c:pt idx="5">
                  <c:v>24</c:v>
                </c:pt>
                <c:pt idx="6">
                  <c:v>25</c:v>
                </c:pt>
                <c:pt idx="7">
                  <c:v>26</c:v>
                </c:pt>
                <c:pt idx="8">
                  <c:v>27</c:v>
                </c:pt>
                <c:pt idx="9">
                  <c:v>28</c:v>
                </c:pt>
                <c:pt idx="10">
                  <c:v>29</c:v>
                </c:pt>
                <c:pt idx="11">
                  <c:v>30</c:v>
                </c:pt>
                <c:pt idx="12">
                  <c:v>令和元</c:v>
                </c:pt>
                <c:pt idx="13">
                  <c:v>2</c:v>
                </c:pt>
              </c:strCache>
            </c:strRef>
          </c:cat>
          <c:val>
            <c:numRef>
              <c:f>'各種データ（グラフ）'!$D$42:$P$42</c:f>
              <c:numCache>
                <c:formatCode>#,##0;"▲ "#,##0</c:formatCode>
                <c:ptCount val="13"/>
                <c:pt idx="0">
                  <c:v>8426</c:v>
                </c:pt>
                <c:pt idx="1">
                  <c:v>8695</c:v>
                </c:pt>
                <c:pt idx="2">
                  <c:v>9349</c:v>
                </c:pt>
                <c:pt idx="3">
                  <c:v>10655</c:v>
                </c:pt>
                <c:pt idx="4">
                  <c:v>9231</c:v>
                </c:pt>
                <c:pt idx="5">
                  <c:v>5839</c:v>
                </c:pt>
                <c:pt idx="6">
                  <c:v>5290</c:v>
                </c:pt>
                <c:pt idx="7">
                  <c:v>6947</c:v>
                </c:pt>
                <c:pt idx="8">
                  <c:v>6459</c:v>
                </c:pt>
                <c:pt idx="9">
                  <c:v>6734</c:v>
                </c:pt>
                <c:pt idx="10">
                  <c:v>4517</c:v>
                </c:pt>
                <c:pt idx="11">
                  <c:v>1875</c:v>
                </c:pt>
                <c:pt idx="12">
                  <c:v>2100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18004912"/>
        <c:axId val="518005456"/>
      </c:lineChart>
      <c:catAx>
        <c:axId val="518004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defRPr>
            </a:pPr>
            <a:endParaRPr lang="ja-JP"/>
          </a:p>
        </c:txPr>
        <c:crossAx val="518005456"/>
        <c:crosses val="autoZero"/>
        <c:auto val="1"/>
        <c:lblAlgn val="ctr"/>
        <c:lblOffset val="100"/>
        <c:noMultiLvlLbl val="0"/>
      </c:catAx>
      <c:valAx>
        <c:axId val="518005456"/>
        <c:scaling>
          <c:orientation val="minMax"/>
          <c:max val="12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;&quot;▲ 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defRPr>
            </a:pPr>
            <a:endParaRPr lang="ja-JP"/>
          </a:p>
        </c:txPr>
        <c:crossAx val="518004912"/>
        <c:crosses val="autoZero"/>
        <c:crossBetween val="between"/>
        <c:majorUnit val="1000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defRPr>
            </a:pPr>
            <a:endParaRPr lang="ja-JP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defRPr>
            </a:pPr>
            <a:endParaRPr lang="ja-JP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defRPr>
            </a:pPr>
            <a:endParaRPr lang="ja-JP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defRPr>
            </a:pPr>
            <a:endParaRPr lang="ja-JP"/>
          </a:p>
        </c:txPr>
      </c:legendEntry>
      <c:layout>
        <c:manualLayout>
          <c:xMode val="edge"/>
          <c:yMode val="edge"/>
          <c:x val="0.65686280037596512"/>
          <c:y val="6.0176914795247255E-2"/>
          <c:w val="0.25355596540083863"/>
          <c:h val="0.24391933397293694"/>
        </c:manualLayout>
      </c:layout>
      <c:overlay val="0"/>
      <c:spPr>
        <a:solidFill>
          <a:schemeClr val="bg1"/>
        </a:solidFill>
        <a:ln w="3175"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700"/>
      </a:pPr>
      <a:endParaRPr lang="ja-JP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0.09614</cdr:y>
    </cdr:from>
    <cdr:to>
      <cdr:x>0.0978</cdr:x>
      <cdr:y>0.20069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-242807" y="272632"/>
          <a:ext cx="312999" cy="2964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ja-JP" altLang="en-US" sz="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（頭）</a:t>
          </a:r>
          <a:endParaRPr lang="ja-JP" altLang="en-US" sz="600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cdr:txBody>
    </cdr:sp>
  </cdr:relSizeAnchor>
  <cdr:relSizeAnchor xmlns:cdr="http://schemas.openxmlformats.org/drawingml/2006/chartDrawing">
    <cdr:from>
      <cdr:x>0.90012</cdr:x>
      <cdr:y>0.10992</cdr:y>
    </cdr:from>
    <cdr:to>
      <cdr:x>0.99792</cdr:x>
      <cdr:y>0.21447</cdr:y>
    </cdr:to>
    <cdr:sp macro="" textlink="">
      <cdr:nvSpPr>
        <cdr:cNvPr id="3" name="テキスト ボックス 1"/>
        <cdr:cNvSpPr txBox="1"/>
      </cdr:nvSpPr>
      <cdr:spPr>
        <a:xfrm xmlns:a="http://schemas.openxmlformats.org/drawingml/2006/main">
          <a:off x="3210776" y="331347"/>
          <a:ext cx="348857" cy="3151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（％）</a:t>
          </a:r>
        </a:p>
      </cdr:txBody>
    </cdr:sp>
  </cdr:relSizeAnchor>
  <cdr:relSizeAnchor xmlns:cdr="http://schemas.openxmlformats.org/drawingml/2006/chartDrawing">
    <cdr:from>
      <cdr:x>0.82551</cdr:x>
      <cdr:y>0.88281</cdr:y>
    </cdr:from>
    <cdr:to>
      <cdr:x>0.95556</cdr:x>
      <cdr:y>0.9796</cdr:y>
    </cdr:to>
    <cdr:sp macro="" textlink="">
      <cdr:nvSpPr>
        <cdr:cNvPr id="5" name="テキスト ボックス 1"/>
        <cdr:cNvSpPr txBox="1"/>
      </cdr:nvSpPr>
      <cdr:spPr>
        <a:xfrm xmlns:a="http://schemas.openxmlformats.org/drawingml/2006/main">
          <a:off x="2641977" y="2503373"/>
          <a:ext cx="416212" cy="2744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600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（年度）</a:t>
          </a:r>
        </a:p>
      </cdr:txBody>
    </cdr:sp>
  </cdr:relSizeAnchor>
  <cdr:relSizeAnchor xmlns:cdr="http://schemas.openxmlformats.org/drawingml/2006/chartDrawing">
    <cdr:from>
      <cdr:x>0.02666</cdr:x>
      <cdr:y>0.8829</cdr:y>
    </cdr:from>
    <cdr:to>
      <cdr:x>0.92387</cdr:x>
      <cdr:y>0.98428</cdr:y>
    </cdr:to>
    <cdr:grpSp>
      <cdr:nvGrpSpPr>
        <cdr:cNvPr id="7" name="グループ化 6"/>
        <cdr:cNvGrpSpPr/>
      </cdr:nvGrpSpPr>
      <cdr:grpSpPr>
        <a:xfrm xmlns:a="http://schemas.openxmlformats.org/drawingml/2006/main">
          <a:off x="95097" y="2661517"/>
          <a:ext cx="3200390" cy="305612"/>
          <a:chOff x="228612" y="2699320"/>
          <a:chExt cx="3178666" cy="315198"/>
        </a:xfrm>
      </cdr:grpSpPr>
      <cdr:sp macro="" textlink="">
        <cdr:nvSpPr>
          <cdr:cNvPr id="4" name="テキスト ボックス 1"/>
          <cdr:cNvSpPr txBox="1"/>
        </cdr:nvSpPr>
        <cdr:spPr>
          <a:xfrm xmlns:a="http://schemas.openxmlformats.org/drawingml/2006/main">
            <a:off x="228612" y="2699320"/>
            <a:ext cx="3178666" cy="315198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wrap="none" rtlCol="0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r>
              <a:rPr lang="ja-JP" altLang="en-US" sz="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資料　セリ</a:t>
            </a:r>
            <a:r>
              <a:rPr lang="ja-JP" altLang="en-US" sz="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上場頭数：（株）滋賀食肉市場事業</a:t>
            </a:r>
            <a:r>
              <a:rPr lang="ja-JP" altLang="en-US" sz="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報告</a:t>
            </a:r>
            <a:endParaRPr lang="en-US" altLang="ja-JP" sz="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 xmlns:a="http://schemas.openxmlformats.org/drawingml/2006/main">
            <a:r>
              <a:rPr lang="ja-JP" altLang="en-US" sz="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和牛</a:t>
            </a:r>
            <a:r>
              <a:rPr lang="ja-JP" altLang="en-US" sz="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（去勢）格付</a:t>
            </a:r>
            <a:r>
              <a:rPr lang="en-US" altLang="ja-JP" sz="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A5</a:t>
            </a:r>
            <a:r>
              <a:rPr lang="ja-JP" altLang="en-US" sz="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率：（公財）日本食肉格付協会　牛枝肉格付結果情報</a:t>
            </a:r>
            <a:endParaRPr lang="en-US" altLang="ja-JP" sz="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cdr:txBody>
      </cdr:sp>
      <cdr:sp macro="" textlink="">
        <cdr:nvSpPr>
          <cdr:cNvPr id="6" name="大かっこ 5"/>
          <cdr:cNvSpPr/>
        </cdr:nvSpPr>
        <cdr:spPr bwMode="auto">
          <a:xfrm xmlns:a="http://schemas.openxmlformats.org/drawingml/2006/main">
            <a:off x="283269" y="2738643"/>
            <a:ext cx="2840932" cy="266163"/>
          </a:xfrm>
          <a:prstGeom xmlns:a="http://schemas.openxmlformats.org/drawingml/2006/main" prst="bracketPair">
            <a:avLst/>
          </a:prstGeom>
          <a:noFill xmlns:a="http://schemas.openxmlformats.org/drawingml/2006/main"/>
          <a:ln xmlns:a="http://schemas.openxmlformats.org/drawingml/2006/main"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 xmlns:a="http://schemas.openxmlformats.org/drawingml/2006/main"/>
          <a:extLst xmlns:a="http://schemas.openxmlformats.org/drawingml/2006/main"/>
        </cdr:spPr>
        <cdr:txBody>
          <a:bodyPr xmlns:a="http://schemas.openxmlformats.org/drawingml/2006/main" vertOverflow="clip"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 xmlns:a="http://schemas.openxmlformats.org/drawingml/2006/main"/>
          <a:p xmlns:a="http://schemas.openxmlformats.org/drawingml/2006/main">
            <a:endParaRPr lang="ja-JP"/>
          </a:p>
        </cdr:txBody>
      </cdr:sp>
    </cdr:grp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0.56724</cdr:x>
      <cdr:y>0.90174</cdr:y>
    </cdr:from>
    <cdr:to>
      <cdr:x>1</cdr:x>
      <cdr:y>0.95287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2174579" y="2749364"/>
          <a:ext cx="1659068" cy="1558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ja-JP" altLang="en-US" sz="600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（</a:t>
          </a:r>
          <a:r>
            <a:rPr lang="ja-JP" altLang="en-US" sz="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資料：（</a:t>
          </a:r>
          <a:r>
            <a:rPr lang="ja-JP" altLang="en-US" sz="600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株）滋賀食肉市場事業</a:t>
          </a:r>
          <a:r>
            <a:rPr lang="ja-JP" altLang="en-US" sz="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報告）　</a:t>
          </a:r>
          <a:r>
            <a:rPr lang="ja-JP" altLang="en-US" sz="600" dirty="0" smtClean="0"/>
            <a:t>　　　　　</a:t>
          </a:r>
          <a:r>
            <a:rPr lang="ja-JP" altLang="en-US" sz="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　</a:t>
          </a:r>
          <a:endParaRPr lang="ja-JP" altLang="en-US" sz="600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cdr:txBody>
    </cdr:sp>
  </cdr:relSizeAnchor>
  <cdr:relSizeAnchor xmlns:cdr="http://schemas.openxmlformats.org/drawingml/2006/chartDrawing">
    <cdr:from>
      <cdr:x>0</cdr:x>
      <cdr:y>0.03872</cdr:y>
    </cdr:from>
    <cdr:to>
      <cdr:x>0.10163</cdr:x>
      <cdr:y>0.10368</cdr:y>
    </cdr:to>
    <cdr:sp macro="" textlink="">
      <cdr:nvSpPr>
        <cdr:cNvPr id="3" name="テキスト ボックス 1"/>
        <cdr:cNvSpPr txBox="1"/>
      </cdr:nvSpPr>
      <cdr:spPr>
        <a:xfrm xmlns:a="http://schemas.openxmlformats.org/drawingml/2006/main">
          <a:off x="-282903" y="118066"/>
          <a:ext cx="360399" cy="1980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600" baseline="0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（頭）</a:t>
          </a:r>
        </a:p>
      </cdr:txBody>
    </cdr:sp>
  </cdr:relSizeAnchor>
  <cdr:relSizeAnchor xmlns:cdr="http://schemas.openxmlformats.org/drawingml/2006/chartDrawing">
    <cdr:from>
      <cdr:x>0.10078</cdr:x>
      <cdr:y>0.90153</cdr:y>
    </cdr:from>
    <cdr:to>
      <cdr:x>0.41576</cdr:x>
      <cdr:y>0.94948</cdr:y>
    </cdr:to>
    <cdr:sp macro="" textlink="">
      <cdr:nvSpPr>
        <cdr:cNvPr id="4" name="テキスト ボックス 1"/>
        <cdr:cNvSpPr txBox="1"/>
      </cdr:nvSpPr>
      <cdr:spPr>
        <a:xfrm xmlns:a="http://schemas.openxmlformats.org/drawingml/2006/main">
          <a:off x="386369" y="2748708"/>
          <a:ext cx="1207522" cy="1461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ja-JP" altLang="en-US" sz="600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2"/>
            <a:ext cx="2972393" cy="497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93" tIns="46246" rIns="92493" bIns="46246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991" y="2"/>
            <a:ext cx="2972392" cy="497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93" tIns="46246" rIns="92493" bIns="46246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6404"/>
            <a:ext cx="2972393" cy="497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93" tIns="46246" rIns="92493" bIns="46246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69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991" y="9446404"/>
            <a:ext cx="2972392" cy="497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93" tIns="46246" rIns="92493" bIns="46246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C699E045-043A-4F63-BE80-A973E823D7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318393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2"/>
            <a:ext cx="2972393" cy="497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93" tIns="46246" rIns="92493" bIns="46246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991" y="2"/>
            <a:ext cx="2972392" cy="497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93" tIns="46246" rIns="92493" bIns="46246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38363" y="746125"/>
            <a:ext cx="2582862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49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318" y="4724001"/>
            <a:ext cx="5487370" cy="4475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93" tIns="46246" rIns="92493" bIns="462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6404"/>
            <a:ext cx="2972393" cy="497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93" tIns="46246" rIns="92493" bIns="46246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49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991" y="9446404"/>
            <a:ext cx="2972392" cy="497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93" tIns="46246" rIns="92493" bIns="46246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481D37A5-90C1-4B5A-B242-A9616B3F0EE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828492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1D37A5-90C1-4B5A-B242-A9616B3F0EEE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190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72722-918F-4019-BE70-99BBACB9D24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51490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7F09C-D417-4EF2-9C5B-7CC846F27D8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3955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952F4-88B9-439A-AF08-DFC627045C2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83137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3505200" y="2311400"/>
            <a:ext cx="3009900" cy="31924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3505200" y="5656263"/>
            <a:ext cx="3009900" cy="319246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6B614-E60C-48D4-AA86-C15760DE1F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70880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タイトルと 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sz="quarter"/>
          </p:nvPr>
        </p:nvSpPr>
        <p:spPr>
          <a:xfrm>
            <a:off x="342900" y="396875"/>
            <a:ext cx="6172200" cy="1651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342900" y="2311400"/>
            <a:ext cx="3009900" cy="31924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3505200" y="2311400"/>
            <a:ext cx="3009900" cy="31924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342900" y="5656263"/>
            <a:ext cx="3009900" cy="319246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505200" y="5656263"/>
            <a:ext cx="3009900" cy="319246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760C3-E00C-4FC9-BA78-818E9EF3A9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01276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342900" y="396875"/>
            <a:ext cx="6172200" cy="8451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C211A-CC1E-472F-A932-5EBACD0355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12802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D27CE-47C0-48E8-A444-CFD66E2895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94763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E6615A-1A90-4CD6-9DAD-109C3BD787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1595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59F59-C9BD-4328-8EB0-A34C167F78D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8517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C8F4D-B751-4150-A3FD-6FB38C9DBCD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69542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91F227-0138-4729-AF79-EC67494FD75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34459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C083E-A3FB-46AD-AFA9-579F49D545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23735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B16C82-AA5A-435C-B660-573241A550E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9637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1C8EA-2B0E-4C58-9F21-50F2191FAA5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34306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514600" y="9067800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kumimoji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C6563D06-7529-4225-923B-0808EE80A04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.xml"/><Relationship Id="rId3" Type="http://schemas.openxmlformats.org/officeDocument/2006/relationships/chart" Target="../charts/chart1.xml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グラフ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13543"/>
              </p:ext>
            </p:extLst>
          </p:nvPr>
        </p:nvGraphicFramePr>
        <p:xfrm>
          <a:off x="3537862" y="6942923"/>
          <a:ext cx="3290954" cy="29497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グラフ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687305"/>
              </p:ext>
            </p:extLst>
          </p:nvPr>
        </p:nvGraphicFramePr>
        <p:xfrm>
          <a:off x="0" y="6785665"/>
          <a:ext cx="3567046" cy="30145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0" y="1"/>
            <a:ext cx="6858000" cy="457199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None/>
            </a:pPr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食肉の</a:t>
            </a:r>
            <a:r>
              <a:rPr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流通　＜滋賀</a:t>
            </a:r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食肉</a:t>
            </a:r>
            <a:r>
              <a:rPr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センター</a:t>
            </a:r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＞</a:t>
            </a:r>
          </a:p>
        </p:txBody>
      </p:sp>
      <p:pic>
        <p:nvPicPr>
          <p:cNvPr id="2063" name="Picture 15" descr="C:\Users\w233846\Desktop\滋賀の畜産（改）\食肉センター写真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3896" y="1900033"/>
            <a:ext cx="2362200" cy="161856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角丸四角形 6"/>
          <p:cNvSpPr/>
          <p:nvPr/>
        </p:nvSpPr>
        <p:spPr>
          <a:xfrm>
            <a:off x="228600" y="661824"/>
            <a:ext cx="6400800" cy="1143000"/>
          </a:xfrm>
          <a:prstGeom prst="roundRect">
            <a:avLst/>
          </a:prstGeom>
          <a:ln w="38100" cmpd="dbl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l">
              <a:spcBef>
                <a:spcPts val="0"/>
              </a:spcBef>
              <a:defRPr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滋賀食肉センターは、ＨＡＣＣＰ方式による高度な衛生管理手法を取り入れ、県内の食肉流通の拠点として平成１９年４月に操業を開始しました。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>
              <a:spcBef>
                <a:spcPts val="0"/>
              </a:spcBef>
              <a:defRPr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マカオ、タイ、シンガポール、フィリピン、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ベトナム、ミャンマーおよび台湾の輸出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食肉取扱施設の認定を取得し、近江牛の輸出拠点となっています。</a:t>
            </a:r>
          </a:p>
        </p:txBody>
      </p:sp>
      <p:sp>
        <p:nvSpPr>
          <p:cNvPr id="3" name="テキスト ボックス 2"/>
          <p:cNvSpPr txBox="1">
            <a:spLocks noChangeAspect="1"/>
          </p:cNvSpPr>
          <p:nvPr/>
        </p:nvSpPr>
        <p:spPr>
          <a:xfrm>
            <a:off x="4129513" y="3518598"/>
            <a:ext cx="2321282" cy="466281"/>
          </a:xfrm>
          <a:prstGeom prst="rect">
            <a:avLst/>
          </a:prstGeom>
          <a:solidFill>
            <a:schemeClr val="bg1"/>
          </a:solidFill>
          <a:effectLst>
            <a:softEdge rad="31750"/>
          </a:effectLst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ja-JP" altLang="en-US" sz="900" dirty="0">
                <a:solidFill>
                  <a:schemeClr val="accent4"/>
                </a:solidFill>
                <a:latin typeface="HG丸ｺﾞｼｯｸM-PRO" pitchFamily="50" charset="-128"/>
                <a:ea typeface="HG丸ｺﾞｼｯｸM-PRO" pitchFamily="50" charset="-128"/>
              </a:rPr>
              <a:t>滋賀食肉センター大規模太陽光発電施設</a:t>
            </a:r>
            <a:endParaRPr lang="en-US" altLang="ja-JP" sz="900" dirty="0">
              <a:solidFill>
                <a:schemeClr val="accent4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defRPr/>
            </a:pPr>
            <a:r>
              <a:rPr lang="ja-JP" altLang="en-US" sz="900" dirty="0">
                <a:solidFill>
                  <a:schemeClr val="accent4"/>
                </a:solidFill>
                <a:latin typeface="HG丸ｺﾞｼｯｸM-PRO" pitchFamily="50" charset="-128"/>
                <a:ea typeface="HG丸ｺﾞｼｯｸM-PRO" pitchFamily="50" charset="-128"/>
              </a:rPr>
              <a:t>（撮影・提供：滋賀報知新聞社）</a:t>
            </a:r>
            <a:endParaRPr lang="en-US" altLang="ja-JP" sz="900" dirty="0">
              <a:solidFill>
                <a:schemeClr val="accent4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026" name="Picture 2" descr="D:\一時保存フォルダ\食肉センター写真\航空画像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38" t="8452" r="1638" b="11776"/>
          <a:stretch/>
        </p:blipFill>
        <p:spPr bwMode="auto">
          <a:xfrm>
            <a:off x="117881" y="1853928"/>
            <a:ext cx="3816222" cy="2007917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一時保存フォルダ\食肉センター写真\格付け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4109" y="4376595"/>
            <a:ext cx="2385291" cy="1802220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4895579" y="6242729"/>
            <a:ext cx="1082349" cy="24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000" dirty="0">
                <a:latin typeface="HG丸ｺﾞｼｯｸM-PRO" pitchFamily="50" charset="-128"/>
                <a:ea typeface="HG丸ｺﾞｼｯｸM-PRO" pitchFamily="50" charset="-128"/>
              </a:rPr>
              <a:t>牛枝肉の格付け</a:t>
            </a:r>
          </a:p>
        </p:txBody>
      </p:sp>
      <p:sp>
        <p:nvSpPr>
          <p:cNvPr id="2" name="Text Box 21"/>
          <p:cNvSpPr txBox="1">
            <a:spLocks noChangeArrowheads="1"/>
          </p:cNvSpPr>
          <p:nvPr/>
        </p:nvSpPr>
        <p:spPr bwMode="auto">
          <a:xfrm>
            <a:off x="3305506" y="9538573"/>
            <a:ext cx="733093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－ 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 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－</a:t>
            </a:r>
          </a:p>
        </p:txBody>
      </p:sp>
      <p:sp>
        <p:nvSpPr>
          <p:cNvPr id="2062" name="Rectangle 12"/>
          <p:cNvSpPr>
            <a:spLocks noChangeArrowheads="1"/>
          </p:cNvSpPr>
          <p:nvPr/>
        </p:nvSpPr>
        <p:spPr bwMode="auto">
          <a:xfrm>
            <a:off x="366646" y="6698464"/>
            <a:ext cx="1723549" cy="278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200" dirty="0">
                <a:ea typeface="HG丸ｺﾞｼｯｸM-PRO" pitchFamily="50" charset="-128"/>
              </a:rPr>
              <a:t>（２）セリ上場の状況</a:t>
            </a:r>
          </a:p>
        </p:txBody>
      </p:sp>
      <p:sp>
        <p:nvSpPr>
          <p:cNvPr id="2053" name="Rectangle 12"/>
          <p:cNvSpPr>
            <a:spLocks noChangeArrowheads="1"/>
          </p:cNvSpPr>
          <p:nvPr/>
        </p:nvSpPr>
        <p:spPr bwMode="auto">
          <a:xfrm>
            <a:off x="463514" y="3856388"/>
            <a:ext cx="1723549" cy="278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200" dirty="0">
                <a:ea typeface="HG丸ｺﾞｼｯｸM-PRO" pitchFamily="50" charset="-128"/>
              </a:rPr>
              <a:t>（１）と畜頭数の推移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3560522" y="6689804"/>
            <a:ext cx="1415772" cy="295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200" dirty="0">
                <a:ea typeface="HG丸ｺﾞｼｯｸM-PRO" pitchFamily="50" charset="-128"/>
              </a:rPr>
              <a:t>（３）輸出の</a:t>
            </a:r>
            <a:r>
              <a:rPr lang="ja-JP" altLang="en-US" sz="1200" dirty="0" smtClean="0">
                <a:ea typeface="HG丸ｺﾞｼｯｸM-PRO" pitchFamily="50" charset="-128"/>
              </a:rPr>
              <a:t>取組</a:t>
            </a:r>
            <a:endParaRPr lang="ja-JP" altLang="en-US" sz="1200" dirty="0">
              <a:ea typeface="HG丸ｺﾞｼｯｸM-PRO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357263" y="9509495"/>
            <a:ext cx="569253" cy="1963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（年度）</a:t>
            </a:r>
            <a:endParaRPr lang="ja-JP" altLang="ja-JP" sz="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289708" y="9608889"/>
            <a:ext cx="2352182" cy="210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（資料　輸出実績：</a:t>
            </a:r>
            <a:r>
              <a:rPr lang="ja-JP" altLang="en-US" sz="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（</a:t>
            </a:r>
            <a:r>
              <a:rPr lang="ja-JP" altLang="en-US" sz="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株）滋賀食肉市場事業報告）</a:t>
            </a:r>
            <a:endParaRPr lang="en-US" altLang="ja-JP" sz="7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21" name="グラフ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4799755"/>
              </p:ext>
            </p:extLst>
          </p:nvPr>
        </p:nvGraphicFramePr>
        <p:xfrm>
          <a:off x="147933" y="3814943"/>
          <a:ext cx="3833647" cy="3048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25" name="テキスト ボックス 24"/>
          <p:cNvSpPr txBox="1"/>
          <p:nvPr/>
        </p:nvSpPr>
        <p:spPr>
          <a:xfrm>
            <a:off x="6383701" y="6744637"/>
            <a:ext cx="569253" cy="181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（頭）</a:t>
            </a:r>
            <a:endParaRPr lang="ja-JP" altLang="ja-JP" sz="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3817218" y="6460519"/>
            <a:ext cx="441146" cy="1769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（年度）</a:t>
            </a:r>
          </a:p>
        </p:txBody>
      </p:sp>
    </p:spTree>
    <p:extLst>
      <p:ext uri="{BB962C8B-B14F-4D97-AF65-F5344CB8AC3E}">
        <p14:creationId xmlns:p14="http://schemas.microsoft.com/office/powerpoint/2010/main" val="100372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1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1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5331</TotalTime>
  <Words>152</Words>
  <Application>Microsoft Office PowerPoint</Application>
  <PresentationFormat>A4 210 x 297 mm</PresentationFormat>
  <Paragraphs>85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Ｐゴシック</vt:lpstr>
      <vt:lpstr>ＭＳ Ｐ明朝</vt:lpstr>
      <vt:lpstr>Arial</vt:lpstr>
      <vt:lpstr>Wingdings</vt:lpstr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井口　信行</dc:creator>
  <cp:lastModifiedBy>楠居　里奈</cp:lastModifiedBy>
  <cp:revision>324</cp:revision>
  <cp:lastPrinted>2021-06-14T00:32:50Z</cp:lastPrinted>
  <dcterms:created xsi:type="dcterms:W3CDTF">1601-01-01T00:00:00Z</dcterms:created>
  <dcterms:modified xsi:type="dcterms:W3CDTF">2021-06-22T07:32:52Z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