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303" r:id="rId2"/>
  </p:sldIdLst>
  <p:sldSz cx="6858000" cy="9906000" type="A4"/>
  <p:notesSz cx="6735763" cy="9866313"/>
  <p:defaultTextStyle>
    <a:defPPr>
      <a:defRPr lang="ja-JP"/>
    </a:defPPr>
    <a:lvl1pPr algn="ctr" rtl="0" fontAlgn="base">
      <a:lnSpc>
        <a:spcPct val="110000"/>
      </a:lnSpc>
      <a:spcBef>
        <a:spcPct val="50000"/>
      </a:spcBef>
      <a:spcAft>
        <a:spcPct val="0"/>
      </a:spcAft>
      <a:defRPr kumimoji="1" sz="1400" kern="1200">
        <a:solidFill>
          <a:schemeClr val="tx1"/>
        </a:solidFill>
        <a:latin typeface="Arial" pitchFamily="34" charset="0"/>
        <a:ea typeface="ＭＳ Ｐゴシック" pitchFamily="50" charset="-128"/>
        <a:cs typeface="+mn-cs"/>
      </a:defRPr>
    </a:lvl1pPr>
    <a:lvl2pPr marL="457200" algn="ctr" rtl="0" fontAlgn="base">
      <a:lnSpc>
        <a:spcPct val="110000"/>
      </a:lnSpc>
      <a:spcBef>
        <a:spcPct val="50000"/>
      </a:spcBef>
      <a:spcAft>
        <a:spcPct val="0"/>
      </a:spcAft>
      <a:defRPr kumimoji="1" sz="1400" kern="1200">
        <a:solidFill>
          <a:schemeClr val="tx1"/>
        </a:solidFill>
        <a:latin typeface="Arial" pitchFamily="34" charset="0"/>
        <a:ea typeface="ＭＳ Ｐゴシック" pitchFamily="50" charset="-128"/>
        <a:cs typeface="+mn-cs"/>
      </a:defRPr>
    </a:lvl2pPr>
    <a:lvl3pPr marL="914400" algn="ctr" rtl="0" fontAlgn="base">
      <a:lnSpc>
        <a:spcPct val="110000"/>
      </a:lnSpc>
      <a:spcBef>
        <a:spcPct val="50000"/>
      </a:spcBef>
      <a:spcAft>
        <a:spcPct val="0"/>
      </a:spcAft>
      <a:defRPr kumimoji="1" sz="1400" kern="1200">
        <a:solidFill>
          <a:schemeClr val="tx1"/>
        </a:solidFill>
        <a:latin typeface="Arial" pitchFamily="34" charset="0"/>
        <a:ea typeface="ＭＳ Ｐゴシック" pitchFamily="50" charset="-128"/>
        <a:cs typeface="+mn-cs"/>
      </a:defRPr>
    </a:lvl3pPr>
    <a:lvl4pPr marL="1371600" algn="ctr" rtl="0" fontAlgn="base">
      <a:lnSpc>
        <a:spcPct val="110000"/>
      </a:lnSpc>
      <a:spcBef>
        <a:spcPct val="50000"/>
      </a:spcBef>
      <a:spcAft>
        <a:spcPct val="0"/>
      </a:spcAft>
      <a:defRPr kumimoji="1" sz="1400" kern="1200">
        <a:solidFill>
          <a:schemeClr val="tx1"/>
        </a:solidFill>
        <a:latin typeface="Arial" pitchFamily="34" charset="0"/>
        <a:ea typeface="ＭＳ Ｐゴシック" pitchFamily="50" charset="-128"/>
        <a:cs typeface="+mn-cs"/>
      </a:defRPr>
    </a:lvl4pPr>
    <a:lvl5pPr marL="1828800" algn="ctr" rtl="0" fontAlgn="base">
      <a:lnSpc>
        <a:spcPct val="110000"/>
      </a:lnSpc>
      <a:spcBef>
        <a:spcPct val="50000"/>
      </a:spcBef>
      <a:spcAft>
        <a:spcPct val="0"/>
      </a:spcAft>
      <a:defRPr kumimoji="1" sz="14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FF66"/>
    <a:srgbClr val="CCFF99"/>
    <a:srgbClr val="CCECFF"/>
    <a:srgbClr val="99CCFF"/>
    <a:srgbClr val="FFFF99"/>
    <a:srgbClr val="FFFFCC"/>
    <a:srgbClr val="99CC00"/>
    <a:srgbClr val="CCFFCC"/>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56" autoAdjust="0"/>
    <p:restoredTop sz="94585" autoAdjust="0"/>
  </p:normalViewPr>
  <p:slideViewPr>
    <p:cSldViewPr>
      <p:cViewPr>
        <p:scale>
          <a:sx n="145" d="100"/>
          <a:sy n="145" d="100"/>
        </p:scale>
        <p:origin x="724" y="-3496"/>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4709"/>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______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42990713749552"/>
          <c:y val="0.200963418723555"/>
          <c:w val="0.69183040330920376"/>
          <c:h val="0.63389830508474576"/>
        </c:manualLayout>
      </c:layout>
      <c:barChart>
        <c:barDir val="col"/>
        <c:grouping val="clustered"/>
        <c:varyColors val="0"/>
        <c:ser>
          <c:idx val="0"/>
          <c:order val="1"/>
          <c:tx>
            <c:strRef>
              <c:f>飼養状況!$B$5</c:f>
              <c:strCache>
                <c:ptCount val="1"/>
                <c:pt idx="0">
                  <c:v>蜂群数</c:v>
                </c:pt>
              </c:strCache>
            </c:strRef>
          </c:tx>
          <c:spPr>
            <a:solidFill>
              <a:srgbClr val="CCCCFF"/>
            </a:solidFill>
            <a:ln w="25400">
              <a:noFill/>
            </a:ln>
          </c:spPr>
          <c:invertIfNegative val="0"/>
          <c:dLbls>
            <c:dLbl>
              <c:idx val="0"/>
              <c:layout>
                <c:manualLayout>
                  <c:x val="4.307456218652512E-4"/>
                  <c:y val="7.5736252020754298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
                  <c:y val="9.304088741862141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3766712555708519E-3"/>
                  <c:y val="1.343190000188597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6279124031188632E-6"/>
                  <c:y val="-1.007041103289621E-4"/>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8.937578752927227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3798185528835483E-3"/>
                  <c:y val="8.955726843481259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3766712555708014E-3"/>
                  <c:y val="4.436496450624917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9.4353802884769307E-4"/>
                  <c:y val="6.8877341326084533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2.5427991736716644E-4"/>
                  <c:y val="6.7009155533762034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8.6170829871758494E-5"/>
                  <c:y val="-1.3345963455439142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0"/>
                  <c:y val="-5.1063744990148431E-5"/>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3788418054416771E-3"/>
                  <c:y val="-5.3198814467088439E-5"/>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1.3942590489902029E-3"/>
                  <c:y val="1.3723264010556454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3780821129868882E-3"/>
                  <c:y val="6.717818186735311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1.6215283811517284E-3"/>
                  <c:y val="7.9751126249172667E-3"/>
                </c:manualLayout>
              </c:layout>
              <c:showLegendKey val="0"/>
              <c:showVal val="1"/>
              <c:showCatName val="0"/>
              <c:showSerName val="0"/>
              <c:showPercent val="0"/>
              <c:showBubbleSize val="0"/>
              <c:extLst>
                <c:ext xmlns:c15="http://schemas.microsoft.com/office/drawing/2012/chart" uri="{CE6537A1-D6FC-4f65-9D91-7224C49458BB}"/>
              </c:extLst>
            </c:dLbl>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飼養状況!$D$3:$R$3</c:f>
              <c:strCache>
                <c:ptCount val="15"/>
                <c:pt idx="0">
                  <c:v>55</c:v>
                </c:pt>
                <c:pt idx="1">
                  <c:v>60</c:v>
                </c:pt>
                <c:pt idx="2">
                  <c:v>平成2</c:v>
                </c:pt>
                <c:pt idx="3">
                  <c:v>7</c:v>
                </c:pt>
                <c:pt idx="4">
                  <c:v>12</c:v>
                </c:pt>
                <c:pt idx="5">
                  <c:v>17</c:v>
                </c:pt>
                <c:pt idx="6">
                  <c:v>22</c:v>
                </c:pt>
                <c:pt idx="7">
                  <c:v>25</c:v>
                </c:pt>
                <c:pt idx="8">
                  <c:v>26</c:v>
                </c:pt>
                <c:pt idx="9">
                  <c:v>27</c:v>
                </c:pt>
                <c:pt idx="10">
                  <c:v>28</c:v>
                </c:pt>
                <c:pt idx="11">
                  <c:v>29</c:v>
                </c:pt>
                <c:pt idx="12">
                  <c:v>30</c:v>
                </c:pt>
                <c:pt idx="13">
                  <c:v>31</c:v>
                </c:pt>
                <c:pt idx="14">
                  <c:v>令和2</c:v>
                </c:pt>
              </c:strCache>
            </c:strRef>
          </c:cat>
          <c:val>
            <c:numRef>
              <c:f>飼養状況!$D$5:$R$5</c:f>
              <c:numCache>
                <c:formatCode>#,##0_);[Red]\(#,##0\)</c:formatCode>
                <c:ptCount val="15"/>
                <c:pt idx="0">
                  <c:v>2001</c:v>
                </c:pt>
                <c:pt idx="1">
                  <c:v>2088</c:v>
                </c:pt>
                <c:pt idx="2">
                  <c:v>2029</c:v>
                </c:pt>
                <c:pt idx="3">
                  <c:v>2031</c:v>
                </c:pt>
                <c:pt idx="4">
                  <c:v>1354</c:v>
                </c:pt>
                <c:pt idx="5">
                  <c:v>1180</c:v>
                </c:pt>
                <c:pt idx="6">
                  <c:v>1236</c:v>
                </c:pt>
                <c:pt idx="7">
                  <c:v>1174</c:v>
                </c:pt>
                <c:pt idx="8">
                  <c:v>1336</c:v>
                </c:pt>
                <c:pt idx="9">
                  <c:v>1384</c:v>
                </c:pt>
                <c:pt idx="10">
                  <c:v>1426</c:v>
                </c:pt>
                <c:pt idx="11">
                  <c:v>1209</c:v>
                </c:pt>
                <c:pt idx="12">
                  <c:v>1384</c:v>
                </c:pt>
                <c:pt idx="13">
                  <c:v>1367</c:v>
                </c:pt>
                <c:pt idx="14">
                  <c:v>1409</c:v>
                </c:pt>
              </c:numCache>
            </c:numRef>
          </c:val>
        </c:ser>
        <c:dLbls>
          <c:showLegendKey val="0"/>
          <c:showVal val="0"/>
          <c:showCatName val="0"/>
          <c:showSerName val="0"/>
          <c:showPercent val="0"/>
          <c:showBubbleSize val="0"/>
        </c:dLbls>
        <c:gapWidth val="50"/>
        <c:axId val="1051045776"/>
        <c:axId val="1051035440"/>
      </c:barChart>
      <c:lineChart>
        <c:grouping val="standard"/>
        <c:varyColors val="0"/>
        <c:ser>
          <c:idx val="1"/>
          <c:order val="0"/>
          <c:tx>
            <c:strRef>
              <c:f>飼養状況!$B$4</c:f>
              <c:strCache>
                <c:ptCount val="1"/>
                <c:pt idx="0">
                  <c:v>飼養戸数</c:v>
                </c:pt>
              </c:strCache>
            </c:strRef>
          </c:tx>
          <c:spPr>
            <a:ln w="25400">
              <a:solidFill>
                <a:srgbClr val="FFCC00"/>
              </a:solidFill>
              <a:prstDash val="solid"/>
            </a:ln>
          </c:spPr>
          <c:marker>
            <c:symbol val="triangle"/>
            <c:size val="7"/>
            <c:spPr>
              <a:solidFill>
                <a:srgbClr val="FFCC00"/>
              </a:solidFill>
              <a:ln>
                <a:solidFill>
                  <a:srgbClr val="FFFFFF"/>
                </a:solidFill>
                <a:prstDash val="solid"/>
              </a:ln>
            </c:spPr>
          </c:marker>
          <c:dLbls>
            <c:dLbl>
              <c:idx val="0"/>
              <c:layout>
                <c:manualLayout>
                  <c:x val="-2.8014392532695821E-2"/>
                  <c:y val="-2.603884738062554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3666887254110253E-2"/>
                  <c:y val="3.52301123507073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2180848421952899E-2"/>
                  <c:y val="-3.6559507108734901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3.5000626267457445E-2"/>
                      <c:h val="3.2166287587166303E-2"/>
                    </c:manualLayout>
                  </c15:layout>
                </c:ext>
              </c:extLst>
            </c:dLbl>
            <c:dLbl>
              <c:idx val="3"/>
              <c:layout>
                <c:manualLayout>
                  <c:x val="-1.6004485121966384E-2"/>
                  <c:y val="-3.5997900096329312E-2"/>
                </c:manualLayout>
              </c:layout>
              <c:spPr>
                <a:noFill/>
                <a:ln w="25400">
                  <a:noFill/>
                </a:ln>
              </c:spPr>
              <c:txPr>
                <a:bodyPr wrap="square" lIns="38100" tIns="19050" rIns="38100" bIns="19050" anchor="ctr">
                  <a:noAutofit/>
                </a:bodyPr>
                <a:lstStyle/>
                <a:p>
                  <a:pPr>
                    <a:defRPr i="1"/>
                  </a:pPr>
                  <a:endParaRPr lang="ja-JP"/>
                </a:p>
              </c:txPr>
              <c:dLblPos val="r"/>
              <c:showLegendKey val="0"/>
              <c:showVal val="1"/>
              <c:showCatName val="0"/>
              <c:showSerName val="0"/>
              <c:showPercent val="0"/>
              <c:showBubbleSize val="0"/>
              <c:extLst>
                <c:ext xmlns:c15="http://schemas.microsoft.com/office/drawing/2012/chart" uri="{CE6537A1-D6FC-4f65-9D91-7224C49458BB}">
                  <c15:layout>
                    <c:manualLayout>
                      <c:w val="2.6576850167074877E-2"/>
                      <c:h val="2.9507916712193886E-2"/>
                    </c:manualLayout>
                  </c15:layout>
                </c:ext>
              </c:extLst>
            </c:dLbl>
            <c:dLbl>
              <c:idx val="4"/>
              <c:layout>
                <c:manualLayout>
                  <c:x val="-1.7106613703549118E-2"/>
                  <c:y val="-3.834668589066528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2.0419633450788843E-2"/>
                  <c:y val="-2.515604732455534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852803075235052E-2"/>
                  <c:y val="-2.336602243317499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9391801073445437E-2"/>
                  <c:y val="4.135380485393819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7938317315739794E-2"/>
                  <c:y val="2.683656796365860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8874057933506475E-2"/>
                  <c:y val="-3.28327641907814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1282879201115101E-2"/>
                  <c:y val="-1.883110386024755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9282653719294659E-2"/>
                  <c:y val="-2.856764884051077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4324713228875413E-2"/>
                  <c:y val="-2.856785816105211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3.2359833235381955E-2"/>
                  <c:y val="-3.0136924938909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3.1155561133726799E-2"/>
                  <c:y val="-2.50962769829877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5.3238096417609695E-2"/>
                  <c:y val="-2.020466525249708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6"/>
              <c:layout>
                <c:manualLayout>
                  <c:x val="-1.9562148789515316E-2"/>
                  <c:y val="2.554604096649011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w="25400">
                <a:noFill/>
              </a:ln>
            </c:spPr>
            <c:txPr>
              <a:bodyPr wrap="square" lIns="38100" tIns="19050" rIns="38100" bIns="19050" anchor="ctr">
                <a:spAutoFit/>
              </a:bodyPr>
              <a:lstStyle/>
              <a:p>
                <a:pPr>
                  <a:defRPr i="1"/>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飼養状況!$D$3:$R$3</c:f>
              <c:strCache>
                <c:ptCount val="15"/>
                <c:pt idx="0">
                  <c:v>55</c:v>
                </c:pt>
                <c:pt idx="1">
                  <c:v>60</c:v>
                </c:pt>
                <c:pt idx="2">
                  <c:v>平成2</c:v>
                </c:pt>
                <c:pt idx="3">
                  <c:v>7</c:v>
                </c:pt>
                <c:pt idx="4">
                  <c:v>12</c:v>
                </c:pt>
                <c:pt idx="5">
                  <c:v>17</c:v>
                </c:pt>
                <c:pt idx="6">
                  <c:v>22</c:v>
                </c:pt>
                <c:pt idx="7">
                  <c:v>25</c:v>
                </c:pt>
                <c:pt idx="8">
                  <c:v>26</c:v>
                </c:pt>
                <c:pt idx="9">
                  <c:v>27</c:v>
                </c:pt>
                <c:pt idx="10">
                  <c:v>28</c:v>
                </c:pt>
                <c:pt idx="11">
                  <c:v>29</c:v>
                </c:pt>
                <c:pt idx="12">
                  <c:v>30</c:v>
                </c:pt>
                <c:pt idx="13">
                  <c:v>31</c:v>
                </c:pt>
                <c:pt idx="14">
                  <c:v>令和2</c:v>
                </c:pt>
              </c:strCache>
            </c:strRef>
          </c:cat>
          <c:val>
            <c:numRef>
              <c:f>飼養状況!$D$4:$R$4</c:f>
              <c:numCache>
                <c:formatCode>#,##0_);[Red]\(#,##0\)</c:formatCode>
                <c:ptCount val="15"/>
                <c:pt idx="0">
                  <c:v>120</c:v>
                </c:pt>
                <c:pt idx="1">
                  <c:v>114</c:v>
                </c:pt>
                <c:pt idx="2">
                  <c:v>96</c:v>
                </c:pt>
                <c:pt idx="3">
                  <c:v>56</c:v>
                </c:pt>
                <c:pt idx="4">
                  <c:v>43</c:v>
                </c:pt>
                <c:pt idx="5">
                  <c:v>34</c:v>
                </c:pt>
                <c:pt idx="6">
                  <c:v>35</c:v>
                </c:pt>
                <c:pt idx="7">
                  <c:v>65</c:v>
                </c:pt>
                <c:pt idx="8">
                  <c:v>75</c:v>
                </c:pt>
                <c:pt idx="9">
                  <c:v>90</c:v>
                </c:pt>
                <c:pt idx="10">
                  <c:v>101</c:v>
                </c:pt>
                <c:pt idx="11">
                  <c:v>84</c:v>
                </c:pt>
                <c:pt idx="12">
                  <c:v>87</c:v>
                </c:pt>
                <c:pt idx="13">
                  <c:v>101</c:v>
                </c:pt>
                <c:pt idx="14">
                  <c:v>110</c:v>
                </c:pt>
              </c:numCache>
            </c:numRef>
          </c:val>
          <c:smooth val="0"/>
        </c:ser>
        <c:ser>
          <c:idx val="2"/>
          <c:order val="2"/>
          <c:tx>
            <c:strRef>
              <c:f>飼養状況!$B$6</c:f>
              <c:strCache>
                <c:ptCount val="1"/>
                <c:pt idx="0">
                  <c:v>一戸当たり蜂群数</c:v>
                </c:pt>
              </c:strCache>
            </c:strRef>
          </c:tx>
          <c:spPr>
            <a:ln w="25400">
              <a:solidFill>
                <a:srgbClr val="FF99FF"/>
              </a:solidFill>
              <a:prstDash val="solid"/>
            </a:ln>
          </c:spPr>
          <c:marker>
            <c:symbol val="square"/>
            <c:size val="7"/>
            <c:spPr>
              <a:solidFill>
                <a:srgbClr val="FF99CC"/>
              </a:solidFill>
              <a:ln>
                <a:solidFill>
                  <a:srgbClr val="FFFFFF"/>
                </a:solidFill>
                <a:prstDash val="solid"/>
              </a:ln>
            </c:spPr>
          </c:marker>
          <c:dLbls>
            <c:dLbl>
              <c:idx val="0"/>
              <c:layout>
                <c:manualLayout>
                  <c:x val="-2.1960104208099299E-2"/>
                  <c:y val="4.122605653023454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9706856387195708E-2"/>
                  <c:y val="3.739164967210670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0928333327002564E-2"/>
                  <c:y val="4.165734056457642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1113806813464572E-2"/>
                  <c:y val="3.990622774857279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9907849305234118E-2"/>
                  <c:y val="3.785513767105909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8702000324497207E-2"/>
                  <c:y val="4.192297879199912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1975081002207991E-2"/>
                  <c:y val="4.072911910947675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2.1802621777781299E-2"/>
                  <c:y val="-2.790074213022209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2.0939837241317937E-2"/>
                  <c:y val="3.604584421180885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2492140453358258E-2"/>
                  <c:y val="-3.363122515936108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4043258909974122E-2"/>
                  <c:y val="-4.689196916965591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1459032770419311E-2"/>
                  <c:y val="3.674721453498364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0593417481934242E-2"/>
                  <c:y val="3.800192369759872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2.0069229688129967E-2"/>
                  <c:y val="3.780015963202789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2.2319767885765951E-2"/>
                  <c:y val="-2.376464067707530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2.4113659180525521E-2"/>
                  <c:y val="4.406511375943450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6"/>
              <c:layout>
                <c:manualLayout>
                  <c:x val="-1.2323265645771771E-2"/>
                  <c:y val="6.5912717189227097E-3"/>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飼養状況!$D$3:$R$3</c:f>
              <c:strCache>
                <c:ptCount val="15"/>
                <c:pt idx="0">
                  <c:v>55</c:v>
                </c:pt>
                <c:pt idx="1">
                  <c:v>60</c:v>
                </c:pt>
                <c:pt idx="2">
                  <c:v>平成2</c:v>
                </c:pt>
                <c:pt idx="3">
                  <c:v>7</c:v>
                </c:pt>
                <c:pt idx="4">
                  <c:v>12</c:v>
                </c:pt>
                <c:pt idx="5">
                  <c:v>17</c:v>
                </c:pt>
                <c:pt idx="6">
                  <c:v>22</c:v>
                </c:pt>
                <c:pt idx="7">
                  <c:v>25</c:v>
                </c:pt>
                <c:pt idx="8">
                  <c:v>26</c:v>
                </c:pt>
                <c:pt idx="9">
                  <c:v>27</c:v>
                </c:pt>
                <c:pt idx="10">
                  <c:v>28</c:v>
                </c:pt>
                <c:pt idx="11">
                  <c:v>29</c:v>
                </c:pt>
                <c:pt idx="12">
                  <c:v>30</c:v>
                </c:pt>
                <c:pt idx="13">
                  <c:v>31</c:v>
                </c:pt>
                <c:pt idx="14">
                  <c:v>令和2</c:v>
                </c:pt>
              </c:strCache>
            </c:strRef>
          </c:cat>
          <c:val>
            <c:numRef>
              <c:f>飼養状況!$D$6:$R$6</c:f>
              <c:numCache>
                <c:formatCode>#,##0_);[Red]\(#,##0\)</c:formatCode>
                <c:ptCount val="15"/>
                <c:pt idx="0">
                  <c:v>16.675000000000001</c:v>
                </c:pt>
                <c:pt idx="1">
                  <c:v>18.315789473684209</c:v>
                </c:pt>
                <c:pt idx="2">
                  <c:v>21.135416666666668</c:v>
                </c:pt>
                <c:pt idx="3">
                  <c:v>36.267857142857146</c:v>
                </c:pt>
                <c:pt idx="4">
                  <c:v>31.488372093023255</c:v>
                </c:pt>
                <c:pt idx="5">
                  <c:v>34.705882352941174</c:v>
                </c:pt>
                <c:pt idx="6">
                  <c:v>35.314285714285717</c:v>
                </c:pt>
                <c:pt idx="7">
                  <c:v>18.061538461538461</c:v>
                </c:pt>
                <c:pt idx="8">
                  <c:v>17.813333333333333</c:v>
                </c:pt>
                <c:pt idx="9">
                  <c:v>15.377777777777778</c:v>
                </c:pt>
                <c:pt idx="10">
                  <c:v>14.118811881188119</c:v>
                </c:pt>
                <c:pt idx="11">
                  <c:v>14.392857142857142</c:v>
                </c:pt>
                <c:pt idx="12">
                  <c:v>15.908045977011493</c:v>
                </c:pt>
                <c:pt idx="13">
                  <c:v>13.534653465346535</c:v>
                </c:pt>
                <c:pt idx="14">
                  <c:v>12.809090909090909</c:v>
                </c:pt>
              </c:numCache>
            </c:numRef>
          </c:val>
          <c:smooth val="0"/>
        </c:ser>
        <c:dLbls>
          <c:showLegendKey val="0"/>
          <c:showVal val="0"/>
          <c:showCatName val="0"/>
          <c:showSerName val="0"/>
          <c:showPercent val="0"/>
          <c:showBubbleSize val="0"/>
        </c:dLbls>
        <c:marker val="1"/>
        <c:smooth val="0"/>
        <c:axId val="1051038160"/>
        <c:axId val="1051039248"/>
      </c:lineChart>
      <c:catAx>
        <c:axId val="1051045776"/>
        <c:scaling>
          <c:orientation val="minMax"/>
        </c:scaling>
        <c:delete val="0"/>
        <c:axPos val="b"/>
        <c:title>
          <c:tx>
            <c:rich>
              <a:bodyPr/>
              <a:lstStyle/>
              <a:p>
                <a:pPr>
                  <a:defRPr/>
                </a:pPr>
                <a:r>
                  <a:rPr lang="ja-JP" altLang="en-US" dirty="0" smtClean="0"/>
                  <a:t>（年）</a:t>
                </a:r>
                <a:endParaRPr lang="en-US" altLang="ja-JP" dirty="0" smtClean="0"/>
              </a:p>
            </c:rich>
          </c:tx>
          <c:layout>
            <c:manualLayout>
              <c:xMode val="edge"/>
              <c:yMode val="edge"/>
              <c:x val="0.84564211693977498"/>
              <c:y val="0.85509178496417049"/>
            </c:manualLayout>
          </c:layout>
          <c:overlay val="0"/>
        </c:title>
        <c:numFmt formatCode="General" sourceLinked="1"/>
        <c:majorTickMark val="in"/>
        <c:minorTickMark val="none"/>
        <c:tickLblPos val="nextTo"/>
        <c:txPr>
          <a:bodyPr rot="0" vert="horz"/>
          <a:lstStyle/>
          <a:p>
            <a:pPr>
              <a:defRPr sz="700"/>
            </a:pPr>
            <a:endParaRPr lang="ja-JP"/>
          </a:p>
        </c:txPr>
        <c:crossAx val="1051035440"/>
        <c:crosses val="autoZero"/>
        <c:auto val="0"/>
        <c:lblAlgn val="ctr"/>
        <c:lblOffset val="100"/>
        <c:tickLblSkip val="1"/>
        <c:tickMarkSkip val="1"/>
        <c:noMultiLvlLbl val="0"/>
      </c:catAx>
      <c:valAx>
        <c:axId val="1051035440"/>
        <c:scaling>
          <c:orientation val="minMax"/>
        </c:scaling>
        <c:delete val="0"/>
        <c:axPos val="l"/>
        <c:title>
          <c:tx>
            <c:rich>
              <a:bodyPr rot="0" vert="horz"/>
              <a:lstStyle/>
              <a:p>
                <a:pPr algn="ctr">
                  <a:defRPr sz="800"/>
                </a:pPr>
                <a:r>
                  <a:rPr lang="ja-JP" sz="800"/>
                  <a:t>（群）</a:t>
                </a:r>
              </a:p>
            </c:rich>
          </c:tx>
          <c:layout>
            <c:manualLayout>
              <c:xMode val="edge"/>
              <c:yMode val="edge"/>
              <c:x val="0.11509774800024528"/>
              <c:y val="0.13222200594759187"/>
            </c:manualLayout>
          </c:layout>
          <c:overlay val="0"/>
          <c:spPr>
            <a:noFill/>
            <a:ln w="25400">
              <a:noFill/>
            </a:ln>
          </c:spPr>
        </c:title>
        <c:numFmt formatCode="#,##0_);[Red]\(#,##0\)" sourceLinked="1"/>
        <c:majorTickMark val="in"/>
        <c:minorTickMark val="none"/>
        <c:tickLblPos val="nextTo"/>
        <c:spPr>
          <a:ln w="3175">
            <a:solidFill>
              <a:srgbClr val="000000"/>
            </a:solidFill>
            <a:prstDash val="solid"/>
          </a:ln>
        </c:spPr>
        <c:txPr>
          <a:bodyPr rot="0" vert="horz"/>
          <a:lstStyle/>
          <a:p>
            <a:pPr>
              <a:defRPr sz="800"/>
            </a:pPr>
            <a:endParaRPr lang="ja-JP"/>
          </a:p>
        </c:txPr>
        <c:crossAx val="1051045776"/>
        <c:crosses val="autoZero"/>
        <c:crossBetween val="between"/>
      </c:valAx>
      <c:catAx>
        <c:axId val="1051038160"/>
        <c:scaling>
          <c:orientation val="minMax"/>
        </c:scaling>
        <c:delete val="1"/>
        <c:axPos val="b"/>
        <c:numFmt formatCode="General" sourceLinked="1"/>
        <c:majorTickMark val="out"/>
        <c:minorTickMark val="none"/>
        <c:tickLblPos val="nextTo"/>
        <c:crossAx val="1051039248"/>
        <c:crosses val="autoZero"/>
        <c:auto val="0"/>
        <c:lblAlgn val="ctr"/>
        <c:lblOffset val="100"/>
        <c:noMultiLvlLbl val="0"/>
      </c:catAx>
      <c:valAx>
        <c:axId val="1051039248"/>
        <c:scaling>
          <c:orientation val="minMax"/>
          <c:max val="140"/>
        </c:scaling>
        <c:delete val="0"/>
        <c:axPos val="r"/>
        <c:title>
          <c:tx>
            <c:rich>
              <a:bodyPr rot="0" vert="horz"/>
              <a:lstStyle/>
              <a:p>
                <a:pPr algn="ctr">
                  <a:defRPr sz="800"/>
                </a:pPr>
                <a:r>
                  <a:rPr lang="ja-JP" sz="800"/>
                  <a:t>（戸・群）</a:t>
                </a:r>
              </a:p>
            </c:rich>
          </c:tx>
          <c:layout>
            <c:manualLayout>
              <c:xMode val="edge"/>
              <c:yMode val="edge"/>
              <c:x val="0.82386921134698343"/>
              <c:y val="0.1361720624023873"/>
            </c:manualLayout>
          </c:layout>
          <c:overlay val="0"/>
          <c:spPr>
            <a:noFill/>
            <a:ln w="25400">
              <a:noFill/>
            </a:ln>
          </c:spPr>
        </c:title>
        <c:numFmt formatCode="#,##0_);[Red]\(#,##0\)" sourceLinked="1"/>
        <c:majorTickMark val="in"/>
        <c:minorTickMark val="none"/>
        <c:tickLblPos val="nextTo"/>
        <c:spPr>
          <a:ln w="3175">
            <a:solidFill>
              <a:srgbClr val="000000"/>
            </a:solidFill>
            <a:prstDash val="solid"/>
          </a:ln>
        </c:spPr>
        <c:txPr>
          <a:bodyPr rot="0" vert="horz"/>
          <a:lstStyle/>
          <a:p>
            <a:pPr>
              <a:defRPr sz="800"/>
            </a:pPr>
            <a:endParaRPr lang="ja-JP"/>
          </a:p>
        </c:txPr>
        <c:crossAx val="1051038160"/>
        <c:crosses val="max"/>
        <c:crossBetween val="between"/>
        <c:majorUnit val="20"/>
      </c:valAx>
      <c:spPr>
        <a:noFill/>
        <a:ln w="25400">
          <a:noFill/>
        </a:ln>
      </c:spPr>
    </c:plotArea>
    <c:legend>
      <c:legendPos val="t"/>
      <c:layout>
        <c:manualLayout>
          <c:xMode val="edge"/>
          <c:yMode val="edge"/>
          <c:x val="0.53142362170617718"/>
          <c:y val="0.13090442254584961"/>
          <c:w val="0.20078617316321287"/>
          <c:h val="0.14690546848659408"/>
        </c:manualLayout>
      </c:layout>
      <c:overlay val="1"/>
      <c:txPr>
        <a:bodyPr/>
        <a:lstStyle/>
        <a:p>
          <a:pPr>
            <a:defRPr sz="800"/>
          </a:pPr>
          <a:endParaRPr lang="ja-JP"/>
        </a:p>
      </c:txPr>
    </c:legend>
    <c:plotVisOnly val="1"/>
    <c:dispBlanksAs val="gap"/>
    <c:showDLblsOverMax val="0"/>
  </c:chart>
  <c:spPr>
    <a:noFill/>
    <a:ln w="9525">
      <a:noFill/>
    </a:ln>
  </c:spPr>
  <c:txPr>
    <a:bodyPr/>
    <a:lstStyle/>
    <a:p>
      <a:pPr>
        <a:defRPr sz="700" b="0" i="0" u="none" strike="noStrike" baseline="0">
          <a:solidFill>
            <a:srgbClr val="000000"/>
          </a:solidFill>
          <a:latin typeface="HG丸ｺﾞｼｯｸM-PRO" panose="020F0600000000000000" pitchFamily="50" charset="-128"/>
          <a:ea typeface="HG丸ｺﾞｼｯｸM-PRO" panose="020F0600000000000000" pitchFamily="50" charset="-128"/>
          <a:cs typeface="ＭＳ Ｐゴシック"/>
        </a:defRPr>
      </a:pPr>
      <a:endParaRPr lang="ja-JP"/>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0.70478</cdr:x>
      <cdr:y>0.88337</cdr:y>
    </cdr:from>
    <cdr:to>
      <cdr:x>0.82925</cdr:x>
      <cdr:y>0.91039</cdr:y>
    </cdr:to>
    <cdr:sp macro="" textlink="">
      <cdr:nvSpPr>
        <cdr:cNvPr id="11265" name="Text Box 1"/>
        <cdr:cNvSpPr txBox="1">
          <a:spLocks xmlns:a="http://schemas.openxmlformats.org/drawingml/2006/main" noChangeArrowheads="1"/>
        </cdr:cNvSpPr>
      </cdr:nvSpPr>
      <cdr:spPr bwMode="auto">
        <a:xfrm xmlns:a="http://schemas.openxmlformats.org/drawingml/2006/main">
          <a:off x="6493982" y="4964927"/>
          <a:ext cx="1146981" cy="151836"/>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FFFFFF" mc:Ignorable="a14" a14:legacySpreadsheetColorIndex="9"/>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wrap="none" lIns="18288" tIns="18288" rIns="0" bIns="0" anchor="t" upright="1">
          <a:spAutoFit/>
        </a:bodyPr>
        <a:lstStyle xmlns:a="http://schemas.openxmlformats.org/drawingml/2006/main"/>
        <a:p xmlns:a="http://schemas.openxmlformats.org/drawingml/2006/main">
          <a:pPr algn="l" rtl="0">
            <a:defRPr sz="1000"/>
          </a:pPr>
          <a:r>
            <a:rPr lang="ja-JP" altLang="en-US" sz="800" b="0" i="0" u="none" strike="noStrike" baseline="0" dirty="0">
              <a:solidFill>
                <a:srgbClr val="000000"/>
              </a:solidFill>
              <a:latin typeface="HG丸ｺﾞｼｯｸM-PRO" panose="020F0600000000000000" pitchFamily="50" charset="-128"/>
              <a:ea typeface="HG丸ｺﾞｼｯｸM-PRO" panose="020F0600000000000000" pitchFamily="50" charset="-128"/>
            </a:rPr>
            <a:t>（資料：県畜産課調べ）</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2" y="2"/>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3" rIns="91387" bIns="45693" numCol="1" anchor="t" anchorCtr="0" compatLnSpc="1">
            <a:prstTxWarp prst="textNoShape">
              <a:avLst/>
            </a:prstTxWarp>
          </a:bodyPr>
          <a:lstStyle>
            <a:lvl1pPr algn="l">
              <a:lnSpc>
                <a:spcPct val="100000"/>
              </a:lnSpc>
              <a:spcBef>
                <a:spcPct val="0"/>
              </a:spcBef>
              <a:defRPr sz="1200">
                <a:latin typeface="Arial" charset="0"/>
                <a:ea typeface="ＭＳ Ｐゴシック" pitchFamily="50" charset="-128"/>
              </a:defRPr>
            </a:lvl1pPr>
          </a:lstStyle>
          <a:p>
            <a:pPr>
              <a:defRPr/>
            </a:pPr>
            <a:endParaRPr lang="en-US" altLang="ja-JP"/>
          </a:p>
        </p:txBody>
      </p:sp>
      <p:sp>
        <p:nvSpPr>
          <p:cNvPr id="126979" name="Rectangle 3"/>
          <p:cNvSpPr>
            <a:spLocks noGrp="1" noChangeArrowheads="1"/>
          </p:cNvSpPr>
          <p:nvPr>
            <p:ph type="dt" sz="quarter" idx="1"/>
          </p:nvPr>
        </p:nvSpPr>
        <p:spPr bwMode="auto">
          <a:xfrm>
            <a:off x="3814763" y="2"/>
            <a:ext cx="2919412"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3" rIns="91387" bIns="45693" numCol="1" anchor="t" anchorCtr="0" compatLnSpc="1">
            <a:prstTxWarp prst="textNoShape">
              <a:avLst/>
            </a:prstTxWarp>
          </a:bodyPr>
          <a:lstStyle>
            <a:lvl1pPr algn="r">
              <a:lnSpc>
                <a:spcPct val="100000"/>
              </a:lnSpc>
              <a:spcBef>
                <a:spcPct val="0"/>
              </a:spcBef>
              <a:defRPr sz="1200">
                <a:latin typeface="Arial" charset="0"/>
                <a:ea typeface="ＭＳ Ｐゴシック" pitchFamily="50" charset="-128"/>
              </a:defRPr>
            </a:lvl1pPr>
          </a:lstStyle>
          <a:p>
            <a:pPr>
              <a:defRPr/>
            </a:pPr>
            <a:endParaRPr lang="en-US" altLang="ja-JP"/>
          </a:p>
        </p:txBody>
      </p:sp>
      <p:sp>
        <p:nvSpPr>
          <p:cNvPr id="126980" name="Rectangle 4"/>
          <p:cNvSpPr>
            <a:spLocks noGrp="1" noChangeArrowheads="1"/>
          </p:cNvSpPr>
          <p:nvPr>
            <p:ph type="ftr" sz="quarter" idx="2"/>
          </p:nvPr>
        </p:nvSpPr>
        <p:spPr bwMode="auto">
          <a:xfrm>
            <a:off x="2" y="9371014"/>
            <a:ext cx="291941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3" rIns="91387" bIns="45693" numCol="1" anchor="b" anchorCtr="0" compatLnSpc="1">
            <a:prstTxWarp prst="textNoShape">
              <a:avLst/>
            </a:prstTxWarp>
          </a:bodyPr>
          <a:lstStyle>
            <a:lvl1pPr algn="l">
              <a:lnSpc>
                <a:spcPct val="100000"/>
              </a:lnSpc>
              <a:spcBef>
                <a:spcPct val="0"/>
              </a:spcBef>
              <a:defRPr sz="1200">
                <a:latin typeface="Arial" charset="0"/>
                <a:ea typeface="ＭＳ Ｐゴシック" pitchFamily="50" charset="-128"/>
              </a:defRPr>
            </a:lvl1pPr>
          </a:lstStyle>
          <a:p>
            <a:pPr>
              <a:defRPr/>
            </a:pPr>
            <a:endParaRPr lang="en-US" altLang="ja-JP"/>
          </a:p>
        </p:txBody>
      </p:sp>
      <p:sp>
        <p:nvSpPr>
          <p:cNvPr id="126981" name="Rectangle 5"/>
          <p:cNvSpPr>
            <a:spLocks noGrp="1" noChangeArrowheads="1"/>
          </p:cNvSpPr>
          <p:nvPr>
            <p:ph type="sldNum" sz="quarter" idx="3"/>
          </p:nvPr>
        </p:nvSpPr>
        <p:spPr bwMode="auto">
          <a:xfrm>
            <a:off x="3814763" y="9371014"/>
            <a:ext cx="2919412"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3" rIns="91387" bIns="45693" numCol="1" anchor="b" anchorCtr="0" compatLnSpc="1">
            <a:prstTxWarp prst="textNoShape">
              <a:avLst/>
            </a:prstTxWarp>
          </a:bodyPr>
          <a:lstStyle>
            <a:lvl1pPr algn="r">
              <a:lnSpc>
                <a:spcPct val="100000"/>
              </a:lnSpc>
              <a:spcBef>
                <a:spcPct val="0"/>
              </a:spcBef>
              <a:defRPr sz="1200">
                <a:latin typeface="Arial" charset="0"/>
                <a:ea typeface="ＭＳ Ｐゴシック" pitchFamily="50" charset="-128"/>
              </a:defRPr>
            </a:lvl1pPr>
          </a:lstStyle>
          <a:p>
            <a:pPr>
              <a:defRPr/>
            </a:pPr>
            <a:fld id="{C699E045-043A-4F63-BE80-A973E823D7B7}" type="slidenum">
              <a:rPr lang="en-US" altLang="ja-JP"/>
              <a:pPr>
                <a:defRPr/>
              </a:pPr>
              <a:t>‹#›</a:t>
            </a:fld>
            <a:endParaRPr lang="en-US" altLang="ja-JP"/>
          </a:p>
        </p:txBody>
      </p:sp>
    </p:spTree>
    <p:extLst>
      <p:ext uri="{BB962C8B-B14F-4D97-AF65-F5344CB8AC3E}">
        <p14:creationId xmlns:p14="http://schemas.microsoft.com/office/powerpoint/2010/main" val="2231839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2" y="2"/>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3" rIns="91387" bIns="45693" numCol="1" anchor="t" anchorCtr="0" compatLnSpc="1">
            <a:prstTxWarp prst="textNoShape">
              <a:avLst/>
            </a:prstTxWarp>
          </a:bodyPr>
          <a:lstStyle>
            <a:lvl1pPr algn="l">
              <a:lnSpc>
                <a:spcPct val="100000"/>
              </a:lnSpc>
              <a:spcBef>
                <a:spcPct val="0"/>
              </a:spcBef>
              <a:defRPr sz="1200">
                <a:latin typeface="Arial" charset="0"/>
                <a:ea typeface="ＭＳ Ｐゴシック" pitchFamily="50" charset="-128"/>
              </a:defRPr>
            </a:lvl1pPr>
          </a:lstStyle>
          <a:p>
            <a:pPr>
              <a:defRPr/>
            </a:pPr>
            <a:endParaRPr lang="en-US" altLang="ja-JP"/>
          </a:p>
        </p:txBody>
      </p:sp>
      <p:sp>
        <p:nvSpPr>
          <p:cNvPr id="124931" name="Rectangle 3"/>
          <p:cNvSpPr>
            <a:spLocks noGrp="1" noChangeArrowheads="1"/>
          </p:cNvSpPr>
          <p:nvPr>
            <p:ph type="dt" idx="1"/>
          </p:nvPr>
        </p:nvSpPr>
        <p:spPr bwMode="auto">
          <a:xfrm>
            <a:off x="3814763" y="2"/>
            <a:ext cx="2919412"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3" rIns="91387" bIns="45693" numCol="1" anchor="t" anchorCtr="0" compatLnSpc="1">
            <a:prstTxWarp prst="textNoShape">
              <a:avLst/>
            </a:prstTxWarp>
          </a:bodyPr>
          <a:lstStyle>
            <a:lvl1pPr algn="r">
              <a:lnSpc>
                <a:spcPct val="100000"/>
              </a:lnSpc>
              <a:spcBef>
                <a:spcPct val="0"/>
              </a:spcBef>
              <a:defRPr sz="1200">
                <a:latin typeface="Arial" charset="0"/>
                <a:ea typeface="ＭＳ Ｐゴシック" pitchFamily="50" charset="-128"/>
              </a:defRPr>
            </a:lvl1pPr>
          </a:lstStyle>
          <a:p>
            <a:pPr>
              <a:defRPr/>
            </a:pPr>
            <a:endParaRPr lang="en-US" altLang="ja-JP"/>
          </a:p>
        </p:txBody>
      </p:sp>
      <p:sp>
        <p:nvSpPr>
          <p:cNvPr id="29700" name="Rectangle 4"/>
          <p:cNvSpPr>
            <a:spLocks noGrp="1" noRot="1" noChangeAspect="1" noChangeArrowheads="1" noTextEdit="1"/>
          </p:cNvSpPr>
          <p:nvPr>
            <p:ph type="sldImg" idx="2"/>
          </p:nvPr>
        </p:nvSpPr>
        <p:spPr bwMode="auto">
          <a:xfrm>
            <a:off x="2089150" y="739775"/>
            <a:ext cx="2559050"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4933" name="Rectangle 5"/>
          <p:cNvSpPr>
            <a:spLocks noGrp="1" noChangeArrowheads="1"/>
          </p:cNvSpPr>
          <p:nvPr>
            <p:ph type="body" sz="quarter" idx="3"/>
          </p:nvPr>
        </p:nvSpPr>
        <p:spPr bwMode="auto">
          <a:xfrm>
            <a:off x="673102" y="4686300"/>
            <a:ext cx="5389563" cy="444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3" rIns="91387" bIns="45693"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24934" name="Rectangle 6"/>
          <p:cNvSpPr>
            <a:spLocks noGrp="1" noChangeArrowheads="1"/>
          </p:cNvSpPr>
          <p:nvPr>
            <p:ph type="ftr" sz="quarter" idx="4"/>
          </p:nvPr>
        </p:nvSpPr>
        <p:spPr bwMode="auto">
          <a:xfrm>
            <a:off x="2" y="9371014"/>
            <a:ext cx="291941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3" rIns="91387" bIns="45693" numCol="1" anchor="b" anchorCtr="0" compatLnSpc="1">
            <a:prstTxWarp prst="textNoShape">
              <a:avLst/>
            </a:prstTxWarp>
          </a:bodyPr>
          <a:lstStyle>
            <a:lvl1pPr algn="l">
              <a:lnSpc>
                <a:spcPct val="100000"/>
              </a:lnSpc>
              <a:spcBef>
                <a:spcPct val="0"/>
              </a:spcBef>
              <a:defRPr sz="1200">
                <a:latin typeface="Arial" charset="0"/>
                <a:ea typeface="ＭＳ Ｐゴシック" pitchFamily="50" charset="-128"/>
              </a:defRPr>
            </a:lvl1pPr>
          </a:lstStyle>
          <a:p>
            <a:pPr>
              <a:defRPr/>
            </a:pPr>
            <a:endParaRPr lang="en-US" altLang="ja-JP"/>
          </a:p>
        </p:txBody>
      </p:sp>
      <p:sp>
        <p:nvSpPr>
          <p:cNvPr id="124935" name="Rectangle 7"/>
          <p:cNvSpPr>
            <a:spLocks noGrp="1" noChangeArrowheads="1"/>
          </p:cNvSpPr>
          <p:nvPr>
            <p:ph type="sldNum" sz="quarter" idx="5"/>
          </p:nvPr>
        </p:nvSpPr>
        <p:spPr bwMode="auto">
          <a:xfrm>
            <a:off x="3814763" y="9371014"/>
            <a:ext cx="2919412"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3" rIns="91387" bIns="45693" numCol="1" anchor="b" anchorCtr="0" compatLnSpc="1">
            <a:prstTxWarp prst="textNoShape">
              <a:avLst/>
            </a:prstTxWarp>
          </a:bodyPr>
          <a:lstStyle>
            <a:lvl1pPr algn="r">
              <a:lnSpc>
                <a:spcPct val="100000"/>
              </a:lnSpc>
              <a:spcBef>
                <a:spcPct val="0"/>
              </a:spcBef>
              <a:defRPr sz="1200">
                <a:latin typeface="Arial" charset="0"/>
                <a:ea typeface="ＭＳ Ｐゴシック" pitchFamily="50" charset="-128"/>
              </a:defRPr>
            </a:lvl1pPr>
          </a:lstStyle>
          <a:p>
            <a:pPr>
              <a:defRPr/>
            </a:pPr>
            <a:fld id="{481D37A5-90C1-4B5A-B242-A9616B3F0EEE}" type="slidenum">
              <a:rPr lang="en-US" altLang="ja-JP"/>
              <a:pPr>
                <a:defRPr/>
              </a:pPr>
              <a:t>‹#›</a:t>
            </a:fld>
            <a:endParaRPr lang="en-US" altLang="ja-JP"/>
          </a:p>
        </p:txBody>
      </p:sp>
    </p:spTree>
    <p:extLst>
      <p:ext uri="{BB962C8B-B14F-4D97-AF65-F5344CB8AC3E}">
        <p14:creationId xmlns:p14="http://schemas.microsoft.com/office/powerpoint/2010/main" val="18828492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6575"/>
            <a:ext cx="5829300" cy="212407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B9172722-918F-4019-BE70-99BBACB9D24B}" type="slidenum">
              <a:rPr lang="en-US" altLang="ja-JP"/>
              <a:pPr>
                <a:defRPr/>
              </a:pPr>
              <a:t>‹#›</a:t>
            </a:fld>
            <a:endParaRPr lang="en-US" altLang="ja-JP"/>
          </a:p>
        </p:txBody>
      </p:sp>
    </p:spTree>
    <p:extLst>
      <p:ext uri="{BB962C8B-B14F-4D97-AF65-F5344CB8AC3E}">
        <p14:creationId xmlns:p14="http://schemas.microsoft.com/office/powerpoint/2010/main" val="85149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4777F09C-D417-4EF2-9C5B-7CC846F27D8E}" type="slidenum">
              <a:rPr lang="en-US" altLang="ja-JP"/>
              <a:pPr>
                <a:defRPr/>
              </a:pPr>
              <a:t>‹#›</a:t>
            </a:fld>
            <a:endParaRPr lang="en-US" altLang="ja-JP"/>
          </a:p>
        </p:txBody>
      </p:sp>
    </p:spTree>
    <p:extLst>
      <p:ext uri="{BB962C8B-B14F-4D97-AF65-F5344CB8AC3E}">
        <p14:creationId xmlns:p14="http://schemas.microsoft.com/office/powerpoint/2010/main" val="533955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875"/>
            <a:ext cx="1543050" cy="845185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42900" y="396875"/>
            <a:ext cx="4476750" cy="845185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861952F4-88B9-439A-AF08-DFC627045C29}" type="slidenum">
              <a:rPr lang="en-US" altLang="ja-JP"/>
              <a:pPr>
                <a:defRPr/>
              </a:pPr>
              <a:t>‹#›</a:t>
            </a:fld>
            <a:endParaRPr lang="en-US" altLang="ja-JP"/>
          </a:p>
        </p:txBody>
      </p:sp>
    </p:spTree>
    <p:extLst>
      <p:ext uri="{BB962C8B-B14F-4D97-AF65-F5344CB8AC3E}">
        <p14:creationId xmlns:p14="http://schemas.microsoft.com/office/powerpoint/2010/main" val="3983137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875"/>
            <a:ext cx="6172200" cy="1651000"/>
          </a:xfr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342900" y="2311400"/>
            <a:ext cx="3009900" cy="65373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quarter" idx="2"/>
          </p:nvPr>
        </p:nvSpPr>
        <p:spPr>
          <a:xfrm>
            <a:off x="3505200" y="2311400"/>
            <a:ext cx="3009900" cy="31924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ー 4"/>
          <p:cNvSpPr>
            <a:spLocks noGrp="1"/>
          </p:cNvSpPr>
          <p:nvPr>
            <p:ph sz="quarter" idx="3"/>
          </p:nvPr>
        </p:nvSpPr>
        <p:spPr>
          <a:xfrm>
            <a:off x="3505200" y="5656263"/>
            <a:ext cx="3009900" cy="319246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sldNum" sz="quarter" idx="10"/>
          </p:nvPr>
        </p:nvSpPr>
        <p:spPr>
          <a:ln/>
        </p:spPr>
        <p:txBody>
          <a:bodyPr/>
          <a:lstStyle>
            <a:lvl1pPr>
              <a:defRPr/>
            </a:lvl1pPr>
          </a:lstStyle>
          <a:p>
            <a:pPr>
              <a:defRPr/>
            </a:pPr>
            <a:fld id="{1B46B614-E60C-48D4-AA86-C15760DE1F2A}" type="slidenum">
              <a:rPr lang="en-US" altLang="ja-JP"/>
              <a:pPr>
                <a:defRPr/>
              </a:pPr>
              <a:t>‹#›</a:t>
            </a:fld>
            <a:endParaRPr lang="en-US" altLang="ja-JP"/>
          </a:p>
        </p:txBody>
      </p:sp>
    </p:spTree>
    <p:extLst>
      <p:ext uri="{BB962C8B-B14F-4D97-AF65-F5344CB8AC3E}">
        <p14:creationId xmlns:p14="http://schemas.microsoft.com/office/powerpoint/2010/main" val="3927088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342900" y="396875"/>
            <a:ext cx="6172200" cy="1651000"/>
          </a:xfr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quarter" idx="1"/>
          </p:nvPr>
        </p:nvSpPr>
        <p:spPr>
          <a:xfrm>
            <a:off x="342900" y="2311400"/>
            <a:ext cx="3009900" cy="31924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quarter" idx="2"/>
          </p:nvPr>
        </p:nvSpPr>
        <p:spPr>
          <a:xfrm>
            <a:off x="3505200" y="2311400"/>
            <a:ext cx="3009900" cy="31924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ー 4"/>
          <p:cNvSpPr>
            <a:spLocks noGrp="1"/>
          </p:cNvSpPr>
          <p:nvPr>
            <p:ph sz="quarter" idx="3"/>
          </p:nvPr>
        </p:nvSpPr>
        <p:spPr>
          <a:xfrm>
            <a:off x="342900" y="5656263"/>
            <a:ext cx="3009900" cy="319246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コンテンツ プレースホルダー 5"/>
          <p:cNvSpPr>
            <a:spLocks noGrp="1"/>
          </p:cNvSpPr>
          <p:nvPr>
            <p:ph sz="quarter" idx="4"/>
          </p:nvPr>
        </p:nvSpPr>
        <p:spPr>
          <a:xfrm>
            <a:off x="3505200" y="5656263"/>
            <a:ext cx="3009900" cy="319246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pPr>
              <a:defRPr/>
            </a:pPr>
            <a:fld id="{E48760C3-E00C-4FC9-BA78-818E9EF3A931}" type="slidenum">
              <a:rPr lang="en-US" altLang="ja-JP"/>
              <a:pPr>
                <a:defRPr/>
              </a:pPr>
              <a:t>‹#›</a:t>
            </a:fld>
            <a:endParaRPr lang="en-US" altLang="ja-JP"/>
          </a:p>
        </p:txBody>
      </p:sp>
    </p:spTree>
    <p:extLst>
      <p:ext uri="{BB962C8B-B14F-4D97-AF65-F5344CB8AC3E}">
        <p14:creationId xmlns:p14="http://schemas.microsoft.com/office/powerpoint/2010/main" val="3140127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342900" y="396875"/>
            <a:ext cx="6172200" cy="84518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98CC211A-CC1E-472F-A932-5EBACD03551A}" type="slidenum">
              <a:rPr lang="en-US" altLang="ja-JP"/>
              <a:pPr>
                <a:defRPr/>
              </a:pPr>
              <a:t>‹#›</a:t>
            </a:fld>
            <a:endParaRPr lang="en-US" altLang="ja-JP"/>
          </a:p>
        </p:txBody>
      </p:sp>
    </p:spTree>
    <p:extLst>
      <p:ext uri="{BB962C8B-B14F-4D97-AF65-F5344CB8AC3E}">
        <p14:creationId xmlns:p14="http://schemas.microsoft.com/office/powerpoint/2010/main" val="1412802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0D9D27CE-47C0-48E8-A444-CFD66E28952A}" type="slidenum">
              <a:rPr lang="en-US" altLang="ja-JP"/>
              <a:pPr>
                <a:defRPr/>
              </a:pPr>
              <a:t>‹#›</a:t>
            </a:fld>
            <a:endParaRPr lang="en-US" altLang="ja-JP"/>
          </a:p>
        </p:txBody>
      </p:sp>
    </p:spTree>
    <p:extLst>
      <p:ext uri="{BB962C8B-B14F-4D97-AF65-F5344CB8AC3E}">
        <p14:creationId xmlns:p14="http://schemas.microsoft.com/office/powerpoint/2010/main" val="1894763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6365875"/>
            <a:ext cx="5829300" cy="1966913"/>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00E6615A-1A90-4CD6-9DAD-109C3BD78741}" type="slidenum">
              <a:rPr lang="en-US" altLang="ja-JP"/>
              <a:pPr>
                <a:defRPr/>
              </a:pPr>
              <a:t>‹#›</a:t>
            </a:fld>
            <a:endParaRPr lang="en-US" altLang="ja-JP"/>
          </a:p>
        </p:txBody>
      </p:sp>
    </p:spTree>
    <p:extLst>
      <p:ext uri="{BB962C8B-B14F-4D97-AF65-F5344CB8AC3E}">
        <p14:creationId xmlns:p14="http://schemas.microsoft.com/office/powerpoint/2010/main" val="2191595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3429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35052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pPr>
              <a:defRPr/>
            </a:pPr>
            <a:fld id="{2E159F59-C9BD-4328-8EB0-A34C167F78D6}" type="slidenum">
              <a:rPr lang="en-US" altLang="ja-JP"/>
              <a:pPr>
                <a:defRPr/>
              </a:pPr>
              <a:t>‹#›</a:t>
            </a:fld>
            <a:endParaRPr lang="en-US" altLang="ja-JP"/>
          </a:p>
        </p:txBody>
      </p:sp>
    </p:spTree>
    <p:extLst>
      <p:ext uri="{BB962C8B-B14F-4D97-AF65-F5344CB8AC3E}">
        <p14:creationId xmlns:p14="http://schemas.microsoft.com/office/powerpoint/2010/main" val="3258517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pPr>
              <a:defRPr/>
            </a:pPr>
            <a:fld id="{62FC8F4D-B751-4150-A3FD-6FB38C9DBCD2}" type="slidenum">
              <a:rPr lang="en-US" altLang="ja-JP"/>
              <a:pPr>
                <a:defRPr/>
              </a:pPr>
              <a:t>‹#›</a:t>
            </a:fld>
            <a:endParaRPr lang="en-US" altLang="ja-JP"/>
          </a:p>
        </p:txBody>
      </p:sp>
    </p:spTree>
    <p:extLst>
      <p:ext uri="{BB962C8B-B14F-4D97-AF65-F5344CB8AC3E}">
        <p14:creationId xmlns:p14="http://schemas.microsoft.com/office/powerpoint/2010/main" val="86954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0391F227-0138-4729-AF79-EC67494FD75D}" type="slidenum">
              <a:rPr lang="en-US" altLang="ja-JP"/>
              <a:pPr>
                <a:defRPr/>
              </a:pPr>
              <a:t>‹#›</a:t>
            </a:fld>
            <a:endParaRPr lang="en-US" altLang="ja-JP"/>
          </a:p>
        </p:txBody>
      </p:sp>
    </p:spTree>
    <p:extLst>
      <p:ext uri="{BB962C8B-B14F-4D97-AF65-F5344CB8AC3E}">
        <p14:creationId xmlns:p14="http://schemas.microsoft.com/office/powerpoint/2010/main" val="1434459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964C083E-A3FB-46AD-AFA9-579F49D5459D}" type="slidenum">
              <a:rPr lang="en-US" altLang="ja-JP"/>
              <a:pPr>
                <a:defRPr/>
              </a:pPr>
              <a:t>‹#›</a:t>
            </a:fld>
            <a:endParaRPr lang="en-US" altLang="ja-JP"/>
          </a:p>
        </p:txBody>
      </p:sp>
    </p:spTree>
    <p:extLst>
      <p:ext uri="{BB962C8B-B14F-4D97-AF65-F5344CB8AC3E}">
        <p14:creationId xmlns:p14="http://schemas.microsoft.com/office/powerpoint/2010/main" val="3123735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3700"/>
            <a:ext cx="2255838" cy="1679575"/>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62B16C82-AA5A-435C-B660-573241A550EC}" type="slidenum">
              <a:rPr lang="en-US" altLang="ja-JP"/>
              <a:pPr>
                <a:defRPr/>
              </a:pPr>
              <a:t>‹#›</a:t>
            </a:fld>
            <a:endParaRPr lang="en-US" altLang="ja-JP"/>
          </a:p>
        </p:txBody>
      </p:sp>
    </p:spTree>
    <p:extLst>
      <p:ext uri="{BB962C8B-B14F-4D97-AF65-F5344CB8AC3E}">
        <p14:creationId xmlns:p14="http://schemas.microsoft.com/office/powerpoint/2010/main" val="3239637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934200"/>
            <a:ext cx="4114800" cy="819150"/>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65D1C8EA-2B0E-4C58-9F21-50F2191FAA57}" type="slidenum">
              <a:rPr lang="en-US" altLang="ja-JP"/>
              <a:pPr>
                <a:defRPr/>
              </a:pPr>
              <a:t>‹#›</a:t>
            </a:fld>
            <a:endParaRPr lang="en-US" altLang="ja-JP"/>
          </a:p>
        </p:txBody>
      </p:sp>
    </p:spTree>
    <p:extLst>
      <p:ext uri="{BB962C8B-B14F-4D97-AF65-F5344CB8AC3E}">
        <p14:creationId xmlns:p14="http://schemas.microsoft.com/office/powerpoint/2010/main" val="834306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96875"/>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42900" y="23114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0" name="Rectangle 6"/>
          <p:cNvSpPr>
            <a:spLocks noGrp="1" noChangeArrowheads="1"/>
          </p:cNvSpPr>
          <p:nvPr>
            <p:ph type="sldNum" sz="quarter" idx="4"/>
          </p:nvPr>
        </p:nvSpPr>
        <p:spPr bwMode="auto">
          <a:xfrm>
            <a:off x="2514600" y="9067800"/>
            <a:ext cx="1600200"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defRPr kumimoji="0">
                <a:latin typeface="Arial" charset="0"/>
                <a:ea typeface="ＭＳ Ｐゴシック" pitchFamily="50" charset="-128"/>
              </a:defRPr>
            </a:lvl1pPr>
          </a:lstStyle>
          <a:p>
            <a:pPr>
              <a:defRPr/>
            </a:pPr>
            <a:fld id="{C6563D06-7529-4225-923B-0808EE80A04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chart" Target="../charts/chart1.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Shape"/>
          <p:cNvGraphicFramePr>
            <a:graphicFrameLocks noGrp="1" noChangeAspect="1"/>
          </p:cNvGraphicFramePr>
          <p:nvPr>
            <p:extLst>
              <p:ext uri="{D42A27DB-BD31-4B8C-83A1-F6EECF244321}">
                <p14:modId xmlns:p14="http://schemas.microsoft.com/office/powerpoint/2010/main" val="3257698721"/>
              </p:ext>
            </p:extLst>
          </p:nvPr>
        </p:nvGraphicFramePr>
        <p:xfrm>
          <a:off x="-487059" y="1852038"/>
          <a:ext cx="7832117" cy="4777362"/>
        </p:xfrm>
        <a:graphic>
          <a:graphicData uri="http://schemas.openxmlformats.org/drawingml/2006/chart">
            <c:chart xmlns:c="http://schemas.openxmlformats.org/drawingml/2006/chart" xmlns:r="http://schemas.openxmlformats.org/officeDocument/2006/relationships" r:id="rId2"/>
          </a:graphicData>
        </a:graphic>
      </p:graphicFrame>
      <p:sp>
        <p:nvSpPr>
          <p:cNvPr id="14338" name="Rectangle 8"/>
          <p:cNvSpPr>
            <a:spLocks noChangeArrowheads="1"/>
          </p:cNvSpPr>
          <p:nvPr/>
        </p:nvSpPr>
        <p:spPr bwMode="auto">
          <a:xfrm>
            <a:off x="152400" y="2133600"/>
            <a:ext cx="319029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lnSpc>
                <a:spcPct val="100000"/>
              </a:lnSpc>
              <a:spcBef>
                <a:spcPct val="0"/>
              </a:spcBef>
              <a:buNone/>
            </a:pPr>
            <a:r>
              <a:rPr lang="ja-JP" altLang="en-US" sz="1400" dirty="0">
                <a:ea typeface="HG丸ｺﾞｼｯｸM-PRO" pitchFamily="50" charset="-128"/>
              </a:rPr>
              <a:t>（１）飼養</a:t>
            </a:r>
            <a:r>
              <a:rPr lang="ja-JP" altLang="en-US" sz="1400" dirty="0" smtClean="0">
                <a:ea typeface="HG丸ｺﾞｼｯｸM-PRO" pitchFamily="50" charset="-128"/>
              </a:rPr>
              <a:t>状況</a:t>
            </a:r>
            <a:r>
              <a:rPr lang="ja-JP" altLang="en-US" sz="1400" dirty="0">
                <a:latin typeface="HG丸ｺﾞｼｯｸM-PRO" panose="020F0600000000000000" pitchFamily="50" charset="-128"/>
                <a:ea typeface="HG丸ｺﾞｼｯｸM-PRO" panose="020F0600000000000000" pitchFamily="50" charset="-128"/>
              </a:rPr>
              <a:t>（</a:t>
            </a:r>
            <a:r>
              <a:rPr lang="ja-JP" altLang="en-US" sz="1400" dirty="0" smtClean="0">
                <a:latin typeface="HG丸ｺﾞｼｯｸM-PRO" panose="020F0600000000000000" pitchFamily="50" charset="-128"/>
                <a:ea typeface="HG丸ｺﾞｼｯｸM-PRO" panose="020F0600000000000000" pitchFamily="50" charset="-128"/>
              </a:rPr>
              <a:t>各年１月</a:t>
            </a:r>
            <a:r>
              <a:rPr lang="en-US" altLang="ja-JP" sz="1400" dirty="0">
                <a:latin typeface="HG丸ｺﾞｼｯｸM-PRO" panose="020F0600000000000000" pitchFamily="50" charset="-128"/>
                <a:ea typeface="HG丸ｺﾞｼｯｸM-PRO" panose="020F0600000000000000" pitchFamily="50" charset="-128"/>
              </a:rPr>
              <a:t>1</a:t>
            </a:r>
            <a:r>
              <a:rPr lang="ja-JP" altLang="en-US" sz="1400" dirty="0">
                <a:latin typeface="HG丸ｺﾞｼｯｸM-PRO" panose="020F0600000000000000" pitchFamily="50" charset="-128"/>
                <a:ea typeface="HG丸ｺﾞｼｯｸM-PRO" panose="020F0600000000000000" pitchFamily="50" charset="-128"/>
              </a:rPr>
              <a:t>日時点</a:t>
            </a:r>
            <a:r>
              <a:rPr lang="ja-JP" altLang="en-US" sz="1400" dirty="0" smtClean="0">
                <a:latin typeface="HG丸ｺﾞｼｯｸM-PRO" panose="020F0600000000000000" pitchFamily="50" charset="-128"/>
                <a:ea typeface="HG丸ｺﾞｼｯｸM-PRO" panose="020F0600000000000000" pitchFamily="50" charset="-128"/>
              </a:rPr>
              <a:t>）</a:t>
            </a:r>
            <a:endParaRPr lang="ja-JP" altLang="en-US" sz="1400" dirty="0">
              <a:latin typeface="HG丸ｺﾞｼｯｸM-PRO" panose="020F0600000000000000" pitchFamily="50" charset="-128"/>
              <a:ea typeface="HG丸ｺﾞｼｯｸM-PRO" panose="020F0600000000000000" pitchFamily="50" charset="-128"/>
            </a:endParaRPr>
          </a:p>
        </p:txBody>
      </p:sp>
      <p:sp>
        <p:nvSpPr>
          <p:cNvPr id="14339" name="Text Box 9"/>
          <p:cNvSpPr txBox="1">
            <a:spLocks noChangeArrowheads="1"/>
          </p:cNvSpPr>
          <p:nvPr/>
        </p:nvSpPr>
        <p:spPr bwMode="auto">
          <a:xfrm>
            <a:off x="2683386" y="9354979"/>
            <a:ext cx="1338828"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lnSpc>
                <a:spcPct val="100000"/>
              </a:lnSpc>
              <a:spcBef>
                <a:spcPct val="0"/>
              </a:spcBef>
              <a:buFontTx/>
              <a:buNone/>
            </a:pPr>
            <a:r>
              <a:rPr lang="ja-JP" altLang="en-US" sz="1000" dirty="0">
                <a:latin typeface="HG丸ｺﾞｼｯｸM-PRO" panose="020F0600000000000000" pitchFamily="50" charset="-128"/>
                <a:ea typeface="HG丸ｺﾞｼｯｸM-PRO" panose="020F0600000000000000" pitchFamily="50" charset="-128"/>
              </a:rPr>
              <a:t>蜜蜂の衛生検査作業</a:t>
            </a:r>
          </a:p>
        </p:txBody>
      </p:sp>
      <p:pic>
        <p:nvPicPr>
          <p:cNvPr id="14344" name="Picture 16" descr="腐そ病検査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24900" y="7228918"/>
            <a:ext cx="2837600" cy="2143682"/>
          </a:xfrm>
          <a:prstGeom prst="rect">
            <a:avLst/>
          </a:prstGeom>
          <a:noFill/>
          <a:ln>
            <a:noFill/>
          </a:ln>
          <a:effectLst>
            <a:softEdge rad="3175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5" name="Rectangle 17"/>
          <p:cNvSpPr>
            <a:spLocks noChangeArrowheads="1"/>
          </p:cNvSpPr>
          <p:nvPr/>
        </p:nvSpPr>
        <p:spPr bwMode="auto">
          <a:xfrm>
            <a:off x="0" y="0"/>
            <a:ext cx="6858000" cy="4572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eaLnBrk="1" hangingPunct="1">
              <a:lnSpc>
                <a:spcPct val="100000"/>
              </a:lnSpc>
              <a:spcBef>
                <a:spcPct val="0"/>
              </a:spcBef>
              <a:buFontTx/>
              <a:buNone/>
            </a:pPr>
            <a:r>
              <a:rPr lang="ja-JP" altLang="en-US" sz="2000" b="1">
                <a:latin typeface="HG丸ｺﾞｼｯｸM-PRO" panose="020F0600000000000000" pitchFamily="50" charset="-128"/>
                <a:ea typeface="HG丸ｺﾞｼｯｸM-PRO" panose="020F0600000000000000" pitchFamily="50" charset="-128"/>
              </a:rPr>
              <a:t>　畜種別の動向</a:t>
            </a:r>
          </a:p>
        </p:txBody>
      </p:sp>
      <p:sp>
        <p:nvSpPr>
          <p:cNvPr id="14346" name="AutoShape 19"/>
          <p:cNvSpPr>
            <a:spLocks noChangeArrowheads="1"/>
          </p:cNvSpPr>
          <p:nvPr/>
        </p:nvSpPr>
        <p:spPr bwMode="auto">
          <a:xfrm>
            <a:off x="2209800" y="685800"/>
            <a:ext cx="2286000" cy="457200"/>
          </a:xfrm>
          <a:prstGeom prst="bevel">
            <a:avLst>
              <a:gd name="adj" fmla="val 12500"/>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eaLnBrk="1" hangingPunct="1">
              <a:lnSpc>
                <a:spcPct val="100000"/>
              </a:lnSpc>
              <a:spcBef>
                <a:spcPct val="0"/>
              </a:spcBef>
              <a:buFontTx/>
              <a:buNone/>
            </a:pPr>
            <a:r>
              <a:rPr lang="ja-JP" altLang="en-US" sz="1600" b="1">
                <a:latin typeface="HG丸ｺﾞｼｯｸM-PRO" panose="020F0600000000000000" pitchFamily="50" charset="-128"/>
                <a:ea typeface="HG丸ｺﾞｼｯｸM-PRO" panose="020F0600000000000000" pitchFamily="50" charset="-128"/>
              </a:rPr>
              <a:t>養　　　蜂</a:t>
            </a:r>
          </a:p>
        </p:txBody>
      </p:sp>
      <p:sp>
        <p:nvSpPr>
          <p:cNvPr id="14347" name="AutoShape 20"/>
          <p:cNvSpPr>
            <a:spLocks noChangeArrowheads="1"/>
          </p:cNvSpPr>
          <p:nvPr/>
        </p:nvSpPr>
        <p:spPr bwMode="auto">
          <a:xfrm>
            <a:off x="457200" y="1386640"/>
            <a:ext cx="6019800" cy="594560"/>
          </a:xfrm>
          <a:prstGeom prst="roundRect">
            <a:avLst>
              <a:gd name="adj" fmla="val 16667"/>
            </a:avLst>
          </a:prstGeom>
          <a:noFill/>
          <a:ln w="38100" cmpd="dbl"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lvl1pPr algn="l"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50000"/>
              </a:spcBef>
              <a:buFontTx/>
              <a:buNone/>
            </a:pPr>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セイヨウミツバチ</a:t>
            </a:r>
            <a:r>
              <a:rPr lang="ja-JP" altLang="en-US" sz="1200" dirty="0">
                <a:latin typeface="HG丸ｺﾞｼｯｸM-PRO" panose="020F0600000000000000" pitchFamily="50" charset="-128"/>
                <a:ea typeface="HG丸ｺﾞｼｯｸM-PRO" panose="020F0600000000000000" pitchFamily="50" charset="-128"/>
              </a:rPr>
              <a:t>を中心に、蜂蜜の生産の他、イチゴやメロンなどの園芸作物の受粉交配用に県内全域で飼育されています。</a:t>
            </a:r>
          </a:p>
        </p:txBody>
      </p:sp>
      <p:sp>
        <p:nvSpPr>
          <p:cNvPr id="14348" name="Text Box 21"/>
          <p:cNvSpPr txBox="1">
            <a:spLocks noChangeArrowheads="1"/>
          </p:cNvSpPr>
          <p:nvPr/>
        </p:nvSpPr>
        <p:spPr bwMode="auto">
          <a:xfrm>
            <a:off x="2895600" y="9645650"/>
            <a:ext cx="9144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har char="•"/>
              <a:defRPr kumimoji="1" sz="3200">
                <a:solidFill>
                  <a:schemeClr val="tx1"/>
                </a:solidFill>
                <a:latin typeface="Arial" pitchFamily="34"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pitchFamily="34"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pitchFamily="34"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pitchFamily="34"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eaLnBrk="1" hangingPunct="1">
              <a:spcBef>
                <a:spcPct val="50000"/>
              </a:spcBef>
              <a:buFontTx/>
              <a:buNone/>
            </a:pPr>
            <a:r>
              <a:rPr lang="ja-JP" altLang="en-US" sz="1000" dirty="0" smtClean="0">
                <a:latin typeface="HG丸ｺﾞｼｯｸM-PRO" panose="020F0600000000000000" pitchFamily="50" charset="-128"/>
                <a:ea typeface="HG丸ｺﾞｼｯｸM-PRO" panose="020F0600000000000000" pitchFamily="50" charset="-128"/>
              </a:rPr>
              <a:t>－１１</a:t>
            </a:r>
            <a:r>
              <a:rPr lang="en-US" altLang="ja-JP" sz="1000" dirty="0" smtClean="0">
                <a:solidFill>
                  <a:srgbClr val="FF0000"/>
                </a:solidFill>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a:t>
            </a:r>
          </a:p>
        </p:txBody>
      </p:sp>
      <p:sp>
        <p:nvSpPr>
          <p:cNvPr id="2" name="テキスト ボックス 1"/>
          <p:cNvSpPr txBox="1"/>
          <p:nvPr/>
        </p:nvSpPr>
        <p:spPr>
          <a:xfrm>
            <a:off x="2895600" y="6248400"/>
            <a:ext cx="3733800" cy="226088"/>
          </a:xfrm>
          <a:prstGeom prst="rect">
            <a:avLst/>
          </a:prstGeom>
          <a:noFill/>
        </p:spPr>
        <p:txBody>
          <a:bodyPr wrap="square" rtlCol="0">
            <a:spAutoFit/>
          </a:bodyPr>
          <a:lstStyle/>
          <a:p>
            <a:pPr algn="l"/>
            <a:r>
              <a:rPr kumimoji="1" lang="en-US" altLang="ja-JP" sz="800" dirty="0" smtClean="0">
                <a:latin typeface="HG丸ｺﾞｼｯｸM-PRO" panose="020F0600000000000000" pitchFamily="50" charset="-128"/>
                <a:ea typeface="HG丸ｺﾞｼｯｸM-PRO" panose="020F0600000000000000" pitchFamily="50" charset="-128"/>
              </a:rPr>
              <a:t>※</a:t>
            </a:r>
            <a:r>
              <a:rPr kumimoji="1" lang="ja-JP" altLang="en-US" sz="800" dirty="0" smtClean="0">
                <a:latin typeface="HG丸ｺﾞｼｯｸM-PRO" panose="020F0600000000000000" pitchFamily="50" charset="-128"/>
                <a:ea typeface="HG丸ｺﾞｼｯｸM-PRO" panose="020F0600000000000000" pitchFamily="50" charset="-128"/>
              </a:rPr>
              <a:t>平成</a:t>
            </a:r>
            <a:r>
              <a:rPr kumimoji="1" lang="en-US" altLang="ja-JP" sz="800" dirty="0" smtClean="0">
                <a:latin typeface="HG丸ｺﾞｼｯｸM-PRO" panose="020F0600000000000000" pitchFamily="50" charset="-128"/>
                <a:ea typeface="HG丸ｺﾞｼｯｸM-PRO" panose="020F0600000000000000" pitchFamily="50" charset="-128"/>
              </a:rPr>
              <a:t>25</a:t>
            </a:r>
            <a:r>
              <a:rPr kumimoji="1" lang="ja-JP" altLang="en-US" sz="800" dirty="0" smtClean="0">
                <a:latin typeface="HG丸ｺﾞｼｯｸM-PRO" panose="020F0600000000000000" pitchFamily="50" charset="-128"/>
                <a:ea typeface="HG丸ｺﾞｼｯｸM-PRO" panose="020F0600000000000000" pitchFamily="50" charset="-128"/>
              </a:rPr>
              <a:t>年以降は法改正に伴い、趣味養蜂家の戸数および群数を含む。</a:t>
            </a:r>
            <a:endParaRPr kumimoji="1" lang="ja-JP" altLang="en-US" sz="800" dirty="0">
              <a:latin typeface="HG丸ｺﾞｼｯｸM-PRO" panose="020F0600000000000000" pitchFamily="50" charset="-128"/>
              <a:ea typeface="HG丸ｺﾞｼｯｸM-PRO" panose="020F0600000000000000" pitchFamily="50" charset="-128"/>
            </a:endParaRPr>
          </a:p>
        </p:txBody>
      </p:sp>
      <p:sp>
        <p:nvSpPr>
          <p:cNvPr id="11" name="正方形/長方形 10"/>
          <p:cNvSpPr/>
          <p:nvPr/>
        </p:nvSpPr>
        <p:spPr bwMode="auto">
          <a:xfrm>
            <a:off x="304800" y="6629400"/>
            <a:ext cx="6248400" cy="443079"/>
          </a:xfrm>
          <a:prstGeom prst="rect">
            <a:avLst/>
          </a:prstGeom>
          <a:solidFill>
            <a:srgbClr val="FFFFCC">
              <a:alpha val="50000"/>
            </a:srgb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noAutofit/>
          </a:bodyPr>
          <a:lstStyle/>
          <a:p>
            <a:pPr algn="l"/>
            <a:r>
              <a:rPr kumimoji="1" lang="ja-JP" altLang="en-US" sz="9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rPr>
              <a:t>・令和</a:t>
            </a:r>
            <a:r>
              <a:rPr lang="en-US" altLang="ja-JP" sz="900" dirty="0">
                <a:latin typeface="HG丸ｺﾞｼｯｸM-PRO" panose="020F0600000000000000" pitchFamily="50" charset="-128"/>
                <a:ea typeface="HG丸ｺﾞｼｯｸM-PRO" panose="020F0600000000000000" pitchFamily="50" charset="-128"/>
              </a:rPr>
              <a:t>2</a:t>
            </a:r>
            <a:r>
              <a:rPr lang="ja-JP" altLang="en-US" sz="900" dirty="0">
                <a:latin typeface="HG丸ｺﾞｼｯｸM-PRO" panose="020F0600000000000000" pitchFamily="50" charset="-128"/>
                <a:ea typeface="HG丸ｺﾞｼｯｸM-PRO" panose="020F0600000000000000" pitchFamily="50" charset="-128"/>
              </a:rPr>
              <a:t>年</a:t>
            </a:r>
            <a:r>
              <a:rPr lang="ja-JP" altLang="en-US" sz="900" dirty="0" smtClean="0">
                <a:latin typeface="HG丸ｺﾞｼｯｸM-PRO" panose="020F0600000000000000" pitchFamily="50" charset="-128"/>
                <a:ea typeface="HG丸ｺﾞｼｯｸM-PRO" panose="020F0600000000000000" pitchFamily="50" charset="-128"/>
              </a:rPr>
              <a:t>の蜂群数は</a:t>
            </a:r>
            <a:r>
              <a:rPr lang="en-US" altLang="ja-JP" sz="900" dirty="0" smtClean="0">
                <a:latin typeface="HG丸ｺﾞｼｯｸM-PRO" panose="020F0600000000000000" pitchFamily="50" charset="-128"/>
                <a:ea typeface="HG丸ｺﾞｼｯｸM-PRO" panose="020F0600000000000000" pitchFamily="50" charset="-128"/>
              </a:rPr>
              <a:t>1,4</a:t>
            </a:r>
            <a:r>
              <a:rPr lang="en-US" altLang="ja-JP" sz="900" dirty="0">
                <a:latin typeface="HG丸ｺﾞｼｯｸM-PRO" panose="020F0600000000000000" pitchFamily="50" charset="-128"/>
                <a:ea typeface="HG丸ｺﾞｼｯｸM-PRO" panose="020F0600000000000000" pitchFamily="50" charset="-128"/>
              </a:rPr>
              <a:t>09</a:t>
            </a:r>
            <a:r>
              <a:rPr lang="ja-JP" altLang="en-US" sz="900" dirty="0" smtClean="0">
                <a:latin typeface="HG丸ｺﾞｼｯｸM-PRO" panose="020F0600000000000000" pitchFamily="50" charset="-128"/>
                <a:ea typeface="HG丸ｺﾞｼｯｸM-PRO" panose="020F0600000000000000" pitchFamily="50" charset="-128"/>
              </a:rPr>
              <a:t>群</a:t>
            </a:r>
            <a:r>
              <a:rPr lang="ja-JP" altLang="en-US" sz="900" dirty="0" smtClean="0">
                <a:latin typeface="HG丸ｺﾞｼｯｸM-PRO" panose="020F0600000000000000" pitchFamily="50" charset="-128"/>
                <a:ea typeface="HG丸ｺﾞｼｯｸM-PRO" panose="020F0600000000000000" pitchFamily="50" charset="-128"/>
              </a:rPr>
              <a:t>で、前年に</a:t>
            </a:r>
            <a:r>
              <a:rPr lang="ja-JP" altLang="en-US" sz="900" dirty="0" smtClean="0">
                <a:latin typeface="HG丸ｺﾞｼｯｸM-PRO" panose="020F0600000000000000" pitchFamily="50" charset="-128"/>
                <a:ea typeface="HG丸ｺﾞｼｯｸM-PRO" panose="020F0600000000000000" pitchFamily="50" charset="-128"/>
              </a:rPr>
              <a:t>比べ</a:t>
            </a:r>
            <a:r>
              <a:rPr lang="en-US" altLang="ja-JP" sz="900" dirty="0" smtClean="0">
                <a:latin typeface="HG丸ｺﾞｼｯｸM-PRO" panose="020F0600000000000000" pitchFamily="50" charset="-128"/>
                <a:ea typeface="HG丸ｺﾞｼｯｸM-PRO" panose="020F0600000000000000" pitchFamily="50" charset="-128"/>
              </a:rPr>
              <a:t>42</a:t>
            </a:r>
            <a:r>
              <a:rPr lang="ja-JP" altLang="en-US" sz="900" dirty="0" smtClean="0">
                <a:latin typeface="HG丸ｺﾞｼｯｸM-PRO" panose="020F0600000000000000" pitchFamily="50" charset="-128"/>
                <a:ea typeface="HG丸ｺﾞｼｯｸM-PRO" panose="020F0600000000000000" pitchFamily="50" charset="-128"/>
              </a:rPr>
              <a:t>群（</a:t>
            </a:r>
            <a:r>
              <a:rPr lang="en-US" altLang="ja-JP" sz="900" dirty="0" smtClean="0">
                <a:latin typeface="HG丸ｺﾞｼｯｸM-PRO" panose="020F0600000000000000" pitchFamily="50" charset="-128"/>
                <a:ea typeface="HG丸ｺﾞｼｯｸM-PRO" panose="020F0600000000000000" pitchFamily="50" charset="-128"/>
              </a:rPr>
              <a:t>3</a:t>
            </a:r>
            <a:r>
              <a:rPr lang="en-US" altLang="ja-JP" sz="900" dirty="0" smtClean="0">
                <a:latin typeface="HG丸ｺﾞｼｯｸM-PRO" panose="020F0600000000000000" pitchFamily="50" charset="-128"/>
                <a:ea typeface="HG丸ｺﾞｼｯｸM-PRO" panose="020F0600000000000000" pitchFamily="50" charset="-128"/>
              </a:rPr>
              <a:t>.1</a:t>
            </a:r>
            <a:r>
              <a:rPr lang="ja-JP" altLang="en-US" sz="900" dirty="0" smtClean="0">
                <a:latin typeface="HG丸ｺﾞｼｯｸM-PRO" panose="020F0600000000000000" pitchFamily="50" charset="-128"/>
                <a:ea typeface="HG丸ｺﾞｼｯｸM-PRO" panose="020F0600000000000000" pitchFamily="50" charset="-128"/>
              </a:rPr>
              <a:t>％</a:t>
            </a:r>
            <a:r>
              <a:rPr lang="ja-JP" altLang="en-US" sz="900" dirty="0" smtClean="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増加</a:t>
            </a:r>
            <a:r>
              <a:rPr lang="ja-JP" altLang="en-US" sz="900" dirty="0" smtClean="0">
                <a:latin typeface="HG丸ｺﾞｼｯｸM-PRO" panose="020F0600000000000000" pitchFamily="50" charset="-128"/>
                <a:ea typeface="HG丸ｺﾞｼｯｸM-PRO" panose="020F0600000000000000" pitchFamily="50" charset="-128"/>
              </a:rPr>
              <a:t>した。</a:t>
            </a:r>
            <a:r>
              <a:rPr lang="en-US" altLang="ja-JP" sz="900" dirty="0">
                <a:latin typeface="HG丸ｺﾞｼｯｸM-PRO" panose="020F0600000000000000" pitchFamily="50" charset="-128"/>
                <a:ea typeface="HG丸ｺﾞｼｯｸM-PRO" panose="020F0600000000000000" pitchFamily="50" charset="-128"/>
              </a:rPr>
              <a:t/>
            </a:r>
            <a:br>
              <a:rPr lang="en-US" altLang="ja-JP" sz="900" dirty="0">
                <a:latin typeface="HG丸ｺﾞｼｯｸM-PRO" panose="020F0600000000000000" pitchFamily="50" charset="-128"/>
                <a:ea typeface="HG丸ｺﾞｼｯｸM-PRO" panose="020F0600000000000000" pitchFamily="50" charset="-128"/>
              </a:rPr>
            </a:br>
            <a:r>
              <a:rPr lang="ja-JP" altLang="en-US" sz="900" dirty="0" smtClean="0">
                <a:latin typeface="HG丸ｺﾞｼｯｸM-PRO" panose="020F0600000000000000" pitchFamily="50" charset="-128"/>
                <a:ea typeface="HG丸ｺﾞｼｯｸM-PRO" panose="020F0600000000000000" pitchFamily="50" charset="-128"/>
              </a:rPr>
              <a:t>・飼養戸数は</a:t>
            </a:r>
            <a:r>
              <a:rPr lang="en-US" altLang="ja-JP" sz="900" dirty="0" smtClean="0">
                <a:latin typeface="HG丸ｺﾞｼｯｸM-PRO" panose="020F0600000000000000" pitchFamily="50" charset="-128"/>
                <a:ea typeface="HG丸ｺﾞｼｯｸM-PRO" panose="020F0600000000000000" pitchFamily="50" charset="-128"/>
              </a:rPr>
              <a:t>110</a:t>
            </a:r>
            <a:r>
              <a:rPr lang="ja-JP" altLang="en-US" sz="900" dirty="0" smtClean="0">
                <a:latin typeface="HG丸ｺﾞｼｯｸM-PRO" panose="020F0600000000000000" pitchFamily="50" charset="-128"/>
                <a:ea typeface="HG丸ｺﾞｼｯｸM-PRO" panose="020F0600000000000000" pitchFamily="50" charset="-128"/>
              </a:rPr>
              <a:t>戸</a:t>
            </a:r>
            <a:r>
              <a:rPr lang="ja-JP" altLang="en-US" sz="900" dirty="0" smtClean="0">
                <a:latin typeface="HG丸ｺﾞｼｯｸM-PRO" panose="020F0600000000000000" pitchFamily="50" charset="-128"/>
                <a:ea typeface="HG丸ｺﾞｼｯｸM-PRO" panose="020F0600000000000000" pitchFamily="50" charset="-128"/>
              </a:rPr>
              <a:t>で、</a:t>
            </a:r>
            <a:r>
              <a:rPr lang="ja-JP" altLang="en-US" sz="900" dirty="0">
                <a:latin typeface="HG丸ｺﾞｼｯｸM-PRO" panose="020F0600000000000000" pitchFamily="50" charset="-128"/>
                <a:ea typeface="HG丸ｺﾞｼｯｸM-PRO" panose="020F0600000000000000" pitchFamily="50" charset="-128"/>
              </a:rPr>
              <a:t>前年に</a:t>
            </a:r>
            <a:r>
              <a:rPr lang="ja-JP" altLang="en-US" sz="900" dirty="0" smtClean="0">
                <a:latin typeface="HG丸ｺﾞｼｯｸM-PRO" panose="020F0600000000000000" pitchFamily="50" charset="-128"/>
                <a:ea typeface="HG丸ｺﾞｼｯｸM-PRO" panose="020F0600000000000000" pitchFamily="50" charset="-128"/>
              </a:rPr>
              <a:t>比べ</a:t>
            </a:r>
            <a:r>
              <a:rPr lang="en-US" altLang="ja-JP" sz="900" dirty="0">
                <a:latin typeface="HG丸ｺﾞｼｯｸM-PRO" panose="020F0600000000000000" pitchFamily="50" charset="-128"/>
                <a:ea typeface="HG丸ｺﾞｼｯｸM-PRO" panose="020F0600000000000000" pitchFamily="50" charset="-128"/>
              </a:rPr>
              <a:t>9</a:t>
            </a:r>
            <a:r>
              <a:rPr lang="ja-JP" altLang="en-US" sz="900" dirty="0" smtClean="0">
                <a:latin typeface="HG丸ｺﾞｼｯｸM-PRO" panose="020F0600000000000000" pitchFamily="50" charset="-128"/>
                <a:ea typeface="HG丸ｺﾞｼｯｸM-PRO" panose="020F0600000000000000" pitchFamily="50" charset="-128"/>
              </a:rPr>
              <a:t>戸（</a:t>
            </a:r>
            <a:r>
              <a:rPr lang="ja-JP" altLang="en-US" sz="900" dirty="0" smtClean="0">
                <a:latin typeface="HG丸ｺﾞｼｯｸM-PRO" panose="020F0600000000000000" pitchFamily="50" charset="-128"/>
                <a:ea typeface="HG丸ｺﾞｼｯｸM-PRO" panose="020F0600000000000000" pitchFamily="50" charset="-128"/>
              </a:rPr>
              <a:t>８</a:t>
            </a:r>
            <a:r>
              <a:rPr lang="en-US" altLang="ja-JP" sz="900" smtClean="0">
                <a:latin typeface="HG丸ｺﾞｼｯｸM-PRO" panose="020F0600000000000000" pitchFamily="50" charset="-128"/>
                <a:ea typeface="HG丸ｺﾞｼｯｸM-PRO" panose="020F0600000000000000" pitchFamily="50" charset="-128"/>
              </a:rPr>
              <a:t>.</a:t>
            </a:r>
            <a:r>
              <a:rPr lang="en-US" altLang="ja-JP" sz="900" smtClean="0">
                <a:latin typeface="HG丸ｺﾞｼｯｸM-PRO" panose="020F0600000000000000" pitchFamily="50" charset="-128"/>
                <a:ea typeface="HG丸ｺﾞｼｯｸM-PRO" panose="020F0600000000000000" pitchFamily="50" charset="-128"/>
              </a:rPr>
              <a:t>9</a:t>
            </a:r>
            <a:r>
              <a:rPr lang="en-US" altLang="ja-JP" sz="900" dirty="0" smtClean="0">
                <a:latin typeface="HG丸ｺﾞｼｯｸM-PRO" panose="020F0600000000000000" pitchFamily="50" charset="-128"/>
                <a:ea typeface="HG丸ｺﾞｼｯｸM-PRO" panose="020F0600000000000000" pitchFamily="50" charset="-128"/>
              </a:rPr>
              <a:t>%</a:t>
            </a:r>
            <a:r>
              <a:rPr lang="ja-JP" altLang="en-US" sz="900" dirty="0" smtClean="0">
                <a:latin typeface="HG丸ｺﾞｼｯｸM-PRO" panose="020F0600000000000000" pitchFamily="50" charset="-128"/>
                <a:ea typeface="HG丸ｺﾞｼｯｸM-PRO" panose="020F0600000000000000" pitchFamily="50" charset="-128"/>
              </a:rPr>
              <a:t>）増加した。</a:t>
            </a:r>
            <a:endParaRPr kumimoji="1" lang="en-US" altLang="ja-JP" sz="9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213331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10000"/>
          </a:lnSpc>
          <a:spcBef>
            <a:spcPct val="50000"/>
          </a:spcBef>
          <a:spcAft>
            <a:spcPct val="0"/>
          </a:spcAft>
          <a:buClrTx/>
          <a:buSzTx/>
          <a:buFontTx/>
          <a:buNone/>
          <a:tabLst/>
          <a:defRPr kumimoji="1" lang="ja-JP" altLang="en-US" sz="1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10000"/>
          </a:lnSpc>
          <a:spcBef>
            <a:spcPct val="50000"/>
          </a:spcBef>
          <a:spcAft>
            <a:spcPct val="0"/>
          </a:spcAft>
          <a:buClrTx/>
          <a:buSzTx/>
          <a:buFontTx/>
          <a:buNone/>
          <a:tabLst/>
          <a:defRPr kumimoji="1" lang="ja-JP" altLang="en-US" sz="1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5136</TotalTime>
  <Words>125</Words>
  <Application>Microsoft Office PowerPoint</Application>
  <PresentationFormat>A4 210 x 297 mm</PresentationFormat>
  <Paragraphs>56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ＭＳ Ｐゴシック</vt:lpstr>
      <vt:lpstr>ＭＳ Ｐ明朝</vt:lpstr>
      <vt:lpstr>Arial</vt:lpstr>
      <vt:lpstr>標準デザイン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井口　信行</dc:creator>
  <cp:lastModifiedBy>楠居　里奈</cp:lastModifiedBy>
  <cp:revision>305</cp:revision>
  <cp:lastPrinted>2021-06-21T04:03:37Z</cp:lastPrinted>
  <dcterms:created xsi:type="dcterms:W3CDTF">1601-01-01T00:00:00Z</dcterms:created>
  <dcterms:modified xsi:type="dcterms:W3CDTF">2021-11-05T05:18:21Z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