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300" r:id="rId2"/>
    <p:sldId id="301" r:id="rId3"/>
  </p:sldIdLst>
  <p:sldSz cx="6858000" cy="9906000" type="A4"/>
  <p:notesSz cx="6858000" cy="9945688"/>
  <p:defaultTextStyle>
    <a:defPPr>
      <a:defRPr lang="ja-JP"/>
    </a:defPPr>
    <a:lvl1pPr algn="ctr" rtl="0" fontAlgn="base">
      <a:lnSpc>
        <a:spcPct val="110000"/>
      </a:lnSpc>
      <a:spcBef>
        <a:spcPct val="50000"/>
      </a:spcBef>
      <a:spcAft>
        <a:spcPct val="0"/>
      </a:spcAft>
      <a:defRPr kumimoji="1" sz="14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1pPr>
    <a:lvl2pPr marL="457200" algn="ctr" rtl="0" fontAlgn="base">
      <a:lnSpc>
        <a:spcPct val="110000"/>
      </a:lnSpc>
      <a:spcBef>
        <a:spcPct val="50000"/>
      </a:spcBef>
      <a:spcAft>
        <a:spcPct val="0"/>
      </a:spcAft>
      <a:defRPr kumimoji="1" sz="14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2pPr>
    <a:lvl3pPr marL="914400" algn="ctr" rtl="0" fontAlgn="base">
      <a:lnSpc>
        <a:spcPct val="110000"/>
      </a:lnSpc>
      <a:spcBef>
        <a:spcPct val="50000"/>
      </a:spcBef>
      <a:spcAft>
        <a:spcPct val="0"/>
      </a:spcAft>
      <a:defRPr kumimoji="1" sz="14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3pPr>
    <a:lvl4pPr marL="1371600" algn="ctr" rtl="0" fontAlgn="base">
      <a:lnSpc>
        <a:spcPct val="110000"/>
      </a:lnSpc>
      <a:spcBef>
        <a:spcPct val="50000"/>
      </a:spcBef>
      <a:spcAft>
        <a:spcPct val="0"/>
      </a:spcAft>
      <a:defRPr kumimoji="1" sz="14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4pPr>
    <a:lvl5pPr marL="1828800" algn="ctr" rtl="0" fontAlgn="base">
      <a:lnSpc>
        <a:spcPct val="110000"/>
      </a:lnSpc>
      <a:spcBef>
        <a:spcPct val="50000"/>
      </a:spcBef>
      <a:spcAft>
        <a:spcPct val="0"/>
      </a:spcAft>
      <a:defRPr kumimoji="1" sz="14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14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14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14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14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66"/>
    <a:srgbClr val="CCFF99"/>
    <a:srgbClr val="CCECFF"/>
    <a:srgbClr val="99CCFF"/>
    <a:srgbClr val="FFFF99"/>
    <a:srgbClr val="FFFFCC"/>
    <a:srgbClr val="99CC00"/>
    <a:srgbClr val="CCFFCC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56" autoAdjust="0"/>
    <p:restoredTop sz="94585" autoAdjust="0"/>
  </p:normalViewPr>
  <p:slideViewPr>
    <p:cSldViewPr>
      <p:cViewPr>
        <p:scale>
          <a:sx n="161" d="100"/>
          <a:sy n="161" d="100"/>
        </p:scale>
        <p:origin x="348" y="-2644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70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______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______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237849017580145"/>
          <c:y val="0.18135593220338983"/>
          <c:w val="0.83453981385729059"/>
          <c:h val="0.66610169491525428"/>
        </c:manualLayout>
      </c:layout>
      <c:barChart>
        <c:barDir val="col"/>
        <c:grouping val="clustered"/>
        <c:varyColors val="0"/>
        <c:ser>
          <c:idx val="0"/>
          <c:order val="1"/>
          <c:tx>
            <c:strRef>
              <c:f>'４　採卵鶏'!$B$5</c:f>
              <c:strCache>
                <c:ptCount val="1"/>
                <c:pt idx="0">
                  <c:v>羽数（百羽）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25400">
              <a:noFill/>
            </a:ln>
          </c:spPr>
          <c:invertIfNegative val="0"/>
          <c:dLbls>
            <c:dLbl>
              <c:idx val="1"/>
              <c:layout>
                <c:manualLayout>
                  <c:x val="1.232727667898912E-2"/>
                  <c:y val="-1.707865595020069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760780290260794E-4"/>
                  <c:y val="2.156857511455173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9.6268731661899908E-4"/>
                  <c:y val="5.601494728413223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1527901049593014E-4"/>
                  <c:y val="7.2814626985189727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5437142228988966E-4"/>
                  <c:y val="5.608968370479097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8.4108927955881137E-4"/>
                  <c:y val="1.20838115574536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9357240375985137E-4"/>
                  <c:y val="2.478580008007418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8143078547446507E-3"/>
                  <c:y val="4.106588371368831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3.1474349056936901E-4"/>
                  <c:y val="4.95858356688463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700" b="0" i="0" u="none" strike="noStrike" baseline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'４　採卵鶏'!$C$3:$P$3</c:f>
              <c:strCache>
                <c:ptCount val="14"/>
                <c:pt idx="0">
                  <c:v>昭和50</c:v>
                </c:pt>
                <c:pt idx="1">
                  <c:v>55</c:v>
                </c:pt>
                <c:pt idx="2">
                  <c:v>60</c:v>
                </c:pt>
                <c:pt idx="3">
                  <c:v>平成2</c:v>
                </c:pt>
                <c:pt idx="4">
                  <c:v>7</c:v>
                </c:pt>
                <c:pt idx="5">
                  <c:v>12</c:v>
                </c:pt>
                <c:pt idx="6">
                  <c:v>17</c:v>
                </c:pt>
                <c:pt idx="7">
                  <c:v>22</c:v>
                </c:pt>
                <c:pt idx="8">
                  <c:v>27</c:v>
                </c:pt>
                <c:pt idx="9">
                  <c:v>28</c:v>
                </c:pt>
                <c:pt idx="10">
                  <c:v>29</c:v>
                </c:pt>
                <c:pt idx="11">
                  <c:v>30</c:v>
                </c:pt>
                <c:pt idx="12">
                  <c:v>31</c:v>
                </c:pt>
                <c:pt idx="13">
                  <c:v>令和２</c:v>
                </c:pt>
              </c:strCache>
            </c:strRef>
          </c:cat>
          <c:val>
            <c:numRef>
              <c:f>'４　採卵鶏'!$C$5:$P$5</c:f>
              <c:numCache>
                <c:formatCode>#,##0_);[Red]\(#,##0\)</c:formatCode>
                <c:ptCount val="14"/>
                <c:pt idx="0">
                  <c:v>8358.76</c:v>
                </c:pt>
                <c:pt idx="1">
                  <c:v>8818.06</c:v>
                </c:pt>
                <c:pt idx="2">
                  <c:v>9210</c:v>
                </c:pt>
                <c:pt idx="3">
                  <c:v>7974.78</c:v>
                </c:pt>
                <c:pt idx="4">
                  <c:v>8052.35</c:v>
                </c:pt>
                <c:pt idx="5">
                  <c:v>8018.94</c:v>
                </c:pt>
                <c:pt idx="6">
                  <c:v>7408</c:v>
                </c:pt>
                <c:pt idx="7">
                  <c:v>5956</c:v>
                </c:pt>
                <c:pt idx="8">
                  <c:v>3923.23</c:v>
                </c:pt>
                <c:pt idx="9">
                  <c:v>3860.05</c:v>
                </c:pt>
                <c:pt idx="10">
                  <c:v>3842.86</c:v>
                </c:pt>
                <c:pt idx="11">
                  <c:v>3642.06</c:v>
                </c:pt>
                <c:pt idx="12">
                  <c:v>3660.46</c:v>
                </c:pt>
                <c:pt idx="13" formatCode="#,##0">
                  <c:v>3340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-1443379744"/>
        <c:axId val="-1457242592"/>
      </c:barChart>
      <c:lineChart>
        <c:grouping val="standard"/>
        <c:varyColors val="0"/>
        <c:ser>
          <c:idx val="2"/>
          <c:order val="2"/>
          <c:tx>
            <c:strRef>
              <c:f>'４　採卵鶏'!$B$6</c:f>
              <c:strCache>
                <c:ptCount val="1"/>
                <c:pt idx="0">
                  <c:v>一戸当たり飼養羽数（羽）</c:v>
                </c:pt>
              </c:strCache>
            </c:strRef>
          </c:tx>
          <c:spPr>
            <a:ln w="25400">
              <a:solidFill>
                <a:srgbClr val="FF99FF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FF99FF"/>
              </a:solidFill>
              <a:ln>
                <a:solidFill>
                  <a:srgbClr val="FFFFFF"/>
                </a:solidFill>
                <a:prstDash val="solid"/>
              </a:ln>
            </c:spPr>
          </c:marker>
          <c:dLbls>
            <c:dLbl>
              <c:idx val="1"/>
              <c:layout>
                <c:manualLayout>
                  <c:x val="-2.5728252066255026E-2"/>
                  <c:y val="2.71153791408481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1490628071780373E-2"/>
                  <c:y val="-3.9350511942153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4626425316277019E-2"/>
                  <c:y val="2.67442501890653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8488682968403549E-3"/>
                  <c:y val="1.27653365363227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4710973951420509E-2"/>
                  <c:y val="-1.89568931002268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6222103181519539E-2"/>
                  <c:y val="-2.8956797078156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3.3910089138207089E-2"/>
                  <c:y val="2.97787572419139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7889768687852113E-2"/>
                  <c:y val="3.25905215015272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3.7140186030787573E-2"/>
                  <c:y val="3.64607131699987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2.583443298022952E-2"/>
                  <c:y val="3.94710426803015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3.4176893590489199E-2"/>
                  <c:y val="-3.22389442451654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5.3264716943645721E-2"/>
                  <c:y val="3.07151058519875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4.778046073829665E-2"/>
                  <c:y val="-3.65697028932560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2.8397918719312042E-2"/>
                  <c:y val="-2.75608345566973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700" b="0" i="1" u="none" strike="noStrike" baseline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'４　採卵鶏'!$C$3:$P$3</c:f>
              <c:strCache>
                <c:ptCount val="14"/>
                <c:pt idx="0">
                  <c:v>昭和50</c:v>
                </c:pt>
                <c:pt idx="1">
                  <c:v>55</c:v>
                </c:pt>
                <c:pt idx="2">
                  <c:v>60</c:v>
                </c:pt>
                <c:pt idx="3">
                  <c:v>平成2</c:v>
                </c:pt>
                <c:pt idx="4">
                  <c:v>7</c:v>
                </c:pt>
                <c:pt idx="5">
                  <c:v>12</c:v>
                </c:pt>
                <c:pt idx="6">
                  <c:v>17</c:v>
                </c:pt>
                <c:pt idx="7">
                  <c:v>22</c:v>
                </c:pt>
                <c:pt idx="8">
                  <c:v>27</c:v>
                </c:pt>
                <c:pt idx="9">
                  <c:v>28</c:v>
                </c:pt>
                <c:pt idx="10">
                  <c:v>29</c:v>
                </c:pt>
                <c:pt idx="11">
                  <c:v>30</c:v>
                </c:pt>
                <c:pt idx="12">
                  <c:v>31</c:v>
                </c:pt>
                <c:pt idx="13">
                  <c:v>令和２</c:v>
                </c:pt>
              </c:strCache>
            </c:strRef>
          </c:cat>
          <c:val>
            <c:numRef>
              <c:f>'４　採卵鶏'!$C$6:$P$6</c:f>
              <c:numCache>
                <c:formatCode>#,##0_);[Red]\(#,##0\)</c:formatCode>
                <c:ptCount val="14"/>
                <c:pt idx="0">
                  <c:v>3107.3457249070634</c:v>
                </c:pt>
                <c:pt idx="1">
                  <c:v>5477.0559006211179</c:v>
                </c:pt>
                <c:pt idx="2">
                  <c:v>7139.5348837209303</c:v>
                </c:pt>
                <c:pt idx="3">
                  <c:v>7523.3773584905657</c:v>
                </c:pt>
                <c:pt idx="4">
                  <c:v>10595.197368421053</c:v>
                </c:pt>
                <c:pt idx="5">
                  <c:v>12933.774193548386</c:v>
                </c:pt>
                <c:pt idx="6">
                  <c:v>13718.518518518518</c:v>
                </c:pt>
                <c:pt idx="7">
                  <c:v>12155.102040816326</c:v>
                </c:pt>
                <c:pt idx="8">
                  <c:v>10324.28947368421</c:v>
                </c:pt>
                <c:pt idx="9">
                  <c:v>10432.567567567568</c:v>
                </c:pt>
                <c:pt idx="10">
                  <c:v>11302.529411764706</c:v>
                </c:pt>
                <c:pt idx="11">
                  <c:v>10405.885714285714</c:v>
                </c:pt>
                <c:pt idx="12">
                  <c:v>11092.30303030303</c:v>
                </c:pt>
                <c:pt idx="13" formatCode="#,##0">
                  <c:v>10773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443379744"/>
        <c:axId val="-1457242592"/>
      </c:lineChart>
      <c:lineChart>
        <c:grouping val="standard"/>
        <c:varyColors val="0"/>
        <c:ser>
          <c:idx val="1"/>
          <c:order val="0"/>
          <c:tx>
            <c:strRef>
              <c:f>'４　採卵鶏'!$B$4</c:f>
              <c:strCache>
                <c:ptCount val="1"/>
                <c:pt idx="0">
                  <c:v>戸数</c:v>
                </c:pt>
              </c:strCache>
            </c:strRef>
          </c:tx>
          <c:spPr>
            <a:ln w="25400">
              <a:solidFill>
                <a:srgbClr val="FFCC00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FFCC00"/>
              </a:solidFill>
              <a:ln>
                <a:solidFill>
                  <a:srgbClr val="FFFFFF"/>
                </a:solidFill>
                <a:prstDash val="solid"/>
              </a:ln>
            </c:spPr>
          </c:marker>
          <c:dLbls>
            <c:dLbl>
              <c:idx val="1"/>
              <c:layout>
                <c:manualLayout>
                  <c:x val="-2.8705233673448863E-2"/>
                  <c:y val="3.11089075088012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6550456387067548E-2"/>
                  <c:y val="3.68930472656880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2319922855760734E-2"/>
                  <c:y val="4.04396344761489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5798143774624051E-2"/>
                  <c:y val="-2.76752417372821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6292508420935527E-2"/>
                  <c:y val="-2.90055607455847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5745100114812456E-2"/>
                  <c:y val="-2.43275946438898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5197583239013442E-2"/>
                  <c:y val="-2.27513679434138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7752553423066177E-2"/>
                  <c:y val="-2.38023043729702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6170910383875282E-2"/>
                  <c:y val="-2.35649272654477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6657519671468148E-2"/>
                  <c:y val="-2.30394590506695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7144237528737068E-2"/>
                  <c:y val="-2.35649272654477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1.6596720652938109E-2"/>
                  <c:y val="-2.47343743049068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1.6049203777139039E-2"/>
                  <c:y val="-2.29209484407669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1.5501795471016024E-2"/>
                  <c:y val="-1.83614929489746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1.7022530922000824E-2"/>
                  <c:y val="-2.61920903954802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700" b="0" i="0" u="none" strike="noStrike" baseline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'４　採卵鶏'!$C$3:$P$3</c:f>
              <c:strCache>
                <c:ptCount val="14"/>
                <c:pt idx="0">
                  <c:v>昭和50</c:v>
                </c:pt>
                <c:pt idx="1">
                  <c:v>55</c:v>
                </c:pt>
                <c:pt idx="2">
                  <c:v>60</c:v>
                </c:pt>
                <c:pt idx="3">
                  <c:v>平成2</c:v>
                </c:pt>
                <c:pt idx="4">
                  <c:v>7</c:v>
                </c:pt>
                <c:pt idx="5">
                  <c:v>12</c:v>
                </c:pt>
                <c:pt idx="6">
                  <c:v>17</c:v>
                </c:pt>
                <c:pt idx="7">
                  <c:v>22</c:v>
                </c:pt>
                <c:pt idx="8">
                  <c:v>27</c:v>
                </c:pt>
                <c:pt idx="9">
                  <c:v>28</c:v>
                </c:pt>
                <c:pt idx="10">
                  <c:v>29</c:v>
                </c:pt>
                <c:pt idx="11">
                  <c:v>30</c:v>
                </c:pt>
                <c:pt idx="12">
                  <c:v>31</c:v>
                </c:pt>
                <c:pt idx="13">
                  <c:v>令和２</c:v>
                </c:pt>
              </c:strCache>
            </c:strRef>
          </c:cat>
          <c:val>
            <c:numRef>
              <c:f>'４　採卵鶏'!$C$4:$P$4</c:f>
              <c:numCache>
                <c:formatCode>#,##0_);[Red]\(#,##0\)</c:formatCode>
                <c:ptCount val="14"/>
                <c:pt idx="0">
                  <c:v>269</c:v>
                </c:pt>
                <c:pt idx="1">
                  <c:v>161</c:v>
                </c:pt>
                <c:pt idx="2">
                  <c:v>129</c:v>
                </c:pt>
                <c:pt idx="3">
                  <c:v>106</c:v>
                </c:pt>
                <c:pt idx="4">
                  <c:v>76</c:v>
                </c:pt>
                <c:pt idx="5">
                  <c:v>62</c:v>
                </c:pt>
                <c:pt idx="6">
                  <c:v>54</c:v>
                </c:pt>
                <c:pt idx="7">
                  <c:v>49</c:v>
                </c:pt>
                <c:pt idx="8">
                  <c:v>38</c:v>
                </c:pt>
                <c:pt idx="9">
                  <c:v>37</c:v>
                </c:pt>
                <c:pt idx="10">
                  <c:v>34</c:v>
                </c:pt>
                <c:pt idx="11">
                  <c:v>35</c:v>
                </c:pt>
                <c:pt idx="12" formatCode="General">
                  <c:v>33</c:v>
                </c:pt>
                <c:pt idx="13">
                  <c:v>31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457246944"/>
        <c:axId val="-1457247488"/>
      </c:lineChart>
      <c:catAx>
        <c:axId val="-14433797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90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pPr>
                <a:r>
                  <a:rPr lang="ja-JP" altLang="en-US" sz="900" dirty="0" smtClean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（年）</a:t>
                </a:r>
                <a:endParaRPr lang="ja-JP" altLang="en-US" sz="9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c:rich>
          </c:tx>
          <c:layout>
            <c:manualLayout>
              <c:xMode val="edge"/>
              <c:yMode val="edge"/>
              <c:x val="0.9285437592275505"/>
              <c:y val="0.8639778237476633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/>
              </a:defRPr>
            </a:pPr>
            <a:endParaRPr lang="ja-JP"/>
          </a:p>
        </c:txPr>
        <c:crossAx val="-145724259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-1457242592"/>
        <c:scaling>
          <c:orientation val="minMax"/>
          <c:max val="15000"/>
          <c:min val="0"/>
        </c:scaling>
        <c:delete val="0"/>
        <c:axPos val="l"/>
        <c:title>
          <c:tx>
            <c:rich>
              <a:bodyPr rot="0" vert="horz"/>
              <a:lstStyle/>
              <a:p>
                <a:pPr algn="ctr">
                  <a:defRPr sz="400" b="0" i="0" u="none" strike="noStrike" baseline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/>
                  </a:defRPr>
                </a:pPr>
                <a:r>
                  <a:rPr lang="ja-JP" altLang="ja-JP" sz="800" b="0" i="0" baseline="0">
                    <a:effectLst/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（百羽）</a:t>
                </a:r>
                <a:endParaRPr lang="ja-JP" altLang="ja-JP" sz="400">
                  <a:effectLst/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c:rich>
          </c:tx>
          <c:layout>
            <c:manualLayout>
              <c:xMode val="edge"/>
              <c:yMode val="edge"/>
              <c:x val="5.58428380448324E-2"/>
              <c:y val="0.140151796413887"/>
            </c:manualLayout>
          </c:layout>
          <c:overlay val="0"/>
          <c:spPr>
            <a:noFill/>
            <a:ln w="25400">
              <a:noFill/>
            </a:ln>
          </c:spPr>
        </c:title>
        <c:numFmt formatCode="#,##0_);[Red]\(#,##0\)" sourceLinked="1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/>
              </a:defRPr>
            </a:pPr>
            <a:endParaRPr lang="ja-JP"/>
          </a:p>
        </c:txPr>
        <c:crossAx val="-1443379744"/>
        <c:crosses val="autoZero"/>
        <c:crossBetween val="between"/>
      </c:valAx>
      <c:catAx>
        <c:axId val="-14572469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457247488"/>
        <c:crosses val="autoZero"/>
        <c:auto val="0"/>
        <c:lblAlgn val="ctr"/>
        <c:lblOffset val="100"/>
        <c:noMultiLvlLbl val="0"/>
      </c:catAx>
      <c:valAx>
        <c:axId val="-1457247488"/>
        <c:scaling>
          <c:orientation val="minMax"/>
          <c:max val="300"/>
        </c:scaling>
        <c:delete val="0"/>
        <c:axPos val="r"/>
        <c:numFmt formatCode="#,##0_);[Red]\(#,##0\)" sourceLinked="1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/>
              </a:defRPr>
            </a:pPr>
            <a:endParaRPr lang="ja-JP"/>
          </a:p>
        </c:txPr>
        <c:crossAx val="-1457246944"/>
        <c:crosses val="max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6277936513321956"/>
          <c:y val="0.1113298049412884"/>
          <c:w val="0.25080026886822671"/>
          <c:h val="0.1575271127570376"/>
        </c:manualLayout>
      </c:layout>
      <c:overlay val="0"/>
      <c:spPr>
        <a:solidFill>
          <a:srgbClr val="FFFFFF"/>
        </a:solidFill>
        <a:ln w="3175">
          <a:noFill/>
          <a:prstDash val="solid"/>
        </a:ln>
      </c:spPr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ＭＳ Ｐゴシック"/>
            </a:defRPr>
          </a:pPr>
          <a:endParaRPr lang="ja-JP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ＭＳ Ｐゴシック"/>
          <a:ea typeface="ＭＳ Ｐゴシック"/>
          <a:cs typeface="ＭＳ Ｐゴシック"/>
        </a:defRPr>
      </a:pPr>
      <a:endParaRPr lang="ja-JP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650465356773525"/>
          <c:y val="0.19830508474576272"/>
          <c:w val="0.69183040330920376"/>
          <c:h val="0.63389830508474576"/>
        </c:manualLayout>
      </c:layout>
      <c:barChart>
        <c:barDir val="col"/>
        <c:grouping val="clustered"/>
        <c:varyColors val="0"/>
        <c:ser>
          <c:idx val="0"/>
          <c:order val="1"/>
          <c:tx>
            <c:strRef>
              <c:f>'５　ブロイラー'!$B$5</c:f>
              <c:strCache>
                <c:ptCount val="1"/>
                <c:pt idx="0">
                  <c:v>羽数（百羽）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4.3077017132273868E-4"/>
                  <c:y val="0.102477501082712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8.34727506500713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766434765472525E-3"/>
                  <c:y val="7.89607100743918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3766434765472525E-3"/>
                  <c:y val="6.31685680595134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6.31685680595134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3766434765472525E-3"/>
                  <c:y val="5.18884666203146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376643476547202E-3"/>
                  <c:y val="5.18884666203146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9.4348856849348702E-4"/>
                  <c:y val="5.207996188569189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5429965322676016E-4"/>
                  <c:y val="4.059521986605279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8.6175713689375251E-5"/>
                  <c:y val="4.159817187748140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"/>
                  <c:y val="3.83624703386623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378811419030004E-3"/>
                  <c:y val="4.287948481733874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1.6374469572222672E-3"/>
                  <c:y val="3.392681470186247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1.0839712403662625E-7"/>
                  <c:y val="3.83523448932760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1.0107249223720417E-16"/>
                  <c:y val="2.9385747111706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1.3782771795717182E-3"/>
                  <c:y val="2.71253050261908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700" b="0" i="0" u="none" strike="noStrike" baseline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'５　ブロイラー'!$D$3:$P$3</c:f>
              <c:strCache>
                <c:ptCount val="13"/>
                <c:pt idx="0">
                  <c:v>昭和55</c:v>
                </c:pt>
                <c:pt idx="1">
                  <c:v>60</c:v>
                </c:pt>
                <c:pt idx="2">
                  <c:v>平成2</c:v>
                </c:pt>
                <c:pt idx="3">
                  <c:v>7</c:v>
                </c:pt>
                <c:pt idx="4">
                  <c:v>12</c:v>
                </c:pt>
                <c:pt idx="5">
                  <c:v>17</c:v>
                </c:pt>
                <c:pt idx="6">
                  <c:v>22</c:v>
                </c:pt>
                <c:pt idx="7">
                  <c:v>27</c:v>
                </c:pt>
                <c:pt idx="8">
                  <c:v>28</c:v>
                </c:pt>
                <c:pt idx="9">
                  <c:v>29</c:v>
                </c:pt>
                <c:pt idx="10">
                  <c:v>30</c:v>
                </c:pt>
                <c:pt idx="11">
                  <c:v>31</c:v>
                </c:pt>
                <c:pt idx="12">
                  <c:v>令和２</c:v>
                </c:pt>
              </c:strCache>
            </c:strRef>
          </c:cat>
          <c:val>
            <c:numRef>
              <c:f>'５　ブロイラー'!$D$5:$P$5</c:f>
              <c:numCache>
                <c:formatCode>#,##0_);[Red]\(#,##0\)</c:formatCode>
                <c:ptCount val="13"/>
                <c:pt idx="0">
                  <c:v>4574.3</c:v>
                </c:pt>
                <c:pt idx="1">
                  <c:v>3283.4</c:v>
                </c:pt>
                <c:pt idx="2">
                  <c:v>2880.01</c:v>
                </c:pt>
                <c:pt idx="3">
                  <c:v>2312.1</c:v>
                </c:pt>
                <c:pt idx="4">
                  <c:v>2596.96</c:v>
                </c:pt>
                <c:pt idx="5">
                  <c:v>1897</c:v>
                </c:pt>
                <c:pt idx="6">
                  <c:v>1139.47</c:v>
                </c:pt>
                <c:pt idx="7">
                  <c:v>995.3</c:v>
                </c:pt>
                <c:pt idx="8">
                  <c:v>865.94</c:v>
                </c:pt>
                <c:pt idx="9">
                  <c:v>937.65</c:v>
                </c:pt>
                <c:pt idx="10">
                  <c:v>875.66</c:v>
                </c:pt>
                <c:pt idx="11">
                  <c:v>795.04</c:v>
                </c:pt>
                <c:pt idx="12">
                  <c:v>850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-1178515312"/>
        <c:axId val="-1178512048"/>
      </c:barChart>
      <c:lineChart>
        <c:grouping val="standard"/>
        <c:varyColors val="0"/>
        <c:ser>
          <c:idx val="2"/>
          <c:order val="2"/>
          <c:tx>
            <c:strRef>
              <c:f>'５　ブロイラー'!$B$6</c:f>
              <c:strCache>
                <c:ptCount val="1"/>
                <c:pt idx="0">
                  <c:v>一戸当たり飼養羽数(羽)</c:v>
                </c:pt>
              </c:strCache>
            </c:strRef>
          </c:tx>
          <c:spPr>
            <a:ln w="25400">
              <a:solidFill>
                <a:srgbClr val="FF99FF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FF99FF"/>
              </a:solidFill>
              <a:ln>
                <a:solidFill>
                  <a:srgbClr val="FFFFFF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2.8851628943202833E-2"/>
                  <c:y val="-3.10815645482932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1975226107478491E-2"/>
                  <c:y val="-4.18278958136310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4683837675540045E-2"/>
                  <c:y val="-2.99857955080649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2762962142031604E-2"/>
                  <c:y val="-4.23702453362336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536590111790996E-2"/>
                  <c:y val="3.53295396078421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6295555377371835E-2"/>
                  <c:y val="-2.28094500688873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4947260740264829E-2"/>
                  <c:y val="3.1955711122581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1802621777781299E-2"/>
                  <c:y val="-2.79007421302220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3.602040623504555E-2"/>
                  <c:y val="3.55141603253007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7491273111889677E-2"/>
                  <c:y val="-2.2997838556090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4.2771838415059223E-2"/>
                  <c:y val="2.73048180146281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3.3944849642165667E-2"/>
                  <c:y val="2.98357126799267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3.3484565346069951E-2"/>
                  <c:y val="-2.15223380602097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3.7095211562239376E-2"/>
                  <c:y val="2.01219836386692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2.9211119723233259E-2"/>
                  <c:y val="2.82254461703305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3.7734502400117671E-2"/>
                  <c:y val="-3.03858070625587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1.2323265645771771E-2"/>
                  <c:y val="6.591271718922709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700" b="0" i="0" u="none" strike="noStrike" baseline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'５　ブロイラー'!$D$3:$P$3</c:f>
              <c:strCache>
                <c:ptCount val="13"/>
                <c:pt idx="0">
                  <c:v>昭和55</c:v>
                </c:pt>
                <c:pt idx="1">
                  <c:v>60</c:v>
                </c:pt>
                <c:pt idx="2">
                  <c:v>平成2</c:v>
                </c:pt>
                <c:pt idx="3">
                  <c:v>7</c:v>
                </c:pt>
                <c:pt idx="4">
                  <c:v>12</c:v>
                </c:pt>
                <c:pt idx="5">
                  <c:v>17</c:v>
                </c:pt>
                <c:pt idx="6">
                  <c:v>22</c:v>
                </c:pt>
                <c:pt idx="7">
                  <c:v>27</c:v>
                </c:pt>
                <c:pt idx="8">
                  <c:v>28</c:v>
                </c:pt>
                <c:pt idx="9">
                  <c:v>29</c:v>
                </c:pt>
                <c:pt idx="10">
                  <c:v>30</c:v>
                </c:pt>
                <c:pt idx="11">
                  <c:v>31</c:v>
                </c:pt>
                <c:pt idx="12">
                  <c:v>令和２</c:v>
                </c:pt>
              </c:strCache>
            </c:strRef>
          </c:cat>
          <c:val>
            <c:numRef>
              <c:f>'５　ブロイラー'!$D$6:$P$6</c:f>
              <c:numCache>
                <c:formatCode>#,##0_);[Red]\(#,##0\)</c:formatCode>
                <c:ptCount val="13"/>
                <c:pt idx="0">
                  <c:v>13453.823529411764</c:v>
                </c:pt>
                <c:pt idx="1">
                  <c:v>14275.652173913044</c:v>
                </c:pt>
                <c:pt idx="2">
                  <c:v>16941.235294117647</c:v>
                </c:pt>
                <c:pt idx="3">
                  <c:v>12845</c:v>
                </c:pt>
                <c:pt idx="4">
                  <c:v>10820.666666666666</c:v>
                </c:pt>
                <c:pt idx="5">
                  <c:v>11856.25</c:v>
                </c:pt>
                <c:pt idx="6">
                  <c:v>9495.5833333333339</c:v>
                </c:pt>
                <c:pt idx="7">
                  <c:v>11058.888888888889</c:v>
                </c:pt>
                <c:pt idx="8">
                  <c:v>8659.4</c:v>
                </c:pt>
                <c:pt idx="9">
                  <c:v>9376.5</c:v>
                </c:pt>
                <c:pt idx="10">
                  <c:v>7960.545454545455</c:v>
                </c:pt>
                <c:pt idx="11">
                  <c:v>7227.636363636364</c:v>
                </c:pt>
                <c:pt idx="12">
                  <c:v>6543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178515312"/>
        <c:axId val="-1178512048"/>
      </c:lineChart>
      <c:lineChart>
        <c:grouping val="standard"/>
        <c:varyColors val="0"/>
        <c:ser>
          <c:idx val="1"/>
          <c:order val="0"/>
          <c:tx>
            <c:strRef>
              <c:f>'５　ブロイラー'!$B$4</c:f>
              <c:strCache>
                <c:ptCount val="1"/>
                <c:pt idx="0">
                  <c:v>戸数</c:v>
                </c:pt>
              </c:strCache>
            </c:strRef>
          </c:tx>
          <c:spPr>
            <a:ln w="25400">
              <a:solidFill>
                <a:srgbClr val="FFCC00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FFCC00"/>
              </a:solidFill>
              <a:ln>
                <a:solidFill>
                  <a:srgbClr val="FFFFFF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1.9906777833851537E-2"/>
                  <c:y val="-2.33804291792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1127615175467303E-2"/>
                  <c:y val="-1.46143928409903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5991443436231026E-2"/>
                  <c:y val="-2.23284314648964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6463346559218538E-2"/>
                  <c:y val="-1.89843264965058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7836313188342064E-2"/>
                  <c:y val="-3.27639872369649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0419633450788843E-2"/>
                  <c:y val="-2.51560473245553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8527995237463905E-2"/>
                  <c:y val="-1.20679321460153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9391811919716319E-2"/>
                  <c:y val="-1.73962257313503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9559827462129569E-2"/>
                  <c:y val="-1.83556560915568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0766395850904958E-2"/>
                  <c:y val="-2.69843119546692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9904638714011207E-2"/>
                  <c:y val="-3.03948106559476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2.1796060133087821E-2"/>
                  <c:y val="-2.49789408499902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1.783858952794885E-2"/>
                  <c:y val="-2.31181682110043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1.9387584431874955E-2"/>
                  <c:y val="-2.21617577204744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2.0939828759370387E-2"/>
                  <c:y val="-2.50894832487002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2.1456302861542181E-2"/>
                  <c:y val="-2.73773354193475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1.9562148789515316E-2"/>
                  <c:y val="2.55460409664901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700" b="0" i="0" u="none" strike="noStrike" baseline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'５　ブロイラー'!$D$3:$P$3</c:f>
              <c:strCache>
                <c:ptCount val="13"/>
                <c:pt idx="0">
                  <c:v>昭和55</c:v>
                </c:pt>
                <c:pt idx="1">
                  <c:v>60</c:v>
                </c:pt>
                <c:pt idx="2">
                  <c:v>平成2</c:v>
                </c:pt>
                <c:pt idx="3">
                  <c:v>7</c:v>
                </c:pt>
                <c:pt idx="4">
                  <c:v>12</c:v>
                </c:pt>
                <c:pt idx="5">
                  <c:v>17</c:v>
                </c:pt>
                <c:pt idx="6">
                  <c:v>22</c:v>
                </c:pt>
                <c:pt idx="7">
                  <c:v>27</c:v>
                </c:pt>
                <c:pt idx="8">
                  <c:v>28</c:v>
                </c:pt>
                <c:pt idx="9">
                  <c:v>29</c:v>
                </c:pt>
                <c:pt idx="10">
                  <c:v>30</c:v>
                </c:pt>
                <c:pt idx="11">
                  <c:v>31</c:v>
                </c:pt>
                <c:pt idx="12">
                  <c:v>令和２</c:v>
                </c:pt>
              </c:strCache>
            </c:strRef>
          </c:cat>
          <c:val>
            <c:numRef>
              <c:f>'５　ブロイラー'!$D$4:$P$4</c:f>
              <c:numCache>
                <c:formatCode>#,##0_);[Red]\(#,##0\)</c:formatCode>
                <c:ptCount val="13"/>
                <c:pt idx="0">
                  <c:v>34</c:v>
                </c:pt>
                <c:pt idx="1">
                  <c:v>23</c:v>
                </c:pt>
                <c:pt idx="2">
                  <c:v>17</c:v>
                </c:pt>
                <c:pt idx="3">
                  <c:v>18</c:v>
                </c:pt>
                <c:pt idx="4">
                  <c:v>24</c:v>
                </c:pt>
                <c:pt idx="5">
                  <c:v>16</c:v>
                </c:pt>
                <c:pt idx="6">
                  <c:v>12</c:v>
                </c:pt>
                <c:pt idx="7">
                  <c:v>9</c:v>
                </c:pt>
                <c:pt idx="8">
                  <c:v>10</c:v>
                </c:pt>
                <c:pt idx="9">
                  <c:v>10</c:v>
                </c:pt>
                <c:pt idx="10">
                  <c:v>11</c:v>
                </c:pt>
                <c:pt idx="11">
                  <c:v>11</c:v>
                </c:pt>
                <c:pt idx="12">
                  <c:v>13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178508240"/>
        <c:axId val="-1178514768"/>
      </c:lineChart>
      <c:catAx>
        <c:axId val="-11785153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70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pPr>
                <a:r>
                  <a:rPr lang="ja-JP" altLang="en-US" sz="700" dirty="0" smtClean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（年）</a:t>
                </a:r>
                <a:endParaRPr lang="ja-JP" altLang="en-US" sz="7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c:rich>
          </c:tx>
          <c:layout>
            <c:manualLayout>
              <c:xMode val="edge"/>
              <c:yMode val="edge"/>
              <c:x val="0.82699464614671181"/>
              <c:y val="0.85509178496417049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00" b="0" i="0" u="none" strike="noStrike" baseline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/>
              </a:defRPr>
            </a:pPr>
            <a:endParaRPr lang="ja-JP"/>
          </a:p>
        </c:txPr>
        <c:crossAx val="-117851204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-1178512048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 algn="ctr">
                  <a:defRPr sz="800" b="0" i="0" u="none" strike="noStrike" baseline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/>
                  </a:defRPr>
                </a:pPr>
                <a:r>
                  <a:rPr lang="ja-JP" altLang="en-US" sz="80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（百羽）</a:t>
                </a:r>
              </a:p>
            </c:rich>
          </c:tx>
          <c:layout>
            <c:manualLayout>
              <c:xMode val="edge"/>
              <c:yMode val="edge"/>
              <c:x val="9.3044947843097747E-2"/>
              <c:y val="0.13222197392182658"/>
            </c:manualLayout>
          </c:layout>
          <c:overlay val="0"/>
          <c:spPr>
            <a:noFill/>
            <a:ln w="25400">
              <a:noFill/>
            </a:ln>
          </c:spPr>
        </c:title>
        <c:numFmt formatCode="#,##0_);[Red]\(#,##0\)" sourceLinked="1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/>
              </a:defRPr>
            </a:pPr>
            <a:endParaRPr lang="ja-JP"/>
          </a:p>
        </c:txPr>
        <c:crossAx val="-1178515312"/>
        <c:crosses val="autoZero"/>
        <c:crossBetween val="between"/>
      </c:valAx>
      <c:catAx>
        <c:axId val="-11785082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178514768"/>
        <c:crosses val="autoZero"/>
        <c:auto val="0"/>
        <c:lblAlgn val="ctr"/>
        <c:lblOffset val="100"/>
        <c:noMultiLvlLbl val="0"/>
      </c:catAx>
      <c:valAx>
        <c:axId val="-1178514768"/>
        <c:scaling>
          <c:orientation val="minMax"/>
          <c:max val="120"/>
        </c:scaling>
        <c:delete val="0"/>
        <c:axPos val="r"/>
        <c:title>
          <c:tx>
            <c:rich>
              <a:bodyPr rot="0" vert="horz"/>
              <a:lstStyle/>
              <a:p>
                <a:pPr algn="ctr">
                  <a:defRPr sz="800" b="0" i="0" u="none" strike="noStrike" baseline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/>
                  </a:defRPr>
                </a:pPr>
                <a:r>
                  <a:rPr lang="ja-JP" altLang="en-US" sz="80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（戸）</a:t>
                </a:r>
              </a:p>
            </c:rich>
          </c:tx>
          <c:layout>
            <c:manualLayout>
              <c:xMode val="edge"/>
              <c:yMode val="edge"/>
              <c:x val="0.82938238462183012"/>
              <c:y val="0.13617214109825909"/>
            </c:manualLayout>
          </c:layout>
          <c:overlay val="0"/>
          <c:spPr>
            <a:noFill/>
            <a:ln w="25400">
              <a:noFill/>
            </a:ln>
          </c:spPr>
        </c:title>
        <c:numFmt formatCode="#,##0_);[Red]\(#,##0\)" sourceLinked="1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/>
              </a:defRPr>
            </a:pPr>
            <a:endParaRPr lang="ja-JP"/>
          </a:p>
        </c:txPr>
        <c:crossAx val="-1178508240"/>
        <c:crosses val="max"/>
        <c:crossBetween val="between"/>
        <c:majorUnit val="10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53142362170617718"/>
          <c:y val="0.13090442254584961"/>
          <c:w val="0.25453986125384903"/>
          <c:h val="0.14690546848659408"/>
        </c:manualLayout>
      </c:layout>
      <c:overlay val="1"/>
      <c:txPr>
        <a:bodyPr/>
        <a:lstStyle/>
        <a:p>
          <a:pPr>
            <a:defRPr sz="800">
              <a:latin typeface="HG丸ｺﾞｼｯｸM-PRO" panose="020F0600000000000000" pitchFamily="50" charset="-128"/>
              <a:ea typeface="HG丸ｺﾞｼｯｸM-PRO" panose="020F0600000000000000" pitchFamily="50" charset="-128"/>
            </a:defRPr>
          </a:pPr>
          <a:endParaRPr lang="ja-JP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ＭＳ Ｐゴシック"/>
          <a:ea typeface="ＭＳ Ｐゴシック"/>
          <a:cs typeface="ＭＳ Ｐゴシック"/>
        </a:defRPr>
      </a:pPr>
      <a:endParaRPr lang="ja-JP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0.78752</cdr:x>
      <cdr:y>0.91974</cdr:y>
    </cdr:from>
    <cdr:to>
      <cdr:x>0.912</cdr:x>
      <cdr:y>0.94676</cdr:y>
    </cdr:to>
    <cdr:sp macro="" textlink="">
      <cdr:nvSpPr>
        <cdr:cNvPr id="7171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442333" y="3877011"/>
          <a:ext cx="860243" cy="11389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18288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ja-JP" altLang="en-US" sz="800" b="0" i="0" u="none" strike="noStrike" baseline="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（資料：県畜産課調べ）</a:t>
          </a:r>
        </a:p>
      </cdr:txBody>
    </cdr:sp>
  </cdr:relSizeAnchor>
  <cdr:relSizeAnchor xmlns:cdr="http://schemas.openxmlformats.org/drawingml/2006/chartDrawing">
    <cdr:from>
      <cdr:x>0.9272</cdr:x>
      <cdr:y>0.12495</cdr:y>
    </cdr:from>
    <cdr:to>
      <cdr:x>0.96261</cdr:x>
      <cdr:y>0.15196</cdr:y>
    </cdr:to>
    <cdr:sp macro="" textlink="">
      <cdr:nvSpPr>
        <cdr:cNvPr id="717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43457" y="702272"/>
          <a:ext cx="326243" cy="1518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18288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ja-JP" altLang="en-US" sz="800" b="0" i="0" u="none" strike="noStrike" baseline="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（戸）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0.71023</cdr:x>
      <cdr:y>0.89321</cdr:y>
    </cdr:from>
    <cdr:to>
      <cdr:x>0.83471</cdr:x>
      <cdr:y>0.92023</cdr:y>
    </cdr:to>
    <cdr:sp macro="" textlink="">
      <cdr:nvSpPr>
        <cdr:cNvPr id="1126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562600" y="4267200"/>
          <a:ext cx="974942" cy="12908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18288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ja-JP" altLang="en-US" sz="800" b="0" i="0" u="none" strike="noStrike" baseline="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（資料：県畜産課調べ）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2972393" cy="497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05" tIns="46052" rIns="92105" bIns="46052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991" y="2"/>
            <a:ext cx="2972392" cy="497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05" tIns="46052" rIns="92105" bIns="46052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46404"/>
            <a:ext cx="2972393" cy="497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05" tIns="46052" rIns="92105" bIns="46052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991" y="9446404"/>
            <a:ext cx="2972392" cy="497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05" tIns="46052" rIns="92105" bIns="46052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C699E045-043A-4F63-BE80-A973E823D7B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318393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2972393" cy="497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05" tIns="46052" rIns="92105" bIns="46052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991" y="2"/>
            <a:ext cx="2972392" cy="497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05" tIns="46052" rIns="92105" bIns="46052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39950" y="744538"/>
            <a:ext cx="2579688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49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317" y="4724002"/>
            <a:ext cx="5487370" cy="4475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05" tIns="46052" rIns="92105" bIns="460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46404"/>
            <a:ext cx="2972393" cy="497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05" tIns="46052" rIns="92105" bIns="46052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49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991" y="9446404"/>
            <a:ext cx="2972392" cy="497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05" tIns="46052" rIns="92105" bIns="46052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481D37A5-90C1-4B5A-B242-A9616B3F0EE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828492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1D37A5-90C1-4B5A-B242-A9616B3F0EEE}" type="slidenum">
              <a:rPr lang="en-US" altLang="ja-JP" smtClean="0"/>
              <a:pPr>
                <a:defRPr/>
              </a:pPr>
              <a:t>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59194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6575"/>
            <a:ext cx="5829300" cy="212407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20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72722-918F-4019-BE70-99BBACB9D24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51490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7F09C-D417-4EF2-9C5B-7CC846F27D8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33955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96875"/>
            <a:ext cx="1543050" cy="84518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42900" y="396875"/>
            <a:ext cx="4476750" cy="84518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952F4-88B9-439A-AF08-DFC627045C2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83137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6875"/>
            <a:ext cx="6172200" cy="1651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42900" y="2311400"/>
            <a:ext cx="3009900" cy="65373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3505200" y="2311400"/>
            <a:ext cx="3009900" cy="31924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3"/>
          </p:nvPr>
        </p:nvSpPr>
        <p:spPr>
          <a:xfrm>
            <a:off x="3505200" y="5656263"/>
            <a:ext cx="3009900" cy="319246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6B614-E60C-48D4-AA86-C15760DE1F2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27088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タイトルと 4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sz="quarter"/>
          </p:nvPr>
        </p:nvSpPr>
        <p:spPr>
          <a:xfrm>
            <a:off x="342900" y="396875"/>
            <a:ext cx="6172200" cy="1651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342900" y="2311400"/>
            <a:ext cx="3009900" cy="31924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3505200" y="2311400"/>
            <a:ext cx="3009900" cy="31924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3"/>
          </p:nvPr>
        </p:nvSpPr>
        <p:spPr>
          <a:xfrm>
            <a:off x="342900" y="5656263"/>
            <a:ext cx="3009900" cy="319246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505200" y="5656263"/>
            <a:ext cx="3009900" cy="319246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760C3-E00C-4FC9-BA78-818E9EF3A93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40127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342900" y="396875"/>
            <a:ext cx="6172200" cy="845185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C211A-CC1E-472F-A932-5EBACD03551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12802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D27CE-47C0-48E8-A444-CFD66E28952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94763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338" y="6365875"/>
            <a:ext cx="5829300" cy="19669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338" y="4198938"/>
            <a:ext cx="5829300" cy="21669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6615A-1A90-4CD6-9DAD-109C3BD7874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91595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42900" y="2311400"/>
            <a:ext cx="3009900" cy="6537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505200" y="2311400"/>
            <a:ext cx="3009900" cy="6537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59F59-C9BD-4328-8EB0-A34C167F78D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58517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217738"/>
            <a:ext cx="3030538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3141663"/>
            <a:ext cx="3030538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4563" y="2217738"/>
            <a:ext cx="3030537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4563" y="3141663"/>
            <a:ext cx="3030537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C8F4D-B751-4150-A3FD-6FB38C9DBCD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69542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1F227-0138-4729-AF79-EC67494FD75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34459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C083E-A3FB-46AD-AFA9-579F49D5459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23735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3700"/>
            <a:ext cx="2255838" cy="1679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8" y="393700"/>
            <a:ext cx="3833812" cy="8455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0" y="2073275"/>
            <a:ext cx="2255838" cy="67754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16C82-AA5A-435C-B660-573241A550E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39637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613" y="6934200"/>
            <a:ext cx="4114800" cy="819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613" y="885825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613" y="7753350"/>
            <a:ext cx="4114800" cy="11620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1C8EA-2B0E-4C58-9F21-50F2191FAA5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34306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96875"/>
            <a:ext cx="6172200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311400"/>
            <a:ext cx="6172200" cy="653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14600" y="9067800"/>
            <a:ext cx="160020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kumimoji="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C6563D06-7529-4225-923B-0808EE80A04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採卵鶏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192963"/>
            <a:ext cx="2984500" cy="2179637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11"/>
          <p:cNvSpPr txBox="1">
            <a:spLocks noChangeArrowheads="1"/>
          </p:cNvSpPr>
          <p:nvPr/>
        </p:nvSpPr>
        <p:spPr bwMode="auto">
          <a:xfrm>
            <a:off x="1512356" y="9339082"/>
            <a:ext cx="56938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採卵</a:t>
            </a:r>
            <a:r>
              <a:rPr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鶏</a:t>
            </a:r>
            <a:endParaRPr lang="ja-JP" altLang="en-US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269" name="Text Box 12"/>
          <p:cNvSpPr txBox="1">
            <a:spLocks noChangeArrowheads="1"/>
          </p:cNvSpPr>
          <p:nvPr/>
        </p:nvSpPr>
        <p:spPr bwMode="auto">
          <a:xfrm>
            <a:off x="4343400" y="9339082"/>
            <a:ext cx="14478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滋賀県産鶏卵のＰＲ</a:t>
            </a:r>
          </a:p>
        </p:txBody>
      </p:sp>
      <p:sp>
        <p:nvSpPr>
          <p:cNvPr id="11271" name="Rectangle 15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畜種別の動向</a:t>
            </a: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153988" y="2209800"/>
            <a:ext cx="404149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ja-JP" altLang="en-US" sz="1400" dirty="0">
                <a:ea typeface="HG丸ｺﾞｼｯｸM-PRO" pitchFamily="50" charset="-128"/>
              </a:rPr>
              <a:t>（１）採卵鶏の飼養</a:t>
            </a:r>
            <a:r>
              <a:rPr lang="ja-JP" altLang="en-US" sz="1400" dirty="0" smtClean="0">
                <a:ea typeface="HG丸ｺﾞｼｯｸM-PRO" pitchFamily="50" charset="-128"/>
              </a:rPr>
              <a:t>状況　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（各年</a:t>
            </a:r>
            <a:r>
              <a: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日時点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lang="ja-JP" altLang="en-US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273" name="AutoShape 17"/>
          <p:cNvSpPr>
            <a:spLocks noChangeArrowheads="1"/>
          </p:cNvSpPr>
          <p:nvPr/>
        </p:nvSpPr>
        <p:spPr bwMode="auto">
          <a:xfrm>
            <a:off x="2209800" y="609600"/>
            <a:ext cx="2286000" cy="457200"/>
          </a:xfrm>
          <a:prstGeom prst="bevel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養　　</a:t>
            </a:r>
            <a:r>
              <a:rPr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鶏</a:t>
            </a:r>
            <a:endParaRPr lang="ja-JP" altLang="en-US" sz="1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274" name="AutoShape 18"/>
          <p:cNvSpPr>
            <a:spLocks noChangeArrowheads="1"/>
          </p:cNvSpPr>
          <p:nvPr/>
        </p:nvSpPr>
        <p:spPr bwMode="auto">
          <a:xfrm>
            <a:off x="304800" y="1295400"/>
            <a:ext cx="6172200" cy="685800"/>
          </a:xfrm>
          <a:prstGeom prst="roundRect">
            <a:avLst>
              <a:gd name="adj" fmla="val 16667"/>
            </a:avLst>
          </a:prstGeom>
          <a:noFill/>
          <a:ln w="38100" cmpd="dbl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飼料用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米などの活用による飼料自給率の向上および県産鶏卵と特産鶏</a:t>
            </a:r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｢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近江しゃも</a:t>
            </a:r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｣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の消費拡大の推進など、地産地消を柱とした養鶏振興を図っています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lang="ja-JP" altLang="en-US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275" name="Text Box 19"/>
          <p:cNvSpPr txBox="1">
            <a:spLocks noChangeArrowheads="1"/>
          </p:cNvSpPr>
          <p:nvPr/>
        </p:nvSpPr>
        <p:spPr bwMode="auto">
          <a:xfrm>
            <a:off x="2895600" y="9645650"/>
            <a:ext cx="914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－ ８ －</a:t>
            </a:r>
          </a:p>
        </p:txBody>
      </p:sp>
      <p:graphicFrame>
        <p:nvGraphicFramePr>
          <p:cNvPr id="14" name="Shape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219111858"/>
              </p:ext>
            </p:extLst>
          </p:nvPr>
        </p:nvGraphicFramePr>
        <p:xfrm>
          <a:off x="-73971" y="2517577"/>
          <a:ext cx="6910691" cy="3998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正方形/長方形 12"/>
          <p:cNvSpPr/>
          <p:nvPr/>
        </p:nvSpPr>
        <p:spPr bwMode="auto">
          <a:xfrm>
            <a:off x="257175" y="6477000"/>
            <a:ext cx="6248400" cy="443079"/>
          </a:xfrm>
          <a:prstGeom prst="rect">
            <a:avLst/>
          </a:prstGeom>
          <a:solidFill>
            <a:srgbClr val="FFFFCC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kumimoji="1" lang="ja-JP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令和２</a:t>
            </a:r>
            <a:r>
              <a:rPr kumimoji="1" lang="ja-JP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年２月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１日時点の飼養羽数は</a:t>
            </a:r>
            <a:r>
              <a:rPr lang="en-US" altLang="ja-JP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333,975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羽で、前年に比べ</a:t>
            </a:r>
            <a:r>
              <a:rPr lang="en-US" altLang="ja-JP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32,071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羽（</a:t>
            </a:r>
            <a:r>
              <a:rPr lang="en-US" altLang="ja-JP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8.8%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減少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した。</a:t>
            </a:r>
            <a:r>
              <a:rPr lang="en-US" altLang="ja-JP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/>
            </a:r>
            <a:br>
              <a:rPr lang="en-US" altLang="ja-JP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・飼養戸数は</a:t>
            </a:r>
            <a:r>
              <a:rPr lang="en-US" altLang="ja-JP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31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戸で、</a:t>
            </a:r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前年に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比べ</a:t>
            </a:r>
            <a:r>
              <a:rPr lang="en-US" altLang="ja-JP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戸（</a:t>
            </a:r>
            <a:r>
              <a:rPr lang="en-US" altLang="ja-JP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6.</a:t>
            </a:r>
            <a:r>
              <a:rPr lang="en-US" altLang="ja-JP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en-US" altLang="ja-JP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%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）減少した。</a:t>
            </a:r>
            <a:endParaRPr kumimoji="1" lang="en-US" altLang="ja-JP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3457575" y="7239978"/>
            <a:ext cx="3048000" cy="208577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5802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Shape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36747705"/>
              </p:ext>
            </p:extLst>
          </p:nvPr>
        </p:nvGraphicFramePr>
        <p:xfrm>
          <a:off x="-304800" y="-76200"/>
          <a:ext cx="7832116" cy="4777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290" name="Rectangle 5"/>
          <p:cNvSpPr>
            <a:spLocks noChangeArrowheads="1"/>
          </p:cNvSpPr>
          <p:nvPr/>
        </p:nvSpPr>
        <p:spPr bwMode="auto">
          <a:xfrm>
            <a:off x="95250" y="120650"/>
            <a:ext cx="386195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ja-JP" altLang="en-US" sz="1400" dirty="0">
                <a:ea typeface="HG丸ｺﾞｼｯｸM-PRO" pitchFamily="50" charset="-128"/>
              </a:rPr>
              <a:t>（２）肉用鶏の飼養</a:t>
            </a:r>
            <a:r>
              <a:rPr lang="ja-JP" altLang="en-US" sz="1400" dirty="0" smtClean="0">
                <a:ea typeface="HG丸ｺﾞｼｯｸM-PRO" pitchFamily="50" charset="-128"/>
              </a:rPr>
              <a:t>状況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（各年</a:t>
            </a:r>
            <a:r>
              <a: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日時点</a:t>
            </a: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lang="ja-JP" altLang="en-US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146050" y="5102423"/>
            <a:ext cx="382508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400" dirty="0">
                <a:ea typeface="HG丸ｺﾞｼｯｸM-PRO" pitchFamily="50" charset="-128"/>
              </a:rPr>
              <a:t>（３）滋賀県</a:t>
            </a:r>
            <a:r>
              <a:rPr lang="ja-JP" altLang="en-US" sz="1400" dirty="0" smtClean="0">
                <a:ea typeface="HG丸ｺﾞｼｯｸM-PRO" pitchFamily="50" charset="-128"/>
              </a:rPr>
              <a:t>特産 高品質地鶏「</a:t>
            </a:r>
            <a:r>
              <a:rPr lang="ja-JP" altLang="en-US" sz="1400" dirty="0">
                <a:ea typeface="HG丸ｺﾞｼｯｸM-PRO" pitchFamily="50" charset="-128"/>
              </a:rPr>
              <a:t>近江しゃも」</a:t>
            </a:r>
          </a:p>
        </p:txBody>
      </p:sp>
      <p:sp>
        <p:nvSpPr>
          <p:cNvPr id="12295" name="AutoShape 10"/>
          <p:cNvSpPr>
            <a:spLocks noChangeArrowheads="1"/>
          </p:cNvSpPr>
          <p:nvPr/>
        </p:nvSpPr>
        <p:spPr bwMode="auto">
          <a:xfrm>
            <a:off x="228600" y="5486400"/>
            <a:ext cx="6400800" cy="1371600"/>
          </a:xfrm>
          <a:prstGeom prst="flowChartAlternateProcess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en-US" altLang="ja-JP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｢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近江しゃも</a:t>
            </a:r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｣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、平成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５年に県畜産技術振興センターで作出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されました。「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近江しゃも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」は、三元交配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より産肉性に優れ、またその肉質はしゃも種独特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の食感と旨さを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兼ね備えています。</a:t>
            </a:r>
            <a:endParaRPr lang="ja-JP" altLang="en-US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一般的なブロイラーの約２</a:t>
            </a:r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５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倍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もの間、豊かな緑と水に恵まれた近江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の地で育った「近江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しゃ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も」は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、味・コク・歯ごたえ・栄養バランス、どれをとっても一級品です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lang="ja-JP" altLang="en-US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2297" name="Text Box 16"/>
          <p:cNvSpPr txBox="1">
            <a:spLocks noChangeArrowheads="1"/>
          </p:cNvSpPr>
          <p:nvPr/>
        </p:nvSpPr>
        <p:spPr bwMode="auto">
          <a:xfrm>
            <a:off x="2895600" y="9645650"/>
            <a:ext cx="914400" cy="24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－ ９ －</a:t>
            </a:r>
          </a:p>
        </p:txBody>
      </p:sp>
      <p:sp>
        <p:nvSpPr>
          <p:cNvPr id="10" name="正方形/長方形 9"/>
          <p:cNvSpPr/>
          <p:nvPr/>
        </p:nvSpPr>
        <p:spPr bwMode="auto">
          <a:xfrm>
            <a:off x="155575" y="4495800"/>
            <a:ext cx="6248400" cy="443079"/>
          </a:xfrm>
          <a:prstGeom prst="rect">
            <a:avLst/>
          </a:prstGeom>
          <a:solidFill>
            <a:srgbClr val="FFFFCC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kumimoji="1" lang="ja-JP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・令和２年２月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１日時点の飼養羽数は</a:t>
            </a:r>
            <a:r>
              <a:rPr lang="en-US" altLang="ja-JP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85,062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羽で、前年に比べ</a:t>
            </a:r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５</a:t>
            </a:r>
            <a:r>
              <a:rPr lang="en-US" altLang="ja-JP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,558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羽（</a:t>
            </a:r>
            <a:r>
              <a:rPr lang="en-US" altLang="ja-JP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7.0%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増加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した。</a:t>
            </a:r>
            <a:r>
              <a:rPr lang="en-US" altLang="ja-JP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/>
            </a:r>
            <a:br>
              <a:rPr lang="en-US" altLang="ja-JP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・飼養戸数は</a:t>
            </a:r>
            <a:r>
              <a:rPr lang="en-US" altLang="ja-JP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13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戸で、前年より</a:t>
            </a:r>
            <a:r>
              <a:rPr lang="en-US" altLang="ja-JP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戸増加（</a:t>
            </a:r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</a:t>
            </a:r>
            <a:r>
              <a:rPr lang="en-US" altLang="ja-JP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8.</a:t>
            </a:r>
            <a:r>
              <a:rPr lang="ja-JP" altLang="en-US" sz="90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２％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）した。</a:t>
            </a:r>
            <a:endParaRPr kumimoji="1" lang="en-US" altLang="ja-JP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478847" y="9350356"/>
            <a:ext cx="82586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近江しゃも</a:t>
            </a:r>
            <a:endParaRPr lang="ja-JP" altLang="en-US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0" name="Picture 7" descr="近江しゃも肉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7499381"/>
            <a:ext cx="2057400" cy="1841438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4233406" y="9354009"/>
            <a:ext cx="121058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近江しゃもの</a:t>
            </a:r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お肉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5" t="26104" r="10000" b="8182"/>
          <a:stretch/>
        </p:blipFill>
        <p:spPr>
          <a:xfrm>
            <a:off x="609600" y="7162831"/>
            <a:ext cx="2853740" cy="216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26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4995</TotalTime>
  <Words>214</Words>
  <Application>Microsoft Office PowerPoint</Application>
  <PresentationFormat>A4 210 x 297 mm</PresentationFormat>
  <Paragraphs>98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HG丸ｺﾞｼｯｸM-PRO</vt:lpstr>
      <vt:lpstr>ＭＳ Ｐゴシック</vt:lpstr>
      <vt:lpstr>ＭＳ Ｐ明朝</vt:lpstr>
      <vt:lpstr>Arial</vt:lpstr>
      <vt:lpstr>標準デザイン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井口　信行</dc:creator>
  <cp:lastModifiedBy>楠居　里奈</cp:lastModifiedBy>
  <cp:revision>301</cp:revision>
  <cp:lastPrinted>2020-03-10T05:33:17Z</cp:lastPrinted>
  <dcterms:created xsi:type="dcterms:W3CDTF">1601-01-01T00:00:00Z</dcterms:created>
  <dcterms:modified xsi:type="dcterms:W3CDTF">2021-09-09T00:15:53Z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