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317" r:id="rId2"/>
    <p:sldId id="298" r:id="rId3"/>
  </p:sldIdLst>
  <p:sldSz cx="6858000" cy="9906000" type="A4"/>
  <p:notesSz cx="6735763" cy="9866313"/>
  <p:defaultTextStyle>
    <a:defPPr>
      <a:defRPr lang="ja-JP"/>
    </a:defPPr>
    <a:lvl1pPr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1pPr>
    <a:lvl2pPr marL="4572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2pPr>
    <a:lvl3pPr marL="9144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3pPr>
    <a:lvl4pPr marL="13716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4pPr>
    <a:lvl5pPr marL="18288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楠居　里奈" initials="楠居　里奈" lastIdx="2" clrIdx="0">
    <p:extLst>
      <p:ext uri="{19B8F6BF-5375-455C-9EA6-DF929625EA0E}">
        <p15:presenceInfo xmlns:p15="http://schemas.microsoft.com/office/powerpoint/2012/main" userId="S-1-5-21-1030396762-312032870-26113423-54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CCFF99"/>
    <a:srgbClr val="CCECFF"/>
    <a:srgbClr val="99CCFF"/>
    <a:srgbClr val="FFFF99"/>
    <a:srgbClr val="99CC00"/>
    <a:srgbClr val="CCFFCC"/>
    <a:srgbClr val="FFCCCC"/>
    <a:srgbClr val="D5E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4585" autoAdjust="0"/>
  </p:normalViewPr>
  <p:slideViewPr>
    <p:cSldViewPr>
      <p:cViewPr>
        <p:scale>
          <a:sx n="128" d="100"/>
          <a:sy n="128" d="100"/>
        </p:scale>
        <p:origin x="1084" y="-1876"/>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47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___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___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74362866808499"/>
          <c:y val="0.23782272503005125"/>
          <c:w val="0.75180972078593589"/>
          <c:h val="0.6508474576271186"/>
        </c:manualLayout>
      </c:layout>
      <c:barChart>
        <c:barDir val="col"/>
        <c:grouping val="clustered"/>
        <c:varyColors val="0"/>
        <c:ser>
          <c:idx val="1"/>
          <c:order val="0"/>
          <c:tx>
            <c:strRef>
              <c:f>乳用牛の飼養状況!$B$6</c:f>
              <c:strCache>
                <c:ptCount val="1"/>
                <c:pt idx="0">
                  <c:v>飼養頭数</c:v>
                </c:pt>
              </c:strCache>
            </c:strRef>
          </c:tx>
          <c:spPr>
            <a:solidFill>
              <a:schemeClr val="accent2">
                <a:lumMod val="40000"/>
                <a:lumOff val="60000"/>
              </a:schemeClr>
            </a:solidFill>
            <a:ln w="25400">
              <a:noFill/>
            </a:ln>
          </c:spPr>
          <c:invertIfNegative val="0"/>
          <c:dLbls>
            <c:spPr>
              <a:noFill/>
              <a:ln w="25400">
                <a:noFill/>
              </a:ln>
            </c:spPr>
            <c:txPr>
              <a:bodyPr/>
              <a:lstStyle/>
              <a:p>
                <a:pP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乳用牛の飼養状況!$C$5:$P$5</c:f>
              <c:strCache>
                <c:ptCount val="14"/>
                <c:pt idx="0">
                  <c:v>昭和50</c:v>
                </c:pt>
                <c:pt idx="1">
                  <c:v>55</c:v>
                </c:pt>
                <c:pt idx="2">
                  <c:v>60</c:v>
                </c:pt>
                <c:pt idx="3">
                  <c:v>平成2</c:v>
                </c:pt>
                <c:pt idx="4">
                  <c:v>7</c:v>
                </c:pt>
                <c:pt idx="5">
                  <c:v>12</c:v>
                </c:pt>
                <c:pt idx="6">
                  <c:v>17</c:v>
                </c:pt>
                <c:pt idx="7">
                  <c:v>22</c:v>
                </c:pt>
                <c:pt idx="8">
                  <c:v>27</c:v>
                </c:pt>
                <c:pt idx="9">
                  <c:v>28</c:v>
                </c:pt>
                <c:pt idx="10">
                  <c:v>29</c:v>
                </c:pt>
                <c:pt idx="11">
                  <c:v>30</c:v>
                </c:pt>
                <c:pt idx="12">
                  <c:v>31</c:v>
                </c:pt>
                <c:pt idx="13">
                  <c:v>令和2</c:v>
                </c:pt>
              </c:strCache>
            </c:strRef>
          </c:cat>
          <c:val>
            <c:numRef>
              <c:f>乳用牛の飼養状況!$C$6:$P$6</c:f>
              <c:numCache>
                <c:formatCode>#,##0_ </c:formatCode>
                <c:ptCount val="14"/>
                <c:pt idx="0">
                  <c:v>9027</c:v>
                </c:pt>
                <c:pt idx="1">
                  <c:v>9733</c:v>
                </c:pt>
                <c:pt idx="2">
                  <c:v>9496</c:v>
                </c:pt>
                <c:pt idx="3">
                  <c:v>8807</c:v>
                </c:pt>
                <c:pt idx="4">
                  <c:v>6961</c:v>
                </c:pt>
                <c:pt idx="5">
                  <c:v>6203</c:v>
                </c:pt>
                <c:pt idx="6">
                  <c:v>5444</c:v>
                </c:pt>
                <c:pt idx="7">
                  <c:v>4129</c:v>
                </c:pt>
                <c:pt idx="8">
                  <c:v>3350</c:v>
                </c:pt>
                <c:pt idx="9">
                  <c:v>3072</c:v>
                </c:pt>
                <c:pt idx="10">
                  <c:v>2977</c:v>
                </c:pt>
                <c:pt idx="11">
                  <c:v>2813</c:v>
                </c:pt>
                <c:pt idx="12">
                  <c:v>2705</c:v>
                </c:pt>
                <c:pt idx="13">
                  <c:v>2684</c:v>
                </c:pt>
              </c:numCache>
            </c:numRef>
          </c:val>
        </c:ser>
        <c:dLbls>
          <c:showLegendKey val="0"/>
          <c:showVal val="0"/>
          <c:showCatName val="0"/>
          <c:showSerName val="0"/>
          <c:showPercent val="0"/>
          <c:showBubbleSize val="0"/>
        </c:dLbls>
        <c:gapWidth val="50"/>
        <c:axId val="1775812496"/>
        <c:axId val="1775810320"/>
      </c:barChart>
      <c:lineChart>
        <c:grouping val="standard"/>
        <c:varyColors val="0"/>
        <c:ser>
          <c:idx val="0"/>
          <c:order val="1"/>
          <c:tx>
            <c:strRef>
              <c:f>乳用牛の飼養状況!$B$7</c:f>
              <c:strCache>
                <c:ptCount val="1"/>
                <c:pt idx="0">
                  <c:v>飼養戸数</c:v>
                </c:pt>
              </c:strCache>
            </c:strRef>
          </c:tx>
          <c:spPr>
            <a:ln w="25400">
              <a:solidFill>
                <a:srgbClr val="FFCC00"/>
              </a:solidFill>
              <a:prstDash val="solid"/>
            </a:ln>
          </c:spPr>
          <c:marker>
            <c:symbol val="triangle"/>
            <c:size val="7"/>
            <c:spPr>
              <a:solidFill>
                <a:srgbClr val="FFCC00"/>
              </a:solidFill>
              <a:ln>
                <a:solidFill>
                  <a:srgbClr val="FFFFFF"/>
                </a:solidFill>
                <a:prstDash val="solid"/>
              </a:ln>
            </c:spPr>
          </c:marker>
          <c:dPt>
            <c:idx val="1"/>
            <c:bubble3D val="0"/>
            <c:spPr>
              <a:ln w="28575">
                <a:solidFill>
                  <a:srgbClr val="FFCC00"/>
                </a:solidFill>
              </a:ln>
            </c:spPr>
          </c:dPt>
          <c:dLbls>
            <c:dLbl>
              <c:idx val="0"/>
              <c:layout>
                <c:manualLayout>
                  <c:x val="-2.4495781497781088E-2"/>
                  <c:y val="-3.735848501582454E-2"/>
                </c:manualLayout>
              </c:layout>
              <c:tx>
                <c:rich>
                  <a:bodyPr/>
                  <a:lstStyle/>
                  <a:p>
                    <a:pPr>
                      <a:defRPr sz="800" b="0" i="1"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r>
                      <a:rPr lang="en-US" altLang="ja-JP" i="1" dirty="0" smtClean="0"/>
                      <a:t>549</a:t>
                    </a:r>
                    <a:endParaRPr lang="en-US" altLang="ja-JP" i="1" dirty="0"/>
                  </a:p>
                </c:rich>
              </c:tx>
              <c:numFmt formatCode="#,##0_);\(#,##0\)" sourceLinked="0"/>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1.6224131323324197E-2"/>
                  <c:y val="-2.03773554631770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800" b="0" i="1"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乳用牛の飼養状況!$C$5:$P$5</c:f>
              <c:strCache>
                <c:ptCount val="14"/>
                <c:pt idx="0">
                  <c:v>昭和50</c:v>
                </c:pt>
                <c:pt idx="1">
                  <c:v>55</c:v>
                </c:pt>
                <c:pt idx="2">
                  <c:v>60</c:v>
                </c:pt>
                <c:pt idx="3">
                  <c:v>平成2</c:v>
                </c:pt>
                <c:pt idx="4">
                  <c:v>7</c:v>
                </c:pt>
                <c:pt idx="5">
                  <c:v>12</c:v>
                </c:pt>
                <c:pt idx="6">
                  <c:v>17</c:v>
                </c:pt>
                <c:pt idx="7">
                  <c:v>22</c:v>
                </c:pt>
                <c:pt idx="8">
                  <c:v>27</c:v>
                </c:pt>
                <c:pt idx="9">
                  <c:v>28</c:v>
                </c:pt>
                <c:pt idx="10">
                  <c:v>29</c:v>
                </c:pt>
                <c:pt idx="11">
                  <c:v>30</c:v>
                </c:pt>
                <c:pt idx="12">
                  <c:v>31</c:v>
                </c:pt>
                <c:pt idx="13">
                  <c:v>令和2</c:v>
                </c:pt>
              </c:strCache>
            </c:strRef>
          </c:cat>
          <c:val>
            <c:numRef>
              <c:f>乳用牛の飼養状況!$C$7:$P$7</c:f>
              <c:numCache>
                <c:formatCode>General</c:formatCode>
                <c:ptCount val="14"/>
                <c:pt idx="0" formatCode="#,##0">
                  <c:v>549</c:v>
                </c:pt>
                <c:pt idx="1">
                  <c:v>409</c:v>
                </c:pt>
                <c:pt idx="2">
                  <c:v>316</c:v>
                </c:pt>
                <c:pt idx="3">
                  <c:v>253</c:v>
                </c:pt>
                <c:pt idx="4">
                  <c:v>182</c:v>
                </c:pt>
                <c:pt idx="5">
                  <c:v>143</c:v>
                </c:pt>
                <c:pt idx="6">
                  <c:v>112</c:v>
                </c:pt>
                <c:pt idx="7">
                  <c:v>80</c:v>
                </c:pt>
                <c:pt idx="8">
                  <c:v>66</c:v>
                </c:pt>
                <c:pt idx="9">
                  <c:v>54</c:v>
                </c:pt>
                <c:pt idx="10">
                  <c:v>51</c:v>
                </c:pt>
                <c:pt idx="11">
                  <c:v>50</c:v>
                </c:pt>
                <c:pt idx="12">
                  <c:v>47</c:v>
                </c:pt>
                <c:pt idx="13">
                  <c:v>45</c:v>
                </c:pt>
              </c:numCache>
            </c:numRef>
          </c:val>
          <c:smooth val="0"/>
        </c:ser>
        <c:ser>
          <c:idx val="2"/>
          <c:order val="2"/>
          <c:tx>
            <c:strRef>
              <c:f>乳用牛の飼養状況!$B$8</c:f>
              <c:strCache>
                <c:ptCount val="1"/>
                <c:pt idx="0">
                  <c:v>１戸あたりの飼養頭数</c:v>
                </c:pt>
              </c:strCache>
            </c:strRef>
          </c:tx>
          <c:spPr>
            <a:ln w="25400">
              <a:solidFill>
                <a:srgbClr val="FF00FF"/>
              </a:solidFill>
              <a:prstDash val="solid"/>
            </a:ln>
          </c:spPr>
          <c:marker>
            <c:symbol val="square"/>
            <c:size val="7"/>
            <c:spPr>
              <a:solidFill>
                <a:srgbClr val="FF00FF"/>
              </a:solidFill>
              <a:ln>
                <a:solidFill>
                  <a:srgbClr val="FFFFFF"/>
                </a:solidFill>
                <a:prstDash val="solid"/>
              </a:ln>
            </c:spPr>
          </c:marker>
          <c:dLbls>
            <c:dLbl>
              <c:idx val="0"/>
              <c:layout>
                <c:manualLayout>
                  <c:x val="-3.2758607347838441E-2"/>
                  <c:y val="-3.39622591052950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862058432504033E-2"/>
                  <c:y val="-2.8302105437215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586195661337635E-2"/>
                  <c:y val="-2.26415060701966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310332890171237E-2"/>
                  <c:y val="-3.11320708465204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034470119004839E-2"/>
                  <c:y val="-2.83018825877458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7586195661337635E-2"/>
                  <c:y val="-2.26415060701966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7586195661337635E-2"/>
                  <c:y val="-1.98113178114221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7586195661337572E-2"/>
                  <c:y val="1.98113178114222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7586195661337635E-2"/>
                  <c:y val="1.98113178114221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4137921203670431E-2"/>
                  <c:y val="1.98113178114221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1034470119004839E-2"/>
                  <c:y val="1.98113178114222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4482744576672046E-2"/>
                  <c:y val="2.54716943289713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7586195661337635E-2"/>
                  <c:y val="2.83018825877458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7586195661337635E-2"/>
                  <c:y val="2.54716943289712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9310332890171237E-2"/>
                  <c:y val="3.96226356228441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0" i="0">
                    <a:latin typeface="HG丸ｺﾞｼｯｸM-PRO" panose="020F0600000000000000" pitchFamily="50" charset="-128"/>
                    <a:ea typeface="HG丸ｺﾞｼｯｸM-PRO" panose="020F0600000000000000"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乳用牛の飼養状況!$C$5:$P$5</c:f>
              <c:strCache>
                <c:ptCount val="14"/>
                <c:pt idx="0">
                  <c:v>昭和50</c:v>
                </c:pt>
                <c:pt idx="1">
                  <c:v>55</c:v>
                </c:pt>
                <c:pt idx="2">
                  <c:v>60</c:v>
                </c:pt>
                <c:pt idx="3">
                  <c:v>平成2</c:v>
                </c:pt>
                <c:pt idx="4">
                  <c:v>7</c:v>
                </c:pt>
                <c:pt idx="5">
                  <c:v>12</c:v>
                </c:pt>
                <c:pt idx="6">
                  <c:v>17</c:v>
                </c:pt>
                <c:pt idx="7">
                  <c:v>22</c:v>
                </c:pt>
                <c:pt idx="8">
                  <c:v>27</c:v>
                </c:pt>
                <c:pt idx="9">
                  <c:v>28</c:v>
                </c:pt>
                <c:pt idx="10">
                  <c:v>29</c:v>
                </c:pt>
                <c:pt idx="11">
                  <c:v>30</c:v>
                </c:pt>
                <c:pt idx="12">
                  <c:v>31</c:v>
                </c:pt>
                <c:pt idx="13">
                  <c:v>令和2</c:v>
                </c:pt>
              </c:strCache>
            </c:strRef>
          </c:cat>
          <c:val>
            <c:numRef>
              <c:f>乳用牛の飼養状況!$C$8:$P$8</c:f>
              <c:numCache>
                <c:formatCode>General</c:formatCode>
                <c:ptCount val="14"/>
                <c:pt idx="0">
                  <c:v>16.399999999999999</c:v>
                </c:pt>
                <c:pt idx="1">
                  <c:v>23.8</c:v>
                </c:pt>
                <c:pt idx="2">
                  <c:v>30.1</c:v>
                </c:pt>
                <c:pt idx="3">
                  <c:v>34.799999999999997</c:v>
                </c:pt>
                <c:pt idx="4">
                  <c:v>38.200000000000003</c:v>
                </c:pt>
                <c:pt idx="5">
                  <c:v>43.4</c:v>
                </c:pt>
                <c:pt idx="6">
                  <c:v>48.6</c:v>
                </c:pt>
                <c:pt idx="7">
                  <c:v>51.6</c:v>
                </c:pt>
                <c:pt idx="8">
                  <c:v>50.8</c:v>
                </c:pt>
                <c:pt idx="9" formatCode="0.0">
                  <c:v>56.9</c:v>
                </c:pt>
                <c:pt idx="10">
                  <c:v>58.4</c:v>
                </c:pt>
                <c:pt idx="11" formatCode="0.0">
                  <c:v>56.3</c:v>
                </c:pt>
                <c:pt idx="12" formatCode="0.0">
                  <c:v>57.6</c:v>
                </c:pt>
                <c:pt idx="13" formatCode="0.0">
                  <c:v>59.6</c:v>
                </c:pt>
              </c:numCache>
            </c:numRef>
          </c:val>
          <c:smooth val="0"/>
        </c:ser>
        <c:dLbls>
          <c:showLegendKey val="0"/>
          <c:showVal val="0"/>
          <c:showCatName val="0"/>
          <c:showSerName val="0"/>
          <c:showPercent val="0"/>
          <c:showBubbleSize val="0"/>
        </c:dLbls>
        <c:marker val="1"/>
        <c:smooth val="0"/>
        <c:axId val="1775816848"/>
        <c:axId val="1775813584"/>
      </c:lineChart>
      <c:catAx>
        <c:axId val="1775812496"/>
        <c:scaling>
          <c:orientation val="minMax"/>
        </c:scaling>
        <c:delete val="0"/>
        <c:axPos val="b"/>
        <c:title>
          <c:tx>
            <c:rich>
              <a:bodyPr/>
              <a:lstStyle/>
              <a:p>
                <a:pPr>
                  <a:defRPr sz="900">
                    <a:latin typeface="HG丸ｺﾞｼｯｸM-PRO" panose="020F0600000000000000" pitchFamily="50" charset="-128"/>
                    <a:ea typeface="HG丸ｺﾞｼｯｸM-PRO" panose="020F0600000000000000" pitchFamily="50" charset="-128"/>
                  </a:defRPr>
                </a:pPr>
                <a:r>
                  <a:rPr lang="ja-JP" altLang="en-US" sz="900" dirty="0" smtClean="0">
                    <a:latin typeface="HG丸ｺﾞｼｯｸM-PRO" panose="020F0600000000000000" pitchFamily="50" charset="-128"/>
                    <a:ea typeface="HG丸ｺﾞｼｯｸM-PRO" panose="020F0600000000000000" pitchFamily="50" charset="-128"/>
                  </a:rPr>
                  <a:t>（年）</a:t>
                </a:r>
                <a:endParaRPr lang="ja-JP" altLang="en-US" sz="900" dirty="0">
                  <a:latin typeface="HG丸ｺﾞｼｯｸM-PRO" panose="020F0600000000000000" pitchFamily="50" charset="-128"/>
                  <a:ea typeface="HG丸ｺﾞｼｯｸM-PRO" panose="020F0600000000000000" pitchFamily="50" charset="-128"/>
                </a:endParaRPr>
              </a:p>
            </c:rich>
          </c:tx>
          <c:layout>
            <c:manualLayout>
              <c:xMode val="edge"/>
              <c:yMode val="edge"/>
              <c:x val="0.89439401531604057"/>
              <c:y val="0.90701917887101779"/>
            </c:manualLayout>
          </c:layout>
          <c:overlay val="0"/>
        </c:title>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775810320"/>
        <c:crosses val="autoZero"/>
        <c:auto val="0"/>
        <c:lblAlgn val="ctr"/>
        <c:lblOffset val="100"/>
        <c:tickLblSkip val="1"/>
        <c:tickMarkSkip val="1"/>
        <c:noMultiLvlLbl val="0"/>
      </c:catAx>
      <c:valAx>
        <c:axId val="1775810320"/>
        <c:scaling>
          <c:orientation val="minMax"/>
        </c:scaling>
        <c:delete val="0"/>
        <c:axPos val="l"/>
        <c:title>
          <c:tx>
            <c:rich>
              <a:bodyPr rot="0" vert="horz"/>
              <a:lstStyle/>
              <a:p>
                <a:pPr algn="ctr">
                  <a:defRPr sz="9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r>
                  <a:rPr lang="ja-JP" altLang="en-US" sz="900">
                    <a:latin typeface="HG丸ｺﾞｼｯｸM-PRO" panose="020F0600000000000000" pitchFamily="50" charset="-128"/>
                    <a:ea typeface="HG丸ｺﾞｼｯｸM-PRO" panose="020F0600000000000000" pitchFamily="50" charset="-128"/>
                  </a:rPr>
                  <a:t>（頭）</a:t>
                </a:r>
              </a:p>
            </c:rich>
          </c:tx>
          <c:layout>
            <c:manualLayout>
              <c:xMode val="edge"/>
              <c:yMode val="edge"/>
              <c:x val="9.341769206447513E-2"/>
              <c:y val="0.16772364169905785"/>
            </c:manualLayout>
          </c:layout>
          <c:overlay val="0"/>
          <c:spPr>
            <a:noFill/>
            <a:ln w="25400">
              <a:noFill/>
            </a:ln>
          </c:spPr>
        </c:title>
        <c:numFmt formatCode="#,##0_ "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775812496"/>
        <c:crosses val="autoZero"/>
        <c:crossBetween val="between"/>
      </c:valAx>
      <c:catAx>
        <c:axId val="1775816848"/>
        <c:scaling>
          <c:orientation val="minMax"/>
        </c:scaling>
        <c:delete val="1"/>
        <c:axPos val="b"/>
        <c:numFmt formatCode="General" sourceLinked="1"/>
        <c:majorTickMark val="out"/>
        <c:minorTickMark val="none"/>
        <c:tickLblPos val="nextTo"/>
        <c:crossAx val="1775813584"/>
        <c:crosses val="autoZero"/>
        <c:auto val="0"/>
        <c:lblAlgn val="ctr"/>
        <c:lblOffset val="100"/>
        <c:noMultiLvlLbl val="0"/>
      </c:catAx>
      <c:valAx>
        <c:axId val="1775813584"/>
        <c:scaling>
          <c:orientation val="minMax"/>
          <c:max val="600"/>
        </c:scaling>
        <c:delete val="0"/>
        <c:axPos val="r"/>
        <c:numFmt formatCode="#,##0"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775816848"/>
        <c:crosses val="max"/>
        <c:crossBetween val="between"/>
        <c:majorUnit val="100"/>
      </c:valAx>
      <c:spPr>
        <a:noFill/>
        <a:ln w="25400">
          <a:noFill/>
        </a:ln>
      </c:spPr>
    </c:plotArea>
    <c:legend>
      <c:legendPos val="r"/>
      <c:layout>
        <c:manualLayout>
          <c:xMode val="edge"/>
          <c:yMode val="edge"/>
          <c:x val="0.63254101308402944"/>
          <c:y val="0.25283052253297839"/>
          <c:w val="0.20959060157863091"/>
          <c:h val="0.18714597015920548"/>
        </c:manualLayout>
      </c:layout>
      <c:overlay val="0"/>
      <c:spPr>
        <a:solidFill>
          <a:srgbClr val="FFFFFF"/>
        </a:solidFill>
        <a:ln w="25400">
          <a:noFill/>
        </a:ln>
      </c:spPr>
      <c:txPr>
        <a:bodyPr/>
        <a:lstStyle/>
        <a:p>
          <a:pPr>
            <a:defRPr sz="9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legend>
    <c:plotVisOnly val="1"/>
    <c:dispBlanksAs val="gap"/>
    <c:showDLblsOverMax val="0"/>
  </c:chart>
  <c:spPr>
    <a:no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9187166736098"/>
          <c:y val="0.13072853854141506"/>
          <c:w val="0.79565808281884232"/>
          <c:h val="0.76072416863824599"/>
        </c:manualLayout>
      </c:layout>
      <c:barChart>
        <c:barDir val="col"/>
        <c:grouping val="clustered"/>
        <c:varyColors val="0"/>
        <c:ser>
          <c:idx val="1"/>
          <c:order val="2"/>
          <c:tx>
            <c:strRef>
              <c:f>乳用牛の飼養状況!$B$14</c:f>
              <c:strCache>
                <c:ptCount val="1"/>
                <c:pt idx="0">
                  <c:v>検定頭数</c:v>
                </c:pt>
              </c:strCache>
            </c:strRef>
          </c:tx>
          <c:spPr>
            <a:solidFill>
              <a:srgbClr val="CCCCFF"/>
            </a:solidFill>
            <a:ln w="25400">
              <a:noFill/>
            </a:ln>
          </c:spPr>
          <c:invertIfNegative val="0"/>
          <c:dLbls>
            <c:dLbl>
              <c:idx val="0"/>
              <c:layout>
                <c:manualLayout>
                  <c:x val="4.2493689248629812E-3"/>
                  <c:y val="-9.652353469781544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2456302157856135E-3"/>
                  <c:y val="1.47306623085557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6.7368906473568406E-3"/>
                  <c:y val="-3.682665577138946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乳用牛の飼養状況!$C$13:$Q$13</c:f>
              <c:strCache>
                <c:ptCount val="15"/>
                <c:pt idx="0">
                  <c:v>昭和55</c:v>
                </c:pt>
                <c:pt idx="1">
                  <c:v>60</c:v>
                </c:pt>
                <c:pt idx="2">
                  <c:v>平成2</c:v>
                </c:pt>
                <c:pt idx="3">
                  <c:v>7</c:v>
                </c:pt>
                <c:pt idx="4">
                  <c:v>12</c:v>
                </c:pt>
                <c:pt idx="5">
                  <c:v>17</c:v>
                </c:pt>
                <c:pt idx="6">
                  <c:v>22 </c:v>
                </c:pt>
                <c:pt idx="7">
                  <c:v>24 </c:v>
                </c:pt>
                <c:pt idx="8">
                  <c:v>25 </c:v>
                </c:pt>
                <c:pt idx="9">
                  <c:v>26 </c:v>
                </c:pt>
                <c:pt idx="10">
                  <c:v>27 </c:v>
                </c:pt>
                <c:pt idx="11">
                  <c:v>28</c:v>
                </c:pt>
                <c:pt idx="12">
                  <c:v>29 </c:v>
                </c:pt>
                <c:pt idx="13">
                  <c:v>30</c:v>
                </c:pt>
                <c:pt idx="14">
                  <c:v>令和元</c:v>
                </c:pt>
              </c:strCache>
            </c:strRef>
          </c:cat>
          <c:val>
            <c:numRef>
              <c:f>乳用牛の飼養状況!$C$14:$Q$14</c:f>
              <c:numCache>
                <c:formatCode>#,##0</c:formatCode>
                <c:ptCount val="15"/>
                <c:pt idx="0" formatCode="General">
                  <c:v>941</c:v>
                </c:pt>
                <c:pt idx="1">
                  <c:v>1987</c:v>
                </c:pt>
                <c:pt idx="2">
                  <c:v>2236</c:v>
                </c:pt>
                <c:pt idx="3">
                  <c:v>1929</c:v>
                </c:pt>
                <c:pt idx="4">
                  <c:v>2128</c:v>
                </c:pt>
                <c:pt idx="5">
                  <c:v>1895</c:v>
                </c:pt>
                <c:pt idx="6" formatCode="#,##0_);[Red]\(#,##0\)">
                  <c:v>1651</c:v>
                </c:pt>
                <c:pt idx="7" formatCode="#,##0_);[Red]\(#,##0\)">
                  <c:v>1640</c:v>
                </c:pt>
                <c:pt idx="8" formatCode="#,##0_);[Red]\(#,##0\)">
                  <c:v>1574</c:v>
                </c:pt>
                <c:pt idx="9" formatCode="#,##0_);[Red]\(#,##0\)">
                  <c:v>1494</c:v>
                </c:pt>
                <c:pt idx="10" formatCode="#,##0_);[Red]\(#,##0\)">
                  <c:v>1528</c:v>
                </c:pt>
                <c:pt idx="11" formatCode="#,##0_ ">
                  <c:v>1513</c:v>
                </c:pt>
                <c:pt idx="12" formatCode="#,##0_);[Red]\(#,##0\)">
                  <c:v>1477</c:v>
                </c:pt>
                <c:pt idx="13" formatCode="#,##0_ ">
                  <c:v>1473</c:v>
                </c:pt>
                <c:pt idx="14" formatCode="#,##0_);[Red]\(#,##0\)">
                  <c:v>1376</c:v>
                </c:pt>
              </c:numCache>
            </c:numRef>
          </c:val>
        </c:ser>
        <c:dLbls>
          <c:showLegendKey val="0"/>
          <c:showVal val="0"/>
          <c:showCatName val="0"/>
          <c:showSerName val="0"/>
          <c:showPercent val="0"/>
          <c:showBubbleSize val="0"/>
        </c:dLbls>
        <c:gapWidth val="50"/>
        <c:axId val="1987421088"/>
        <c:axId val="1987412928"/>
      </c:barChart>
      <c:lineChart>
        <c:grouping val="standard"/>
        <c:varyColors val="0"/>
        <c:ser>
          <c:idx val="0"/>
          <c:order val="0"/>
          <c:tx>
            <c:strRef>
              <c:f>乳用牛の飼養状況!$B$15</c:f>
              <c:strCache>
                <c:ptCount val="1"/>
                <c:pt idx="0">
                  <c:v>検定戸数</c:v>
                </c:pt>
              </c:strCache>
            </c:strRef>
          </c:tx>
          <c:spPr>
            <a:ln w="25400">
              <a:solidFill>
                <a:srgbClr val="FFCC00"/>
              </a:solidFill>
              <a:prstDash val="solid"/>
            </a:ln>
          </c:spPr>
          <c:marker>
            <c:symbol val="triangle"/>
            <c:size val="7"/>
            <c:spPr>
              <a:solidFill>
                <a:srgbClr val="FFCC00"/>
              </a:solidFill>
              <a:ln>
                <a:solidFill>
                  <a:srgbClr val="FFFFFF"/>
                </a:solidFill>
                <a:prstDash val="solid"/>
              </a:ln>
            </c:spPr>
          </c:marker>
          <c:dLbls>
            <c:dLbl>
              <c:idx val="0"/>
              <c:layout>
                <c:manualLayout>
                  <c:x val="-3.4637873561470522E-2"/>
                  <c:y val="3.68666721375031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001543296104183E-2"/>
                  <c:y val="5.01048399794814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921570569017984E-2"/>
                  <c:y val="8.04108578899950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9051509452511818E-2"/>
                      <c:h val="4.4560253483381176E-2"/>
                    </c:manualLayout>
                  </c15:layout>
                </c:ext>
              </c:extLst>
            </c:dLbl>
            <c:dLbl>
              <c:idx val="3"/>
              <c:layout>
                <c:manualLayout>
                  <c:x val="-2.3644541138177339E-2"/>
                  <c:y val="-4.75420527061937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389388742991689E-2"/>
                  <c:y val="-4.08111839363868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6463464834138107E-2"/>
                  <c:y val="-5.216727768951301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6805879236726201E-2"/>
                      <c:h val="3.7194922329103292E-2"/>
                    </c:manualLayout>
                  </c15:layout>
                </c:ext>
              </c:extLst>
            </c:dLbl>
            <c:dLbl>
              <c:idx val="6"/>
              <c:layout>
                <c:manualLayout>
                  <c:x val="-3.3879663926408482E-2"/>
                  <c:y val="4.230396837663172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1297139668297428E-2"/>
                      <c:h val="5.9290915791936932E-2"/>
                    </c:manualLayout>
                  </c15:layout>
                </c:ext>
              </c:extLst>
            </c:dLbl>
            <c:dLbl>
              <c:idx val="7"/>
              <c:layout>
                <c:manualLayout>
                  <c:x val="-2.9590687035534712E-2"/>
                  <c:y val="3.66207744674706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254926063951305E-2"/>
                  <c:y val="3.43137439689101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2738636227001822E-2"/>
                  <c:y val="3.54208634313917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7423781188620914E-2"/>
                  <c:y val="3.829537239723260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6805879236726201E-2"/>
                      <c:h val="4.0877587906242234E-2"/>
                    </c:manualLayout>
                  </c15:layout>
                </c:ext>
              </c:extLst>
            </c:dLbl>
            <c:dLbl>
              <c:idx val="11"/>
              <c:layout>
                <c:manualLayout>
                  <c:x val="-3.2949053546433786E-2"/>
                  <c:y val="3.83475676573810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1931447098256835E-2"/>
                  <c:y val="3.57177964669027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2208318622512888E-2"/>
                  <c:y val="4.52736291804581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2208318622512888E-2"/>
                  <c:y val="4.527362918045819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700" b="0" i="1"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乳用牛の飼養状況!$C$13:$Q$13</c:f>
              <c:strCache>
                <c:ptCount val="15"/>
                <c:pt idx="0">
                  <c:v>昭和55</c:v>
                </c:pt>
                <c:pt idx="1">
                  <c:v>60</c:v>
                </c:pt>
                <c:pt idx="2">
                  <c:v>平成2</c:v>
                </c:pt>
                <c:pt idx="3">
                  <c:v>7</c:v>
                </c:pt>
                <c:pt idx="4">
                  <c:v>12</c:v>
                </c:pt>
                <c:pt idx="5">
                  <c:v>17</c:v>
                </c:pt>
                <c:pt idx="6">
                  <c:v>22 </c:v>
                </c:pt>
                <c:pt idx="7">
                  <c:v>24 </c:v>
                </c:pt>
                <c:pt idx="8">
                  <c:v>25 </c:v>
                </c:pt>
                <c:pt idx="9">
                  <c:v>26 </c:v>
                </c:pt>
                <c:pt idx="10">
                  <c:v>27 </c:v>
                </c:pt>
                <c:pt idx="11">
                  <c:v>28</c:v>
                </c:pt>
                <c:pt idx="12">
                  <c:v>29 </c:v>
                </c:pt>
                <c:pt idx="13">
                  <c:v>30</c:v>
                </c:pt>
                <c:pt idx="14">
                  <c:v>令和元</c:v>
                </c:pt>
              </c:strCache>
            </c:strRef>
          </c:cat>
          <c:val>
            <c:numRef>
              <c:f>乳用牛の飼養状況!$C$15:$Q$15</c:f>
              <c:numCache>
                <c:formatCode>General</c:formatCode>
                <c:ptCount val="15"/>
                <c:pt idx="0">
                  <c:v>35</c:v>
                </c:pt>
                <c:pt idx="1">
                  <c:v>68</c:v>
                </c:pt>
                <c:pt idx="2">
                  <c:v>77</c:v>
                </c:pt>
                <c:pt idx="3">
                  <c:v>58</c:v>
                </c:pt>
                <c:pt idx="4">
                  <c:v>53</c:v>
                </c:pt>
                <c:pt idx="5">
                  <c:v>44</c:v>
                </c:pt>
                <c:pt idx="6" formatCode="#,##0_);[Red]\(#,##0\)">
                  <c:v>33</c:v>
                </c:pt>
                <c:pt idx="7" formatCode="#,##0_);[Red]\(#,##0\)">
                  <c:v>32</c:v>
                </c:pt>
                <c:pt idx="8" formatCode="#,##0_);[Red]\(#,##0\)">
                  <c:v>31</c:v>
                </c:pt>
                <c:pt idx="9" formatCode="#,##0_);[Red]\(#,##0\)">
                  <c:v>27</c:v>
                </c:pt>
                <c:pt idx="10" formatCode="#,##0_);[Red]\(#,##0\)">
                  <c:v>28</c:v>
                </c:pt>
                <c:pt idx="11">
                  <c:v>28</c:v>
                </c:pt>
                <c:pt idx="12" formatCode="#,##0_);[Red]\(#,##0\)">
                  <c:v>27</c:v>
                </c:pt>
                <c:pt idx="13">
                  <c:v>26</c:v>
                </c:pt>
                <c:pt idx="14" formatCode="#,##0_);[Red]\(#,##0\)">
                  <c:v>26</c:v>
                </c:pt>
              </c:numCache>
            </c:numRef>
          </c:val>
          <c:smooth val="0"/>
        </c:ser>
        <c:ser>
          <c:idx val="2"/>
          <c:order val="1"/>
          <c:tx>
            <c:strRef>
              <c:f>乳用牛の飼養状況!$B$16</c:f>
              <c:strCache>
                <c:ptCount val="1"/>
                <c:pt idx="0">
                  <c:v>農家加入率（％）</c:v>
                </c:pt>
              </c:strCache>
            </c:strRef>
          </c:tx>
          <c:spPr>
            <a:ln w="25400">
              <a:solidFill>
                <a:srgbClr val="FF99CC"/>
              </a:solidFill>
              <a:prstDash val="solid"/>
            </a:ln>
          </c:spPr>
          <c:marker>
            <c:symbol val="square"/>
            <c:size val="7"/>
            <c:spPr>
              <a:solidFill>
                <a:srgbClr val="FF99CC"/>
              </a:solidFill>
              <a:ln>
                <a:solidFill>
                  <a:srgbClr val="FFFFFF"/>
                </a:solidFill>
                <a:prstDash val="solid"/>
              </a:ln>
            </c:spPr>
          </c:marker>
          <c:dLbls>
            <c:dLbl>
              <c:idx val="0"/>
              <c:layout>
                <c:manualLayout>
                  <c:x val="-1.9410629919820694E-2"/>
                  <c:y val="2.84409778366764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502150886121194E-2"/>
                  <c:y val="2.953143606435183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832554996165226E-2"/>
                  <c:y val="3.05464402574343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4128832942817324E-2"/>
                  <c:y val="3.48533986051819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288606235901683E-2"/>
                  <c:y val="3.1535106835463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287565149799448E-2"/>
                  <c:y val="5.08204949908498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432980650445704E-2"/>
                  <c:y val="2.39362033962351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5938556932114429E-2"/>
                  <c:y val="3.24258970596822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0801028675460106E-2"/>
                  <c:y val="4.17791160384724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7715320573438555E-2"/>
                  <c:y val="5.20340347893007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361195651328254E-2"/>
                  <c:y val="3.77363031663094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2932552918647912E-2"/>
                  <c:y val="4.56592274132418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9208579296137738E-2"/>
                  <c:y val="4.038651321164114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2994277679544607E-2"/>
                      <c:h val="4.9423711855333521E-2"/>
                    </c:manualLayout>
                  </c15:layout>
                </c:ext>
              </c:extLst>
            </c:dLbl>
            <c:dLbl>
              <c:idx val="13"/>
              <c:layout>
                <c:manualLayout>
                  <c:x val="-2.3005941873223492E-2"/>
                  <c:y val="4.15008267487533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2208318622512888E-2"/>
                  <c:y val="3.395522188534364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乳用牛の飼養状況!$C$13:$Q$13</c:f>
              <c:strCache>
                <c:ptCount val="15"/>
                <c:pt idx="0">
                  <c:v>昭和55</c:v>
                </c:pt>
                <c:pt idx="1">
                  <c:v>60</c:v>
                </c:pt>
                <c:pt idx="2">
                  <c:v>平成2</c:v>
                </c:pt>
                <c:pt idx="3">
                  <c:v>7</c:v>
                </c:pt>
                <c:pt idx="4">
                  <c:v>12</c:v>
                </c:pt>
                <c:pt idx="5">
                  <c:v>17</c:v>
                </c:pt>
                <c:pt idx="6">
                  <c:v>22 </c:v>
                </c:pt>
                <c:pt idx="7">
                  <c:v>24 </c:v>
                </c:pt>
                <c:pt idx="8">
                  <c:v>25 </c:v>
                </c:pt>
                <c:pt idx="9">
                  <c:v>26 </c:v>
                </c:pt>
                <c:pt idx="10">
                  <c:v>27 </c:v>
                </c:pt>
                <c:pt idx="11">
                  <c:v>28</c:v>
                </c:pt>
                <c:pt idx="12">
                  <c:v>29 </c:v>
                </c:pt>
                <c:pt idx="13">
                  <c:v>30</c:v>
                </c:pt>
                <c:pt idx="14">
                  <c:v>令和元</c:v>
                </c:pt>
              </c:strCache>
            </c:strRef>
          </c:cat>
          <c:val>
            <c:numRef>
              <c:f>乳用牛の飼養状況!$C$16:$Q$16</c:f>
              <c:numCache>
                <c:formatCode>General</c:formatCode>
                <c:ptCount val="15"/>
                <c:pt idx="0">
                  <c:v>8.6</c:v>
                </c:pt>
                <c:pt idx="1">
                  <c:v>21.5</c:v>
                </c:pt>
                <c:pt idx="2">
                  <c:v>30.4</c:v>
                </c:pt>
                <c:pt idx="3">
                  <c:v>34.1</c:v>
                </c:pt>
                <c:pt idx="4">
                  <c:v>37.9</c:v>
                </c:pt>
                <c:pt idx="5">
                  <c:v>43.1</c:v>
                </c:pt>
                <c:pt idx="6" formatCode="#,##0.0_);[Red]\(#,##0.0\)">
                  <c:v>41.25</c:v>
                </c:pt>
                <c:pt idx="7" formatCode="#,##0.0_);[Red]\(#,##0.0\)">
                  <c:v>45.070422535211272</c:v>
                </c:pt>
                <c:pt idx="8" formatCode="#,##0.0_);[Red]\(#,##0.0\)">
                  <c:v>43.661971830985912</c:v>
                </c:pt>
                <c:pt idx="9" formatCode="#,##0.0_);[Red]\(#,##0.0\)">
                  <c:v>39.705882352941174</c:v>
                </c:pt>
                <c:pt idx="10" formatCode="#,##0.0_);[Red]\(#,##0.0\)">
                  <c:v>42.424242424242422</c:v>
                </c:pt>
                <c:pt idx="11">
                  <c:v>51.8</c:v>
                </c:pt>
                <c:pt idx="12" formatCode="#,##0.0_);[Red]\(#,##0.0\)">
                  <c:v>52.9</c:v>
                </c:pt>
                <c:pt idx="13">
                  <c:v>52</c:v>
                </c:pt>
                <c:pt idx="14" formatCode="#,##0_);[Red]\(#,##0\)">
                  <c:v>52</c:v>
                </c:pt>
              </c:numCache>
            </c:numRef>
          </c:val>
          <c:smooth val="0"/>
        </c:ser>
        <c:dLbls>
          <c:showLegendKey val="0"/>
          <c:showVal val="0"/>
          <c:showCatName val="0"/>
          <c:showSerName val="0"/>
          <c:showPercent val="0"/>
          <c:showBubbleSize val="0"/>
        </c:dLbls>
        <c:marker val="1"/>
        <c:smooth val="0"/>
        <c:axId val="1987415104"/>
        <c:axId val="1987414560"/>
      </c:lineChart>
      <c:catAx>
        <c:axId val="1987421088"/>
        <c:scaling>
          <c:orientation val="minMax"/>
        </c:scaling>
        <c:delete val="0"/>
        <c:axPos val="b"/>
        <c:title>
          <c:tx>
            <c:rich>
              <a:bodyPr/>
              <a:lstStyle/>
              <a:p>
                <a:pPr>
                  <a:defRPr sz="800">
                    <a:latin typeface="HG丸ｺﾞｼｯｸM-PRO" panose="020F0600000000000000" pitchFamily="50" charset="-128"/>
                    <a:ea typeface="HG丸ｺﾞｼｯｸM-PRO" panose="020F0600000000000000" pitchFamily="50" charset="-128"/>
                  </a:defRPr>
                </a:pPr>
                <a:r>
                  <a:rPr lang="en-US" altLang="ja-JP" sz="800" dirty="0" smtClean="0">
                    <a:latin typeface="HG丸ｺﾞｼｯｸM-PRO" panose="020F0600000000000000" pitchFamily="50" charset="-128"/>
                    <a:ea typeface="HG丸ｺﾞｼｯｸM-PRO" panose="020F0600000000000000" pitchFamily="50" charset="-128"/>
                  </a:rPr>
                  <a:t>(</a:t>
                </a:r>
                <a:r>
                  <a:rPr lang="ja-JP" altLang="en-US" sz="800" dirty="0" smtClean="0">
                    <a:latin typeface="HG丸ｺﾞｼｯｸM-PRO" panose="020F0600000000000000" pitchFamily="50" charset="-128"/>
                    <a:ea typeface="HG丸ｺﾞｼｯｸM-PRO" panose="020F0600000000000000" pitchFamily="50" charset="-128"/>
                  </a:rPr>
                  <a:t>年度）</a:t>
                </a:r>
                <a:endParaRPr lang="ja-JP" altLang="en-US" sz="800" dirty="0">
                  <a:latin typeface="HG丸ｺﾞｼｯｸM-PRO" panose="020F0600000000000000" pitchFamily="50" charset="-128"/>
                  <a:ea typeface="HG丸ｺﾞｼｯｸM-PRO" panose="020F0600000000000000" pitchFamily="50" charset="-128"/>
                </a:endParaRPr>
              </a:p>
            </c:rich>
          </c:tx>
          <c:layout>
            <c:manualLayout>
              <c:xMode val="edge"/>
              <c:yMode val="edge"/>
              <c:x val="0.89220974964229061"/>
              <c:y val="0.91014295991780991"/>
            </c:manualLayout>
          </c:layout>
          <c:overlay val="0"/>
        </c:title>
        <c:numFmt formatCode="General" sourceLinked="1"/>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987412928"/>
        <c:crosses val="autoZero"/>
        <c:auto val="0"/>
        <c:lblAlgn val="ctr"/>
        <c:lblOffset val="100"/>
        <c:tickLblSkip val="1"/>
        <c:tickMarkSkip val="1"/>
        <c:noMultiLvlLbl val="0"/>
      </c:catAx>
      <c:valAx>
        <c:axId val="1987412928"/>
        <c:scaling>
          <c:orientation val="minMax"/>
        </c:scaling>
        <c:delete val="0"/>
        <c:axPos val="l"/>
        <c:title>
          <c:tx>
            <c:rich>
              <a:bodyPr rot="0" vert="horz"/>
              <a:lstStyle/>
              <a:p>
                <a:pPr algn="ct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r>
                  <a:rPr lang="ja-JP" altLang="en-US" sz="700">
                    <a:latin typeface="HG丸ｺﾞｼｯｸM-PRO" panose="020F0600000000000000" pitchFamily="50" charset="-128"/>
                    <a:ea typeface="HG丸ｺﾞｼｯｸM-PRO" panose="020F0600000000000000" pitchFamily="50" charset="-128"/>
                  </a:rPr>
                  <a:t>（頭）</a:t>
                </a:r>
              </a:p>
            </c:rich>
          </c:tx>
          <c:layout>
            <c:manualLayout>
              <c:xMode val="edge"/>
              <c:yMode val="edge"/>
              <c:x val="7.3400185822796643E-2"/>
              <c:y val="5.1776514631640798E-2"/>
            </c:manualLayout>
          </c:layout>
          <c:overlay val="0"/>
          <c:spPr>
            <a:noFill/>
            <a:ln w="25400">
              <a:noFill/>
            </a:ln>
          </c:spPr>
        </c:title>
        <c:numFmt formatCode="#,##0_);[Red]\(#,##0\)" sourceLinked="0"/>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987421088"/>
        <c:crosses val="autoZero"/>
        <c:crossBetween val="between"/>
      </c:valAx>
      <c:catAx>
        <c:axId val="1987415104"/>
        <c:scaling>
          <c:orientation val="minMax"/>
        </c:scaling>
        <c:delete val="1"/>
        <c:axPos val="b"/>
        <c:numFmt formatCode="General" sourceLinked="1"/>
        <c:majorTickMark val="out"/>
        <c:minorTickMark val="none"/>
        <c:tickLblPos val="nextTo"/>
        <c:crossAx val="1987414560"/>
        <c:crosses val="autoZero"/>
        <c:auto val="0"/>
        <c:lblAlgn val="ctr"/>
        <c:lblOffset val="100"/>
        <c:noMultiLvlLbl val="0"/>
      </c:catAx>
      <c:valAx>
        <c:axId val="1987414560"/>
        <c:scaling>
          <c:orientation val="minMax"/>
        </c:scaling>
        <c:delete val="0"/>
        <c:axPos val="r"/>
        <c:numFmt formatCode="General" sourceLinked="1"/>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987415104"/>
        <c:crosses val="max"/>
        <c:crossBetween val="between"/>
      </c:valAx>
      <c:spPr>
        <a:noFill/>
        <a:ln w="25400">
          <a:noFill/>
        </a:ln>
      </c:spPr>
    </c:plotArea>
    <c:legend>
      <c:legendPos val="r"/>
      <c:layout>
        <c:manualLayout>
          <c:xMode val="edge"/>
          <c:yMode val="edge"/>
          <c:x val="0.63528136900932985"/>
          <c:y val="9.2757764100626292E-2"/>
          <c:w val="0.22775882454491259"/>
          <c:h val="0.20524787906118416"/>
        </c:manualLayout>
      </c:layout>
      <c:overlay val="0"/>
      <c:spPr>
        <a:solidFill>
          <a:srgbClr val="FFFFFF"/>
        </a:solidFill>
        <a:ln w="25400">
          <a:noFill/>
        </a:ln>
      </c:spPr>
      <c:txPr>
        <a:bodyPr/>
        <a:lstStyle/>
        <a:p>
          <a:pPr>
            <a:defRPr sz="9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legend>
    <c:plotVisOnly val="1"/>
    <c:dispBlanksAs val="gap"/>
    <c:showDLblsOverMax val="0"/>
  </c:chart>
  <c:spPr>
    <a:no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4808629336466"/>
          <c:y val="0.15084745460605703"/>
          <c:w val="0.78800413650465362"/>
          <c:h val="0.63559322033898302"/>
        </c:manualLayout>
      </c:layout>
      <c:barChart>
        <c:barDir val="col"/>
        <c:grouping val="clustered"/>
        <c:varyColors val="0"/>
        <c:ser>
          <c:idx val="1"/>
          <c:order val="0"/>
          <c:tx>
            <c:strRef>
              <c:f>乳用牛の飼養状況!$B$26</c:f>
              <c:strCache>
                <c:ptCount val="1"/>
                <c:pt idx="0">
                  <c:v>生乳生産量</c:v>
                </c:pt>
              </c:strCache>
            </c:strRef>
          </c:tx>
          <c:spPr>
            <a:solidFill>
              <a:srgbClr val="CCCCFF"/>
            </a:solidFill>
            <a:ln w="25400">
              <a:noFill/>
            </a:ln>
          </c:spPr>
          <c:invertIfNegative val="0"/>
          <c:dLbls>
            <c:dLbl>
              <c:idx val="0"/>
              <c:layout>
                <c:manualLayout>
                  <c:x val="6.8143100511073255E-3"/>
                  <c:y val="7.545604863409664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714366837024418E-3"/>
                  <c:y val="1.886401215852417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2715261103435323E-3"/>
                  <c:y val="5.847843769142516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5922860579395193E-2"/>
                      <c:h val="4.1878106991923826E-2"/>
                    </c:manualLayout>
                  </c15:layout>
                </c:ext>
              </c:extLst>
            </c:dLbl>
            <c:dLbl>
              <c:idx val="5"/>
              <c:layout>
                <c:manualLayout>
                  <c:x val="-2.2714366837024418E-3"/>
                  <c:y val="7.545604863409698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9.43200607926211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8143100511073255E-3"/>
                  <c:y val="1.509120972681932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0.1018656656560308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2714366837024418E-3"/>
                  <c:y val="1.131840729511447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2714366837024418E-3"/>
                  <c:y val="5.281923404386788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2714366837024418E-3"/>
                  <c:y val="6.791044377068722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2714366837025251E-3"/>
                  <c:y val="7.922885106580183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6.8143100511073255E-3"/>
                  <c:y val="8.300165349750668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4.5428733674048836E-3"/>
                  <c:y val="1.131840729511454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乳用牛の飼養状況!$D$25:$R$25</c:f>
              <c:strCache>
                <c:ptCount val="15"/>
                <c:pt idx="0">
                  <c:v>昭和60</c:v>
                </c:pt>
                <c:pt idx="1">
                  <c:v>平成2</c:v>
                </c:pt>
                <c:pt idx="2">
                  <c:v>7</c:v>
                </c:pt>
                <c:pt idx="3">
                  <c:v>12</c:v>
                </c:pt>
                <c:pt idx="4">
                  <c:v>17</c:v>
                </c:pt>
                <c:pt idx="5">
                  <c:v>22</c:v>
                </c:pt>
                <c:pt idx="6">
                  <c:v>23</c:v>
                </c:pt>
                <c:pt idx="7">
                  <c:v>24</c:v>
                </c:pt>
                <c:pt idx="8">
                  <c:v>25 </c:v>
                </c:pt>
                <c:pt idx="9">
                  <c:v>26 </c:v>
                </c:pt>
                <c:pt idx="10">
                  <c:v>27 </c:v>
                </c:pt>
                <c:pt idx="11">
                  <c:v>28 </c:v>
                </c:pt>
                <c:pt idx="12">
                  <c:v>29 </c:v>
                </c:pt>
                <c:pt idx="13">
                  <c:v>30 </c:v>
                </c:pt>
                <c:pt idx="14">
                  <c:v>令和元</c:v>
                </c:pt>
              </c:strCache>
            </c:strRef>
          </c:cat>
          <c:val>
            <c:numRef>
              <c:f>乳用牛の飼養状況!$D$26:$R$26</c:f>
              <c:numCache>
                <c:formatCode>#,##0</c:formatCode>
                <c:ptCount val="15"/>
                <c:pt idx="0">
                  <c:v>39629</c:v>
                </c:pt>
                <c:pt idx="1">
                  <c:v>41658</c:v>
                </c:pt>
                <c:pt idx="2">
                  <c:v>33965</c:v>
                </c:pt>
                <c:pt idx="3">
                  <c:v>34330</c:v>
                </c:pt>
                <c:pt idx="4">
                  <c:v>29166</c:v>
                </c:pt>
                <c:pt idx="5" formatCode="#,##0_);[Red]\(#,##0\)">
                  <c:v>24140</c:v>
                </c:pt>
                <c:pt idx="6" formatCode="#,##0_);[Red]\(#,##0\)">
                  <c:v>23766</c:v>
                </c:pt>
                <c:pt idx="7" formatCode="#,##0_);[Red]\(#,##0\)">
                  <c:v>23185</c:v>
                </c:pt>
                <c:pt idx="8" formatCode="#,##0_);[Red]\(#,##0\)">
                  <c:v>22869</c:v>
                </c:pt>
                <c:pt idx="9" formatCode="#,##0_);[Red]\(#,##0\)">
                  <c:v>21530</c:v>
                </c:pt>
                <c:pt idx="10" formatCode="#,##0_);[Red]\(#,##0\)">
                  <c:v>20360</c:v>
                </c:pt>
                <c:pt idx="11" formatCode="#,##0_);[Red]\(#,##0\)">
                  <c:v>19810</c:v>
                </c:pt>
                <c:pt idx="12" formatCode="#,##0_ ">
                  <c:v>18828</c:v>
                </c:pt>
                <c:pt idx="13" formatCode="#,##0_ ">
                  <c:v>17634</c:v>
                </c:pt>
                <c:pt idx="14" formatCode="#,##0_ ">
                  <c:v>17366</c:v>
                </c:pt>
              </c:numCache>
            </c:numRef>
          </c:val>
        </c:ser>
        <c:dLbls>
          <c:showLegendKey val="0"/>
          <c:showVal val="0"/>
          <c:showCatName val="0"/>
          <c:showSerName val="0"/>
          <c:showPercent val="0"/>
          <c:showBubbleSize val="0"/>
        </c:dLbls>
        <c:gapWidth val="50"/>
        <c:axId val="1987415648"/>
        <c:axId val="1987411296"/>
      </c:barChart>
      <c:lineChart>
        <c:grouping val="standard"/>
        <c:varyColors val="0"/>
        <c:ser>
          <c:idx val="0"/>
          <c:order val="1"/>
          <c:tx>
            <c:strRef>
              <c:f>乳用牛の飼養状況!$B$27</c:f>
              <c:strCache>
                <c:ptCount val="1"/>
                <c:pt idx="0">
                  <c:v>経産牛一頭当たり乳量</c:v>
                </c:pt>
              </c:strCache>
            </c:strRef>
          </c:tx>
          <c:spPr>
            <a:ln w="25400">
              <a:solidFill>
                <a:srgbClr val="FFCC00"/>
              </a:solidFill>
              <a:prstDash val="solid"/>
            </a:ln>
          </c:spPr>
          <c:marker>
            <c:symbol val="diamond"/>
            <c:size val="7"/>
            <c:spPr>
              <a:solidFill>
                <a:srgbClr val="FFCC00"/>
              </a:solidFill>
              <a:ln>
                <a:solidFill>
                  <a:srgbClr val="FFFFFF"/>
                </a:solidFill>
                <a:prstDash val="solid"/>
              </a:ln>
            </c:spPr>
          </c:marker>
          <c:dLbls>
            <c:dLbl>
              <c:idx val="4"/>
              <c:layout>
                <c:manualLayout>
                  <c:x val="-5.1368630028571852E-2"/>
                  <c:y val="-3.98030656544861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700" b="0" i="1"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乳用牛の飼養状況!$D$25:$R$25</c:f>
              <c:strCache>
                <c:ptCount val="15"/>
                <c:pt idx="0">
                  <c:v>昭和60</c:v>
                </c:pt>
                <c:pt idx="1">
                  <c:v>平成2</c:v>
                </c:pt>
                <c:pt idx="2">
                  <c:v>7</c:v>
                </c:pt>
                <c:pt idx="3">
                  <c:v>12</c:v>
                </c:pt>
                <c:pt idx="4">
                  <c:v>17</c:v>
                </c:pt>
                <c:pt idx="5">
                  <c:v>22</c:v>
                </c:pt>
                <c:pt idx="6">
                  <c:v>23</c:v>
                </c:pt>
                <c:pt idx="7">
                  <c:v>24</c:v>
                </c:pt>
                <c:pt idx="8">
                  <c:v>25 </c:v>
                </c:pt>
                <c:pt idx="9">
                  <c:v>26 </c:v>
                </c:pt>
                <c:pt idx="10">
                  <c:v>27 </c:v>
                </c:pt>
                <c:pt idx="11">
                  <c:v>28 </c:v>
                </c:pt>
                <c:pt idx="12">
                  <c:v>29 </c:v>
                </c:pt>
                <c:pt idx="13">
                  <c:v>30 </c:v>
                </c:pt>
                <c:pt idx="14">
                  <c:v>令和元</c:v>
                </c:pt>
              </c:strCache>
            </c:strRef>
          </c:cat>
          <c:val>
            <c:numRef>
              <c:f>乳用牛の飼養状況!$D$27:$R$27</c:f>
              <c:numCache>
                <c:formatCode>#,##0</c:formatCode>
                <c:ptCount val="15"/>
                <c:pt idx="0">
                  <c:v>5787</c:v>
                </c:pt>
                <c:pt idx="1">
                  <c:v>6534</c:v>
                </c:pt>
                <c:pt idx="2">
                  <c:v>6666</c:v>
                </c:pt>
                <c:pt idx="3">
                  <c:v>7460</c:v>
                </c:pt>
                <c:pt idx="4">
                  <c:v>7765</c:v>
                </c:pt>
                <c:pt idx="5" formatCode="#,##0_);[Red]\(#,##0\)">
                  <c:v>8213.6781218101387</c:v>
                </c:pt>
                <c:pt idx="6" formatCode="#,##0_);[Red]\(#,##0\)">
                  <c:v>8258.8806081830062</c:v>
                </c:pt>
                <c:pt idx="7">
                  <c:v>8304.0830945558737</c:v>
                </c:pt>
                <c:pt idx="8" formatCode="#,##0_);[Red]\(#,##0\)">
                  <c:v>8435.6326078937655</c:v>
                </c:pt>
                <c:pt idx="9" formatCode="#,##0_);[Red]\(#,##0\)">
                  <c:v>8723.6628849270655</c:v>
                </c:pt>
                <c:pt idx="10" formatCode="#,##0_);[Red]\(#,##0\)">
                  <c:v>8937.6646180860407</c:v>
                </c:pt>
                <c:pt idx="11" formatCode="#,##0_ ">
                  <c:v>9066.3615560640737</c:v>
                </c:pt>
                <c:pt idx="12" formatCode="#,##0_ ">
                  <c:v>8949</c:v>
                </c:pt>
                <c:pt idx="13" formatCode="#,##0_ ">
                  <c:v>9390</c:v>
                </c:pt>
                <c:pt idx="14" formatCode="#,##0_ ">
                  <c:v>8975</c:v>
                </c:pt>
              </c:numCache>
            </c:numRef>
          </c:val>
          <c:smooth val="0"/>
        </c:ser>
        <c:dLbls>
          <c:showLegendKey val="0"/>
          <c:showVal val="0"/>
          <c:showCatName val="0"/>
          <c:showSerName val="0"/>
          <c:showPercent val="0"/>
          <c:showBubbleSize val="0"/>
        </c:dLbls>
        <c:marker val="1"/>
        <c:smooth val="0"/>
        <c:axId val="1987420000"/>
        <c:axId val="1987408576"/>
      </c:lineChart>
      <c:catAx>
        <c:axId val="1987415648"/>
        <c:scaling>
          <c:orientation val="minMax"/>
        </c:scaling>
        <c:delete val="0"/>
        <c:axPos val="b"/>
        <c:title>
          <c:tx>
            <c:rich>
              <a:bodyPr/>
              <a:lstStyle/>
              <a:p>
                <a:pPr>
                  <a:defRPr sz="800">
                    <a:latin typeface="HG丸ｺﾞｼｯｸM-PRO" panose="020F0600000000000000" pitchFamily="50" charset="-128"/>
                    <a:ea typeface="HG丸ｺﾞｼｯｸM-PRO" panose="020F0600000000000000" pitchFamily="50" charset="-128"/>
                  </a:defRPr>
                </a:pPr>
                <a:r>
                  <a:rPr lang="en-US" altLang="ja-JP" sz="800" dirty="0" smtClean="0">
                    <a:latin typeface="HG丸ｺﾞｼｯｸM-PRO" panose="020F0600000000000000" pitchFamily="50" charset="-128"/>
                    <a:ea typeface="HG丸ｺﾞｼｯｸM-PRO" panose="020F0600000000000000" pitchFamily="50" charset="-128"/>
                  </a:rPr>
                  <a:t>(</a:t>
                </a:r>
                <a:r>
                  <a:rPr lang="ja-JP" altLang="en-US" sz="800" dirty="0" smtClean="0">
                    <a:latin typeface="HG丸ｺﾞｼｯｸM-PRO" panose="020F0600000000000000" pitchFamily="50" charset="-128"/>
                    <a:ea typeface="HG丸ｺﾞｼｯｸM-PRO" panose="020F0600000000000000" pitchFamily="50" charset="-128"/>
                  </a:rPr>
                  <a:t>年度）</a:t>
                </a:r>
                <a:endParaRPr lang="ja-JP" altLang="en-US" sz="800" dirty="0">
                  <a:latin typeface="HG丸ｺﾞｼｯｸM-PRO" panose="020F0600000000000000" pitchFamily="50" charset="-128"/>
                  <a:ea typeface="HG丸ｺﾞｼｯｸM-PRO" panose="020F0600000000000000" pitchFamily="50" charset="-128"/>
                </a:endParaRPr>
              </a:p>
            </c:rich>
          </c:tx>
          <c:layout>
            <c:manualLayout>
              <c:xMode val="edge"/>
              <c:yMode val="edge"/>
              <c:x val="0.89097068147571845"/>
              <c:y val="0.81930147899796746"/>
            </c:manualLayout>
          </c:layout>
          <c:overlay val="0"/>
        </c:title>
        <c:numFmt formatCode="General" sourceLinked="1"/>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987411296"/>
        <c:crosses val="autoZero"/>
        <c:auto val="0"/>
        <c:lblAlgn val="ctr"/>
        <c:lblOffset val="100"/>
        <c:tickLblSkip val="1"/>
        <c:tickMarkSkip val="1"/>
        <c:noMultiLvlLbl val="0"/>
      </c:catAx>
      <c:valAx>
        <c:axId val="1987411296"/>
        <c:scaling>
          <c:orientation val="minMax"/>
          <c:min val="10000"/>
        </c:scaling>
        <c:delete val="0"/>
        <c:axPos val="l"/>
        <c:title>
          <c:tx>
            <c:rich>
              <a:bodyPr rot="0" vert="horz"/>
              <a:lstStyle/>
              <a:p>
                <a:pPr algn="ct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r>
                  <a:rPr lang="ja-JP" altLang="en-US" sz="800" b="0" i="0" u="none" strike="noStrike" baseline="0" dirty="0">
                    <a:solidFill>
                      <a:srgbClr val="000000"/>
                    </a:solidFill>
                    <a:latin typeface="HG丸ｺﾞｼｯｸM-PRO" panose="020F0600000000000000" pitchFamily="50" charset="-128"/>
                    <a:ea typeface="HG丸ｺﾞｼｯｸM-PRO" panose="020F0600000000000000" pitchFamily="50" charset="-128"/>
                  </a:rPr>
                  <a:t>生乳生産量（ｔ）</a:t>
                </a:r>
              </a:p>
            </c:rich>
          </c:tx>
          <c:layout>
            <c:manualLayout>
              <c:xMode val="edge"/>
              <c:yMode val="edge"/>
              <c:x val="3.6523092194395632E-2"/>
              <c:y val="6.0565658942225029E-2"/>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987415648"/>
        <c:crosses val="autoZero"/>
        <c:crossBetween val="between"/>
      </c:valAx>
      <c:catAx>
        <c:axId val="1987420000"/>
        <c:scaling>
          <c:orientation val="minMax"/>
        </c:scaling>
        <c:delete val="1"/>
        <c:axPos val="b"/>
        <c:numFmt formatCode="General" sourceLinked="1"/>
        <c:majorTickMark val="out"/>
        <c:minorTickMark val="none"/>
        <c:tickLblPos val="nextTo"/>
        <c:crossAx val="1987408576"/>
        <c:crosses val="autoZero"/>
        <c:auto val="0"/>
        <c:lblAlgn val="ctr"/>
        <c:lblOffset val="100"/>
        <c:noMultiLvlLbl val="0"/>
      </c:catAx>
      <c:valAx>
        <c:axId val="1987408576"/>
        <c:scaling>
          <c:orientation val="minMax"/>
          <c:min val="5000"/>
        </c:scaling>
        <c:delete val="0"/>
        <c:axPos val="r"/>
        <c:title>
          <c:tx>
            <c:rich>
              <a:bodyPr rot="0" vert="horz"/>
              <a:lstStyle/>
              <a:p>
                <a:pPr algn="ct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r>
                  <a:rPr lang="ja-JP" altLang="ja-JP" sz="800" b="0" i="0" u="none" strike="noStrike" baseline="0" dirty="0">
                    <a:effectLst/>
                    <a:latin typeface="HG丸ｺﾞｼｯｸM-PRO" panose="020F0600000000000000" pitchFamily="50" charset="-128"/>
                    <a:ea typeface="HG丸ｺﾞｼｯｸM-PRO" panose="020F0600000000000000" pitchFamily="50" charset="-128"/>
                  </a:rPr>
                  <a:t>経産牛１頭当たり乳量</a:t>
                </a:r>
                <a:r>
                  <a:rPr lang="ja-JP" altLang="en-US" sz="800" b="0" i="0" u="none" strike="noStrike" baseline="0" dirty="0">
                    <a:solidFill>
                      <a:srgbClr val="000000"/>
                    </a:solidFill>
                    <a:latin typeface="HG丸ｺﾞｼｯｸM-PRO" panose="020F0600000000000000" pitchFamily="50" charset="-128"/>
                    <a:ea typeface="HG丸ｺﾞｼｯｸM-PRO" panose="020F0600000000000000" pitchFamily="50" charset="-128"/>
                  </a:rPr>
                  <a:t>（kg）</a:t>
                </a:r>
              </a:p>
            </c:rich>
          </c:tx>
          <c:layout>
            <c:manualLayout>
              <c:xMode val="edge"/>
              <c:yMode val="edge"/>
              <c:x val="0.79778096732797665"/>
              <c:y val="3.2089615643524236E-2"/>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987420000"/>
        <c:crosses val="max"/>
        <c:crossBetween val="between"/>
      </c:valAx>
      <c:spPr>
        <a:noFill/>
        <a:ln w="25400">
          <a:noFill/>
        </a:ln>
      </c:spPr>
    </c:plotArea>
    <c:legend>
      <c:legendPos val="r"/>
      <c:layout>
        <c:manualLayout>
          <c:xMode val="edge"/>
          <c:yMode val="edge"/>
          <c:x val="0.62527276528110542"/>
          <c:y val="0.33709460940800273"/>
          <c:w val="0.22753053540070364"/>
          <c:h val="0.13340926469565961"/>
        </c:manualLayout>
      </c:layout>
      <c:overlay val="0"/>
      <c:spPr>
        <a:solidFill>
          <a:srgbClr val="FFFFFF"/>
        </a:solidFill>
        <a:ln w="25400">
          <a:noFill/>
        </a:ln>
      </c:spPr>
      <c:txPr>
        <a:bodyPr/>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legend>
    <c:plotVisOnly val="1"/>
    <c:dispBlanksAs val="gap"/>
    <c:showDLblsOverMax val="0"/>
  </c:chart>
  <c:spPr>
    <a:no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310612894865686E-2"/>
          <c:y val="0.13225759303570517"/>
          <c:w val="0.87693898655635982"/>
          <c:h val="0.70677966101694911"/>
        </c:manualLayout>
      </c:layout>
      <c:lineChart>
        <c:grouping val="standard"/>
        <c:varyColors val="0"/>
        <c:ser>
          <c:idx val="0"/>
          <c:order val="0"/>
          <c:tx>
            <c:strRef>
              <c:f>乳用牛の飼養状況!$B$21</c:f>
              <c:strCache>
                <c:ptCount val="1"/>
                <c:pt idx="0">
                  <c:v>滋賀県</c:v>
                </c:pt>
              </c:strCache>
            </c:strRef>
          </c:tx>
          <c:spPr>
            <a:ln w="12700">
              <a:solidFill>
                <a:srgbClr val="3366FF"/>
              </a:solidFill>
              <a:prstDash val="solid"/>
            </a:ln>
          </c:spPr>
          <c:marker>
            <c:symbol val="circle"/>
            <c:size val="7"/>
            <c:spPr>
              <a:solidFill>
                <a:srgbClr val="3366FF"/>
              </a:solidFill>
              <a:ln>
                <a:solidFill>
                  <a:srgbClr val="FFFFFF"/>
                </a:solidFill>
                <a:prstDash val="solid"/>
              </a:ln>
            </c:spPr>
          </c:marker>
          <c:dLbls>
            <c:dLbl>
              <c:idx val="0"/>
              <c:layout>
                <c:manualLayout>
                  <c:x val="-2.7281430874328556E-17"/>
                  <c:y val="2.92843886922290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76190476190476E-3"/>
                  <c:y val="4.39265830383437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845894263217098E-3"/>
                  <c:y val="6.76826786683981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714285714285712E-2"/>
                  <c:y val="4.39265830383437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304086989126414E-2"/>
                  <c:y val="4.14531666915827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5116704161979761E-3"/>
                  <c:y val="8.19601632393298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4677380261685153E-2"/>
                  <c:y val="-3.50988266287366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6408212863176673E-2"/>
                  <c:y val="-3.44313209479812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06938056927659E-2"/>
                  <c:y val="-5.28342751804310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7797174412962352E-2"/>
                  <c:y val="6.12069242100585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013278949973154E-2"/>
                  <c:y val="3.76721674973431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2363910568404656E-2"/>
                  <c:y val="3.26580051325946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4.5404405593206382E-2"/>
                  <c:y val="5.2376389747644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6.2879733696404455E-2"/>
                  <c:y val="-7.71632016965526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6.391397400680203E-2"/>
                  <c:y val="7.78833017975963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4.5632653396412972E-3"/>
                  <c:y val="-7.57499359316879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600" b="0" i="1"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乳用牛の飼養状況!$C$20:$R$20</c:f>
              <c:strCache>
                <c:ptCount val="16"/>
                <c:pt idx="0">
                  <c:v>昭和55</c:v>
                </c:pt>
                <c:pt idx="1">
                  <c:v>60</c:v>
                </c:pt>
                <c:pt idx="2">
                  <c:v>平成2</c:v>
                </c:pt>
                <c:pt idx="3">
                  <c:v>7</c:v>
                </c:pt>
                <c:pt idx="4">
                  <c:v>12</c:v>
                </c:pt>
                <c:pt idx="5">
                  <c:v>17</c:v>
                </c:pt>
                <c:pt idx="6">
                  <c:v>22 </c:v>
                </c:pt>
                <c:pt idx="7">
                  <c:v>23</c:v>
                </c:pt>
                <c:pt idx="8">
                  <c:v>24 </c:v>
                </c:pt>
                <c:pt idx="9">
                  <c:v>25 </c:v>
                </c:pt>
                <c:pt idx="10">
                  <c:v>26 </c:v>
                </c:pt>
                <c:pt idx="11">
                  <c:v>27 </c:v>
                </c:pt>
                <c:pt idx="12">
                  <c:v>28 </c:v>
                </c:pt>
                <c:pt idx="13">
                  <c:v>29 </c:v>
                </c:pt>
                <c:pt idx="14">
                  <c:v>30 </c:v>
                </c:pt>
                <c:pt idx="15">
                  <c:v>令和元</c:v>
                </c:pt>
              </c:strCache>
            </c:strRef>
          </c:cat>
          <c:val>
            <c:numRef>
              <c:f>乳用牛の飼養状況!$C$21:$R$21</c:f>
              <c:numCache>
                <c:formatCode>#,##0_);[Red]\(#,##0\)</c:formatCode>
                <c:ptCount val="16"/>
                <c:pt idx="0">
                  <c:v>6075</c:v>
                </c:pt>
                <c:pt idx="1">
                  <c:v>6747</c:v>
                </c:pt>
                <c:pt idx="2">
                  <c:v>7601</c:v>
                </c:pt>
                <c:pt idx="3">
                  <c:v>7807</c:v>
                </c:pt>
                <c:pt idx="4">
                  <c:v>8423</c:v>
                </c:pt>
                <c:pt idx="5">
                  <c:v>9103</c:v>
                </c:pt>
                <c:pt idx="6">
                  <c:v>9614</c:v>
                </c:pt>
                <c:pt idx="7">
                  <c:v>9313</c:v>
                </c:pt>
                <c:pt idx="8">
                  <c:v>9360</c:v>
                </c:pt>
                <c:pt idx="9">
                  <c:v>9163</c:v>
                </c:pt>
                <c:pt idx="10">
                  <c:v>9408</c:v>
                </c:pt>
                <c:pt idx="11">
                  <c:v>9382</c:v>
                </c:pt>
                <c:pt idx="12" formatCode="#,##0_ ">
                  <c:v>9476</c:v>
                </c:pt>
                <c:pt idx="13" formatCode="#,##0_ ">
                  <c:v>9753</c:v>
                </c:pt>
                <c:pt idx="14" formatCode="#,##0_ ">
                  <c:v>9615</c:v>
                </c:pt>
                <c:pt idx="15" formatCode="#,##0_ ">
                  <c:v>9851</c:v>
                </c:pt>
              </c:numCache>
            </c:numRef>
          </c:val>
          <c:smooth val="0"/>
        </c:ser>
        <c:ser>
          <c:idx val="1"/>
          <c:order val="1"/>
          <c:tx>
            <c:strRef>
              <c:f>乳用牛の飼養状況!$B$22</c:f>
              <c:strCache>
                <c:ptCount val="1"/>
                <c:pt idx="0">
                  <c:v>全　国</c:v>
                </c:pt>
              </c:strCache>
            </c:strRef>
          </c:tx>
          <c:spPr>
            <a:ln w="12700">
              <a:solidFill>
                <a:srgbClr val="FF00FF"/>
              </a:solidFill>
              <a:prstDash val="solid"/>
            </a:ln>
          </c:spPr>
          <c:marker>
            <c:symbol val="square"/>
            <c:size val="7"/>
            <c:spPr>
              <a:solidFill>
                <a:srgbClr val="FF99CC"/>
              </a:solidFill>
              <a:ln>
                <a:solidFill>
                  <a:srgbClr val="FFFFFF"/>
                </a:solidFill>
                <a:prstDash val="solid"/>
              </a:ln>
            </c:spPr>
          </c:marker>
          <c:dLbls>
            <c:dLbl>
              <c:idx val="0"/>
              <c:layout>
                <c:manualLayout>
                  <c:x val="-4.8611468377293361E-2"/>
                  <c:y val="-7.35183385888493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8287064242940685E-2"/>
                  <c:y val="-6.16640174535153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8732843071543971E-2"/>
                  <c:y val="-1.41821694817774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9416378820825954E-2"/>
                  <c:y val="-1.44467607180245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6616056037371769E-2"/>
                  <c:y val="-2.27465283292845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1013084516659317E-2"/>
                  <c:y val="-5.72471658436480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0781074240719962E-2"/>
                  <c:y val="3.05107205074115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3265791306149862E-2"/>
                  <c:y val="5.37742078205722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2830661792275963E-2"/>
                  <c:y val="3.12532065829153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8305295083349206E-2"/>
                  <c:y val="-8.03676075367308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2025613509564679E-2"/>
                  <c:y val="-4.12500906066546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3607559180790861E-2"/>
                  <c:y val="-7.73834303303152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4.8436840692936287E-2"/>
                  <c:y val="-3.80009260693268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5.3790073115860516E-2"/>
                  <c:y val="4.46360184914388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6.0832864641919872E-2"/>
                  <c:y val="-2.87701824970821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9.559114611071895E-3"/>
                  <c:y val="3.01760759614504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6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乳用牛の飼養状況!$C$20:$R$20</c:f>
              <c:strCache>
                <c:ptCount val="16"/>
                <c:pt idx="0">
                  <c:v>昭和55</c:v>
                </c:pt>
                <c:pt idx="1">
                  <c:v>60</c:v>
                </c:pt>
                <c:pt idx="2">
                  <c:v>平成2</c:v>
                </c:pt>
                <c:pt idx="3">
                  <c:v>7</c:v>
                </c:pt>
                <c:pt idx="4">
                  <c:v>12</c:v>
                </c:pt>
                <c:pt idx="5">
                  <c:v>17</c:v>
                </c:pt>
                <c:pt idx="6">
                  <c:v>22 </c:v>
                </c:pt>
                <c:pt idx="7">
                  <c:v>23</c:v>
                </c:pt>
                <c:pt idx="8">
                  <c:v>24 </c:v>
                </c:pt>
                <c:pt idx="9">
                  <c:v>25 </c:v>
                </c:pt>
                <c:pt idx="10">
                  <c:v>26 </c:v>
                </c:pt>
                <c:pt idx="11">
                  <c:v>27 </c:v>
                </c:pt>
                <c:pt idx="12">
                  <c:v>28 </c:v>
                </c:pt>
                <c:pt idx="13">
                  <c:v>29 </c:v>
                </c:pt>
                <c:pt idx="14">
                  <c:v>30 </c:v>
                </c:pt>
                <c:pt idx="15">
                  <c:v>令和元</c:v>
                </c:pt>
              </c:strCache>
            </c:strRef>
          </c:cat>
          <c:val>
            <c:numRef>
              <c:f>乳用牛の飼養状況!$C$22:$R$22</c:f>
              <c:numCache>
                <c:formatCode>#,##0_);[Red]\(#,##0\)</c:formatCode>
                <c:ptCount val="16"/>
                <c:pt idx="0">
                  <c:v>6339</c:v>
                </c:pt>
                <c:pt idx="1">
                  <c:v>7008</c:v>
                </c:pt>
                <c:pt idx="2">
                  <c:v>7798</c:v>
                </c:pt>
                <c:pt idx="3">
                  <c:v>8282</c:v>
                </c:pt>
                <c:pt idx="4">
                  <c:v>8794</c:v>
                </c:pt>
                <c:pt idx="5">
                  <c:v>9121</c:v>
                </c:pt>
                <c:pt idx="6">
                  <c:v>9346</c:v>
                </c:pt>
                <c:pt idx="7">
                  <c:v>9288</c:v>
                </c:pt>
                <c:pt idx="8">
                  <c:v>9349</c:v>
                </c:pt>
                <c:pt idx="9">
                  <c:v>9465</c:v>
                </c:pt>
                <c:pt idx="10">
                  <c:v>9448</c:v>
                </c:pt>
                <c:pt idx="11">
                  <c:v>9518</c:v>
                </c:pt>
                <c:pt idx="12" formatCode="#,##0_ ">
                  <c:v>9675</c:v>
                </c:pt>
                <c:pt idx="13" formatCode="#,##0_ ">
                  <c:v>9659</c:v>
                </c:pt>
                <c:pt idx="14" formatCode="#,##0_ ">
                  <c:v>9771</c:v>
                </c:pt>
                <c:pt idx="15" formatCode="#,##0_ ">
                  <c:v>9505</c:v>
                </c:pt>
              </c:numCache>
            </c:numRef>
          </c:val>
          <c:smooth val="0"/>
        </c:ser>
        <c:dLbls>
          <c:showLegendKey val="0"/>
          <c:showVal val="0"/>
          <c:showCatName val="0"/>
          <c:showSerName val="0"/>
          <c:showPercent val="0"/>
          <c:showBubbleSize val="0"/>
        </c:dLbls>
        <c:marker val="1"/>
        <c:smooth val="0"/>
        <c:axId val="1987411840"/>
        <c:axId val="1987412384"/>
      </c:lineChart>
      <c:catAx>
        <c:axId val="1987411840"/>
        <c:scaling>
          <c:orientation val="minMax"/>
        </c:scaling>
        <c:delete val="0"/>
        <c:axPos val="b"/>
        <c:title>
          <c:tx>
            <c:rich>
              <a:bodyPr/>
              <a:lstStyle/>
              <a:p>
                <a:pPr>
                  <a:defRPr sz="600">
                    <a:latin typeface="HG丸ｺﾞｼｯｸM-PRO" panose="020F0600000000000000" pitchFamily="50" charset="-128"/>
                    <a:ea typeface="HG丸ｺﾞｼｯｸM-PRO" panose="020F0600000000000000" pitchFamily="50" charset="-128"/>
                  </a:defRPr>
                </a:pPr>
                <a:r>
                  <a:rPr lang="ja-JP" altLang="en-US" sz="600" dirty="0" smtClean="0">
                    <a:latin typeface="HG丸ｺﾞｼｯｸM-PRO" panose="020F0600000000000000" pitchFamily="50" charset="-128"/>
                    <a:ea typeface="HG丸ｺﾞｼｯｸM-PRO" panose="020F0600000000000000" pitchFamily="50" charset="-128"/>
                  </a:rPr>
                  <a:t>（年度）</a:t>
                </a:r>
                <a:endParaRPr lang="ja-JP" altLang="en-US" sz="600" dirty="0">
                  <a:latin typeface="HG丸ｺﾞｼｯｸM-PRO" panose="020F0600000000000000" pitchFamily="50" charset="-128"/>
                  <a:ea typeface="HG丸ｺﾞｼｯｸM-PRO" panose="020F0600000000000000" pitchFamily="50" charset="-128"/>
                </a:endParaRPr>
              </a:p>
            </c:rich>
          </c:tx>
          <c:layout>
            <c:manualLayout>
              <c:xMode val="edge"/>
              <c:yMode val="edge"/>
              <c:x val="0.9107142857142857"/>
              <c:y val="0.88479014199854045"/>
            </c:manualLayout>
          </c:layout>
          <c:overlay val="0"/>
        </c:title>
        <c:numFmt formatCode="General" sourceLinked="1"/>
        <c:majorTickMark val="in"/>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987412384"/>
        <c:crosses val="autoZero"/>
        <c:auto val="1"/>
        <c:lblAlgn val="ctr"/>
        <c:lblOffset val="100"/>
        <c:tickLblSkip val="1"/>
        <c:tickMarkSkip val="1"/>
        <c:noMultiLvlLbl val="0"/>
      </c:catAx>
      <c:valAx>
        <c:axId val="1987412384"/>
        <c:scaling>
          <c:orientation val="minMax"/>
          <c:min val="5500"/>
        </c:scaling>
        <c:delete val="0"/>
        <c:axPos val="l"/>
        <c:numFmt formatCode="#,##0_);[Red]\(#,##0\)" sourceLinked="1"/>
        <c:majorTickMark val="in"/>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987411840"/>
        <c:crosses val="autoZero"/>
        <c:crossBetween val="between"/>
      </c:valAx>
      <c:spPr>
        <a:noFill/>
        <a:ln w="25400">
          <a:noFill/>
        </a:ln>
      </c:spPr>
    </c:plotArea>
    <c:legend>
      <c:legendPos val="r"/>
      <c:layout>
        <c:manualLayout>
          <c:xMode val="edge"/>
          <c:yMode val="edge"/>
          <c:x val="0.66905324501954844"/>
          <c:y val="0.66393427363566182"/>
          <c:w val="0.28664927924741662"/>
          <c:h val="8.3050907878859187E-2"/>
        </c:manualLayout>
      </c:layout>
      <c:overlay val="0"/>
      <c:spPr>
        <a:solidFill>
          <a:srgbClr val="FFFFFF"/>
        </a:solidFill>
        <a:ln w="25400">
          <a:noFill/>
        </a:ln>
      </c:spPr>
      <c:txPr>
        <a:bodyPr/>
        <a:lstStyle/>
        <a:p>
          <a:pPr>
            <a:defRPr sz="6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ゴシック"/>
            </a:defRPr>
          </a:pPr>
          <a:endParaRPr lang="ja-JP"/>
        </a:p>
      </c:txPr>
    </c:legend>
    <c:plotVisOnly val="1"/>
    <c:dispBlanksAs val="gap"/>
    <c:showDLblsOverMax val="0"/>
  </c:chart>
  <c:spPr>
    <a:noFill/>
    <a:ln w="9525">
      <a:noFill/>
    </a:ln>
  </c:spPr>
  <c:txPr>
    <a:bodyPr/>
    <a:lstStyle/>
    <a:p>
      <a:pPr>
        <a:defRPr sz="1200" b="0" i="0" u="none" strike="noStrike" baseline="0">
          <a:solidFill>
            <a:srgbClr val="000000"/>
          </a:solidFill>
          <a:latin typeface="ＭＳ 明朝"/>
          <a:ea typeface="ＭＳ 明朝"/>
          <a:cs typeface="ＭＳ 明朝"/>
        </a:defRPr>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0.7775</cdr:x>
      <cdr:y>0.6805</cdr:y>
    </cdr:from>
    <cdr:to>
      <cdr:x>0.7795</cdr:x>
      <cdr:y>0.711</cdr:y>
    </cdr:to>
    <cdr:sp macro="" textlink="">
      <cdr:nvSpPr>
        <cdr:cNvPr id="2049" name="Text Box 1"/>
        <cdr:cNvSpPr txBox="1">
          <a:spLocks xmlns:a="http://schemas.openxmlformats.org/drawingml/2006/main" noChangeArrowheads="1"/>
        </cdr:cNvSpPr>
      </cdr:nvSpPr>
      <cdr:spPr bwMode="auto">
        <a:xfrm xmlns:a="http://schemas.openxmlformats.org/drawingml/2006/main">
          <a:off x="7133668" y="3824240"/>
          <a:ext cx="18421" cy="17140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0.75862</cdr:x>
      <cdr:y>0.95094</cdr:y>
    </cdr:from>
    <cdr:to>
      <cdr:x>0.90491</cdr:x>
      <cdr:y>0.98395</cdr:y>
    </cdr:to>
    <cdr:sp macro="" textlink="">
      <cdr:nvSpPr>
        <cdr:cNvPr id="2056" name="Text Box 8"/>
        <cdr:cNvSpPr txBox="1">
          <a:spLocks xmlns:a="http://schemas.openxmlformats.org/drawingml/2006/main" noChangeArrowheads="1"/>
        </cdr:cNvSpPr>
      </cdr:nvSpPr>
      <cdr:spPr bwMode="auto">
        <a:xfrm xmlns:a="http://schemas.openxmlformats.org/drawingml/2006/main">
          <a:off x="5588002" y="4267200"/>
          <a:ext cx="1077573" cy="1481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10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b="0" i="0" u="none" strike="noStrike" baseline="0" dirty="0">
              <a:solidFill>
                <a:srgbClr val="000000"/>
              </a:solidFill>
              <a:latin typeface="HG丸ｺﾞｼｯｸM-PRO" panose="020F0600000000000000" pitchFamily="50" charset="-128"/>
              <a:ea typeface="HG丸ｺﾞｼｯｸM-PRO" panose="020F0600000000000000" pitchFamily="50" charset="-128"/>
            </a:rPr>
            <a:t>資料：県畜産課調べ）</a:t>
          </a:r>
        </a:p>
      </cdr:txBody>
    </cdr:sp>
  </cdr:relSizeAnchor>
  <cdr:relSizeAnchor xmlns:cdr="http://schemas.openxmlformats.org/drawingml/2006/chartDrawing">
    <cdr:from>
      <cdr:x>0.86207</cdr:x>
      <cdr:y>0.18679</cdr:y>
    </cdr:from>
    <cdr:to>
      <cdr:x>0.93371</cdr:x>
      <cdr:y>0.2198</cdr:y>
    </cdr:to>
    <cdr:sp macro="" textlink="">
      <cdr:nvSpPr>
        <cdr:cNvPr id="2060" name="Text Box 12"/>
        <cdr:cNvSpPr txBox="1">
          <a:spLocks xmlns:a="http://schemas.openxmlformats.org/drawingml/2006/main" noChangeArrowheads="1"/>
        </cdr:cNvSpPr>
      </cdr:nvSpPr>
      <cdr:spPr bwMode="auto">
        <a:xfrm xmlns:a="http://schemas.openxmlformats.org/drawingml/2006/main">
          <a:off x="6350002" y="838200"/>
          <a:ext cx="527701" cy="1481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00" b="0" i="0" u="none" strike="noStrike" baseline="0" dirty="0">
              <a:solidFill>
                <a:srgbClr val="000000"/>
              </a:solidFill>
              <a:latin typeface="HG丸ｺﾞｼｯｸM-PRO" panose="020F0600000000000000" pitchFamily="50" charset="-128"/>
              <a:ea typeface="HG丸ｺﾞｼｯｸM-PRO" panose="020F0600000000000000" pitchFamily="50" charset="-128"/>
            </a:rPr>
            <a:t>（戸・頭）</a:t>
          </a:r>
        </a:p>
      </cdr:txBody>
    </cdr:sp>
  </cdr:relSizeAnchor>
  <cdr:relSizeAnchor xmlns:cdr="http://schemas.openxmlformats.org/drawingml/2006/chartDrawing">
    <cdr:from>
      <cdr:x>0.7775</cdr:x>
      <cdr:y>0.6805</cdr:y>
    </cdr:from>
    <cdr:to>
      <cdr:x>0.7795</cdr:x>
      <cdr:y>0.711</cdr:y>
    </cdr:to>
    <cdr:sp macro="" textlink="">
      <cdr:nvSpPr>
        <cdr:cNvPr id="2" name="Text Box 1"/>
        <cdr:cNvSpPr txBox="1">
          <a:spLocks xmlns:a="http://schemas.openxmlformats.org/drawingml/2006/main" noChangeArrowheads="1"/>
        </cdr:cNvSpPr>
      </cdr:nvSpPr>
      <cdr:spPr bwMode="auto">
        <a:xfrm xmlns:a="http://schemas.openxmlformats.org/drawingml/2006/main">
          <a:off x="7133668" y="3824240"/>
          <a:ext cx="18421" cy="17140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0.13753</cdr:x>
      <cdr:y>0.96459</cdr:y>
    </cdr:from>
    <cdr:to>
      <cdr:x>0.81485</cdr:x>
      <cdr:y>0.9975</cdr:y>
    </cdr:to>
    <cdr:sp macro="" textlink="">
      <cdr:nvSpPr>
        <cdr:cNvPr id="7171" name="Text Box 3"/>
        <cdr:cNvSpPr txBox="1">
          <a:spLocks xmlns:a="http://schemas.openxmlformats.org/drawingml/2006/main" noChangeArrowheads="1"/>
        </cdr:cNvSpPr>
      </cdr:nvSpPr>
      <cdr:spPr bwMode="auto">
        <a:xfrm xmlns:a="http://schemas.openxmlformats.org/drawingml/2006/main">
          <a:off x="777782" y="3326479"/>
          <a:ext cx="3830535" cy="11349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資料：乳用牛群能力検定成績のまとめ；（一社）家畜改良事業団集計分析、乳用牛群検定全国協議会発行）</a:t>
          </a:r>
        </a:p>
      </cdr:txBody>
    </cdr:sp>
  </cdr:relSizeAnchor>
  <cdr:relSizeAnchor xmlns:cdr="http://schemas.openxmlformats.org/drawingml/2006/chartDrawing">
    <cdr:from>
      <cdr:x>0.88532</cdr:x>
      <cdr:y>0.05144</cdr:y>
    </cdr:from>
    <cdr:to>
      <cdr:x>0.96997</cdr:x>
      <cdr:y>0.08893</cdr:y>
    </cdr:to>
    <cdr:sp macro="" textlink="">
      <cdr:nvSpPr>
        <cdr:cNvPr id="7172" name="Text Box 4"/>
        <cdr:cNvSpPr txBox="1">
          <a:spLocks xmlns:a="http://schemas.openxmlformats.org/drawingml/2006/main" noChangeArrowheads="1"/>
        </cdr:cNvSpPr>
      </cdr:nvSpPr>
      <cdr:spPr bwMode="auto">
        <a:xfrm xmlns:a="http://schemas.openxmlformats.org/drawingml/2006/main">
          <a:off x="4887244" y="173157"/>
          <a:ext cx="467307" cy="12618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700" b="0" i="0" u="none" strike="noStrike" baseline="0" dirty="0">
              <a:solidFill>
                <a:srgbClr val="000000"/>
              </a:solidFill>
              <a:latin typeface="HG丸ｺﾞｼｯｸM-PRO" panose="020F0600000000000000" pitchFamily="50" charset="-128"/>
              <a:ea typeface="HG丸ｺﾞｼｯｸM-PRO" panose="020F0600000000000000" pitchFamily="50" charset="-128"/>
            </a:rPr>
            <a:t>（戸・％）</a:t>
          </a:r>
        </a:p>
      </cdr:txBody>
    </cdr:sp>
  </cdr:relSizeAnchor>
  <cdr:relSizeAnchor xmlns:cdr="http://schemas.openxmlformats.org/drawingml/2006/chartDrawing">
    <cdr:from>
      <cdr:x>0.78279</cdr:x>
      <cdr:y>0.96605</cdr:y>
    </cdr:from>
    <cdr:to>
      <cdr:x>0.93045</cdr:x>
      <cdr:y>0.99896</cdr:y>
    </cdr:to>
    <cdr:sp macro="" textlink="">
      <cdr:nvSpPr>
        <cdr:cNvPr id="5" name="Text Box 8"/>
        <cdr:cNvSpPr txBox="1">
          <a:spLocks xmlns:a="http://schemas.openxmlformats.org/drawingml/2006/main" noChangeArrowheads="1"/>
        </cdr:cNvSpPr>
      </cdr:nvSpPr>
      <cdr:spPr bwMode="auto">
        <a:xfrm xmlns:a="http://schemas.openxmlformats.org/drawingml/2006/main">
          <a:off x="4427032" y="3331520"/>
          <a:ext cx="835080" cy="11349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資料：県畜産課調べ）</a:t>
          </a:r>
        </a:p>
      </cdr:txBody>
    </cdr:sp>
  </cdr:relSizeAnchor>
</c:userShapes>
</file>

<file path=ppt/drawings/drawing3.xml><?xml version="1.0" encoding="utf-8"?>
<c:userShapes xmlns:c="http://schemas.openxmlformats.org/drawingml/2006/chart">
  <cdr:relSizeAnchor xmlns:cdr="http://schemas.openxmlformats.org/drawingml/2006/chartDrawing">
    <cdr:from>
      <cdr:x>0.25475</cdr:x>
      <cdr:y>0.0615</cdr:y>
    </cdr:from>
    <cdr:to>
      <cdr:x>0.26375</cdr:x>
      <cdr:y>0.09875</cdr:y>
    </cdr:to>
    <cdr:sp macro="" textlink="">
      <cdr:nvSpPr>
        <cdr:cNvPr id="15366" name="Text Box 6"/>
        <cdr:cNvSpPr txBox="1">
          <a:spLocks xmlns:a="http://schemas.openxmlformats.org/drawingml/2006/main" noChangeArrowheads="1"/>
        </cdr:cNvSpPr>
      </cdr:nvSpPr>
      <cdr:spPr bwMode="auto">
        <a:xfrm xmlns:a="http://schemas.openxmlformats.org/drawingml/2006/main">
          <a:off x="2337209" y="345615"/>
          <a:ext cx="85199" cy="2093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0.5481</cdr:x>
      <cdr:y>0.83052</cdr:y>
    </cdr:from>
    <cdr:to>
      <cdr:x>0.89319</cdr:x>
      <cdr:y>0.868</cdr:y>
    </cdr:to>
    <cdr:sp macro="" textlink="">
      <cdr:nvSpPr>
        <cdr:cNvPr id="15367" name="Text Box 7"/>
        <cdr:cNvSpPr txBox="1">
          <a:spLocks xmlns:a="http://schemas.openxmlformats.org/drawingml/2006/main" noChangeArrowheads="1"/>
        </cdr:cNvSpPr>
      </cdr:nvSpPr>
      <cdr:spPr bwMode="auto">
        <a:xfrm xmlns:a="http://schemas.openxmlformats.org/drawingml/2006/main">
          <a:off x="3064506" y="2795703"/>
          <a:ext cx="1929458" cy="1261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ja-JP" altLang="en-US" sz="700" b="0" i="0" u="none" strike="noStrike" baseline="0" dirty="0">
              <a:solidFill>
                <a:srgbClr val="000000"/>
              </a:solidFill>
              <a:latin typeface="HG丸ｺﾞｼｯｸM-PRO" panose="020F0600000000000000" pitchFamily="50" charset="-128"/>
              <a:ea typeface="HG丸ｺﾞｼｯｸM-PRO" panose="020F0600000000000000" pitchFamily="50" charset="-128"/>
            </a:rPr>
            <a:t>（資料：農林水産省「牛乳乳製品統計」）</a:t>
          </a:r>
        </a:p>
      </cdr:txBody>
    </cdr:sp>
  </cdr:relSizeAnchor>
</c:userShapes>
</file>

<file path=ppt/drawings/drawing4.xml><?xml version="1.0" encoding="utf-8"?>
<c:userShapes xmlns:c="http://schemas.openxmlformats.org/drawingml/2006/chart">
  <cdr:relSizeAnchor xmlns:cdr="http://schemas.openxmlformats.org/drawingml/2006/chartDrawing">
    <cdr:from>
      <cdr:x>0.06443</cdr:x>
      <cdr:y>0.91886</cdr:y>
    </cdr:from>
    <cdr:to>
      <cdr:x>1</cdr:x>
      <cdr:y>0.96275</cdr:y>
    </cdr:to>
    <cdr:sp macro="" textlink="">
      <cdr:nvSpPr>
        <cdr:cNvPr id="3" name="Text Box 3"/>
        <cdr:cNvSpPr txBox="1">
          <a:spLocks xmlns:a="http://schemas.openxmlformats.org/drawingml/2006/main" noChangeArrowheads="1"/>
        </cdr:cNvSpPr>
      </cdr:nvSpPr>
      <cdr:spPr bwMode="auto">
        <a:xfrm xmlns:a="http://schemas.openxmlformats.org/drawingml/2006/main">
          <a:off x="266774" y="2319797"/>
          <a:ext cx="3873463" cy="1108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資料：乳用牛群能力検定成績のまとめ；（一社）家畜改良事業団集計分析、乳用牛群検定全国協議会発行）</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2" y="3"/>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t"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79" name="Rectangle 3"/>
          <p:cNvSpPr>
            <a:spLocks noGrp="1" noChangeArrowheads="1"/>
          </p:cNvSpPr>
          <p:nvPr>
            <p:ph type="dt" sz="quarter" idx="1"/>
          </p:nvPr>
        </p:nvSpPr>
        <p:spPr bwMode="auto">
          <a:xfrm>
            <a:off x="3814763" y="3"/>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t"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80" name="Rectangle 4"/>
          <p:cNvSpPr>
            <a:spLocks noGrp="1" noChangeArrowheads="1"/>
          </p:cNvSpPr>
          <p:nvPr>
            <p:ph type="ftr" sz="quarter" idx="2"/>
          </p:nvPr>
        </p:nvSpPr>
        <p:spPr bwMode="auto">
          <a:xfrm>
            <a:off x="2" y="9371014"/>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b"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81" name="Rectangle 5"/>
          <p:cNvSpPr>
            <a:spLocks noGrp="1" noChangeArrowheads="1"/>
          </p:cNvSpPr>
          <p:nvPr>
            <p:ph type="sldNum" sz="quarter" idx="3"/>
          </p:nvPr>
        </p:nvSpPr>
        <p:spPr bwMode="auto">
          <a:xfrm>
            <a:off x="3814763" y="9371014"/>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b"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fld id="{C699E045-043A-4F63-BE80-A973E823D7B7}" type="slidenum">
              <a:rPr lang="en-US" altLang="ja-JP"/>
              <a:pPr>
                <a:defRPr/>
              </a:pPr>
              <a:t>‹#›</a:t>
            </a:fld>
            <a:endParaRPr lang="en-US" altLang="ja-JP"/>
          </a:p>
        </p:txBody>
      </p:sp>
    </p:spTree>
    <p:extLst>
      <p:ext uri="{BB962C8B-B14F-4D97-AF65-F5344CB8AC3E}">
        <p14:creationId xmlns:p14="http://schemas.microsoft.com/office/powerpoint/2010/main" val="2231839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2" y="3"/>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t"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4931" name="Rectangle 3"/>
          <p:cNvSpPr>
            <a:spLocks noGrp="1" noChangeArrowheads="1"/>
          </p:cNvSpPr>
          <p:nvPr>
            <p:ph type="dt" idx="1"/>
          </p:nvPr>
        </p:nvSpPr>
        <p:spPr bwMode="auto">
          <a:xfrm>
            <a:off x="3814763" y="3"/>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t"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29700" name="Rectangle 4"/>
          <p:cNvSpPr>
            <a:spLocks noGrp="1" noRot="1" noChangeAspect="1" noChangeArrowheads="1" noTextEdit="1"/>
          </p:cNvSpPr>
          <p:nvPr>
            <p:ph type="sldImg" idx="2"/>
          </p:nvPr>
        </p:nvSpPr>
        <p:spPr bwMode="auto">
          <a:xfrm>
            <a:off x="2087563" y="738188"/>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73102"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4934" name="Rectangle 6"/>
          <p:cNvSpPr>
            <a:spLocks noGrp="1" noChangeArrowheads="1"/>
          </p:cNvSpPr>
          <p:nvPr>
            <p:ph type="ftr" sz="quarter" idx="4"/>
          </p:nvPr>
        </p:nvSpPr>
        <p:spPr bwMode="auto">
          <a:xfrm>
            <a:off x="2" y="9371014"/>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b"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4935" name="Rectangle 7"/>
          <p:cNvSpPr>
            <a:spLocks noGrp="1" noChangeArrowheads="1"/>
          </p:cNvSpPr>
          <p:nvPr>
            <p:ph type="sldNum" sz="quarter" idx="5"/>
          </p:nvPr>
        </p:nvSpPr>
        <p:spPr bwMode="auto">
          <a:xfrm>
            <a:off x="3814763" y="9371014"/>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0" tIns="45499" rIns="91000" bIns="45499" numCol="1" anchor="b"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fld id="{481D37A5-90C1-4B5A-B242-A9616B3F0EEE}" type="slidenum">
              <a:rPr lang="en-US" altLang="ja-JP"/>
              <a:pPr>
                <a:defRPr/>
              </a:pPr>
              <a:t>‹#›</a:t>
            </a:fld>
            <a:endParaRPr lang="en-US" altLang="ja-JP"/>
          </a:p>
        </p:txBody>
      </p:sp>
    </p:spTree>
    <p:extLst>
      <p:ext uri="{BB962C8B-B14F-4D97-AF65-F5344CB8AC3E}">
        <p14:creationId xmlns:p14="http://schemas.microsoft.com/office/powerpoint/2010/main" val="1882849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a:ln/>
        </p:spPr>
      </p:sp>
      <p:sp>
        <p:nvSpPr>
          <p:cNvPr id="33795" name="ノート プレースホルダー 2"/>
          <p:cNvSpPr>
            <a:spLocks noGrp="1"/>
          </p:cNvSpPr>
          <p:nvPr>
            <p:ph type="body" idx="1"/>
          </p:nvPr>
        </p:nvSpPr>
        <p:spPr>
          <a:noFill/>
        </p:spPr>
        <p:txBody>
          <a:bodyPr/>
          <a:lstStyle/>
          <a:p>
            <a:endParaRPr lang="ja-JP" altLang="en-US" dirty="0" smtClean="0">
              <a:latin typeface="Arial" pitchFamily="34" charset="0"/>
            </a:endParaRPr>
          </a:p>
        </p:txBody>
      </p:sp>
      <p:sp>
        <p:nvSpPr>
          <p:cNvPr id="33796" name="スライド番号プレースホルダー 3"/>
          <p:cNvSpPr>
            <a:spLocks noGrp="1"/>
          </p:cNvSpPr>
          <p:nvPr>
            <p:ph type="sldNum" sz="quarter" idx="5"/>
          </p:nvPr>
        </p:nvSpPr>
        <p:spPr>
          <a:noFill/>
        </p:spPr>
        <p:txBody>
          <a:bodyPr/>
          <a:lstStyle>
            <a:lvl1pPr algn="l" eaLnBrk="0" hangingPunct="0">
              <a:spcBef>
                <a:spcPct val="30000"/>
              </a:spcBef>
              <a:defRPr kumimoji="1" sz="1200">
                <a:solidFill>
                  <a:schemeClr val="tx1"/>
                </a:solidFill>
                <a:latin typeface="Arial" pitchFamily="34" charset="0"/>
                <a:ea typeface="ＭＳ Ｐ明朝" pitchFamily="18" charset="-128"/>
              </a:defRPr>
            </a:lvl1pPr>
            <a:lvl2pPr marL="725440" indent="-278163" algn="l" eaLnBrk="0" hangingPunct="0">
              <a:spcBef>
                <a:spcPct val="30000"/>
              </a:spcBef>
              <a:defRPr kumimoji="1" sz="1200">
                <a:solidFill>
                  <a:schemeClr val="tx1"/>
                </a:solidFill>
                <a:latin typeface="Arial" pitchFamily="34" charset="0"/>
                <a:ea typeface="ＭＳ Ｐ明朝" pitchFamily="18" charset="-128"/>
              </a:defRPr>
            </a:lvl2pPr>
            <a:lvl3pPr marL="1115817" indent="-222847" algn="l" eaLnBrk="0" hangingPunct="0">
              <a:spcBef>
                <a:spcPct val="30000"/>
              </a:spcBef>
              <a:defRPr kumimoji="1" sz="1200">
                <a:solidFill>
                  <a:schemeClr val="tx1"/>
                </a:solidFill>
                <a:latin typeface="Arial" pitchFamily="34" charset="0"/>
                <a:ea typeface="ＭＳ Ｐ明朝" pitchFamily="18" charset="-128"/>
              </a:defRPr>
            </a:lvl3pPr>
            <a:lvl4pPr marL="1563092" indent="-222847" algn="l" eaLnBrk="0" hangingPunct="0">
              <a:spcBef>
                <a:spcPct val="30000"/>
              </a:spcBef>
              <a:defRPr kumimoji="1" sz="1200">
                <a:solidFill>
                  <a:schemeClr val="tx1"/>
                </a:solidFill>
                <a:latin typeface="Arial" pitchFamily="34" charset="0"/>
                <a:ea typeface="ＭＳ Ｐ明朝" pitchFamily="18" charset="-128"/>
              </a:defRPr>
            </a:lvl4pPr>
            <a:lvl5pPr marL="2010366" indent="-222847" algn="l" eaLnBrk="0" hangingPunct="0">
              <a:spcBef>
                <a:spcPct val="30000"/>
              </a:spcBef>
              <a:defRPr kumimoji="1" sz="1200">
                <a:solidFill>
                  <a:schemeClr val="tx1"/>
                </a:solidFill>
                <a:latin typeface="Arial" pitchFamily="34" charset="0"/>
                <a:ea typeface="ＭＳ Ｐ明朝" pitchFamily="18" charset="-128"/>
              </a:defRPr>
            </a:lvl5pPr>
            <a:lvl6pPr marL="2465543" indent="-222847"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20721" indent="-222847"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75898" indent="-222847"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31075" indent="-222847"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B8BF5729-23D2-4846-9AED-CD3DBA2E9763}" type="slidenum">
              <a:rPr lang="en-US" altLang="ja-JP" smtClean="0">
                <a:ea typeface="ＭＳ Ｐゴシック" pitchFamily="50" charset="-128"/>
              </a:rPr>
              <a:pPr algn="r" eaLnBrk="1" hangingPunct="1">
                <a:spcBef>
                  <a:spcPct val="0"/>
                </a:spcBef>
              </a:pPr>
              <a:t>2</a:t>
            </a:fld>
            <a:endParaRPr lang="en-US" altLang="ja-JP" smtClean="0">
              <a:ea typeface="ＭＳ Ｐゴシック" pitchFamily="50" charset="-128"/>
            </a:endParaRPr>
          </a:p>
        </p:txBody>
      </p:sp>
    </p:spTree>
    <p:extLst>
      <p:ext uri="{BB962C8B-B14F-4D97-AF65-F5344CB8AC3E}">
        <p14:creationId xmlns:p14="http://schemas.microsoft.com/office/powerpoint/2010/main" val="65651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9172722-918F-4019-BE70-99BBACB9D24B}" type="slidenum">
              <a:rPr lang="en-US" altLang="ja-JP"/>
              <a:pPr>
                <a:defRPr/>
              </a:pPr>
              <a:t>‹#›</a:t>
            </a:fld>
            <a:endParaRPr lang="en-US" altLang="ja-JP"/>
          </a:p>
        </p:txBody>
      </p:sp>
    </p:spTree>
    <p:extLst>
      <p:ext uri="{BB962C8B-B14F-4D97-AF65-F5344CB8AC3E}">
        <p14:creationId xmlns:p14="http://schemas.microsoft.com/office/powerpoint/2010/main" val="85149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4777F09C-D417-4EF2-9C5B-7CC846F27D8E}" type="slidenum">
              <a:rPr lang="en-US" altLang="ja-JP"/>
              <a:pPr>
                <a:defRPr/>
              </a:pPr>
              <a:t>‹#›</a:t>
            </a:fld>
            <a:endParaRPr lang="en-US" altLang="ja-JP"/>
          </a:p>
        </p:txBody>
      </p:sp>
    </p:spTree>
    <p:extLst>
      <p:ext uri="{BB962C8B-B14F-4D97-AF65-F5344CB8AC3E}">
        <p14:creationId xmlns:p14="http://schemas.microsoft.com/office/powerpoint/2010/main" val="53395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875"/>
            <a:ext cx="4476750" cy="84518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861952F4-88B9-439A-AF08-DFC627045C29}" type="slidenum">
              <a:rPr lang="en-US" altLang="ja-JP"/>
              <a:pPr>
                <a:defRPr/>
              </a:pPr>
              <a:t>‹#›</a:t>
            </a:fld>
            <a:endParaRPr lang="en-US" altLang="ja-JP"/>
          </a:p>
        </p:txBody>
      </p:sp>
    </p:spTree>
    <p:extLst>
      <p:ext uri="{BB962C8B-B14F-4D97-AF65-F5344CB8AC3E}">
        <p14:creationId xmlns:p14="http://schemas.microsoft.com/office/powerpoint/2010/main" val="398313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35052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5052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0"/>
          </p:nvPr>
        </p:nvSpPr>
        <p:spPr>
          <a:ln/>
        </p:spPr>
        <p:txBody>
          <a:bodyPr/>
          <a:lstStyle>
            <a:lvl1pPr>
              <a:defRPr/>
            </a:lvl1pPr>
          </a:lstStyle>
          <a:p>
            <a:pPr>
              <a:defRPr/>
            </a:pPr>
            <a:fld id="{1B46B614-E60C-48D4-AA86-C15760DE1F2A}" type="slidenum">
              <a:rPr lang="en-US" altLang="ja-JP"/>
              <a:pPr>
                <a:defRPr/>
              </a:pPr>
              <a:t>‹#›</a:t>
            </a:fld>
            <a:endParaRPr lang="en-US" altLang="ja-JP"/>
          </a:p>
        </p:txBody>
      </p:sp>
    </p:spTree>
    <p:extLst>
      <p:ext uri="{BB962C8B-B14F-4D97-AF65-F5344CB8AC3E}">
        <p14:creationId xmlns:p14="http://schemas.microsoft.com/office/powerpoint/2010/main" val="3927088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342900" y="396875"/>
            <a:ext cx="6172200" cy="1651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3429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35052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429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35052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E48760C3-E00C-4FC9-BA78-818E9EF3A931}" type="slidenum">
              <a:rPr lang="en-US" altLang="ja-JP"/>
              <a:pPr>
                <a:defRPr/>
              </a:pPr>
              <a:t>‹#›</a:t>
            </a:fld>
            <a:endParaRPr lang="en-US" altLang="ja-JP"/>
          </a:p>
        </p:txBody>
      </p:sp>
    </p:spTree>
    <p:extLst>
      <p:ext uri="{BB962C8B-B14F-4D97-AF65-F5344CB8AC3E}">
        <p14:creationId xmlns:p14="http://schemas.microsoft.com/office/powerpoint/2010/main" val="314012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42900" y="396875"/>
            <a:ext cx="6172200" cy="8451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98CC211A-CC1E-472F-A932-5EBACD03551A}" type="slidenum">
              <a:rPr lang="en-US" altLang="ja-JP"/>
              <a:pPr>
                <a:defRPr/>
              </a:pPr>
              <a:t>‹#›</a:t>
            </a:fld>
            <a:endParaRPr lang="en-US" altLang="ja-JP"/>
          </a:p>
        </p:txBody>
      </p:sp>
    </p:spTree>
    <p:extLst>
      <p:ext uri="{BB962C8B-B14F-4D97-AF65-F5344CB8AC3E}">
        <p14:creationId xmlns:p14="http://schemas.microsoft.com/office/powerpoint/2010/main" val="141280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0D9D27CE-47C0-48E8-A444-CFD66E28952A}" type="slidenum">
              <a:rPr lang="en-US" altLang="ja-JP"/>
              <a:pPr>
                <a:defRPr/>
              </a:pPr>
              <a:t>‹#›</a:t>
            </a:fld>
            <a:endParaRPr lang="en-US" altLang="ja-JP"/>
          </a:p>
        </p:txBody>
      </p:sp>
    </p:spTree>
    <p:extLst>
      <p:ext uri="{BB962C8B-B14F-4D97-AF65-F5344CB8AC3E}">
        <p14:creationId xmlns:p14="http://schemas.microsoft.com/office/powerpoint/2010/main" val="18947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00E6615A-1A90-4CD6-9DAD-109C3BD78741}" type="slidenum">
              <a:rPr lang="en-US" altLang="ja-JP"/>
              <a:pPr>
                <a:defRPr/>
              </a:pPr>
              <a:t>‹#›</a:t>
            </a:fld>
            <a:endParaRPr lang="en-US" altLang="ja-JP"/>
          </a:p>
        </p:txBody>
      </p:sp>
    </p:spTree>
    <p:extLst>
      <p:ext uri="{BB962C8B-B14F-4D97-AF65-F5344CB8AC3E}">
        <p14:creationId xmlns:p14="http://schemas.microsoft.com/office/powerpoint/2010/main" val="219159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2E159F59-C9BD-4328-8EB0-A34C167F78D6}" type="slidenum">
              <a:rPr lang="en-US" altLang="ja-JP"/>
              <a:pPr>
                <a:defRPr/>
              </a:pPr>
              <a:t>‹#›</a:t>
            </a:fld>
            <a:endParaRPr lang="en-US" altLang="ja-JP"/>
          </a:p>
        </p:txBody>
      </p:sp>
    </p:spTree>
    <p:extLst>
      <p:ext uri="{BB962C8B-B14F-4D97-AF65-F5344CB8AC3E}">
        <p14:creationId xmlns:p14="http://schemas.microsoft.com/office/powerpoint/2010/main" val="325851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62FC8F4D-B751-4150-A3FD-6FB38C9DBCD2}" type="slidenum">
              <a:rPr lang="en-US" altLang="ja-JP"/>
              <a:pPr>
                <a:defRPr/>
              </a:pPr>
              <a:t>‹#›</a:t>
            </a:fld>
            <a:endParaRPr lang="en-US" altLang="ja-JP"/>
          </a:p>
        </p:txBody>
      </p:sp>
    </p:spTree>
    <p:extLst>
      <p:ext uri="{BB962C8B-B14F-4D97-AF65-F5344CB8AC3E}">
        <p14:creationId xmlns:p14="http://schemas.microsoft.com/office/powerpoint/2010/main" val="86954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0391F227-0138-4729-AF79-EC67494FD75D}" type="slidenum">
              <a:rPr lang="en-US" altLang="ja-JP"/>
              <a:pPr>
                <a:defRPr/>
              </a:pPr>
              <a:t>‹#›</a:t>
            </a:fld>
            <a:endParaRPr lang="en-US" altLang="ja-JP"/>
          </a:p>
        </p:txBody>
      </p:sp>
    </p:spTree>
    <p:extLst>
      <p:ext uri="{BB962C8B-B14F-4D97-AF65-F5344CB8AC3E}">
        <p14:creationId xmlns:p14="http://schemas.microsoft.com/office/powerpoint/2010/main" val="143445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64C083E-A3FB-46AD-AFA9-579F49D5459D}" type="slidenum">
              <a:rPr lang="en-US" altLang="ja-JP"/>
              <a:pPr>
                <a:defRPr/>
              </a:pPr>
              <a:t>‹#›</a:t>
            </a:fld>
            <a:endParaRPr lang="en-US" altLang="ja-JP"/>
          </a:p>
        </p:txBody>
      </p:sp>
    </p:spTree>
    <p:extLst>
      <p:ext uri="{BB962C8B-B14F-4D97-AF65-F5344CB8AC3E}">
        <p14:creationId xmlns:p14="http://schemas.microsoft.com/office/powerpoint/2010/main" val="312373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2B16C82-AA5A-435C-B660-573241A550EC}" type="slidenum">
              <a:rPr lang="en-US" altLang="ja-JP"/>
              <a:pPr>
                <a:defRPr/>
              </a:pPr>
              <a:t>‹#›</a:t>
            </a:fld>
            <a:endParaRPr lang="en-US" altLang="ja-JP"/>
          </a:p>
        </p:txBody>
      </p:sp>
    </p:spTree>
    <p:extLst>
      <p:ext uri="{BB962C8B-B14F-4D97-AF65-F5344CB8AC3E}">
        <p14:creationId xmlns:p14="http://schemas.microsoft.com/office/powerpoint/2010/main" val="323963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5D1C8EA-2B0E-4C58-9F21-50F2191FAA57}" type="slidenum">
              <a:rPr lang="en-US" altLang="ja-JP"/>
              <a:pPr>
                <a:defRPr/>
              </a:pPr>
              <a:t>‹#›</a:t>
            </a:fld>
            <a:endParaRPr lang="en-US" altLang="ja-JP"/>
          </a:p>
        </p:txBody>
      </p:sp>
    </p:spTree>
    <p:extLst>
      <p:ext uri="{BB962C8B-B14F-4D97-AF65-F5344CB8AC3E}">
        <p14:creationId xmlns:p14="http://schemas.microsoft.com/office/powerpoint/2010/main" val="83430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sldNum" sz="quarter" idx="4"/>
          </p:nvPr>
        </p:nvSpPr>
        <p:spPr bwMode="auto">
          <a:xfrm>
            <a:off x="2514600" y="9067800"/>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kumimoji="0">
                <a:latin typeface="Arial" charset="0"/>
                <a:ea typeface="ＭＳ Ｐゴシック" pitchFamily="50" charset="-128"/>
              </a:defRPr>
            </a:lvl1pPr>
          </a:lstStyle>
          <a:p>
            <a:pPr>
              <a:defRPr/>
            </a:pPr>
            <a:fld id="{C6563D06-7529-4225-923B-0808EE80A04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noGrp="1" noChangeAspect="1"/>
          </p:cNvGraphicFramePr>
          <p:nvPr>
            <p:extLst>
              <p:ext uri="{D42A27DB-BD31-4B8C-83A1-F6EECF244321}">
                <p14:modId xmlns:p14="http://schemas.microsoft.com/office/powerpoint/2010/main" val="2381625491"/>
              </p:ext>
            </p:extLst>
          </p:nvPr>
        </p:nvGraphicFramePr>
        <p:xfrm>
          <a:off x="-254002" y="2362200"/>
          <a:ext cx="7366003" cy="4487334"/>
        </p:xfrm>
        <a:graphic>
          <a:graphicData uri="http://schemas.openxmlformats.org/drawingml/2006/chart">
            <c:chart xmlns:c="http://schemas.openxmlformats.org/drawingml/2006/chart" xmlns:r="http://schemas.openxmlformats.org/officeDocument/2006/relationships" r:id="rId2"/>
          </a:graphicData>
        </a:graphic>
      </p:graphicFrame>
      <p:pic>
        <p:nvPicPr>
          <p:cNvPr id="7172" name="Picture 13" descr="山田牧場２"/>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7696200"/>
            <a:ext cx="2514600" cy="188595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4"/>
          <p:cNvSpPr>
            <a:spLocks noChangeArrowheads="1"/>
          </p:cNvSpPr>
          <p:nvPr/>
        </p:nvSpPr>
        <p:spPr bwMode="auto">
          <a:xfrm>
            <a:off x="0" y="0"/>
            <a:ext cx="68580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000" b="1" dirty="0">
                <a:latin typeface="HG丸ｺﾞｼｯｸM-PRO" panose="020F0600000000000000" pitchFamily="50" charset="-128"/>
                <a:ea typeface="HG丸ｺﾞｼｯｸM-PRO" panose="020F0600000000000000" pitchFamily="50" charset="-128"/>
              </a:rPr>
              <a:t>　畜種別の動向</a:t>
            </a:r>
          </a:p>
        </p:txBody>
      </p:sp>
      <p:sp>
        <p:nvSpPr>
          <p:cNvPr id="7174" name="Rectangle 8"/>
          <p:cNvSpPr>
            <a:spLocks noChangeArrowheads="1"/>
          </p:cNvSpPr>
          <p:nvPr/>
        </p:nvSpPr>
        <p:spPr bwMode="auto">
          <a:xfrm>
            <a:off x="76200" y="2748689"/>
            <a:ext cx="33233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（１）飼養</a:t>
            </a:r>
            <a:r>
              <a:rPr lang="ja-JP" altLang="en-US" sz="1400" dirty="0" smtClean="0">
                <a:latin typeface="HG丸ｺﾞｼｯｸM-PRO" panose="020F0600000000000000" pitchFamily="50" charset="-128"/>
                <a:ea typeface="HG丸ｺﾞｼｯｸM-PRO" panose="020F0600000000000000" pitchFamily="50" charset="-128"/>
              </a:rPr>
              <a:t>状況　（各年</a:t>
            </a:r>
            <a:r>
              <a:rPr lang="en-US" altLang="ja-JP" sz="1400" dirty="0" smtClean="0">
                <a:latin typeface="HG丸ｺﾞｼｯｸM-PRO" panose="020F0600000000000000" pitchFamily="50" charset="-128"/>
                <a:ea typeface="HG丸ｺﾞｼｯｸM-PRO" panose="020F0600000000000000" pitchFamily="50" charset="-128"/>
              </a:rPr>
              <a:t>2</a:t>
            </a:r>
            <a:r>
              <a:rPr lang="ja-JP" altLang="en-US" sz="1400" dirty="0" smtClean="0">
                <a:latin typeface="HG丸ｺﾞｼｯｸM-PRO" panose="020F0600000000000000" pitchFamily="50" charset="-128"/>
                <a:ea typeface="HG丸ｺﾞｼｯｸM-PRO" panose="020F0600000000000000" pitchFamily="50" charset="-128"/>
              </a:rPr>
              <a:t>月</a:t>
            </a:r>
            <a:r>
              <a:rPr lang="en-US" altLang="ja-JP" sz="1400" dirty="0" smtClean="0">
                <a:latin typeface="HG丸ｺﾞｼｯｸM-PRO" panose="020F0600000000000000" pitchFamily="50" charset="-128"/>
                <a:ea typeface="HG丸ｺﾞｼｯｸM-PRO" panose="020F0600000000000000" pitchFamily="50" charset="-128"/>
              </a:rPr>
              <a:t>1</a:t>
            </a:r>
            <a:r>
              <a:rPr lang="ja-JP" altLang="en-US" sz="1400" dirty="0" smtClean="0">
                <a:latin typeface="HG丸ｺﾞｼｯｸM-PRO" panose="020F0600000000000000" pitchFamily="50" charset="-128"/>
                <a:ea typeface="HG丸ｺﾞｼｯｸM-PRO" panose="020F0600000000000000" pitchFamily="50" charset="-128"/>
              </a:rPr>
              <a:t>日時点）</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7175" name="AutoShape 208"/>
          <p:cNvSpPr>
            <a:spLocks noChangeArrowheads="1"/>
          </p:cNvSpPr>
          <p:nvPr/>
        </p:nvSpPr>
        <p:spPr bwMode="auto">
          <a:xfrm>
            <a:off x="2209800" y="685800"/>
            <a:ext cx="2286000" cy="457200"/>
          </a:xfrm>
          <a:prstGeom prst="bevel">
            <a:avLst>
              <a:gd name="adj" fmla="val 125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600" b="1" dirty="0">
                <a:latin typeface="HG丸ｺﾞｼｯｸM-PRO" panose="020F0600000000000000" pitchFamily="50" charset="-128"/>
                <a:ea typeface="HG丸ｺﾞｼｯｸM-PRO" panose="020F0600000000000000" pitchFamily="50" charset="-128"/>
              </a:rPr>
              <a:t>酪　　　農</a:t>
            </a:r>
          </a:p>
        </p:txBody>
      </p:sp>
      <p:sp>
        <p:nvSpPr>
          <p:cNvPr id="7176" name="AutoShape 210"/>
          <p:cNvSpPr>
            <a:spLocks noChangeArrowheads="1"/>
          </p:cNvSpPr>
          <p:nvPr/>
        </p:nvSpPr>
        <p:spPr bwMode="auto">
          <a:xfrm>
            <a:off x="304800" y="1371600"/>
            <a:ext cx="6248400" cy="1143000"/>
          </a:xfrm>
          <a:prstGeom prst="roundRect">
            <a:avLst>
              <a:gd name="adj" fmla="val 16667"/>
            </a:avLst>
          </a:prstGeom>
          <a:noFill/>
          <a:ln w="38100" cmpd="dbl"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20000"/>
              </a:lnSpc>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大消費地である京阪神の都市近郊型の生乳生産地域として、新鮮で良質な生乳が年間</a:t>
            </a:r>
            <a:r>
              <a:rPr lang="ja-JP" altLang="en-US" sz="1200" dirty="0" smtClean="0">
                <a:latin typeface="HG丸ｺﾞｼｯｸM-PRO" panose="020F0600000000000000" pitchFamily="50" charset="-128"/>
                <a:ea typeface="HG丸ｺﾞｼｯｸM-PRO" panose="020F0600000000000000" pitchFamily="50" charset="-128"/>
              </a:rPr>
              <a:t>約</a:t>
            </a:r>
            <a:r>
              <a:rPr lang="en-US" altLang="ja-JP" sz="1200" dirty="0" smtClean="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anose="020F0600000000000000" pitchFamily="50" charset="-128"/>
                <a:ea typeface="HG丸ｺﾞｼｯｸM-PRO" panose="020F0600000000000000" pitchFamily="50" charset="-128"/>
              </a:rPr>
              <a:t>７</a:t>
            </a:r>
            <a:r>
              <a:rPr lang="en-US" altLang="ja-JP" sz="1200" dirty="0" smtClean="0">
                <a:latin typeface="HG丸ｺﾞｼｯｸM-PRO" panose="020F0600000000000000" pitchFamily="50" charset="-128"/>
                <a:ea typeface="HG丸ｺﾞｼｯｸM-PRO" panose="020F0600000000000000" pitchFamily="50" charset="-128"/>
              </a:rPr>
              <a:t>,000</a:t>
            </a:r>
            <a:r>
              <a:rPr lang="ja-JP" altLang="en-US" sz="1200" dirty="0" smtClean="0">
                <a:latin typeface="HG丸ｺﾞｼｯｸM-PRO" panose="020F0600000000000000" pitchFamily="50" charset="-128"/>
                <a:ea typeface="HG丸ｺﾞｼｯｸM-PRO" panose="020F0600000000000000" pitchFamily="50" charset="-128"/>
              </a:rPr>
              <a:t>トン</a:t>
            </a:r>
            <a:r>
              <a:rPr lang="ja-JP" altLang="en-US" sz="1200" dirty="0">
                <a:latin typeface="HG丸ｺﾞｼｯｸM-PRO" panose="020F0600000000000000" pitchFamily="50" charset="-128"/>
                <a:ea typeface="HG丸ｺﾞｼｯｸM-PRO" panose="020F0600000000000000" pitchFamily="50" charset="-128"/>
              </a:rPr>
              <a:t>生産されています。</a:t>
            </a:r>
          </a:p>
          <a:p>
            <a:pPr eaLnBrk="1" hangingPunct="1">
              <a:lnSpc>
                <a:spcPct val="120000"/>
              </a:lnSpc>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　また、都市近郊という滋賀県の地理的条件を活かして、アイスクリーム等の乳製品の加工・販売を手がける生産者が増えてきています</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b="1" dirty="0">
              <a:latin typeface="HG丸ｺﾞｼｯｸM-PRO" panose="020F0600000000000000" pitchFamily="50" charset="-128"/>
              <a:ea typeface="HG丸ｺﾞｼｯｸM-PRO" panose="020F0600000000000000" pitchFamily="50" charset="-128"/>
            </a:endParaRPr>
          </a:p>
        </p:txBody>
      </p:sp>
      <p:sp>
        <p:nvSpPr>
          <p:cNvPr id="7177" name="Text Box 213"/>
          <p:cNvSpPr txBox="1">
            <a:spLocks noChangeArrowheads="1"/>
          </p:cNvSpPr>
          <p:nvPr/>
        </p:nvSpPr>
        <p:spPr bwMode="auto">
          <a:xfrm>
            <a:off x="2895600" y="9645650"/>
            <a:ext cx="914400" cy="2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1000" dirty="0">
                <a:latin typeface="HG丸ｺﾞｼｯｸM-PRO" panose="020F0600000000000000" pitchFamily="50" charset="-128"/>
                <a:ea typeface="HG丸ｺﾞｼｯｸM-PRO" panose="020F0600000000000000" pitchFamily="50" charset="-128"/>
              </a:rPr>
              <a:t>－ ４ －</a:t>
            </a:r>
          </a:p>
        </p:txBody>
      </p:sp>
      <p:sp>
        <p:nvSpPr>
          <p:cNvPr id="2" name="正方形/長方形 1"/>
          <p:cNvSpPr/>
          <p:nvPr/>
        </p:nvSpPr>
        <p:spPr bwMode="auto">
          <a:xfrm>
            <a:off x="3581400" y="7772400"/>
            <a:ext cx="2514600" cy="1752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ja-JP" altLang="en-US" sz="1200" dirty="0">
                <a:solidFill>
                  <a:srgbClr val="FF0000"/>
                </a:solidFill>
                <a:latin typeface="HG丸ｺﾞｼｯｸM-PRO" panose="020F0600000000000000" pitchFamily="50" charset="-128"/>
                <a:ea typeface="HG丸ｺﾞｼｯｸM-PRO" panose="020F0600000000000000" pitchFamily="50" charset="-128"/>
              </a:rPr>
              <a:t>牛乳や</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アイスリーム、</a:t>
            </a:r>
            <a:r>
              <a:rPr lang="en-US" altLang="ja-JP" sz="1200" dirty="0">
                <a:solidFill>
                  <a:srgbClr val="FF0000"/>
                </a:solidFill>
                <a:latin typeface="HG丸ｺﾞｼｯｸM-PRO" panose="020F0600000000000000" pitchFamily="50" charset="-128"/>
                <a:ea typeface="HG丸ｺﾞｼｯｸM-PRO" panose="020F0600000000000000" pitchFamily="50" charset="-128"/>
              </a:rPr>
              <a:t/>
            </a:r>
            <a:br>
              <a:rPr lang="en-US" altLang="ja-JP" sz="1200" dirty="0">
                <a:solidFill>
                  <a:srgbClr val="FF0000"/>
                </a:solidFill>
                <a:latin typeface="HG丸ｺﾞｼｯｸM-PRO" panose="020F0600000000000000" pitchFamily="50" charset="-128"/>
                <a:ea typeface="HG丸ｺﾞｼｯｸM-PRO" panose="020F0600000000000000" pitchFamily="50" charset="-128"/>
              </a:rPr>
            </a:b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チーズ</a:t>
            </a:r>
            <a:r>
              <a:rPr lang="ja-JP" altLang="en-US" sz="1200" dirty="0">
                <a:solidFill>
                  <a:srgbClr val="FF0000"/>
                </a:solidFill>
                <a:latin typeface="HG丸ｺﾞｼｯｸM-PRO" panose="020F0600000000000000" pitchFamily="50" charset="-128"/>
                <a:ea typeface="HG丸ｺﾞｼｯｸM-PRO" panose="020F0600000000000000" pitchFamily="50" charset="-128"/>
              </a:rPr>
              <a:t>等の生産品の写真</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を</a:t>
            </a:r>
            <a:r>
              <a:rPr lang="en-US" altLang="ja-JP" sz="12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12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追加</a:t>
            </a:r>
            <a:r>
              <a:rPr lang="ja-JP" altLang="en-US" sz="1200" dirty="0">
                <a:solidFill>
                  <a:srgbClr val="FF0000"/>
                </a:solidFill>
                <a:latin typeface="HG丸ｺﾞｼｯｸM-PRO" panose="020F0600000000000000" pitchFamily="50" charset="-128"/>
                <a:ea typeface="HG丸ｺﾞｼｯｸM-PRO" panose="020F0600000000000000" pitchFamily="50" charset="-128"/>
              </a:rPr>
              <a:t>して</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下さい</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bwMode="auto">
          <a:xfrm>
            <a:off x="304800" y="6934200"/>
            <a:ext cx="6248400" cy="443079"/>
          </a:xfrm>
          <a:prstGeom prst="rect">
            <a:avLst/>
          </a:prstGeom>
          <a:solidFill>
            <a:srgbClr val="FFFFCC">
              <a:alpha val="5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l"/>
            <a:r>
              <a:rPr lang="ja-JP" altLang="en-US" sz="900" dirty="0" smtClean="0">
                <a:latin typeface="HG丸ｺﾞｼｯｸM-PRO" panose="020F0600000000000000" pitchFamily="50" charset="-128"/>
                <a:ea typeface="HG丸ｺﾞｼｯｸM-PRO" panose="020F0600000000000000" pitchFamily="50" charset="-128"/>
              </a:rPr>
              <a:t>・令和</a:t>
            </a:r>
            <a:r>
              <a:rPr lang="en-US" altLang="ja-JP" sz="900" dirty="0">
                <a:latin typeface="HG丸ｺﾞｼｯｸM-PRO" panose="020F0600000000000000" pitchFamily="50" charset="-128"/>
                <a:ea typeface="HG丸ｺﾞｼｯｸM-PRO" panose="020F0600000000000000" pitchFamily="50" charset="-128"/>
              </a:rPr>
              <a:t>2</a:t>
            </a:r>
            <a:r>
              <a:rPr lang="ja-JP" altLang="en-US" sz="900" dirty="0" smtClean="0">
                <a:latin typeface="HG丸ｺﾞｼｯｸM-PRO" panose="020F0600000000000000" pitchFamily="50" charset="-128"/>
                <a:ea typeface="HG丸ｺﾞｼｯｸM-PRO" panose="020F0600000000000000" pitchFamily="50" charset="-128"/>
              </a:rPr>
              <a:t>年</a:t>
            </a:r>
            <a:r>
              <a:rPr lang="ja-JP" altLang="en-US" sz="900" dirty="0">
                <a:latin typeface="HG丸ｺﾞｼｯｸM-PRO" panose="020F0600000000000000" pitchFamily="50" charset="-128"/>
                <a:ea typeface="HG丸ｺﾞｼｯｸM-PRO" panose="020F0600000000000000" pitchFamily="50" charset="-128"/>
              </a:rPr>
              <a:t>２月１日時点の飼養頭数は</a:t>
            </a:r>
            <a:r>
              <a:rPr lang="en-US" altLang="ja-JP" sz="900" dirty="0" smtClean="0">
                <a:latin typeface="HG丸ｺﾞｼｯｸM-PRO" panose="020F0600000000000000" pitchFamily="50" charset="-128"/>
                <a:ea typeface="HG丸ｺﾞｼｯｸM-PRO" panose="020F0600000000000000" pitchFamily="50" charset="-128"/>
              </a:rPr>
              <a:t>2,684</a:t>
            </a:r>
            <a:r>
              <a:rPr lang="ja-JP" altLang="en-US" sz="900" dirty="0" smtClean="0">
                <a:latin typeface="HG丸ｺﾞｼｯｸM-PRO" panose="020F0600000000000000" pitchFamily="50" charset="-128"/>
                <a:ea typeface="HG丸ｺﾞｼｯｸM-PRO" panose="020F0600000000000000" pitchFamily="50" charset="-128"/>
              </a:rPr>
              <a:t>頭</a:t>
            </a:r>
            <a:r>
              <a:rPr lang="ja-JP" altLang="en-US" sz="900" dirty="0">
                <a:latin typeface="HG丸ｺﾞｼｯｸM-PRO" panose="020F0600000000000000" pitchFamily="50" charset="-128"/>
                <a:ea typeface="HG丸ｺﾞｼｯｸM-PRO" panose="020F0600000000000000" pitchFamily="50" charset="-128"/>
              </a:rPr>
              <a:t>で、前年に</a:t>
            </a:r>
            <a:r>
              <a:rPr lang="ja-JP" altLang="en-US" sz="900" dirty="0" smtClean="0">
                <a:latin typeface="HG丸ｺﾞｼｯｸM-PRO" panose="020F0600000000000000" pitchFamily="50" charset="-128"/>
                <a:ea typeface="HG丸ｺﾞｼｯｸM-PRO" panose="020F0600000000000000" pitchFamily="50" charset="-128"/>
              </a:rPr>
              <a:t>比べ</a:t>
            </a:r>
            <a:r>
              <a:rPr lang="en-US" altLang="ja-JP" sz="900" dirty="0">
                <a:latin typeface="HG丸ｺﾞｼｯｸM-PRO" panose="020F0600000000000000" pitchFamily="50" charset="-128"/>
                <a:ea typeface="HG丸ｺﾞｼｯｸM-PRO" panose="020F0600000000000000" pitchFamily="50" charset="-128"/>
              </a:rPr>
              <a:t>21</a:t>
            </a:r>
            <a:r>
              <a:rPr lang="ja-JP" altLang="en-US" sz="900" dirty="0" smtClean="0">
                <a:latin typeface="HG丸ｺﾞｼｯｸM-PRO" panose="020F0600000000000000" pitchFamily="50" charset="-128"/>
                <a:ea typeface="HG丸ｺﾞｼｯｸM-PRO" panose="020F0600000000000000" pitchFamily="50" charset="-128"/>
              </a:rPr>
              <a:t>頭（</a:t>
            </a:r>
            <a:r>
              <a:rPr lang="en-US" altLang="ja-JP" sz="900" dirty="0" smtClean="0">
                <a:latin typeface="HG丸ｺﾞｼｯｸM-PRO" panose="020F0600000000000000" pitchFamily="50" charset="-128"/>
                <a:ea typeface="HG丸ｺﾞｼｯｸM-PRO" panose="020F0600000000000000" pitchFamily="50" charset="-128"/>
              </a:rPr>
              <a:t>0.</a:t>
            </a:r>
            <a:r>
              <a:rPr lang="ja-JP" altLang="en-US" sz="900" dirty="0">
                <a:latin typeface="HG丸ｺﾞｼｯｸM-PRO" panose="020F0600000000000000" pitchFamily="50" charset="-128"/>
                <a:ea typeface="HG丸ｺﾞｼｯｸM-PRO" panose="020F0600000000000000" pitchFamily="50" charset="-128"/>
              </a:rPr>
              <a:t>８</a:t>
            </a:r>
            <a:r>
              <a:rPr lang="en-US" altLang="ja-JP" sz="900" smtClean="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）減少した。</a:t>
            </a:r>
            <a:r>
              <a:rPr lang="en-US" altLang="ja-JP" sz="900" dirty="0">
                <a:latin typeface="HG丸ｺﾞｼｯｸM-PRO" panose="020F0600000000000000" pitchFamily="50" charset="-128"/>
                <a:ea typeface="HG丸ｺﾞｼｯｸM-PRO" panose="020F0600000000000000" pitchFamily="50" charset="-128"/>
              </a:rPr>
              <a:t/>
            </a:r>
            <a:br>
              <a:rPr lang="en-US" altLang="ja-JP" sz="900" dirty="0">
                <a:latin typeface="HG丸ｺﾞｼｯｸM-PRO" panose="020F0600000000000000" pitchFamily="50" charset="-128"/>
                <a:ea typeface="HG丸ｺﾞｼｯｸM-PRO" panose="020F0600000000000000" pitchFamily="50" charset="-128"/>
              </a:rPr>
            </a:br>
            <a:r>
              <a:rPr lang="ja-JP" altLang="en-US" sz="900" dirty="0">
                <a:latin typeface="HG丸ｺﾞｼｯｸM-PRO" panose="020F0600000000000000" pitchFamily="50" charset="-128"/>
                <a:ea typeface="HG丸ｺﾞｼｯｸM-PRO" panose="020F0600000000000000" pitchFamily="50" charset="-128"/>
              </a:rPr>
              <a:t>・飼養戸数は</a:t>
            </a:r>
            <a:r>
              <a:rPr lang="en-US" altLang="ja-JP" sz="900" dirty="0" smtClean="0">
                <a:latin typeface="HG丸ｺﾞｼｯｸM-PRO" panose="020F0600000000000000" pitchFamily="50" charset="-128"/>
                <a:ea typeface="HG丸ｺﾞｼｯｸM-PRO" panose="020F0600000000000000" pitchFamily="50" charset="-128"/>
              </a:rPr>
              <a:t>45</a:t>
            </a:r>
            <a:r>
              <a:rPr lang="ja-JP" altLang="en-US" sz="900" dirty="0" smtClean="0">
                <a:latin typeface="HG丸ｺﾞｼｯｸM-PRO" panose="020F0600000000000000" pitchFamily="50" charset="-128"/>
                <a:ea typeface="HG丸ｺﾞｼｯｸM-PRO" panose="020F0600000000000000" pitchFamily="50" charset="-128"/>
              </a:rPr>
              <a:t>戸</a:t>
            </a:r>
            <a:r>
              <a:rPr lang="ja-JP" altLang="en-US" sz="900" dirty="0">
                <a:latin typeface="HG丸ｺﾞｼｯｸM-PRO" panose="020F0600000000000000" pitchFamily="50" charset="-128"/>
                <a:ea typeface="HG丸ｺﾞｼｯｸM-PRO" panose="020F0600000000000000" pitchFamily="50" charset="-128"/>
              </a:rPr>
              <a:t>で、前年に</a:t>
            </a:r>
            <a:r>
              <a:rPr lang="ja-JP" altLang="en-US" sz="900" dirty="0" smtClean="0">
                <a:latin typeface="HG丸ｺﾞｼｯｸM-PRO" panose="020F0600000000000000" pitchFamily="50" charset="-128"/>
                <a:ea typeface="HG丸ｺﾞｼｯｸM-PRO" panose="020F0600000000000000" pitchFamily="50" charset="-128"/>
              </a:rPr>
              <a:t>比べ</a:t>
            </a:r>
            <a:r>
              <a:rPr lang="ja-JP" altLang="en-US" sz="900" dirty="0">
                <a:latin typeface="HG丸ｺﾞｼｯｸM-PRO" panose="020F0600000000000000" pitchFamily="50" charset="-128"/>
                <a:ea typeface="HG丸ｺﾞｼｯｸM-PRO" panose="020F0600000000000000" pitchFamily="50" charset="-128"/>
              </a:rPr>
              <a:t>２</a:t>
            </a:r>
            <a:r>
              <a:rPr lang="ja-JP" altLang="en-US" sz="900" dirty="0" smtClean="0">
                <a:latin typeface="HG丸ｺﾞｼｯｸM-PRO" panose="020F0600000000000000" pitchFamily="50" charset="-128"/>
                <a:ea typeface="HG丸ｺﾞｼｯｸM-PRO" panose="020F0600000000000000" pitchFamily="50" charset="-128"/>
              </a:rPr>
              <a:t>戸（</a:t>
            </a:r>
            <a:r>
              <a:rPr lang="en-US" altLang="ja-JP" sz="900" dirty="0" smtClean="0">
                <a:latin typeface="HG丸ｺﾞｼｯｸM-PRO" panose="020F0600000000000000" pitchFamily="50" charset="-128"/>
                <a:ea typeface="HG丸ｺﾞｼｯｸM-PRO" panose="020F0600000000000000" pitchFamily="50" charset="-128"/>
              </a:rPr>
              <a:t>4.</a:t>
            </a:r>
            <a:r>
              <a:rPr lang="en-US" altLang="ja-JP" sz="900" dirty="0">
                <a:latin typeface="HG丸ｺﾞｼｯｸM-PRO" panose="020F0600000000000000" pitchFamily="50" charset="-128"/>
                <a:ea typeface="HG丸ｺﾞｼｯｸM-PRO" panose="020F0600000000000000" pitchFamily="50" charset="-128"/>
              </a:rPr>
              <a:t>3</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）減少した。</a:t>
            </a:r>
            <a:endParaRPr lang="en-US" altLang="ja-JP" sz="900" dirty="0">
              <a:latin typeface="HG丸ｺﾞｼｯｸM-PRO" panose="020F0600000000000000" pitchFamily="50" charset="-128"/>
              <a:ea typeface="HG丸ｺﾞｼｯｸM-PRO" panose="020F0600000000000000" pitchFamily="50" charset="-128"/>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3003" y="7696200"/>
            <a:ext cx="2542997" cy="18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0"/>
          <p:cNvSpPr>
            <a:spLocks noChangeArrowheads="1"/>
          </p:cNvSpPr>
          <p:nvPr/>
        </p:nvSpPr>
        <p:spPr bwMode="auto">
          <a:xfrm>
            <a:off x="1629831" y="9582150"/>
            <a:ext cx="5693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乳用牛</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13" name="Rectangle 10"/>
          <p:cNvSpPr>
            <a:spLocks noChangeArrowheads="1"/>
          </p:cNvSpPr>
          <p:nvPr/>
        </p:nvSpPr>
        <p:spPr bwMode="auto">
          <a:xfrm>
            <a:off x="4475687" y="9589994"/>
            <a:ext cx="6976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県</a:t>
            </a:r>
            <a:r>
              <a:rPr lang="ja-JP" altLang="en-US" sz="1000" dirty="0" smtClean="0">
                <a:latin typeface="HG丸ｺﾞｼｯｸM-PRO" panose="020F0600000000000000" pitchFamily="50" charset="-128"/>
                <a:ea typeface="HG丸ｺﾞｼｯｸM-PRO" panose="020F0600000000000000" pitchFamily="50" charset="-128"/>
              </a:rPr>
              <a:t>産</a:t>
            </a:r>
            <a:r>
              <a:rPr lang="ja-JP" altLang="en-US" sz="1000" dirty="0">
                <a:latin typeface="HG丸ｺﾞｼｯｸM-PRO" panose="020F0600000000000000" pitchFamily="50" charset="-128"/>
                <a:ea typeface="HG丸ｺﾞｼｯｸM-PRO" panose="020F0600000000000000" pitchFamily="50" charset="-128"/>
              </a:rPr>
              <a:t>牛乳</a:t>
            </a:r>
          </a:p>
        </p:txBody>
      </p:sp>
    </p:spTree>
    <p:extLst>
      <p:ext uri="{BB962C8B-B14F-4D97-AF65-F5344CB8AC3E}">
        <p14:creationId xmlns:p14="http://schemas.microsoft.com/office/powerpoint/2010/main" val="806841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304800" y="76200"/>
            <a:ext cx="18004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a:ea typeface="HG丸ｺﾞｼｯｸM-PRO" pitchFamily="50" charset="-128"/>
              </a:rPr>
              <a:t>（２）生乳生産状況</a:t>
            </a:r>
          </a:p>
        </p:txBody>
      </p:sp>
      <p:sp>
        <p:nvSpPr>
          <p:cNvPr id="8195" name="Rectangle 5"/>
          <p:cNvSpPr>
            <a:spLocks noChangeArrowheads="1"/>
          </p:cNvSpPr>
          <p:nvPr/>
        </p:nvSpPr>
        <p:spPr bwMode="auto">
          <a:xfrm>
            <a:off x="4435475" y="9593242"/>
            <a:ext cx="132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牛群検定成績の推移</a:t>
            </a:r>
          </a:p>
        </p:txBody>
      </p:sp>
      <p:sp>
        <p:nvSpPr>
          <p:cNvPr id="8196" name="Rectangle 7"/>
          <p:cNvSpPr>
            <a:spLocks noChangeArrowheads="1"/>
          </p:cNvSpPr>
          <p:nvPr/>
        </p:nvSpPr>
        <p:spPr bwMode="auto">
          <a:xfrm>
            <a:off x="314325" y="3175516"/>
            <a:ext cx="37753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a:ea typeface="HG丸ｺﾞｼｯｸM-PRO" pitchFamily="50" charset="-128"/>
              </a:rPr>
              <a:t>（３）牛群検定を基幹とする生産振興の</a:t>
            </a:r>
            <a:r>
              <a:rPr lang="ja-JP" altLang="en-US" sz="1400" dirty="0" smtClean="0">
                <a:ea typeface="HG丸ｺﾞｼｯｸM-PRO" pitchFamily="50" charset="-128"/>
              </a:rPr>
              <a:t>取組</a:t>
            </a:r>
            <a:endParaRPr lang="ja-JP" altLang="en-US" sz="1400" dirty="0">
              <a:ea typeface="HG丸ｺﾞｼｯｸM-PRO" pitchFamily="50" charset="-128"/>
            </a:endParaRPr>
          </a:p>
        </p:txBody>
      </p:sp>
      <p:sp>
        <p:nvSpPr>
          <p:cNvPr id="8197" name="Rectangle 8"/>
          <p:cNvSpPr>
            <a:spLocks noChangeArrowheads="1"/>
          </p:cNvSpPr>
          <p:nvPr/>
        </p:nvSpPr>
        <p:spPr bwMode="auto">
          <a:xfrm>
            <a:off x="695325" y="3491984"/>
            <a:ext cx="58400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900" dirty="0">
                <a:latin typeface="HG丸ｺﾞｼｯｸM-PRO" panose="020F0600000000000000" pitchFamily="50" charset="-128"/>
                <a:ea typeface="HG丸ｺﾞｼｯｸM-PRO" panose="020F0600000000000000" pitchFamily="50" charset="-128"/>
              </a:rPr>
              <a:t>「牛群検定」とは、農家の飼養する乳用牛の個体ごとに泌乳量、乳成分率、体細胞数、濃厚飼料給与量、</a:t>
            </a:r>
          </a:p>
          <a:p>
            <a:pPr eaLnBrk="1" hangingPunct="1">
              <a:lnSpc>
                <a:spcPct val="100000"/>
              </a:lnSpc>
              <a:spcBef>
                <a:spcPct val="0"/>
              </a:spcBef>
              <a:buFontTx/>
              <a:buNone/>
            </a:pPr>
            <a:r>
              <a:rPr lang="ja-JP" altLang="en-US" sz="900" dirty="0">
                <a:latin typeface="HG丸ｺﾞｼｯｸM-PRO" panose="020F0600000000000000" pitchFamily="50" charset="-128"/>
                <a:ea typeface="HG丸ｺﾞｼｯｸM-PRO" panose="020F0600000000000000" pitchFamily="50" charset="-128"/>
              </a:rPr>
              <a:t>繁殖成績、体重などを測定・記録し、その結果を低能力牛の淘汰や飼養管理の改善などに活用するものです。</a:t>
            </a:r>
          </a:p>
        </p:txBody>
      </p:sp>
      <p:pic>
        <p:nvPicPr>
          <p:cNvPr id="8198" name="Picture 9" descr="IMAGE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315200"/>
            <a:ext cx="1905000" cy="2051306"/>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914400" y="9509125"/>
            <a:ext cx="692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牛群検定</a:t>
            </a:r>
          </a:p>
        </p:txBody>
      </p:sp>
      <p:sp>
        <p:nvSpPr>
          <p:cNvPr id="8200" name="Text Box 13"/>
          <p:cNvSpPr txBox="1">
            <a:spLocks noChangeArrowheads="1"/>
          </p:cNvSpPr>
          <p:nvPr/>
        </p:nvSpPr>
        <p:spPr bwMode="auto">
          <a:xfrm>
            <a:off x="2895600" y="9645650"/>
            <a:ext cx="914400" cy="2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1000" dirty="0">
                <a:latin typeface="HG丸ｺﾞｼｯｸM-PRO" panose="020F0600000000000000" pitchFamily="50" charset="-128"/>
                <a:ea typeface="HG丸ｺﾞｼｯｸM-PRO" panose="020F0600000000000000" pitchFamily="50" charset="-128"/>
              </a:rPr>
              <a:t>－ ５ －</a:t>
            </a:r>
          </a:p>
        </p:txBody>
      </p:sp>
      <p:graphicFrame>
        <p:nvGraphicFramePr>
          <p:cNvPr id="13" name="グラフ 12"/>
          <p:cNvGraphicFramePr>
            <a:graphicFrameLocks noGrp="1" noChangeAspect="1"/>
          </p:cNvGraphicFramePr>
          <p:nvPr>
            <p:extLst>
              <p:ext uri="{D42A27DB-BD31-4B8C-83A1-F6EECF244321}">
                <p14:modId xmlns:p14="http://schemas.microsoft.com/office/powerpoint/2010/main" val="1054405735"/>
              </p:ext>
            </p:extLst>
          </p:nvPr>
        </p:nvGraphicFramePr>
        <p:xfrm>
          <a:off x="626102" y="3738666"/>
          <a:ext cx="5655428" cy="34485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a:graphicFrameLocks noGrp="1" noChangeAspect="1"/>
          </p:cNvGraphicFramePr>
          <p:nvPr>
            <p:extLst>
              <p:ext uri="{D42A27DB-BD31-4B8C-83A1-F6EECF244321}">
                <p14:modId xmlns:p14="http://schemas.microsoft.com/office/powerpoint/2010/main" val="874383130"/>
              </p:ext>
            </p:extLst>
          </p:nvPr>
        </p:nvGraphicFramePr>
        <p:xfrm>
          <a:off x="721829" y="218536"/>
          <a:ext cx="5591175" cy="3366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p:cNvGraphicFramePr>
            <a:graphicFrameLocks noGrp="1" noChangeAspect="1"/>
          </p:cNvGraphicFramePr>
          <p:nvPr>
            <p:extLst>
              <p:ext uri="{D42A27DB-BD31-4B8C-83A1-F6EECF244321}">
                <p14:modId xmlns:p14="http://schemas.microsoft.com/office/powerpoint/2010/main" val="439523588"/>
              </p:ext>
            </p:extLst>
          </p:nvPr>
        </p:nvGraphicFramePr>
        <p:xfrm>
          <a:off x="2362200" y="7080568"/>
          <a:ext cx="4267200" cy="2602069"/>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2055195" y="7121856"/>
            <a:ext cx="1297605" cy="329321"/>
          </a:xfrm>
          <a:prstGeom prst="rect">
            <a:avLst/>
          </a:prstGeom>
          <a:noFill/>
        </p:spPr>
        <p:txBody>
          <a:bodyPr wrap="square" rtlCol="0">
            <a:spAutoFit/>
          </a:bodyPr>
          <a:lstStyle/>
          <a:p>
            <a:r>
              <a:rPr lang="ja-JP" altLang="ja-JP" sz="700" dirty="0" smtClean="0">
                <a:latin typeface="HG丸ｺﾞｼｯｸM-PRO" panose="020F0600000000000000" pitchFamily="50" charset="-128"/>
                <a:ea typeface="HG丸ｺﾞｼｯｸM-PRO" panose="020F0600000000000000" pitchFamily="50" charset="-128"/>
              </a:rPr>
              <a:t>経産牛１頭当たり乳量</a:t>
            </a:r>
            <a:r>
              <a:rPr lang="en-US" altLang="ja-JP" sz="700" dirty="0">
                <a:latin typeface="HG丸ｺﾞｼｯｸM-PRO" panose="020F0600000000000000" pitchFamily="50" charset="-128"/>
                <a:ea typeface="HG丸ｺﾞｼｯｸM-PRO" panose="020F0600000000000000" pitchFamily="50" charset="-128"/>
              </a:rPr>
              <a:t/>
            </a:r>
            <a:br>
              <a:rPr lang="en-US" altLang="ja-JP" sz="700" dirty="0">
                <a:latin typeface="HG丸ｺﾞｼｯｸM-PRO" panose="020F0600000000000000" pitchFamily="50" charset="-128"/>
                <a:ea typeface="HG丸ｺﾞｼｯｸM-PRO" panose="020F0600000000000000" pitchFamily="50" charset="-128"/>
              </a:rPr>
            </a:br>
            <a:r>
              <a:rPr lang="ja-JP" altLang="en-US" sz="700" dirty="0" smtClean="0">
                <a:solidFill>
                  <a:srgbClr val="000000"/>
                </a:solidFill>
                <a:latin typeface="HG丸ｺﾞｼｯｸM-PRO" panose="020F0600000000000000" pitchFamily="50" charset="-128"/>
                <a:ea typeface="HG丸ｺﾞｼｯｸM-PRO" panose="020F0600000000000000" pitchFamily="50" charset="-128"/>
              </a:rPr>
              <a:t>（kg）</a:t>
            </a:r>
            <a:endParaRPr lang="ja-JP" altLang="en-US" sz="7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84074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10000"/>
          </a:lnSpc>
          <a:spcBef>
            <a:spcPct val="5000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10000"/>
          </a:lnSpc>
          <a:spcBef>
            <a:spcPct val="5000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5176</TotalTime>
  <Words>353</Words>
  <Application>Microsoft Office PowerPoint</Application>
  <PresentationFormat>A4 210 x 297 mm</PresentationFormat>
  <Paragraphs>129</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HG丸ｺﾞｼｯｸM-PRO</vt:lpstr>
      <vt:lpstr>Meiryo UI</vt:lpstr>
      <vt:lpstr>ＭＳ Ｐゴシック</vt:lpstr>
      <vt:lpstr>ＭＳ Ｐ明朝</vt:lpstr>
      <vt:lpstr>ＭＳ 明朝</vt:lpstr>
      <vt:lpstr>Arial</vt:lpstr>
      <vt:lpstr>Calibri</vt:lpstr>
      <vt:lpstr>標準デザイン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井口　信行</dc:creator>
  <cp:lastModifiedBy>楠居　里奈</cp:lastModifiedBy>
  <cp:revision>321</cp:revision>
  <cp:lastPrinted>2021-03-22T01:31:46Z</cp:lastPrinted>
  <dcterms:created xsi:type="dcterms:W3CDTF">1601-01-01T00:00:00Z</dcterms:created>
  <dcterms:modified xsi:type="dcterms:W3CDTF">2021-09-09T01:36:09Z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