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4" r:id="rId2"/>
  </p:sldIdLst>
  <p:sldSz cx="6858000" cy="9906000" type="A4"/>
  <p:notesSz cx="6858000" cy="9874250"/>
  <p:defaultTextStyle>
    <a:defPPr>
      <a:defRPr lang="ja-JP"/>
    </a:defPPr>
    <a:lvl1pPr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66"/>
    <a:srgbClr val="CCFF99"/>
    <a:srgbClr val="CCECFF"/>
    <a:srgbClr val="99CCFF"/>
    <a:srgbClr val="FFFF99"/>
    <a:srgbClr val="FFFFCC"/>
    <a:srgbClr val="99CC00"/>
    <a:srgbClr val="CC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4585" autoAdjust="0"/>
  </p:normalViewPr>
  <p:slideViewPr>
    <p:cSldViewPr>
      <p:cViewPr>
        <p:scale>
          <a:sx n="160" d="100"/>
          <a:sy n="160" d="100"/>
        </p:scale>
        <p:origin x="474" y="-456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0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733996606627804E-2"/>
          <c:y val="0.22222222222222221"/>
          <c:w val="0.85501520811976273"/>
          <c:h val="0.5370369183438020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'産出額 (3)'!$D$59</c:f>
              <c:strCache>
                <c:ptCount val="1"/>
                <c:pt idx="0">
                  <c:v>米</c:v>
                </c:pt>
              </c:strCache>
            </c:strRef>
          </c:tx>
          <c:spPr>
            <a:solidFill>
              <a:srgbClr val="FFC000"/>
            </a:solidFill>
            <a:ln w="11333">
              <a:noFill/>
              <a:prstDash val="solid"/>
            </a:ln>
          </c:spPr>
          <c:invertIfNegative val="0"/>
          <c:dLbls>
            <c:spPr>
              <a:noFill/>
              <a:ln w="22667">
                <a:noFill/>
              </a:ln>
            </c:spPr>
            <c:txPr>
              <a:bodyPr rot="0" anchor="ctr" anchorCtr="1"/>
              <a:lstStyle/>
              <a:p>
                <a:pPr>
                  <a:defRPr sz="600" b="0" i="0" u="none" strike="noStrike" baseline="0">
                    <a:solidFill>
                      <a:srgbClr val="00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ＭＳ Ｐゴシック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'産出額 (3)'!$C$60:$C$75</c:f>
              <c:strCache>
                <c:ptCount val="16"/>
                <c:pt idx="0">
                  <c:v>平成16</c:v>
                </c:pt>
                <c:pt idx="1">
                  <c:v> 17 </c:v>
                </c:pt>
                <c:pt idx="2">
                  <c:v> 18 </c:v>
                </c:pt>
                <c:pt idx="3">
                  <c:v> 19 </c:v>
                </c:pt>
                <c:pt idx="4">
                  <c:v> 20 </c:v>
                </c:pt>
                <c:pt idx="5">
                  <c:v> 21 </c:v>
                </c:pt>
                <c:pt idx="6">
                  <c:v> 22 </c:v>
                </c:pt>
                <c:pt idx="7">
                  <c:v> 23 </c:v>
                </c:pt>
                <c:pt idx="8">
                  <c:v> 24 </c:v>
                </c:pt>
                <c:pt idx="9">
                  <c:v> 25 </c:v>
                </c:pt>
                <c:pt idx="10">
                  <c:v> 26 </c:v>
                </c:pt>
                <c:pt idx="11">
                  <c:v> 27 </c:v>
                </c:pt>
                <c:pt idx="12">
                  <c:v> 28 </c:v>
                </c:pt>
                <c:pt idx="13">
                  <c:v> 29 </c:v>
                </c:pt>
                <c:pt idx="14">
                  <c:v> 30 </c:v>
                </c:pt>
                <c:pt idx="15">
                  <c:v>令和元</c:v>
                </c:pt>
              </c:strCache>
            </c:strRef>
          </c:cat>
          <c:val>
            <c:numRef>
              <c:f>'産出額 (3)'!$D$60:$D$75</c:f>
              <c:numCache>
                <c:formatCode>##\ ##0;"△"\ ##\ ##0</c:formatCode>
                <c:ptCount val="16"/>
                <c:pt idx="0">
                  <c:v>416</c:v>
                </c:pt>
                <c:pt idx="1">
                  <c:v>402</c:v>
                </c:pt>
                <c:pt idx="2" formatCode="###\ ##0\ ">
                  <c:v>373</c:v>
                </c:pt>
                <c:pt idx="3" formatCode="###\ ##0">
                  <c:v>346</c:v>
                </c:pt>
                <c:pt idx="4" formatCode="###\ ##0\ ">
                  <c:v>364</c:v>
                </c:pt>
                <c:pt idx="5" formatCode="###\ ##0\ ">
                  <c:v>339</c:v>
                </c:pt>
                <c:pt idx="6" formatCode="#,##0_ ">
                  <c:v>295</c:v>
                </c:pt>
                <c:pt idx="7" formatCode="#,##0_ ">
                  <c:v>363</c:v>
                </c:pt>
                <c:pt idx="8" formatCode="General">
                  <c:v>425</c:v>
                </c:pt>
                <c:pt idx="9" formatCode="General">
                  <c:v>377</c:v>
                </c:pt>
                <c:pt idx="10" formatCode="General">
                  <c:v>302</c:v>
                </c:pt>
                <c:pt idx="11" formatCode="General">
                  <c:v>319</c:v>
                </c:pt>
                <c:pt idx="12" formatCode="General">
                  <c:v>348</c:v>
                </c:pt>
                <c:pt idx="13" formatCode="General">
                  <c:v>362</c:v>
                </c:pt>
                <c:pt idx="14" formatCode="General">
                  <c:v>369</c:v>
                </c:pt>
                <c:pt idx="15" formatCode="#,##0_);[Red]\(#,##0\)">
                  <c:v>378</c:v>
                </c:pt>
              </c:numCache>
            </c:numRef>
          </c:val>
        </c:ser>
        <c:ser>
          <c:idx val="1"/>
          <c:order val="1"/>
          <c:tx>
            <c:strRef>
              <c:f>'産出額 (3)'!$E$59</c:f>
              <c:strCache>
                <c:ptCount val="1"/>
                <c:pt idx="0">
                  <c:v>その他耕種作物</c:v>
                </c:pt>
              </c:strCache>
            </c:strRef>
          </c:tx>
          <c:spPr>
            <a:solidFill>
              <a:srgbClr val="CCFF99"/>
            </a:solidFill>
            <a:ln w="11333">
              <a:noFill/>
              <a:prstDash val="solid"/>
            </a:ln>
          </c:spPr>
          <c:invertIfNegative val="0"/>
          <c:dLbls>
            <c:spPr>
              <a:noFill/>
              <a:ln w="22667">
                <a:noFill/>
              </a:ln>
            </c:spPr>
            <c:txPr>
              <a:bodyPr/>
              <a:lstStyle/>
              <a:p>
                <a:pPr>
                  <a:defRPr sz="600" b="0" i="0" u="none" strike="noStrike" baseline="0">
                    <a:solidFill>
                      <a:srgbClr val="00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ＭＳ Ｐゴシック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'産出額 (3)'!$C$60:$C$75</c:f>
              <c:strCache>
                <c:ptCount val="16"/>
                <c:pt idx="0">
                  <c:v>平成16</c:v>
                </c:pt>
                <c:pt idx="1">
                  <c:v> 17 </c:v>
                </c:pt>
                <c:pt idx="2">
                  <c:v> 18 </c:v>
                </c:pt>
                <c:pt idx="3">
                  <c:v> 19 </c:v>
                </c:pt>
                <c:pt idx="4">
                  <c:v> 20 </c:v>
                </c:pt>
                <c:pt idx="5">
                  <c:v> 21 </c:v>
                </c:pt>
                <c:pt idx="6">
                  <c:v> 22 </c:v>
                </c:pt>
                <c:pt idx="7">
                  <c:v> 23 </c:v>
                </c:pt>
                <c:pt idx="8">
                  <c:v> 24 </c:v>
                </c:pt>
                <c:pt idx="9">
                  <c:v> 25 </c:v>
                </c:pt>
                <c:pt idx="10">
                  <c:v> 26 </c:v>
                </c:pt>
                <c:pt idx="11">
                  <c:v> 27 </c:v>
                </c:pt>
                <c:pt idx="12">
                  <c:v> 28 </c:v>
                </c:pt>
                <c:pt idx="13">
                  <c:v> 29 </c:v>
                </c:pt>
                <c:pt idx="14">
                  <c:v> 30 </c:v>
                </c:pt>
                <c:pt idx="15">
                  <c:v>令和元</c:v>
                </c:pt>
              </c:strCache>
            </c:strRef>
          </c:cat>
          <c:val>
            <c:numRef>
              <c:f>'産出額 (3)'!$E$60:$E$75</c:f>
              <c:numCache>
                <c:formatCode>##\ ##0;"△"\ ##\ ##0</c:formatCode>
                <c:ptCount val="16"/>
                <c:pt idx="0">
                  <c:v>153</c:v>
                </c:pt>
                <c:pt idx="1">
                  <c:v>150</c:v>
                </c:pt>
                <c:pt idx="2">
                  <c:v>147</c:v>
                </c:pt>
                <c:pt idx="3">
                  <c:v>128</c:v>
                </c:pt>
                <c:pt idx="4">
                  <c:v>137</c:v>
                </c:pt>
                <c:pt idx="5">
                  <c:v>131</c:v>
                </c:pt>
                <c:pt idx="6">
                  <c:v>129</c:v>
                </c:pt>
                <c:pt idx="7">
                  <c:v>119</c:v>
                </c:pt>
                <c:pt idx="8" formatCode="General">
                  <c:v>131</c:v>
                </c:pt>
                <c:pt idx="9" formatCode="General">
                  <c:v>130</c:v>
                </c:pt>
                <c:pt idx="10" formatCode="General">
                  <c:v>138</c:v>
                </c:pt>
                <c:pt idx="11" formatCode="General">
                  <c:v>150</c:v>
                </c:pt>
                <c:pt idx="12" formatCode="General">
                  <c:v>170</c:v>
                </c:pt>
                <c:pt idx="13" formatCode="General">
                  <c:v>172</c:v>
                </c:pt>
                <c:pt idx="14" formatCode="General">
                  <c:v>157</c:v>
                </c:pt>
                <c:pt idx="15" formatCode="General">
                  <c:v>161</c:v>
                </c:pt>
              </c:numCache>
            </c:numRef>
          </c:val>
        </c:ser>
        <c:ser>
          <c:idx val="2"/>
          <c:order val="2"/>
          <c:tx>
            <c:strRef>
              <c:f>'産出額 (3)'!$F$59</c:f>
              <c:strCache>
                <c:ptCount val="1"/>
                <c:pt idx="0">
                  <c:v>畜産</c:v>
                </c:pt>
              </c:strCache>
            </c:strRef>
          </c:tx>
          <c:spPr>
            <a:solidFill>
              <a:srgbClr val="FF9999"/>
            </a:solidFill>
            <a:ln w="11333">
              <a:noFill/>
              <a:prstDash val="solid"/>
            </a:ln>
          </c:spPr>
          <c:invertIfNegative val="0"/>
          <c:dLbls>
            <c:dLbl>
              <c:idx val="9"/>
              <c:layout/>
              <c:tx>
                <c:rich>
                  <a:bodyPr anchor="t" anchorCtr="1"/>
                  <a:lstStyle/>
                  <a:p>
                    <a:pPr>
                      <a:defRPr sz="600" b="0" i="0" u="none" strike="noStrike" baseline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ＭＳ Ｐゴシック"/>
                      </a:defRPr>
                    </a:pPr>
                    <a:r>
                      <a:rPr lang="en-US" altLang="ja-JP" sz="60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a:t>107
</a:t>
                    </a:r>
                    <a:endParaRPr lang="en-US" altLang="ja-JP"/>
                  </a:p>
                </c:rich>
              </c:tx>
              <c:spPr>
                <a:noFill/>
                <a:ln w="22667">
                  <a:noFill/>
                </a:ln>
              </c:sp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2667">
                <a:noFill/>
              </a:ln>
            </c:spPr>
            <c:txPr>
              <a:bodyPr/>
              <a:lstStyle/>
              <a:p>
                <a:pPr>
                  <a:defRPr sz="600" b="0" i="0" u="none" strike="noStrike" baseline="0">
                    <a:solidFill>
                      <a:srgbClr val="00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ＭＳ Ｐゴシック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'産出額 (3)'!$C$60:$C$75</c:f>
              <c:strCache>
                <c:ptCount val="16"/>
                <c:pt idx="0">
                  <c:v>平成16</c:v>
                </c:pt>
                <c:pt idx="1">
                  <c:v> 17 </c:v>
                </c:pt>
                <c:pt idx="2">
                  <c:v> 18 </c:v>
                </c:pt>
                <c:pt idx="3">
                  <c:v> 19 </c:v>
                </c:pt>
                <c:pt idx="4">
                  <c:v> 20 </c:v>
                </c:pt>
                <c:pt idx="5">
                  <c:v> 21 </c:v>
                </c:pt>
                <c:pt idx="6">
                  <c:v> 22 </c:v>
                </c:pt>
                <c:pt idx="7">
                  <c:v> 23 </c:v>
                </c:pt>
                <c:pt idx="8">
                  <c:v> 24 </c:v>
                </c:pt>
                <c:pt idx="9">
                  <c:v> 25 </c:v>
                </c:pt>
                <c:pt idx="10">
                  <c:v> 26 </c:v>
                </c:pt>
                <c:pt idx="11">
                  <c:v> 27 </c:v>
                </c:pt>
                <c:pt idx="12">
                  <c:v> 28 </c:v>
                </c:pt>
                <c:pt idx="13">
                  <c:v> 29 </c:v>
                </c:pt>
                <c:pt idx="14">
                  <c:v> 30 </c:v>
                </c:pt>
                <c:pt idx="15">
                  <c:v>令和元</c:v>
                </c:pt>
              </c:strCache>
            </c:strRef>
          </c:cat>
          <c:val>
            <c:numRef>
              <c:f>'産出額 (3)'!$F$60:$F$75</c:f>
              <c:numCache>
                <c:formatCode>##\ ##0;"△"\ ##\ ##0</c:formatCode>
                <c:ptCount val="16"/>
                <c:pt idx="0">
                  <c:v>118</c:v>
                </c:pt>
                <c:pt idx="1">
                  <c:v>119</c:v>
                </c:pt>
                <c:pt idx="2" formatCode="###\ ##0\ ">
                  <c:v>114</c:v>
                </c:pt>
                <c:pt idx="3" formatCode="###\ ##0">
                  <c:v>109</c:v>
                </c:pt>
                <c:pt idx="4" formatCode="###\ ##0\ ">
                  <c:v>112</c:v>
                </c:pt>
                <c:pt idx="5" formatCode="###\ ##0\ ">
                  <c:v>108</c:v>
                </c:pt>
                <c:pt idx="6" formatCode="#,##0_ ">
                  <c:v>105</c:v>
                </c:pt>
                <c:pt idx="7" formatCode="#,##0_ ">
                  <c:v>104</c:v>
                </c:pt>
                <c:pt idx="8" formatCode="General">
                  <c:v>107</c:v>
                </c:pt>
                <c:pt idx="9" formatCode="General">
                  <c:v>107</c:v>
                </c:pt>
                <c:pt idx="10" formatCode="General">
                  <c:v>112</c:v>
                </c:pt>
                <c:pt idx="11" formatCode="General">
                  <c:v>115</c:v>
                </c:pt>
                <c:pt idx="12" formatCode="General">
                  <c:v>115</c:v>
                </c:pt>
                <c:pt idx="13" formatCode="General">
                  <c:v>109</c:v>
                </c:pt>
                <c:pt idx="14" formatCode="General">
                  <c:v>112</c:v>
                </c:pt>
                <c:pt idx="15" formatCode="General">
                  <c:v>107</c:v>
                </c:pt>
              </c:numCache>
            </c:numRef>
          </c:val>
        </c:ser>
        <c:ser>
          <c:idx val="3"/>
          <c:order val="3"/>
          <c:tx>
            <c:strRef>
              <c:f>'産出額 (3)'!$G$59</c:f>
              <c:strCache>
                <c:ptCount val="1"/>
                <c:pt idx="0">
                  <c:v>加工農産物</c:v>
                </c:pt>
              </c:strCache>
            </c:strRef>
          </c:tx>
          <c:spPr>
            <a:solidFill>
              <a:srgbClr val="CDFFE6"/>
            </a:solidFill>
            <a:ln w="11333">
              <a:noFill/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4809959480004617E-3"/>
                  <c:y val="-4.182088190390308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1952858488793335E-3"/>
                  <c:y val="-3.943641351761223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810043211867599E-3"/>
                  <c:y val="-3.97374869481784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825004056164822E-3"/>
                  <c:y val="-2.75383889942966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4810126943730581E-3"/>
                  <c:y val="-3.180913162689007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1953025952518744E-3"/>
                  <c:y val="-3.79320207405658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6445176208445998E-3"/>
                  <c:y val="-3.920496669307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3587991485371179E-3"/>
                  <c:y val="-3.876541607634043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-2.71571946404100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"/>
                  <c:y val="-4.65551908121314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-4.7840541573346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0"/>
                  <c:y val="-2.6578078651859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9507435712247199E-3"/>
                  <c:y val="-3.0524932700935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3.9014871424494398E-3"/>
                  <c:y val="-2.0349955133957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2667">
                <a:noFill/>
              </a:ln>
            </c:spPr>
            <c:txPr>
              <a:bodyPr/>
              <a:lstStyle/>
              <a:p>
                <a:pPr>
                  <a:defRPr sz="600" b="0" i="0" u="none" strike="noStrike" baseline="0">
                    <a:solidFill>
                      <a:srgbClr val="00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ＭＳ Ｐゴシック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'産出額 (3)'!$C$60:$C$75</c:f>
              <c:strCache>
                <c:ptCount val="16"/>
                <c:pt idx="0">
                  <c:v>平成16</c:v>
                </c:pt>
                <c:pt idx="1">
                  <c:v> 17 </c:v>
                </c:pt>
                <c:pt idx="2">
                  <c:v> 18 </c:v>
                </c:pt>
                <c:pt idx="3">
                  <c:v> 19 </c:v>
                </c:pt>
                <c:pt idx="4">
                  <c:v> 20 </c:v>
                </c:pt>
                <c:pt idx="5">
                  <c:v> 21 </c:v>
                </c:pt>
                <c:pt idx="6">
                  <c:v> 22 </c:v>
                </c:pt>
                <c:pt idx="7">
                  <c:v> 23 </c:v>
                </c:pt>
                <c:pt idx="8">
                  <c:v> 24 </c:v>
                </c:pt>
                <c:pt idx="9">
                  <c:v> 25 </c:v>
                </c:pt>
                <c:pt idx="10">
                  <c:v> 26 </c:v>
                </c:pt>
                <c:pt idx="11">
                  <c:v> 27 </c:v>
                </c:pt>
                <c:pt idx="12">
                  <c:v> 28 </c:v>
                </c:pt>
                <c:pt idx="13">
                  <c:v> 29 </c:v>
                </c:pt>
                <c:pt idx="14">
                  <c:v> 30 </c:v>
                </c:pt>
                <c:pt idx="15">
                  <c:v>令和元</c:v>
                </c:pt>
              </c:strCache>
            </c:strRef>
          </c:cat>
          <c:val>
            <c:numRef>
              <c:f>'産出額 (3)'!$G$60:$G$75</c:f>
              <c:numCache>
                <c:formatCode>##\ ##0;"△"\ ##\ ##0</c:formatCode>
                <c:ptCount val="16"/>
                <c:pt idx="0">
                  <c:v>5</c:v>
                </c:pt>
                <c:pt idx="1">
                  <c:v>3</c:v>
                </c:pt>
                <c:pt idx="2" formatCode="###\ ##0\ ">
                  <c:v>3</c:v>
                </c:pt>
                <c:pt idx="3" formatCode="#\ ###\ ###\ ##0">
                  <c:v>4</c:v>
                </c:pt>
                <c:pt idx="4" formatCode="###\ ##0\ ">
                  <c:v>3</c:v>
                </c:pt>
                <c:pt idx="5" formatCode="###\ ##0\ ">
                  <c:v>3</c:v>
                </c:pt>
                <c:pt idx="6" formatCode="#,##0_);[Red]\(#,##0\)">
                  <c:v>3</c:v>
                </c:pt>
                <c:pt idx="7" formatCode="#,##0_);[Red]\(#,##0\)">
                  <c:v>3</c:v>
                </c:pt>
                <c:pt idx="8" formatCode="General">
                  <c:v>4</c:v>
                </c:pt>
                <c:pt idx="9" formatCode="General">
                  <c:v>3</c:v>
                </c:pt>
                <c:pt idx="10" formatCode="General">
                  <c:v>3</c:v>
                </c:pt>
                <c:pt idx="11" formatCode="General">
                  <c:v>3</c:v>
                </c:pt>
                <c:pt idx="12" formatCode="General">
                  <c:v>4</c:v>
                </c:pt>
                <c:pt idx="13" formatCode="General">
                  <c:v>4</c:v>
                </c:pt>
                <c:pt idx="14" formatCode="General">
                  <c:v>3</c:v>
                </c:pt>
                <c:pt idx="15" formatCode="General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1444768"/>
        <c:axId val="591441504"/>
      </c:barChart>
      <c:catAx>
        <c:axId val="5914447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ＭＳ Ｐゴシック"/>
                  </a:defRPr>
                </a:pPr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（年度）</a:t>
                </a:r>
                <a:endParaRPr lang="ja-JP" altLang="en-US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c:rich>
          </c:tx>
          <c:layout>
            <c:manualLayout>
              <c:xMode val="edge"/>
              <c:yMode val="edge"/>
              <c:x val="0.92046818460116819"/>
              <c:y val="0.84208354698115628"/>
            </c:manualLayout>
          </c:layout>
          <c:overlay val="0"/>
          <c:spPr>
            <a:noFill/>
            <a:ln w="22667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283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/>
              </a:defRPr>
            </a:pPr>
            <a:endParaRPr lang="ja-JP"/>
          </a:p>
        </c:txPr>
        <c:crossAx val="591441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144150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900" b="0" i="0" u="none" strike="noStrike" baseline="0">
                    <a:solidFill>
                      <a:srgbClr val="00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ＭＳ Ｐゴシック"/>
                  </a:defRPr>
                </a:pPr>
                <a:r>
                  <a:rPr lang="ja-JP" altLang="en-US" sz="9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（億円）</a:t>
                </a:r>
              </a:p>
            </c:rich>
          </c:tx>
          <c:layout>
            <c:manualLayout>
              <c:xMode val="edge"/>
              <c:yMode val="edge"/>
              <c:x val="3.4665821879454252E-2"/>
              <c:y val="0.10187195551852325"/>
            </c:manualLayout>
          </c:layout>
          <c:overlay val="0"/>
          <c:spPr>
            <a:noFill/>
            <a:ln w="22667">
              <a:noFill/>
            </a:ln>
          </c:spPr>
        </c:title>
        <c:numFmt formatCode="##\ ##0;&quot;△&quot;\ ##\ ##0" sourceLinked="1"/>
        <c:majorTickMark val="in"/>
        <c:minorTickMark val="none"/>
        <c:tickLblPos val="nextTo"/>
        <c:spPr>
          <a:ln w="283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/>
              </a:defRPr>
            </a:pPr>
            <a:endParaRPr lang="ja-JP"/>
          </a:p>
        </c:txPr>
        <c:crossAx val="591444768"/>
        <c:crosses val="autoZero"/>
        <c:crossBetween val="between"/>
      </c:valAx>
      <c:spPr>
        <a:noFill/>
        <a:ln w="22667">
          <a:noFill/>
        </a:ln>
      </c:spPr>
    </c:plotArea>
    <c:legend>
      <c:legendPos val="r"/>
      <c:layout>
        <c:manualLayout>
          <c:xMode val="edge"/>
          <c:yMode val="edge"/>
          <c:x val="0.40804409847845075"/>
          <c:y val="6.4998878348929631E-2"/>
          <c:w val="0.53354050127658503"/>
          <c:h val="0.10386689206511986"/>
        </c:manualLayout>
      </c:layout>
      <c:overlay val="0"/>
      <c:spPr>
        <a:solidFill>
          <a:srgbClr val="FFFFFF"/>
        </a:solidFill>
        <a:ln w="2833">
          <a:noFill/>
          <a:prstDash val="solid"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759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72393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991" y="2"/>
            <a:ext cx="2972392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8552"/>
            <a:ext cx="2972393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991" y="9378552"/>
            <a:ext cx="2972392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99E045-043A-4F63-BE80-A973E823D7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1839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72393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991" y="2"/>
            <a:ext cx="2972392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7888" y="739775"/>
            <a:ext cx="2563812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317" y="4690070"/>
            <a:ext cx="5487370" cy="4443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8552"/>
            <a:ext cx="2972393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991" y="9378552"/>
            <a:ext cx="2972392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81D37A5-90C1-4B5A-B242-A9616B3F0E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2849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72722-918F-4019-BE70-99BBACB9D2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149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7F09C-D417-4EF2-9C5B-7CC846F27D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395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952F4-88B9-439A-AF08-DFC627045C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3137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B614-E60C-48D4-AA86-C15760DE1F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7088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3429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429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760C3-E00C-4FC9-BA78-818E9EF3A9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0127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42900" y="396875"/>
            <a:ext cx="6172200" cy="8451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C211A-CC1E-472F-A932-5EBACD0355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280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D27CE-47C0-48E8-A444-CFD66E2895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476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6615A-1A90-4CD6-9DAD-109C3BD787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159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59F59-C9BD-4328-8EB0-A34C167F78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851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8F4D-B751-4150-A3FD-6FB38C9DBC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954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1F227-0138-4729-AF79-EC67494FD7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445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C083E-A3FB-46AD-AFA9-579F49D545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373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16C82-AA5A-435C-B660-573241A550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96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C8EA-2B0E-4C58-9F21-50F2191FAA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430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14600" y="9067800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kumimoj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563D06-7529-4225-923B-0808EE80A0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chart" Target="../charts/chart1.x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Excel_97-2003_______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-746588" y="-1447383"/>
            <a:ext cx="8682888" cy="8783351"/>
            <a:chOff x="-760" y="-3623"/>
            <a:chExt cx="9043" cy="9783"/>
          </a:xfrm>
        </p:grpSpPr>
        <p:graphicFrame>
          <p:nvGraphicFramePr>
            <p:cNvPr id="5157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3914085"/>
                </p:ext>
              </p:extLst>
            </p:nvPr>
          </p:nvGraphicFramePr>
          <p:xfrm>
            <a:off x="-760" y="-3623"/>
            <a:ext cx="9043" cy="97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9" name="ワークシート" r:id="rId4" imgW="9766541" imgH="10566261" progId="Excel.Sheet.8">
                    <p:embed/>
                  </p:oleObj>
                </mc:Choice>
                <mc:Fallback>
                  <p:oleObj name="ワークシート" r:id="rId4" imgW="9766541" imgH="10566261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760" y="-3623"/>
                          <a:ext cx="9043" cy="97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58" name="Text Box 10"/>
            <p:cNvSpPr txBox="1">
              <a:spLocks noChangeArrowheads="1"/>
            </p:cNvSpPr>
            <p:nvPr/>
          </p:nvSpPr>
          <p:spPr bwMode="auto">
            <a:xfrm>
              <a:off x="4244" y="3484"/>
              <a:ext cx="3308" cy="2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alpha val="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10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（資料：農林</a:t>
              </a:r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水産省</a:t>
              </a:r>
              <a:r>
                <a:rPr lang="ja-JP" altLang="en-US" sz="10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「</a:t>
              </a:r>
              <a:r>
                <a:rPr lang="en-US" altLang="ja-JP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2020</a:t>
              </a:r>
              <a:r>
                <a:rPr lang="ja-JP" altLang="en-US" sz="10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年</a:t>
              </a:r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農林業センサス」）</a:t>
              </a:r>
            </a:p>
          </p:txBody>
        </p:sp>
        <p:sp>
          <p:nvSpPr>
            <p:cNvPr id="5161" name="Line 13"/>
            <p:cNvSpPr>
              <a:spLocks noChangeShapeType="1"/>
            </p:cNvSpPr>
            <p:nvPr/>
          </p:nvSpPr>
          <p:spPr bwMode="auto">
            <a:xfrm>
              <a:off x="2467" y="884"/>
              <a:ext cx="178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62" name="Text Box 14"/>
            <p:cNvSpPr txBox="1">
              <a:spLocks noChangeArrowheads="1"/>
            </p:cNvSpPr>
            <p:nvPr/>
          </p:nvSpPr>
          <p:spPr bwMode="auto">
            <a:xfrm>
              <a:off x="3076" y="1647"/>
              <a:ext cx="1370" cy="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県合計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13,324</a:t>
              </a:r>
              <a:endPara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経営体</a:t>
              </a:r>
            </a:p>
          </p:txBody>
        </p:sp>
      </p:grpSp>
      <p:sp>
        <p:nvSpPr>
          <p:cNvPr id="5129" name="Text Box 15"/>
          <p:cNvSpPr txBox="1">
            <a:spLocks noChangeArrowheads="1"/>
          </p:cNvSpPr>
          <p:nvPr/>
        </p:nvSpPr>
        <p:spPr bwMode="auto">
          <a:xfrm>
            <a:off x="349250" y="1828800"/>
            <a:ext cx="155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ea typeface="HG丸ｺﾞｼｯｸM-PRO" pitchFamily="50" charset="-128"/>
              </a:rPr>
              <a:t>農業経営体数</a:t>
            </a:r>
          </a:p>
        </p:txBody>
      </p:sp>
      <p:sp>
        <p:nvSpPr>
          <p:cNvPr id="5130" name="Text Box 18"/>
          <p:cNvSpPr txBox="1">
            <a:spLocks noChangeArrowheads="1"/>
          </p:cNvSpPr>
          <p:nvPr/>
        </p:nvSpPr>
        <p:spPr bwMode="auto">
          <a:xfrm>
            <a:off x="2895600" y="9645650"/>
            <a:ext cx="9144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 ２ －</a:t>
            </a:r>
          </a:p>
        </p:txBody>
      </p:sp>
      <p:sp>
        <p:nvSpPr>
          <p:cNvPr id="5131" name="Text Box 19"/>
          <p:cNvSpPr txBox="1">
            <a:spLocks noChangeArrowheads="1"/>
          </p:cNvSpPr>
          <p:nvPr/>
        </p:nvSpPr>
        <p:spPr bwMode="auto">
          <a:xfrm>
            <a:off x="457200" y="7924800"/>
            <a:ext cx="510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ja-JP" altLang="en-US" sz="1800" dirty="0">
                <a:latin typeface="HG丸ｺﾞｼｯｸM-PRO" pitchFamily="50" charset="-128"/>
                <a:ea typeface="HG丸ｺﾞｼｯｸM-PRO" pitchFamily="50" charset="-128"/>
              </a:rPr>
              <a:t>畜種別産出額</a:t>
            </a:r>
            <a:r>
              <a:rPr lang="ja-JP" altLang="en-US" sz="1800" dirty="0" smtClean="0">
                <a:latin typeface="HG丸ｺﾞｼｯｸM-PRO" pitchFamily="50" charset="-128"/>
                <a:ea typeface="HG丸ｺﾞｼｯｸM-PRO" pitchFamily="50" charset="-128"/>
              </a:rPr>
              <a:t>（令和元年度）</a:t>
            </a:r>
            <a:endParaRPr lang="ja-JP" altLang="en-US" sz="18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graphicFrame>
        <p:nvGraphicFramePr>
          <p:cNvPr id="118804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612577"/>
              </p:ext>
            </p:extLst>
          </p:nvPr>
        </p:nvGraphicFramePr>
        <p:xfrm>
          <a:off x="1143000" y="8458200"/>
          <a:ext cx="4503738" cy="623888"/>
        </p:xfrm>
        <a:graphic>
          <a:graphicData uri="http://schemas.openxmlformats.org/drawingml/2006/table">
            <a:tbl>
              <a:tblPr/>
              <a:tblGrid>
                <a:gridCol w="750888"/>
                <a:gridCol w="750887"/>
                <a:gridCol w="750888"/>
                <a:gridCol w="750887"/>
                <a:gridCol w="750888"/>
                <a:gridCol w="749300"/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乳　牛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肉用牛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採卵鶏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肉用鶏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県合計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１０７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55" name="Text Box 45"/>
          <p:cNvSpPr txBox="1">
            <a:spLocks noChangeArrowheads="1"/>
          </p:cNvSpPr>
          <p:nvPr/>
        </p:nvSpPr>
        <p:spPr bwMode="auto">
          <a:xfrm>
            <a:off x="3810000" y="9202579"/>
            <a:ext cx="274947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（資料：農林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水産省「生産農業所得統計」）</a:t>
            </a:r>
          </a:p>
        </p:txBody>
      </p:sp>
      <p:sp>
        <p:nvSpPr>
          <p:cNvPr id="5156" name="Text Box 46"/>
          <p:cNvSpPr txBox="1">
            <a:spLocks noChangeArrowheads="1"/>
          </p:cNvSpPr>
          <p:nvPr/>
        </p:nvSpPr>
        <p:spPr bwMode="auto">
          <a:xfrm>
            <a:off x="4876800" y="8229600"/>
            <a:ext cx="9028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8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（単位：億円）</a:t>
            </a:r>
          </a:p>
        </p:txBody>
      </p:sp>
      <p:cxnSp>
        <p:nvCxnSpPr>
          <p:cNvPr id="4" name="カギ線コネクタ 3"/>
          <p:cNvCxnSpPr/>
          <p:nvPr/>
        </p:nvCxnSpPr>
        <p:spPr bwMode="auto">
          <a:xfrm rot="10800000" flipV="1">
            <a:off x="1624022" y="2884574"/>
            <a:ext cx="748766" cy="140052"/>
          </a:xfrm>
          <a:prstGeom prst="bentConnector3">
            <a:avLst>
              <a:gd name="adj1" fmla="val 9884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381259" y="826400"/>
            <a:ext cx="6092825" cy="762000"/>
          </a:xfrm>
          <a:prstGeom prst="roundRect">
            <a:avLst>
              <a:gd name="adj" fmla="val 16667"/>
            </a:avLst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1400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73781" y="947243"/>
            <a:ext cx="6186309" cy="572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農業経営体数に占める畜産経営体数は１％程度ですが、農業産出額では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１７％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を占めており、畜産は滋賀県において主要な農業の一つとなっています。</a:t>
            </a: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35212473"/>
              </p:ext>
            </p:extLst>
          </p:nvPr>
        </p:nvGraphicFramePr>
        <p:xfrm>
          <a:off x="-76861" y="5354513"/>
          <a:ext cx="6859321" cy="249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642750" y="7598200"/>
            <a:ext cx="3124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（資料：農林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水産省「生産農業所得統計」）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49250" y="4884420"/>
            <a:ext cx="201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ea typeface="HG丸ｺﾞｼｯｸM-PRO" pitchFamily="50" charset="-128"/>
              </a:rPr>
              <a:t>農業産出額の推移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-34131" y="8515"/>
            <a:ext cx="6858000" cy="5334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農業のなかの畜産</a:t>
            </a:r>
          </a:p>
        </p:txBody>
      </p:sp>
    </p:spTree>
    <p:extLst>
      <p:ext uri="{BB962C8B-B14F-4D97-AF65-F5344CB8AC3E}">
        <p14:creationId xmlns:p14="http://schemas.microsoft.com/office/powerpoint/2010/main" val="13479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5076</TotalTime>
  <Words>109</Words>
  <Application>Microsoft Office PowerPoint</Application>
  <PresentationFormat>A4 210 x 297 mm</PresentationFormat>
  <Paragraphs>43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ＭＳ Ｐ明朝</vt:lpstr>
      <vt:lpstr>Arial</vt:lpstr>
      <vt:lpstr>標準デザイン</vt:lpstr>
      <vt:lpstr>ワークシート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井口　信行</dc:creator>
  <cp:lastModifiedBy>楠居　里奈</cp:lastModifiedBy>
  <cp:revision>303</cp:revision>
  <cp:lastPrinted>2021-06-11T08:59:09Z</cp:lastPrinted>
  <dcterms:created xsi:type="dcterms:W3CDTF">1601-01-01T00:00:00Z</dcterms:created>
  <dcterms:modified xsi:type="dcterms:W3CDTF">2021-06-22T07:24:51Z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