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3" r:id="rId2"/>
  </p:sldIdLst>
  <p:sldSz cx="6858000" cy="9906000" type="A4"/>
  <p:notesSz cx="6735763" cy="9866313"/>
  <p:defaultTextStyle>
    <a:defPPr>
      <a:defRPr lang="ja-JP"/>
    </a:defPPr>
    <a:lvl1pPr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1pPr>
    <a:lvl2pPr marL="4572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2pPr>
    <a:lvl3pPr marL="9144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3pPr>
    <a:lvl4pPr marL="13716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4pPr>
    <a:lvl5pPr marL="18288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66"/>
    <a:srgbClr val="CCFF99"/>
    <a:srgbClr val="CCECFF"/>
    <a:srgbClr val="99CCFF"/>
    <a:srgbClr val="FFFF99"/>
    <a:srgbClr val="FFFFCC"/>
    <a:srgbClr val="99CC00"/>
    <a:srgbClr val="CC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585" autoAdjust="0"/>
  </p:normalViewPr>
  <p:slideViewPr>
    <p:cSldViewPr>
      <p:cViewPr varScale="1">
        <p:scale>
          <a:sx n="64" d="100"/>
          <a:sy n="64" d="100"/>
        </p:scale>
        <p:origin x="2466" y="8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47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79" name="Rectangle 3"/>
          <p:cNvSpPr>
            <a:spLocks noGrp="1" noChangeArrowheads="1"/>
          </p:cNvSpPr>
          <p:nvPr>
            <p:ph type="dt" sz="quarter"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0" name="Rectangle 4"/>
          <p:cNvSpPr>
            <a:spLocks noGrp="1" noChangeArrowheads="1"/>
          </p:cNvSpPr>
          <p:nvPr>
            <p:ph type="ftr" sz="quarter" idx="2"/>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1" name="Rectangle 5"/>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C699E045-043A-4F63-BE80-A973E823D7B7}" type="slidenum">
              <a:rPr lang="en-US" altLang="ja-JP"/>
              <a:pPr>
                <a:defRPr/>
              </a:pPr>
              <a:t>‹#›</a:t>
            </a:fld>
            <a:endParaRPr lang="en-US" altLang="ja-JP"/>
          </a:p>
        </p:txBody>
      </p:sp>
    </p:spTree>
    <p:extLst>
      <p:ext uri="{BB962C8B-B14F-4D97-AF65-F5344CB8AC3E}">
        <p14:creationId xmlns:p14="http://schemas.microsoft.com/office/powerpoint/2010/main" val="2231839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1" name="Rectangle 3"/>
          <p:cNvSpPr>
            <a:spLocks noGrp="1" noChangeArrowheads="1"/>
          </p:cNvSpPr>
          <p:nvPr>
            <p:ph type="dt"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29700" name="Rectangle 4"/>
          <p:cNvSpPr>
            <a:spLocks noGrp="1" noRot="1" noChangeAspect="1" noChangeArrowheads="1" noTextEdit="1"/>
          </p:cNvSpPr>
          <p:nvPr>
            <p:ph type="sldImg" idx="2"/>
          </p:nvPr>
        </p:nvSpPr>
        <p:spPr bwMode="auto">
          <a:xfrm>
            <a:off x="2089150" y="739775"/>
            <a:ext cx="25590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73101"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4934" name="Rectangle 6"/>
          <p:cNvSpPr>
            <a:spLocks noGrp="1" noChangeArrowheads="1"/>
          </p:cNvSpPr>
          <p:nvPr>
            <p:ph type="ftr" sz="quarter" idx="4"/>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5"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481D37A5-90C1-4B5A-B242-A9616B3F0EEE}" type="slidenum">
              <a:rPr lang="en-US" altLang="ja-JP"/>
              <a:pPr>
                <a:defRPr/>
              </a:pPr>
              <a:t>‹#›</a:t>
            </a:fld>
            <a:endParaRPr lang="en-US" altLang="ja-JP"/>
          </a:p>
        </p:txBody>
      </p:sp>
    </p:spTree>
    <p:extLst>
      <p:ext uri="{BB962C8B-B14F-4D97-AF65-F5344CB8AC3E}">
        <p14:creationId xmlns:p14="http://schemas.microsoft.com/office/powerpoint/2010/main" val="1882849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lgn="l" eaLnBrk="0" hangingPunct="0">
              <a:spcBef>
                <a:spcPct val="30000"/>
              </a:spcBef>
              <a:defRPr kumimoji="1" sz="1200">
                <a:solidFill>
                  <a:schemeClr val="tx1"/>
                </a:solidFill>
                <a:latin typeface="Arial" pitchFamily="34" charset="0"/>
                <a:ea typeface="ＭＳ Ｐ明朝" pitchFamily="18" charset="-128"/>
              </a:defRPr>
            </a:lvl1pPr>
            <a:lvl2pPr marL="726979" indent="-277777" algn="l" eaLnBrk="0" hangingPunct="0">
              <a:spcBef>
                <a:spcPct val="30000"/>
              </a:spcBef>
              <a:defRPr kumimoji="1" sz="1200">
                <a:solidFill>
                  <a:schemeClr val="tx1"/>
                </a:solidFill>
                <a:latin typeface="Arial" pitchFamily="34" charset="0"/>
                <a:ea typeface="ＭＳ Ｐ明朝" pitchFamily="18" charset="-128"/>
              </a:defRPr>
            </a:lvl2pPr>
            <a:lvl3pPr marL="1119041" indent="-222221" algn="l" eaLnBrk="0" hangingPunct="0">
              <a:spcBef>
                <a:spcPct val="30000"/>
              </a:spcBef>
              <a:defRPr kumimoji="1" sz="1200">
                <a:solidFill>
                  <a:schemeClr val="tx1"/>
                </a:solidFill>
                <a:latin typeface="Arial" pitchFamily="34" charset="0"/>
                <a:ea typeface="ＭＳ Ｐ明朝" pitchFamily="18" charset="-128"/>
              </a:defRPr>
            </a:lvl3pPr>
            <a:lvl4pPr marL="1568245" indent="-222221" algn="l" eaLnBrk="0" hangingPunct="0">
              <a:spcBef>
                <a:spcPct val="30000"/>
              </a:spcBef>
              <a:defRPr kumimoji="1" sz="1200">
                <a:solidFill>
                  <a:schemeClr val="tx1"/>
                </a:solidFill>
                <a:latin typeface="Arial" pitchFamily="34" charset="0"/>
                <a:ea typeface="ＭＳ Ｐ明朝" pitchFamily="18" charset="-128"/>
              </a:defRPr>
            </a:lvl4pPr>
            <a:lvl5pPr marL="2017448" indent="-222221" algn="l" eaLnBrk="0" hangingPunct="0">
              <a:spcBef>
                <a:spcPct val="30000"/>
              </a:spcBef>
              <a:defRPr kumimoji="1" sz="1200">
                <a:solidFill>
                  <a:schemeClr val="tx1"/>
                </a:solidFill>
                <a:latin typeface="Arial" pitchFamily="34" charset="0"/>
                <a:ea typeface="ＭＳ Ｐ明朝" pitchFamily="18" charset="-128"/>
              </a:defRPr>
            </a:lvl5pPr>
            <a:lvl6pPr marL="247458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31729"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38886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4600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algn="r" eaLnBrk="1" hangingPunct="1">
              <a:spcBef>
                <a:spcPct val="0"/>
              </a:spcBef>
            </a:pPr>
            <a:fld id="{07677752-3927-4337-97A0-E867355008AA}" type="slidenum">
              <a:rPr lang="en-US" altLang="ja-JP" smtClean="0">
                <a:ea typeface="ＭＳ Ｐゴシック" pitchFamily="50" charset="-128"/>
              </a:rPr>
              <a:pPr algn="r" eaLnBrk="1" hangingPunct="1">
                <a:spcBef>
                  <a:spcPct val="0"/>
                </a:spcBef>
              </a:pPr>
              <a:t>1</a:t>
            </a:fld>
            <a:endParaRPr lang="en-US" altLang="ja-JP" smtClean="0">
              <a:ea typeface="ＭＳ Ｐゴシック" pitchFamily="50"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ja-JP" altLang="ja-JP" dirty="0" smtClean="0">
              <a:latin typeface="Arial" pitchFamily="34" charset="0"/>
            </a:endParaRPr>
          </a:p>
        </p:txBody>
      </p:sp>
    </p:spTree>
    <p:extLst>
      <p:ext uri="{BB962C8B-B14F-4D97-AF65-F5344CB8AC3E}">
        <p14:creationId xmlns:p14="http://schemas.microsoft.com/office/powerpoint/2010/main" val="2386104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B9172722-918F-4019-BE70-99BBACB9D24B}" type="slidenum">
              <a:rPr lang="en-US" altLang="ja-JP"/>
              <a:pPr>
                <a:defRPr/>
              </a:pPr>
              <a:t>‹#›</a:t>
            </a:fld>
            <a:endParaRPr lang="en-US" altLang="ja-JP"/>
          </a:p>
        </p:txBody>
      </p:sp>
    </p:spTree>
    <p:extLst>
      <p:ext uri="{BB962C8B-B14F-4D97-AF65-F5344CB8AC3E}">
        <p14:creationId xmlns:p14="http://schemas.microsoft.com/office/powerpoint/2010/main" val="8514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777F09C-D417-4EF2-9C5B-7CC846F27D8E}" type="slidenum">
              <a:rPr lang="en-US" altLang="ja-JP"/>
              <a:pPr>
                <a:defRPr/>
              </a:pPr>
              <a:t>‹#›</a:t>
            </a:fld>
            <a:endParaRPr lang="en-US" altLang="ja-JP"/>
          </a:p>
        </p:txBody>
      </p:sp>
    </p:spTree>
    <p:extLst>
      <p:ext uri="{BB962C8B-B14F-4D97-AF65-F5344CB8AC3E}">
        <p14:creationId xmlns:p14="http://schemas.microsoft.com/office/powerpoint/2010/main" val="53395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61952F4-88B9-439A-AF08-DFC627045C29}" type="slidenum">
              <a:rPr lang="en-US" altLang="ja-JP"/>
              <a:pPr>
                <a:defRPr/>
              </a:pPr>
              <a:t>‹#›</a:t>
            </a:fld>
            <a:endParaRPr lang="en-US" altLang="ja-JP"/>
          </a:p>
        </p:txBody>
      </p:sp>
    </p:spTree>
    <p:extLst>
      <p:ext uri="{BB962C8B-B14F-4D97-AF65-F5344CB8AC3E}">
        <p14:creationId xmlns:p14="http://schemas.microsoft.com/office/powerpoint/2010/main" val="3983137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0"/>
          </p:nvPr>
        </p:nvSpPr>
        <p:spPr>
          <a:ln/>
        </p:spPr>
        <p:txBody>
          <a:bodyPr/>
          <a:lstStyle>
            <a:lvl1pPr>
              <a:defRPr/>
            </a:lvl1pPr>
          </a:lstStyle>
          <a:p>
            <a:pPr>
              <a:defRPr/>
            </a:pPr>
            <a:fld id="{1B46B614-E60C-48D4-AA86-C15760DE1F2A}" type="slidenum">
              <a:rPr lang="en-US" altLang="ja-JP"/>
              <a:pPr>
                <a:defRPr/>
              </a:pPr>
              <a:t>‹#›</a:t>
            </a:fld>
            <a:endParaRPr lang="en-US" altLang="ja-JP"/>
          </a:p>
        </p:txBody>
      </p:sp>
    </p:spTree>
    <p:extLst>
      <p:ext uri="{BB962C8B-B14F-4D97-AF65-F5344CB8AC3E}">
        <p14:creationId xmlns:p14="http://schemas.microsoft.com/office/powerpoint/2010/main" val="392708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429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429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E48760C3-E00C-4FC9-BA78-818E9EF3A931}" type="slidenum">
              <a:rPr lang="en-US" altLang="ja-JP"/>
              <a:pPr>
                <a:defRPr/>
              </a:pPr>
              <a:t>‹#›</a:t>
            </a:fld>
            <a:endParaRPr lang="en-US" altLang="ja-JP"/>
          </a:p>
        </p:txBody>
      </p:sp>
    </p:spTree>
    <p:extLst>
      <p:ext uri="{BB962C8B-B14F-4D97-AF65-F5344CB8AC3E}">
        <p14:creationId xmlns:p14="http://schemas.microsoft.com/office/powerpoint/2010/main" val="314012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72200" cy="8451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98CC211A-CC1E-472F-A932-5EBACD03551A}" type="slidenum">
              <a:rPr lang="en-US" altLang="ja-JP"/>
              <a:pPr>
                <a:defRPr/>
              </a:pPr>
              <a:t>‹#›</a:t>
            </a:fld>
            <a:endParaRPr lang="en-US" altLang="ja-JP"/>
          </a:p>
        </p:txBody>
      </p:sp>
    </p:spTree>
    <p:extLst>
      <p:ext uri="{BB962C8B-B14F-4D97-AF65-F5344CB8AC3E}">
        <p14:creationId xmlns:p14="http://schemas.microsoft.com/office/powerpoint/2010/main" val="141280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D9D27CE-47C0-48E8-A444-CFD66E28952A}" type="slidenum">
              <a:rPr lang="en-US" altLang="ja-JP"/>
              <a:pPr>
                <a:defRPr/>
              </a:pPr>
              <a:t>‹#›</a:t>
            </a:fld>
            <a:endParaRPr lang="en-US" altLang="ja-JP"/>
          </a:p>
        </p:txBody>
      </p:sp>
    </p:spTree>
    <p:extLst>
      <p:ext uri="{BB962C8B-B14F-4D97-AF65-F5344CB8AC3E}">
        <p14:creationId xmlns:p14="http://schemas.microsoft.com/office/powerpoint/2010/main" val="189476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E6615A-1A90-4CD6-9DAD-109C3BD78741}" type="slidenum">
              <a:rPr lang="en-US" altLang="ja-JP"/>
              <a:pPr>
                <a:defRPr/>
              </a:pPr>
              <a:t>‹#›</a:t>
            </a:fld>
            <a:endParaRPr lang="en-US" altLang="ja-JP"/>
          </a:p>
        </p:txBody>
      </p:sp>
    </p:spTree>
    <p:extLst>
      <p:ext uri="{BB962C8B-B14F-4D97-AF65-F5344CB8AC3E}">
        <p14:creationId xmlns:p14="http://schemas.microsoft.com/office/powerpoint/2010/main" val="219159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2E159F59-C9BD-4328-8EB0-A34C167F78D6}" type="slidenum">
              <a:rPr lang="en-US" altLang="ja-JP"/>
              <a:pPr>
                <a:defRPr/>
              </a:pPr>
              <a:t>‹#›</a:t>
            </a:fld>
            <a:endParaRPr lang="en-US" altLang="ja-JP"/>
          </a:p>
        </p:txBody>
      </p:sp>
    </p:spTree>
    <p:extLst>
      <p:ext uri="{BB962C8B-B14F-4D97-AF65-F5344CB8AC3E}">
        <p14:creationId xmlns:p14="http://schemas.microsoft.com/office/powerpoint/2010/main" val="325851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2FC8F4D-B751-4150-A3FD-6FB38C9DBCD2}" type="slidenum">
              <a:rPr lang="en-US" altLang="ja-JP"/>
              <a:pPr>
                <a:defRPr/>
              </a:pPr>
              <a:t>‹#›</a:t>
            </a:fld>
            <a:endParaRPr lang="en-US" altLang="ja-JP"/>
          </a:p>
        </p:txBody>
      </p:sp>
    </p:spTree>
    <p:extLst>
      <p:ext uri="{BB962C8B-B14F-4D97-AF65-F5344CB8AC3E}">
        <p14:creationId xmlns:p14="http://schemas.microsoft.com/office/powerpoint/2010/main" val="86954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0391F227-0138-4729-AF79-EC67494FD75D}" type="slidenum">
              <a:rPr lang="en-US" altLang="ja-JP"/>
              <a:pPr>
                <a:defRPr/>
              </a:pPr>
              <a:t>‹#›</a:t>
            </a:fld>
            <a:endParaRPr lang="en-US" altLang="ja-JP"/>
          </a:p>
        </p:txBody>
      </p:sp>
    </p:spTree>
    <p:extLst>
      <p:ext uri="{BB962C8B-B14F-4D97-AF65-F5344CB8AC3E}">
        <p14:creationId xmlns:p14="http://schemas.microsoft.com/office/powerpoint/2010/main" val="143445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64C083E-A3FB-46AD-AFA9-579F49D5459D}" type="slidenum">
              <a:rPr lang="en-US" altLang="ja-JP"/>
              <a:pPr>
                <a:defRPr/>
              </a:pPr>
              <a:t>‹#›</a:t>
            </a:fld>
            <a:endParaRPr lang="en-US" altLang="ja-JP"/>
          </a:p>
        </p:txBody>
      </p:sp>
    </p:spTree>
    <p:extLst>
      <p:ext uri="{BB962C8B-B14F-4D97-AF65-F5344CB8AC3E}">
        <p14:creationId xmlns:p14="http://schemas.microsoft.com/office/powerpoint/2010/main" val="312373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2B16C82-AA5A-435C-B660-573241A550EC}" type="slidenum">
              <a:rPr lang="en-US" altLang="ja-JP"/>
              <a:pPr>
                <a:defRPr/>
              </a:pPr>
              <a:t>‹#›</a:t>
            </a:fld>
            <a:endParaRPr lang="en-US" altLang="ja-JP"/>
          </a:p>
        </p:txBody>
      </p:sp>
    </p:spTree>
    <p:extLst>
      <p:ext uri="{BB962C8B-B14F-4D97-AF65-F5344CB8AC3E}">
        <p14:creationId xmlns:p14="http://schemas.microsoft.com/office/powerpoint/2010/main" val="323963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5D1C8EA-2B0E-4C58-9F21-50F2191FAA57}" type="slidenum">
              <a:rPr lang="en-US" altLang="ja-JP"/>
              <a:pPr>
                <a:defRPr/>
              </a:pPr>
              <a:t>‹#›</a:t>
            </a:fld>
            <a:endParaRPr lang="en-US" altLang="ja-JP"/>
          </a:p>
        </p:txBody>
      </p:sp>
    </p:spTree>
    <p:extLst>
      <p:ext uri="{BB962C8B-B14F-4D97-AF65-F5344CB8AC3E}">
        <p14:creationId xmlns:p14="http://schemas.microsoft.com/office/powerpoint/2010/main" val="8343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2514600" y="9067800"/>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a:latin typeface="Arial" charset="0"/>
                <a:ea typeface="ＭＳ Ｐゴシック" pitchFamily="50" charset="-128"/>
              </a:defRPr>
            </a:lvl1pPr>
          </a:lstStyle>
          <a:p>
            <a:pPr>
              <a:defRPr/>
            </a:pPr>
            <a:fld id="{C6563D06-7529-4225-923B-0808EE80A0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714375"/>
            <a:ext cx="5562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tabLst>
                <a:tab pos="935038" algn="l"/>
              </a:tabLst>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tabLst>
                <a:tab pos="935038" algn="l"/>
              </a:tabLst>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tabLst>
                <a:tab pos="935038" algn="l"/>
              </a:tabLst>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tabLst>
                <a:tab pos="935038" algn="l"/>
              </a:tabLst>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tabLst>
                <a:tab pos="935038" algn="l"/>
              </a:tabLst>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は じ め に</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4099" name="Text Box 5"/>
          <p:cNvSpPr txBox="1">
            <a:spLocks noChangeArrowheads="1"/>
          </p:cNvSpPr>
          <p:nvPr/>
        </p:nvSpPr>
        <p:spPr bwMode="auto">
          <a:xfrm>
            <a:off x="685800" y="1524000"/>
            <a:ext cx="5486400" cy="7709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50000"/>
              </a:lnSpc>
              <a:spcBef>
                <a:spcPct val="0"/>
              </a:spcBef>
              <a:buFontTx/>
              <a:buNone/>
            </a:pPr>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a:latin typeface="HG丸ｺﾞｼｯｸM-PRO" panose="020F0600000000000000" pitchFamily="50" charset="-128"/>
                <a:ea typeface="HG丸ｺﾞｼｯｸM-PRO" panose="020F0600000000000000" pitchFamily="50" charset="-128"/>
              </a:rPr>
              <a:t>本県は、琵琶湖の恵みを受けた豊かな自然環境、古い歴史と交通の要衝と</a:t>
            </a:r>
            <a:r>
              <a:rPr lang="ja-JP" altLang="en-US" sz="1100" dirty="0" smtClean="0">
                <a:latin typeface="HG丸ｺﾞｼｯｸM-PRO" panose="020F0600000000000000" pitchFamily="50" charset="-128"/>
                <a:ea typeface="HG丸ｺﾞｼｯｸM-PRO" panose="020F0600000000000000" pitchFamily="50" charset="-128"/>
              </a:rPr>
              <a:t>しての地</a:t>
            </a:r>
            <a:r>
              <a:rPr lang="ja-JP" altLang="en-US" sz="1100" dirty="0">
                <a:latin typeface="HG丸ｺﾞｼｯｸM-PRO" panose="020F0600000000000000" pitchFamily="50" charset="-128"/>
                <a:ea typeface="HG丸ｺﾞｼｯｸM-PRO" panose="020F0600000000000000" pitchFamily="50" charset="-128"/>
              </a:rPr>
              <a:t>の利を活かし発展してきました。畜産業においても、歴史と伝統を誇る「近江牛」は、日本三大和牛のひとつにも上げられるなど、全国的にも高い知名度と評価を受けており、県を代表する滋賀ブランドのひとつとなっています。</a:t>
            </a:r>
          </a:p>
          <a:p>
            <a:pPr eaLnBrk="1" hangingPunct="1">
              <a:lnSpc>
                <a:spcPct val="150000"/>
              </a:lnSpc>
              <a:spcBef>
                <a:spcPct val="0"/>
              </a:spcBef>
              <a:buFontTx/>
              <a:buNone/>
            </a:pP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さて、牛乳、肉、卵、蜂蜜などの畜産物は、私たちの食生活を豊かにし、健康に生活することの幸せを与えてくれるとともに、命をいただく家畜と身近に親しむことにより、食と命を学ぶこともできます。また、家畜の排せつ物は土づくりや堆肥として農作物の生産に役立つなど、地域における資源循環に大きな役割を果たしています。</a:t>
            </a:r>
          </a:p>
          <a:p>
            <a:pPr eaLnBrk="1" hangingPunct="1">
              <a:lnSpc>
                <a:spcPct val="150000"/>
              </a:lnSpc>
              <a:spcBef>
                <a:spcPct val="0"/>
              </a:spcBef>
              <a:buFontTx/>
              <a:buNone/>
            </a:pP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近年の畜産をとりまく情勢は、新型コロナウイルス感染症の拡大によるインバウンドや外食需要の減少に伴う消費の低迷、子牛や飼料価格の高止まりによる生産コストの増加など厳しい経営環境に加え、ＥＰＡや</a:t>
            </a:r>
            <a:r>
              <a:rPr lang="ja-JP" altLang="en-US" sz="1100" dirty="0" smtClean="0">
                <a:latin typeface="HG丸ｺﾞｼｯｸM-PRO" panose="020F0600000000000000" pitchFamily="50" charset="-128"/>
                <a:ea typeface="HG丸ｺﾞｼｯｸM-PRO" panose="020F0600000000000000" pitchFamily="50" charset="-128"/>
              </a:rPr>
              <a:t>ＴＰＰ１１に続く日米貿易協定の発効、</a:t>
            </a:r>
            <a:r>
              <a:rPr lang="ja-JP" altLang="en-US" sz="1100" dirty="0">
                <a:latin typeface="HG丸ｺﾞｼｯｸM-PRO" panose="020F0600000000000000" pitchFamily="50" charset="-128"/>
                <a:ea typeface="HG丸ｺﾞｼｯｸM-PRO" panose="020F0600000000000000" pitchFamily="50" charset="-128"/>
              </a:rPr>
              <a:t>さらには</a:t>
            </a:r>
            <a:r>
              <a:rPr lang="en-US" altLang="ja-JP" sz="1100" dirty="0" smtClean="0">
                <a:latin typeface="HG丸ｺﾞｼｯｸM-PRO" panose="020F0600000000000000" pitchFamily="50" charset="-128"/>
                <a:ea typeface="HG丸ｺﾞｼｯｸM-PRO" panose="020F0600000000000000" pitchFamily="50" charset="-128"/>
              </a:rPr>
              <a:t>CO2</a:t>
            </a:r>
            <a:r>
              <a:rPr lang="ja-JP" altLang="en-US" sz="1100" dirty="0">
                <a:latin typeface="HG丸ｺﾞｼｯｸM-PRO" panose="020F0600000000000000" pitchFamily="50" charset="-128"/>
                <a:ea typeface="HG丸ｺﾞｼｯｸM-PRO" panose="020F0600000000000000" pitchFamily="50" charset="-128"/>
              </a:rPr>
              <a:t>ネットゼロ等の国際的な動きなど、大きな転換期にあります。</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一方、家畜防疫におきましても、豚熱</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ＣＳＦ</a:t>
            </a:r>
            <a:r>
              <a:rPr lang="en-US" altLang="ja-JP" sz="1100" dirty="0">
                <a:latin typeface="HG丸ｺﾞｼｯｸM-PRO" panose="020F0600000000000000" pitchFamily="50" charset="-128"/>
                <a:ea typeface="HG丸ｺﾞｼｯｸM-PRO" panose="020F0600000000000000" pitchFamily="50" charset="-128"/>
              </a:rPr>
              <a:t>)</a:t>
            </a:r>
            <a:r>
              <a:rPr lang="ja-JP" altLang="en-US" sz="1100" dirty="0">
                <a:latin typeface="HG丸ｺﾞｼｯｸM-PRO" panose="020F0600000000000000" pitchFamily="50" charset="-128"/>
                <a:ea typeface="HG丸ｺﾞｼｯｸM-PRO" panose="020F0600000000000000" pitchFamily="50" charset="-128"/>
              </a:rPr>
              <a:t>や高病原性鳥インフルエンザ等の</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家畜伝染病対策など、喫緊の課題も顕在化しているところであり、本県におきましても、これら疾病の発生予防とまん延防止のため、生産農場における飼養衛生管理基準の遵守がきわめて重要となっています。</a:t>
            </a:r>
          </a:p>
          <a:p>
            <a:pPr eaLnBrk="1" hangingPunct="1">
              <a:lnSpc>
                <a:spcPct val="150000"/>
              </a:lnSpc>
              <a:spcBef>
                <a:spcPct val="0"/>
              </a:spcBef>
              <a:buFontTx/>
              <a:buNone/>
            </a:pP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このような状況の中、県としましては、生産者をはじめ関係者の皆さまとともに、先人が築いてこられた伝統ある滋賀の畜産業を守り、海外を含む多様な消費者ニーズに応える畜産物づくりを推進し、地域に根ざした持続的で安全安心な畜産物の安定生産を将来につなげていきたいと考えております。本冊子が本県畜産に対するご理解を深めていただく一助になれば幸いです。</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令和３年</a:t>
            </a:r>
            <a:r>
              <a:rPr lang="ja-JP" altLang="en-US" sz="1100" dirty="0">
                <a:latin typeface="HG丸ｺﾞｼｯｸM-PRO" panose="020F0600000000000000" pitchFamily="50" charset="-128"/>
                <a:ea typeface="HG丸ｺﾞｼｯｸM-PRO" panose="020F0600000000000000" pitchFamily="50" charset="-128"/>
              </a:rPr>
              <a:t>７</a:t>
            </a:r>
            <a:r>
              <a:rPr lang="ja-JP" altLang="en-US" sz="1100" dirty="0" smtClean="0">
                <a:latin typeface="HG丸ｺﾞｼｯｸM-PRO" panose="020F0600000000000000" pitchFamily="50" charset="-128"/>
                <a:ea typeface="HG丸ｺﾞｼｯｸM-PRO" panose="020F0600000000000000" pitchFamily="50" charset="-128"/>
              </a:rPr>
              <a:t>月</a:t>
            </a:r>
            <a:endParaRPr lang="en-US" altLang="ja-JP"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滋賀県農政水産部畜産課長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青木　義和</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00" name="Text Box 7"/>
          <p:cNvSpPr txBox="1">
            <a:spLocks noChangeArrowheads="1"/>
          </p:cNvSpPr>
          <p:nvPr/>
        </p:nvSpPr>
        <p:spPr bwMode="auto">
          <a:xfrm>
            <a:off x="2895600" y="9639300"/>
            <a:ext cx="914400" cy="24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000" dirty="0">
                <a:latin typeface="HG丸ｺﾞｼｯｸM-PRO" panose="020F0600000000000000" pitchFamily="50" charset="-128"/>
                <a:ea typeface="HG丸ｺﾞｼｯｸM-PRO" panose="020F0600000000000000" pitchFamily="50" charset="-128"/>
              </a:rPr>
              <a:t>－ １ －</a:t>
            </a:r>
          </a:p>
        </p:txBody>
      </p:sp>
    </p:spTree>
    <p:extLst>
      <p:ext uri="{BB962C8B-B14F-4D97-AF65-F5344CB8AC3E}">
        <p14:creationId xmlns:p14="http://schemas.microsoft.com/office/powerpoint/2010/main" val="1746006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4953</TotalTime>
  <Words>8</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ＭＳ Ｐ明朝</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井口　信行</dc:creator>
  <cp:lastModifiedBy>楠居　里奈</cp:lastModifiedBy>
  <cp:revision>297</cp:revision>
  <cp:lastPrinted>2020-04-09T05:56:36Z</cp:lastPrinted>
  <dcterms:created xsi:type="dcterms:W3CDTF">1601-01-01T00:00:00Z</dcterms:created>
  <dcterms:modified xsi:type="dcterms:W3CDTF">2021-07-16T01:58:11Z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