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906000" cy="6858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FFCCFF"/>
    <a:srgbClr val="FFCCCC"/>
    <a:srgbClr val="FF99FF"/>
    <a:srgbClr val="FF66CC"/>
    <a:srgbClr val="8264A2"/>
    <a:srgbClr val="FFCC00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17292A2E-F333-43FB-9621-5CBBE7FDCDCB}" styleName="淡色スタイル 2 - アクセント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380" y="102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___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  <c:spPr>
        <a:solidFill>
          <a:schemeClr val="bg1">
            <a:lumMod val="65000"/>
          </a:schemeClr>
        </a:solidFill>
      </c:spPr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事務関係職種</c:v>
                </c:pt>
              </c:strCache>
            </c:strRef>
          </c:tx>
          <c:spPr>
            <a:gradFill flip="none" rotWithShape="1">
              <a:gsLst>
                <a:gs pos="0">
                  <a:srgbClr val="00B0F0"/>
                </a:gs>
                <a:gs pos="80000">
                  <a:srgbClr val="4F81BD">
                    <a:lumMod val="60000"/>
                    <a:lumOff val="40000"/>
                  </a:srgbClr>
                </a:gs>
              </a:gsLst>
              <a:lin ang="5400000" scaled="1"/>
              <a:tileRect/>
            </a:gradFill>
            <a:ln>
              <a:solidFill>
                <a:srgbClr val="002060"/>
              </a:solidFill>
            </a:ln>
          </c:spPr>
          <c:invertIfNegative val="0"/>
          <c:dLbls>
            <c:dLbl>
              <c:idx val="0"/>
              <c:layout>
                <c:manualLayout>
                  <c:x val="-1.5095674995720912E-2"/>
                  <c:y val="-8.538848398461662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1.7252199995109612E-2"/>
                  <c:y val="-8.53884839846162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1.7252369800227676E-2"/>
                  <c:y val="-1.49429846973079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4.313049998777403E-3"/>
                  <c:y val="-2.3482001183336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</c:spPr>
            <c:txPr>
              <a:bodyPr anchor="t" anchorCtr="0"/>
              <a:lstStyle/>
              <a:p>
                <a:pPr>
                  <a:defRPr sz="1100"/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部長</c:v>
                </c:pt>
                <c:pt idx="1">
                  <c:v>課長</c:v>
                </c:pt>
                <c:pt idx="2">
                  <c:v>係長</c:v>
                </c:pt>
                <c:pt idx="3">
                  <c:v>係員</c:v>
                </c:pt>
              </c:strCache>
            </c:strRef>
          </c:cat>
          <c:val>
            <c:numRef>
              <c:f>Sheet1!$B$2:$B$5</c:f>
              <c:numCache>
                <c:formatCode>#,##0_ </c:formatCode>
                <c:ptCount val="4"/>
                <c:pt idx="0">
                  <c:v>647710</c:v>
                </c:pt>
                <c:pt idx="1">
                  <c:v>568817</c:v>
                </c:pt>
                <c:pt idx="2">
                  <c:v>385729</c:v>
                </c:pt>
                <c:pt idx="3">
                  <c:v>307864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技術関係職種</c:v>
                </c:pt>
              </c:strCache>
            </c:strRef>
          </c:tx>
          <c:spPr>
            <a:gradFill flip="none" rotWithShape="1">
              <a:gsLst>
                <a:gs pos="0">
                  <a:srgbClr val="FF0000"/>
                </a:gs>
                <a:gs pos="70000">
                  <a:srgbClr val="FF6600"/>
                </a:gs>
              </a:gsLst>
              <a:lin ang="5400000" scaled="1"/>
              <a:tileRect/>
            </a:gradFill>
            <a:ln>
              <a:solidFill>
                <a:srgbClr val="C00000"/>
              </a:solidFill>
            </a:ln>
          </c:spPr>
          <c:invertIfNegative val="0"/>
          <c:dLbls>
            <c:dLbl>
              <c:idx val="0"/>
              <c:layout>
                <c:manualLayout>
                  <c:x val="1.5095674995720912E-2"/>
                  <c:y val="-2.134712099615415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3.8817449988996632E-2"/>
                  <c:y val="-4.269424199230831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2.3721774993275716E-2"/>
                  <c:y val="-1.92124088965387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4.5287024987162736E-2"/>
                  <c:y val="-1.280844068525939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</c:spPr>
            <c:txPr>
              <a:bodyPr anchor="t" anchorCtr="0"/>
              <a:lstStyle/>
              <a:p>
                <a:pPr>
                  <a:defRPr sz="1100"/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部長</c:v>
                </c:pt>
                <c:pt idx="1">
                  <c:v>課長</c:v>
                </c:pt>
                <c:pt idx="2">
                  <c:v>係長</c:v>
                </c:pt>
                <c:pt idx="3">
                  <c:v>係員</c:v>
                </c:pt>
              </c:strCache>
            </c:strRef>
          </c:cat>
          <c:val>
            <c:numRef>
              <c:f>Sheet1!$C$2:$C$5</c:f>
              <c:numCache>
                <c:formatCode>#,##0_ </c:formatCode>
                <c:ptCount val="4"/>
                <c:pt idx="0">
                  <c:v>692432</c:v>
                </c:pt>
                <c:pt idx="1">
                  <c:v>611478</c:v>
                </c:pt>
                <c:pt idx="2">
                  <c:v>429330</c:v>
                </c:pt>
                <c:pt idx="3">
                  <c:v>329665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067394032"/>
        <c:axId val="1067392400"/>
        <c:axId val="0"/>
      </c:bar3DChart>
      <c:catAx>
        <c:axId val="106739403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ja-JP"/>
          </a:p>
        </c:txPr>
        <c:crossAx val="1067392400"/>
        <c:crosses val="autoZero"/>
        <c:auto val="1"/>
        <c:lblAlgn val="ctr"/>
        <c:lblOffset val="100"/>
        <c:tickLblSkip val="1"/>
        <c:noMultiLvlLbl val="0"/>
      </c:catAx>
      <c:valAx>
        <c:axId val="1067392400"/>
        <c:scaling>
          <c:orientation val="minMax"/>
        </c:scaling>
        <c:delete val="0"/>
        <c:axPos val="l"/>
        <c:majorGridlines/>
        <c:numFmt formatCode="#,##0_ 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ja-JP"/>
          </a:p>
        </c:txPr>
        <c:crossAx val="1067394032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31338926940329176"/>
          <c:y val="2.6352484188509488E-2"/>
          <c:w val="0.38184756119097302"/>
          <c:h val="4.9119936437129121E-2"/>
        </c:manualLayout>
      </c:layout>
      <c:overlay val="0"/>
      <c:txPr>
        <a:bodyPr/>
        <a:lstStyle/>
        <a:p>
          <a:pPr>
            <a:defRPr sz="1200" kern="0" baseline="0">
              <a:latin typeface="ＭＳ Ｐゴシック" panose="020B0600070205080204" pitchFamily="50" charset="-128"/>
              <a:ea typeface="ＭＳ Ｐゴシック" panose="020B0600070205080204" pitchFamily="50" charset="-128"/>
            </a:defRPr>
          </a:pPr>
          <a:endParaRPr lang="ja-JP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ja-JP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99DD59-5262-4E7C-BF73-D4E49FEA39BA}" type="datetimeFigureOut">
              <a:rPr kumimoji="1" lang="ja-JP" altLang="en-US" smtClean="0"/>
              <a:t>2021/9/27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95325" y="739775"/>
            <a:ext cx="53451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89563" cy="44402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76135D-4885-4952-B539-8C6AAC0966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45163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76135D-4885-4952-B539-8C6AAC0966A7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5696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40368-48C3-4683-B654-FCE14ADA7888}" type="datetimeFigureOut">
              <a:rPr kumimoji="1" lang="ja-JP" altLang="en-US" smtClean="0"/>
              <a:pPr/>
              <a:t>2021/9/27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EB3F-0E6B-46BA-8C76-BFA3888F35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40368-48C3-4683-B654-FCE14ADA7888}" type="datetimeFigureOut">
              <a:rPr kumimoji="1" lang="ja-JP" altLang="en-US" smtClean="0"/>
              <a:pPr/>
              <a:t>2021/9/27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EB3F-0E6B-46BA-8C76-BFA3888F35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40368-48C3-4683-B654-FCE14ADA7888}" type="datetimeFigureOut">
              <a:rPr kumimoji="1" lang="ja-JP" altLang="en-US" smtClean="0"/>
              <a:pPr/>
              <a:t>2021/9/27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EB3F-0E6B-46BA-8C76-BFA3888F35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40368-48C3-4683-B654-FCE14ADA7888}" type="datetimeFigureOut">
              <a:rPr kumimoji="1" lang="ja-JP" altLang="en-US" smtClean="0"/>
              <a:pPr/>
              <a:t>2021/9/27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EB3F-0E6B-46BA-8C76-BFA3888F35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40368-48C3-4683-B654-FCE14ADA7888}" type="datetimeFigureOut">
              <a:rPr kumimoji="1" lang="ja-JP" altLang="en-US" smtClean="0"/>
              <a:pPr/>
              <a:t>2021/9/27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EB3F-0E6B-46BA-8C76-BFA3888F35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40368-48C3-4683-B654-FCE14ADA7888}" type="datetimeFigureOut">
              <a:rPr kumimoji="1" lang="ja-JP" altLang="en-US" smtClean="0"/>
              <a:pPr/>
              <a:t>2021/9/27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EB3F-0E6B-46BA-8C76-BFA3888F35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40368-48C3-4683-B654-FCE14ADA7888}" type="datetimeFigureOut">
              <a:rPr kumimoji="1" lang="ja-JP" altLang="en-US" smtClean="0"/>
              <a:pPr/>
              <a:t>2021/9/27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EB3F-0E6B-46BA-8C76-BFA3888F35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40368-48C3-4683-B654-FCE14ADA7888}" type="datetimeFigureOut">
              <a:rPr kumimoji="1" lang="ja-JP" altLang="en-US" smtClean="0"/>
              <a:pPr/>
              <a:t>2021/9/27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EB3F-0E6B-46BA-8C76-BFA3888F35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40368-48C3-4683-B654-FCE14ADA7888}" type="datetimeFigureOut">
              <a:rPr kumimoji="1" lang="ja-JP" altLang="en-US" smtClean="0"/>
              <a:pPr/>
              <a:t>2021/9/27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EB3F-0E6B-46BA-8C76-BFA3888F35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40368-48C3-4683-B654-FCE14ADA7888}" type="datetimeFigureOut">
              <a:rPr kumimoji="1" lang="ja-JP" altLang="en-US" smtClean="0"/>
              <a:pPr/>
              <a:t>2021/9/27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EB3F-0E6B-46BA-8C76-BFA3888F35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40368-48C3-4683-B654-FCE14ADA7888}" type="datetimeFigureOut">
              <a:rPr kumimoji="1" lang="ja-JP" altLang="en-US" smtClean="0"/>
              <a:pPr/>
              <a:t>2021/9/27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EB3F-0E6B-46BA-8C76-BFA3888F35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B40368-48C3-4683-B654-FCE14ADA7888}" type="datetimeFigureOut">
              <a:rPr kumimoji="1" lang="ja-JP" altLang="en-US" smtClean="0"/>
              <a:pPr/>
              <a:t>2021/9/27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CFEB3F-0E6B-46BA-8C76-BFA3888F35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utoShape 54"/>
          <p:cNvSpPr>
            <a:spLocks noChangeArrowheads="1"/>
          </p:cNvSpPr>
          <p:nvPr/>
        </p:nvSpPr>
        <p:spPr bwMode="auto">
          <a:xfrm>
            <a:off x="1822748" y="178014"/>
            <a:ext cx="6247928" cy="442674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00B0F0"/>
              </a:gs>
              <a:gs pos="50000">
                <a:srgbClr val="FFFFFF"/>
              </a:gs>
              <a:gs pos="100000">
                <a:srgbClr val="00B0F0"/>
              </a:gs>
            </a:gsLst>
            <a:lin ang="5400000" scaled="1"/>
          </a:gradFill>
          <a:ln w="38100" cmpd="dbl" algn="ctr">
            <a:solidFill>
              <a:schemeClr val="tx1"/>
            </a:solidFill>
            <a:round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lang="ja-JP" altLang="en-US" sz="2000" b="1" dirty="0">
                <a:ea typeface="ＭＳ ゴシック" pitchFamily="49" charset="-128"/>
              </a:rPr>
              <a:t>⑦</a:t>
            </a:r>
            <a:r>
              <a:rPr lang="ja-JP" altLang="en-US" sz="2000" b="1" dirty="0" smtClean="0">
                <a:ea typeface="ＭＳ ゴシック" pitchFamily="49" charset="-128"/>
              </a:rPr>
              <a:t>職種</a:t>
            </a:r>
            <a:r>
              <a:rPr lang="ja-JP" altLang="en-US" sz="2000" b="1" dirty="0" smtClean="0">
                <a:ea typeface="ＭＳ ゴシック" pitchFamily="49" charset="-128"/>
              </a:rPr>
              <a:t>別平均年齢および平均給与額</a:t>
            </a:r>
            <a:endParaRPr lang="ja-JP" altLang="en-US" sz="2000" b="1" dirty="0">
              <a:ea typeface="ＭＳ ゴシック" pitchFamily="49" charset="-128"/>
            </a:endParaRPr>
          </a:p>
        </p:txBody>
      </p:sp>
      <p:graphicFrame>
        <p:nvGraphicFramePr>
          <p:cNvPr id="10" name="コンテンツ プレースホルダ 9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091826397"/>
              </p:ext>
            </p:extLst>
          </p:nvPr>
        </p:nvGraphicFramePr>
        <p:xfrm>
          <a:off x="0" y="908720"/>
          <a:ext cx="5889104" cy="5949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3" name="テキスト ボックス 12"/>
          <p:cNvSpPr txBox="1"/>
          <p:nvPr/>
        </p:nvSpPr>
        <p:spPr>
          <a:xfrm>
            <a:off x="272480" y="1196752"/>
            <a:ext cx="492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200" dirty="0" smtClean="0">
                <a:latin typeface="+mn-ea"/>
              </a:rPr>
              <a:t>（円）</a:t>
            </a:r>
            <a:endParaRPr kumimoji="1" lang="en-US" altLang="ja-JP" sz="1200" dirty="0" smtClean="0">
              <a:latin typeface="+mn-ea"/>
            </a:endParaRPr>
          </a:p>
        </p:txBody>
      </p:sp>
      <p:graphicFrame>
        <p:nvGraphicFramePr>
          <p:cNvPr id="9" name="コンテンツ プレースホルダ 8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930287420"/>
              </p:ext>
            </p:extLst>
          </p:nvPr>
        </p:nvGraphicFramePr>
        <p:xfrm>
          <a:off x="6177544" y="1459182"/>
          <a:ext cx="3672000" cy="3899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40000"/>
                <a:gridCol w="864000"/>
                <a:gridCol w="1008000"/>
                <a:gridCol w="1260000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職種名</a:t>
                      </a:r>
                      <a:endParaRPr kumimoji="1" lang="ja-JP" altLang="en-US" sz="1200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平均年齢</a:t>
                      </a:r>
                      <a:endParaRPr kumimoji="1" lang="ja-JP" altLang="en-US" sz="1200" dirty="0"/>
                    </a:p>
                  </a:txBody>
                  <a:tcPr anchor="ctr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令和</a:t>
                      </a:r>
                      <a:r>
                        <a:rPr kumimoji="1" lang="en-US" altLang="ja-JP" sz="1200" dirty="0" smtClean="0"/>
                        <a:t>3</a:t>
                      </a:r>
                      <a:r>
                        <a:rPr kumimoji="1" lang="ja-JP" altLang="en-US" sz="1200" dirty="0" smtClean="0"/>
                        <a:t>年</a:t>
                      </a:r>
                      <a:r>
                        <a:rPr kumimoji="1" lang="en-US" altLang="ja-JP" sz="1200" dirty="0" smtClean="0"/>
                        <a:t>4</a:t>
                      </a:r>
                      <a:r>
                        <a:rPr kumimoji="1" lang="ja-JP" altLang="en-US" sz="1200" dirty="0" smtClean="0"/>
                        <a:t>月分</a:t>
                      </a:r>
                      <a:endParaRPr kumimoji="1" lang="en-US" altLang="ja-JP" sz="1200" dirty="0" smtClean="0"/>
                    </a:p>
                    <a:p>
                      <a:pPr algn="ctr"/>
                      <a:r>
                        <a:rPr kumimoji="1" lang="ja-JP" altLang="en-US" sz="1200" dirty="0" smtClean="0"/>
                        <a:t>平均給与額</a:t>
                      </a:r>
                      <a:endParaRPr kumimoji="1" lang="ja-JP" altLang="en-US" sz="1200" dirty="0"/>
                    </a:p>
                  </a:txBody>
                  <a:tcPr anchor="ctr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252000">
                <a:tc rowSpan="5"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事務関係職種</a:t>
                      </a:r>
                      <a:endParaRPr kumimoji="1" lang="ja-JP" altLang="en-US" sz="1200" dirty="0"/>
                    </a:p>
                  </a:txBody>
                  <a:tcPr vert="wordArtVertRtl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000" dirty="0" smtClean="0"/>
                        <a:t>歳</a:t>
                      </a:r>
                      <a:endParaRPr kumimoji="1" lang="ja-JP" altLang="en-US" sz="1000" dirty="0"/>
                    </a:p>
                  </a:txBody>
                  <a:tcP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000" dirty="0" smtClean="0"/>
                        <a:t>円</a:t>
                      </a:r>
                      <a:endParaRPr kumimoji="1" lang="ja-JP" altLang="en-US" sz="1000" dirty="0"/>
                    </a:p>
                  </a:txBody>
                  <a:tcPr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000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vert="wordArtVertRtl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部長</a:t>
                      </a:r>
                      <a:endParaRPr kumimoji="1" lang="ja-JP" altLang="en-US" sz="1200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</a:rPr>
                        <a:t>52.4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</a:rPr>
                        <a:t>647,710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96000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課長</a:t>
                      </a:r>
                      <a:endParaRPr kumimoji="1" lang="ja-JP" altLang="en-US" sz="1200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</a:rPr>
                        <a:t>50.1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</a:rPr>
                        <a:t>568,817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96000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係長</a:t>
                      </a:r>
                      <a:endParaRPr kumimoji="1" lang="ja-JP" altLang="en-US" sz="1200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</a:rPr>
                        <a:t>46.7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</a:rPr>
                        <a:t>385,729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96000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係員</a:t>
                      </a:r>
                      <a:endParaRPr kumimoji="1" lang="ja-JP" altLang="en-US" sz="1200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</a:rPr>
                        <a:t>39.8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</a:rPr>
                        <a:t>307,864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000">
                <a:tc rowSpan="4"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技術関係職種</a:t>
                      </a:r>
                      <a:endParaRPr kumimoji="1" lang="ja-JP" altLang="en-US" sz="1200" dirty="0"/>
                    </a:p>
                  </a:txBody>
                  <a:tcPr vert="wordArtVertRtl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部長</a:t>
                      </a:r>
                      <a:endParaRPr kumimoji="1" lang="ja-JP" altLang="en-US" sz="1200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</a:rPr>
                        <a:t>52.6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</a:rPr>
                        <a:t>692,432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96000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課長</a:t>
                      </a:r>
                      <a:endParaRPr kumimoji="1" lang="ja-JP" altLang="en-US" sz="1200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</a:rPr>
                        <a:t>49.5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</a:rPr>
                        <a:t>611,478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96000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係長</a:t>
                      </a:r>
                      <a:endParaRPr kumimoji="1" lang="ja-JP" altLang="en-US" sz="1200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</a:rPr>
                        <a:t>44.8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</a:rPr>
                        <a:t>429,330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96000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係員</a:t>
                      </a:r>
                      <a:endParaRPr kumimoji="1" lang="ja-JP" altLang="en-US" sz="1200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</a:rPr>
                        <a:t>38.4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</a:rPr>
                        <a:t>329,665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2" name="テキスト ボックス 11"/>
          <p:cNvSpPr txBox="1"/>
          <p:nvPr/>
        </p:nvSpPr>
        <p:spPr>
          <a:xfrm>
            <a:off x="6141223" y="5374377"/>
            <a:ext cx="385233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100" dirty="0" smtClean="0">
                <a:latin typeface="ＭＳ ゴシック" pitchFamily="49" charset="-128"/>
                <a:ea typeface="ＭＳ ゴシック" pitchFamily="49" charset="-128"/>
              </a:rPr>
              <a:t>注　「平均給与額」とは、該当従業員にきまって支給する</a:t>
            </a:r>
            <a:endParaRPr lang="en-US" altLang="ja-JP" sz="1100" dirty="0" smtClean="0">
              <a:latin typeface="ＭＳ ゴシック" pitchFamily="49" charset="-128"/>
              <a:ea typeface="ＭＳ ゴシック" pitchFamily="49" charset="-128"/>
            </a:endParaRPr>
          </a:p>
          <a:p>
            <a:r>
              <a:rPr lang="ja-JP" altLang="en-US" sz="1100" dirty="0" smtClean="0">
                <a:latin typeface="ＭＳ ゴシック" pitchFamily="49" charset="-128"/>
                <a:ea typeface="ＭＳ ゴシック" pitchFamily="49" charset="-128"/>
              </a:rPr>
              <a:t>　給与総額（時間外手当額を除く）の平均額です。</a:t>
            </a:r>
            <a:endParaRPr kumimoji="1" lang="ja-JP" altLang="en-US" sz="1100" dirty="0">
              <a:latin typeface="ＭＳ ゴシック" pitchFamily="49" charset="-128"/>
              <a:ea typeface="ＭＳ ゴシック" pitchFamily="49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248</TotalTime>
  <Words>65</Words>
  <Application>Microsoft Office PowerPoint</Application>
  <PresentationFormat>A4 210 x 297 mm</PresentationFormat>
  <Paragraphs>45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ＭＳ ゴシック</vt:lpstr>
      <vt:lpstr>Arial</vt:lpstr>
      <vt:lpstr>Calibri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w263966</dc:creator>
  <cp:lastModifiedBy>横江　惇</cp:lastModifiedBy>
  <cp:revision>73</cp:revision>
  <cp:lastPrinted>2014-08-18T12:27:52Z</cp:lastPrinted>
  <dcterms:created xsi:type="dcterms:W3CDTF">2013-02-06T02:17:09Z</dcterms:created>
  <dcterms:modified xsi:type="dcterms:W3CDTF">2021-09-27T02:45:06Z</dcterms:modified>
</cp:coreProperties>
</file>