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事務関係職種</c:v>
                </c:pt>
              </c:strCache>
            </c:strRef>
          </c:tx>
          <c:spPr>
            <a:gradFill flip="none" rotWithShape="1">
              <a:gsLst>
                <a:gs pos="0">
                  <a:srgbClr val="00B0F0"/>
                </a:gs>
                <a:gs pos="80000">
                  <a:srgbClr val="4F81B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-1.5095674995720912E-2"/>
                  <c:y val="-8.538848398461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252199995109612E-2"/>
                  <c:y val="-8.538848398461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252369800227676E-2"/>
                  <c:y val="-1.4942984697307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13049998777403E-3"/>
                  <c:y val="-2.348200118333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647710</c:v>
                </c:pt>
                <c:pt idx="1">
                  <c:v>568817</c:v>
                </c:pt>
                <c:pt idx="2">
                  <c:v>385729</c:v>
                </c:pt>
                <c:pt idx="3">
                  <c:v>307864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技術関係職種</c:v>
                </c:pt>
              </c:strCache>
            </c:strRef>
          </c:tx>
          <c:spPr>
            <a:gradFill flip="none" rotWithShape="1">
              <a:gsLst>
                <a:gs pos="0">
                  <a:srgbClr val="FF0000"/>
                </a:gs>
                <a:gs pos="70000">
                  <a:srgbClr val="FF6600"/>
                </a:gs>
              </a:gsLst>
              <a:lin ang="5400000" scaled="1"/>
              <a:tileRect/>
            </a:gra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095674995720912E-2"/>
                  <c:y val="-2.134712099615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817449988996632E-2"/>
                  <c:y val="-4.2694241992308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721774993275716E-2"/>
                  <c:y val="-1.921240889653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287024987162736E-2"/>
                  <c:y val="-1.2808440685259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Sheet1!$C$2:$C$5</c:f>
              <c:numCache>
                <c:formatCode>#,##0_ </c:formatCode>
                <c:ptCount val="4"/>
                <c:pt idx="0">
                  <c:v>692432</c:v>
                </c:pt>
                <c:pt idx="1">
                  <c:v>611478</c:v>
                </c:pt>
                <c:pt idx="2">
                  <c:v>429330</c:v>
                </c:pt>
                <c:pt idx="3">
                  <c:v>329665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7394032"/>
        <c:axId val="1067392400"/>
        <c:axId val="0"/>
      </c:bar3DChart>
      <c:catAx>
        <c:axId val="1067394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67392400"/>
        <c:crosses val="autoZero"/>
        <c:auto val="1"/>
        <c:lblAlgn val="ctr"/>
        <c:lblOffset val="100"/>
        <c:tickLblSkip val="1"/>
        <c:noMultiLvlLbl val="0"/>
      </c:catAx>
      <c:valAx>
        <c:axId val="1067392400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673940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338926940329176"/>
          <c:y val="2.6352484188509488E-2"/>
          <c:w val="0.38184756119097302"/>
          <c:h val="4.9119936437129121E-2"/>
        </c:manualLayout>
      </c:layout>
      <c:overlay val="0"/>
      <c:txPr>
        <a:bodyPr/>
        <a:lstStyle/>
        <a:p>
          <a:pPr>
            <a:defRPr sz="1200" kern="0" baseline="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D59-5262-4E7C-BF73-D4E49FEA39BA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6135D-4885-4952-B539-8C6AAC09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6135D-4885-4952-B539-8C6AAC0966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6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⑦</a:t>
            </a:r>
            <a:r>
              <a:rPr lang="ja-JP" altLang="en-US" sz="2000" b="1" dirty="0" smtClean="0">
                <a:ea typeface="ＭＳ ゴシック" pitchFamily="49" charset="-128"/>
              </a:rPr>
              <a:t>職種</a:t>
            </a:r>
            <a:r>
              <a:rPr lang="ja-JP" altLang="en-US" sz="2000" b="1" dirty="0" smtClean="0">
                <a:ea typeface="ＭＳ ゴシック" pitchFamily="49" charset="-128"/>
              </a:rPr>
              <a:t>別平均年齢および平均給与額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1826397"/>
              </p:ext>
            </p:extLst>
          </p:nvPr>
        </p:nvGraphicFramePr>
        <p:xfrm>
          <a:off x="0" y="908720"/>
          <a:ext cx="588910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2480" y="11967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0287420"/>
              </p:ext>
            </p:extLst>
          </p:nvPr>
        </p:nvGraphicFramePr>
        <p:xfrm>
          <a:off x="6177544" y="1459182"/>
          <a:ext cx="3672000" cy="389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/>
                <a:gridCol w="864000"/>
                <a:gridCol w="1008000"/>
                <a:gridCol w="126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職種名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平均年齢</a:t>
                      </a:r>
                      <a:endParaRPr kumimoji="1" lang="ja-JP" altLang="en-US" sz="1200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令和</a:t>
                      </a:r>
                      <a:r>
                        <a:rPr kumimoji="1" lang="en-US" altLang="ja-JP" sz="1200" dirty="0" smtClean="0"/>
                        <a:t>3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月分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平均給与額</a:t>
                      </a:r>
                      <a:endParaRPr kumimoji="1" lang="ja-JP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2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事務関係職種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歳</a:t>
                      </a:r>
                      <a:endParaRPr kumimoji="1" lang="ja-JP" altLang="en-US" sz="10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円</a:t>
                      </a:r>
                      <a:endParaRPr kumimoji="1" lang="ja-JP" altLang="en-US" sz="10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vert="wordArtVertRtl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52.4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647,710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50.1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568,817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46.7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385,729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39.8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307,864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技術関係職種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52.6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692,432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49.5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611,478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44.8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429,330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38.4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329,665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141223" y="5374377"/>
            <a:ext cx="3852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「平均給与額」とは、該当従業員にきまって支給する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給与総額（時間外手当額を除く）の平均額です。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65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73</cp:revision>
  <cp:lastPrinted>2014-08-18T12:27:52Z</cp:lastPrinted>
  <dcterms:created xsi:type="dcterms:W3CDTF">2013-02-06T02:17:09Z</dcterms:created>
  <dcterms:modified xsi:type="dcterms:W3CDTF">2021-09-27T02:45:06Z</dcterms:modified>
</cp:coreProperties>
</file>