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66CC"/>
    <a:srgbClr val="FFCCFF"/>
    <a:srgbClr val="FFCCCC"/>
    <a:srgbClr val="FF99FF"/>
    <a:srgbClr val="8264A2"/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380" y="11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solidFill>
          <a:schemeClr val="tx1">
            <a:lumMod val="50000"/>
            <a:lumOff val="50000"/>
          </a:schemeClr>
        </a:solidFill>
      </c:spPr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大学卒</c:v>
                </c:pt>
              </c:strCache>
            </c:strRef>
          </c:tx>
          <c:spPr>
            <a:gradFill flip="none" rotWithShape="1">
              <a:gsLst>
                <a:gs pos="0">
                  <a:srgbClr val="0070C0"/>
                </a:gs>
                <a:gs pos="70000">
                  <a:srgbClr val="1F497D">
                    <a:lumMod val="60000"/>
                    <a:lumOff val="40000"/>
                  </a:srgbClr>
                </a:gs>
              </a:gsLst>
              <a:lin ang="5400000" scaled="1"/>
              <a:tileRect/>
            </a:gradFill>
            <a:ln>
              <a:solidFill>
                <a:srgbClr val="002060"/>
              </a:solidFill>
            </a:ln>
          </c:spPr>
          <c:invertIfNegative val="0"/>
          <c:dLbls>
            <c:dLbl>
              <c:idx val="0"/>
              <c:layout>
                <c:manualLayout>
                  <c:x val="1.7252199995109612E-2"/>
                  <c:y val="-7.18704114232076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293914999633221E-2"/>
                  <c:y val="-1.43740822846415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625930192436744E-3"/>
                  <c:y val="-1.91654430461887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</c:spPr>
            <c:txPr>
              <a:bodyPr anchor="t" anchorCtr="0"/>
              <a:lstStyle/>
              <a:p>
                <a:pPr>
                  <a:defRPr sz="11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新卒事務員</c:v>
                </c:pt>
                <c:pt idx="1">
                  <c:v>新卒技術者</c:v>
                </c:pt>
                <c:pt idx="2">
                  <c:v>新卒事務員
・技術者計</c:v>
                </c:pt>
              </c:strCache>
            </c:strRef>
          </c:cat>
          <c:val>
            <c:numRef>
              <c:f>Sheet1!$B$2:$B$4</c:f>
              <c:numCache>
                <c:formatCode>#,##0_ </c:formatCode>
                <c:ptCount val="3"/>
                <c:pt idx="0">
                  <c:v>209053</c:v>
                </c:pt>
                <c:pt idx="1">
                  <c:v>210556</c:v>
                </c:pt>
                <c:pt idx="2">
                  <c:v>209813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短大卒</c:v>
                </c:pt>
              </c:strCache>
            </c:strRef>
          </c:tx>
          <c:spPr>
            <a:gradFill flip="none" rotWithShape="1">
              <a:gsLst>
                <a:gs pos="0">
                  <a:srgbClr val="00B050"/>
                </a:gs>
                <a:gs pos="70000">
                  <a:srgbClr val="92D050"/>
                </a:gs>
              </a:gsLst>
              <a:lin ang="5400000" scaled="1"/>
              <a:tileRect/>
            </a:gradFill>
            <a:ln>
              <a:solidFill>
                <a:srgbClr val="008000"/>
              </a:solidFill>
            </a:ln>
          </c:spPr>
          <c:invertIfNegative val="0"/>
          <c:dLbls>
            <c:dLbl>
              <c:idx val="0"/>
              <c:layout>
                <c:manualLayout>
                  <c:x val="3.234787499083052E-2"/>
                  <c:y val="-1.91654430461887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3913124984717536E-2"/>
                  <c:y val="-1.19784019038679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4.9600074985940164E-2"/>
                  <c:y val="-1.19784019038679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0"/>
              <a:lstStyle/>
              <a:p>
                <a:pPr>
                  <a:defRPr sz="11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新卒事務員</c:v>
                </c:pt>
                <c:pt idx="1">
                  <c:v>新卒技術者</c:v>
                </c:pt>
                <c:pt idx="2">
                  <c:v>新卒事務員
・技術者計</c:v>
                </c:pt>
              </c:strCache>
            </c:strRef>
          </c:cat>
          <c:val>
            <c:numRef>
              <c:f>Sheet1!$C$2:$C$4</c:f>
              <c:numCache>
                <c:formatCode>#,##0_ </c:formatCode>
                <c:ptCount val="3"/>
                <c:pt idx="0">
                  <c:v>182314</c:v>
                </c:pt>
                <c:pt idx="1">
                  <c:v>192060</c:v>
                </c:pt>
                <c:pt idx="2">
                  <c:v>189403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高校卒</c:v>
                </c:pt>
              </c:strCache>
            </c:strRef>
          </c:tx>
          <c:spPr>
            <a:gradFill flip="none" rotWithShape="1">
              <a:gsLst>
                <a:gs pos="0">
                  <a:srgbClr val="FFCCFF"/>
                </a:gs>
                <a:gs pos="70000">
                  <a:srgbClr val="FFCCCC"/>
                </a:gs>
              </a:gsLst>
              <a:lin ang="16200000" scaled="1"/>
              <a:tileRect/>
            </a:gradFill>
            <a:ln>
              <a:solidFill>
                <a:srgbClr val="FF66CC"/>
              </a:solidFill>
            </a:ln>
          </c:spPr>
          <c:invertIfNegative val="0"/>
          <c:dLbls>
            <c:dLbl>
              <c:idx val="0"/>
              <c:layout>
                <c:manualLayout>
                  <c:x val="4.9600074985940164E-2"/>
                  <c:y val="-1.4374082284641538E-2"/>
                </c:manualLayout>
              </c:layout>
              <c:tx>
                <c:rich>
                  <a:bodyPr/>
                  <a:lstStyle/>
                  <a:p>
                    <a:fld id="{1B12359F-E2BF-4008-9FB8-32A10DAAB503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4.5287024987162673E-2"/>
                  <c:y val="-7.1870411423207723E-3"/>
                </c:manualLayout>
              </c:layout>
              <c:tx>
                <c:rich>
                  <a:bodyPr/>
                  <a:lstStyle/>
                  <a:p>
                    <a:fld id="{08A5D163-1163-42C7-BE09-FDB513464649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5.1756599985328874E-2"/>
                  <c:y val="-1.1978401903867954E-2"/>
                </c:manualLayout>
              </c:layout>
              <c:tx>
                <c:rich>
                  <a:bodyPr/>
                  <a:lstStyle/>
                  <a:p>
                    <a:fld id="{CCDF9C2B-4774-4BCB-878E-A711F1A7DF75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新卒事務員</c:v>
                </c:pt>
                <c:pt idx="1">
                  <c:v>新卒技術者</c:v>
                </c:pt>
                <c:pt idx="2">
                  <c:v>新卒事務員
・技術者計</c:v>
                </c:pt>
              </c:strCache>
            </c:strRef>
          </c:cat>
          <c:val>
            <c:numRef>
              <c:f>Sheet1!$D$2:$D$4</c:f>
              <c:numCache>
                <c:formatCode>#,##0_ </c:formatCode>
                <c:ptCount val="3"/>
                <c:pt idx="0">
                  <c:v>170132</c:v>
                </c:pt>
                <c:pt idx="1">
                  <c:v>169581</c:v>
                </c:pt>
                <c:pt idx="2">
                  <c:v>169747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128004208"/>
        <c:axId val="-128010192"/>
        <c:axId val="0"/>
      </c:bar3DChart>
      <c:catAx>
        <c:axId val="-1280042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-128010192"/>
        <c:crosses val="autoZero"/>
        <c:auto val="1"/>
        <c:lblAlgn val="ctr"/>
        <c:lblOffset val="100"/>
        <c:tickLblSkip val="1"/>
        <c:noMultiLvlLbl val="0"/>
      </c:catAx>
      <c:valAx>
        <c:axId val="-128010192"/>
        <c:scaling>
          <c:orientation val="minMax"/>
          <c:max val="200000"/>
        </c:scaling>
        <c:delete val="0"/>
        <c:axPos val="l"/>
        <c:majorGridlines/>
        <c:numFmt formatCode="#,##0_ 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-128004208"/>
        <c:crosses val="autoZero"/>
        <c:crossBetween val="between"/>
        <c:majorUnit val="50000"/>
      </c:valAx>
    </c:plotArea>
    <c:legend>
      <c:legendPos val="t"/>
      <c:layout>
        <c:manualLayout>
          <c:xMode val="edge"/>
          <c:yMode val="edge"/>
          <c:x val="0.31338926940329132"/>
          <c:y val="1.4374082284641538E-2"/>
          <c:w val="0.38184756119097291"/>
          <c:h val="4.9119936437129107E-2"/>
        </c:manualLayout>
      </c:layout>
      <c:overlay val="0"/>
      <c:txPr>
        <a:bodyPr/>
        <a:lstStyle/>
        <a:p>
          <a:pPr>
            <a:defRPr sz="1200"/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角丸四角形 10"/>
          <p:cNvSpPr/>
          <p:nvPr/>
        </p:nvSpPr>
        <p:spPr>
          <a:xfrm>
            <a:off x="280988" y="896020"/>
            <a:ext cx="9361040" cy="516756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 sz="1000"/>
            </a:pP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　県内民間企業の職種別、学歴別の初任給は、大学卒の事務員が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209,053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円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、技術者が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210,556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円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、短大卒の事務員が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182,314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円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、</a:t>
            </a:r>
            <a:endParaRPr lang="en-US" altLang="ja-JP" sz="1200" dirty="0" smtClean="0">
              <a:solidFill>
                <a:schemeClr val="tx1"/>
              </a:solidFill>
              <a:latin typeface="ＭＳ ゴシック"/>
              <a:ea typeface="ＭＳ ゴシック"/>
            </a:endParaRPr>
          </a:p>
          <a:p>
            <a:pPr>
              <a:defRPr sz="1000"/>
            </a:pP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技術者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が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192,060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円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、高校卒の事務員が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170,132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円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、技術者が</a:t>
            </a:r>
            <a:r>
              <a:rPr lang="en-US" altLang="ja-JP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169,581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円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/>
                <a:ea typeface="ＭＳ ゴシック"/>
              </a:rPr>
              <a:t>となっています。</a:t>
            </a:r>
            <a:endParaRPr lang="en-US" altLang="ja-JP" sz="1200" dirty="0" smtClean="0">
              <a:solidFill>
                <a:schemeClr val="tx1"/>
              </a:solidFill>
              <a:latin typeface="ＭＳ ゴシック"/>
              <a:ea typeface="ＭＳ ゴシック"/>
            </a:endParaRPr>
          </a:p>
        </p:txBody>
      </p:sp>
      <p:sp>
        <p:nvSpPr>
          <p:cNvPr id="6" name="AutoShape 54"/>
          <p:cNvSpPr>
            <a:spLocks noChangeArrowheads="1"/>
          </p:cNvSpPr>
          <p:nvPr/>
        </p:nvSpPr>
        <p:spPr bwMode="auto">
          <a:xfrm>
            <a:off x="1822748" y="178014"/>
            <a:ext cx="6247928" cy="44267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B0F0"/>
              </a:gs>
              <a:gs pos="50000">
                <a:srgbClr val="FFFFFF"/>
              </a:gs>
              <a:gs pos="100000">
                <a:srgbClr val="00B0F0"/>
              </a:gs>
            </a:gsLst>
            <a:lin ang="5400000" scaled="1"/>
          </a:gradFill>
          <a:ln w="38100" cmpd="dbl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2000" b="1">
                <a:ea typeface="ＭＳ ゴシック" pitchFamily="49" charset="-128"/>
              </a:rPr>
              <a:t>⑥</a:t>
            </a:r>
            <a:r>
              <a:rPr lang="ja-JP" altLang="en-US" sz="2000" b="1" smtClean="0">
                <a:ea typeface="ＭＳ ゴシック" pitchFamily="49" charset="-128"/>
              </a:rPr>
              <a:t>職種</a:t>
            </a:r>
            <a:r>
              <a:rPr lang="ja-JP" altLang="en-US" sz="2000" b="1" dirty="0" smtClean="0">
                <a:ea typeface="ＭＳ ゴシック" pitchFamily="49" charset="-128"/>
              </a:rPr>
              <a:t>別・学歴別初任給</a:t>
            </a:r>
            <a:endParaRPr lang="ja-JP" altLang="en-US" sz="2000" b="1" dirty="0">
              <a:ea typeface="ＭＳ ゴシック" pitchFamily="49" charset="-128"/>
            </a:endParaRPr>
          </a:p>
        </p:txBody>
      </p:sp>
      <p:graphicFrame>
        <p:nvGraphicFramePr>
          <p:cNvPr id="8" name="コンテンツ プレースホルダ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7162443"/>
              </p:ext>
            </p:extLst>
          </p:nvPr>
        </p:nvGraphicFramePr>
        <p:xfrm>
          <a:off x="6139944" y="2780928"/>
          <a:ext cx="3708000" cy="239944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008000"/>
                <a:gridCol w="900000"/>
                <a:gridCol w="900000"/>
                <a:gridCol w="900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大学卒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短大卒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高校卒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205224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新卒事務員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</a:rPr>
                        <a:t>円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</a:rPr>
                        <a:t>円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</a:rPr>
                        <a:t>円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209,053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182,314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170,132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新卒技術者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210,556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192,060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169,581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新卒事務員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・技術者計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209,813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189,403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</a:rPr>
                        <a:t>169,747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コンテンツ プレースホルダ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3806362"/>
              </p:ext>
            </p:extLst>
          </p:nvPr>
        </p:nvGraphicFramePr>
        <p:xfrm>
          <a:off x="0" y="1556792"/>
          <a:ext cx="5889104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249238" y="1888257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>
                <a:latin typeface="+mn-ea"/>
              </a:rPr>
              <a:t>（円）</a:t>
            </a:r>
            <a:endParaRPr kumimoji="1" lang="en-US" altLang="ja-JP" sz="1200" dirty="0" smtClean="0">
              <a:latin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42</Words>
  <Application>Microsoft Office PowerPoint</Application>
  <PresentationFormat>A4 210 x 297 mm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w263966</dc:creator>
  <cp:lastModifiedBy>横江　惇</cp:lastModifiedBy>
  <cp:revision>68</cp:revision>
  <cp:lastPrinted>2014-08-18T12:24:01Z</cp:lastPrinted>
  <dcterms:created xsi:type="dcterms:W3CDTF">2013-02-06T02:17:09Z</dcterms:created>
  <dcterms:modified xsi:type="dcterms:W3CDTF">2021-09-27T02:38:53Z</dcterms:modified>
</cp:coreProperties>
</file>